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69" r:id="rId2"/>
    <p:sldId id="813" r:id="rId3"/>
    <p:sldId id="424" r:id="rId4"/>
    <p:sldId id="423" r:id="rId5"/>
    <p:sldId id="875"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78" r:id="rId21"/>
    <p:sldId id="879" r:id="rId22"/>
    <p:sldId id="859" r:id="rId23"/>
    <p:sldId id="843" r:id="rId24"/>
    <p:sldId id="844" r:id="rId25"/>
    <p:sldId id="855" r:id="rId26"/>
    <p:sldId id="864" r:id="rId27"/>
    <p:sldId id="887" r:id="rId28"/>
    <p:sldId id="888" r:id="rId29"/>
    <p:sldId id="889" r:id="rId30"/>
    <p:sldId id="890" r:id="rId31"/>
    <p:sldId id="891" r:id="rId32"/>
    <p:sldId id="892" r:id="rId33"/>
    <p:sldId id="893" r:id="rId34"/>
    <p:sldId id="894" r:id="rId35"/>
    <p:sldId id="895" r:id="rId36"/>
    <p:sldId id="896" r:id="rId37"/>
    <p:sldId id="897" r:id="rId38"/>
    <p:sldId id="898" r:id="rId39"/>
    <p:sldId id="899" r:id="rId40"/>
    <p:sldId id="900" r:id="rId41"/>
    <p:sldId id="846" r:id="rId42"/>
    <p:sldId id="842" r:id="rId4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374" autoAdjust="0"/>
    <p:restoredTop sz="94075" autoAdjust="0"/>
  </p:normalViewPr>
  <p:slideViewPr>
    <p:cSldViewPr>
      <p:cViewPr varScale="1">
        <p:scale>
          <a:sx n="75" d="100"/>
          <a:sy n="75" d="100"/>
        </p:scale>
        <p:origin x="58" y="437"/>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226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70164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29415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491009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8112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70040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66177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90865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5301775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77760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528418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74816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801338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780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33705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0221</a:t>
            </a:r>
            <a:r>
              <a:rPr lang="en-US" altLang="en-US" sz="1800" b="1" dirty="0" smtClean="0"/>
              <a:t>r0</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191-01-00bf-ieee-802-11bf-january-2022-interim-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0345-02-00bf-teleconference-minutes-february-march-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March </a:t>
            </a:r>
            <a:r>
              <a:rPr lang="en-US" altLang="zh-CN" sz="3600" dirty="0" err="1">
                <a:solidFill>
                  <a:srgbClr val="0000FF"/>
                </a:solidFill>
              </a:rPr>
              <a:t>Plenay</a:t>
            </a:r>
            <a:r>
              <a:rPr lang="en-US" altLang="zh-CN" sz="3600" dirty="0">
                <a:solidFill>
                  <a:srgbClr val="0000FF"/>
                </a:solidFill>
              </a:rPr>
              <a:t> </a:t>
            </a:r>
            <a:r>
              <a:rPr lang="en-US" altLang="en-US" sz="3600" dirty="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2021-02-07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March 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en-US" sz="1600" dirty="0">
                <a:solidFill>
                  <a:srgbClr val="0000FF"/>
                </a:solidFill>
              </a:rPr>
              <a:t>Approve </a:t>
            </a:r>
            <a:r>
              <a:rPr lang="en-US" altLang="zh-CN" sz="1600" dirty="0" err="1">
                <a:solidFill>
                  <a:srgbClr val="0000FF"/>
                </a:solidFill>
              </a:rPr>
              <a:t>TGbf</a:t>
            </a:r>
            <a:r>
              <a:rPr lang="en-US" altLang="en-US" sz="1600" dirty="0">
                <a:solidFill>
                  <a:srgbClr val="0000FF"/>
                </a:solidFill>
              </a:rPr>
              <a:t> meeting minutes</a:t>
            </a:r>
          </a:p>
          <a:p>
            <a:r>
              <a:rPr lang="en-US" altLang="zh-CN" sz="1600" dirty="0" err="1" smtClean="0"/>
              <a:t>TGbf</a:t>
            </a:r>
            <a:r>
              <a:rPr lang="en-US" altLang="zh-CN" sz="1600" dirty="0" smtClean="0"/>
              <a:t> </a:t>
            </a:r>
            <a:r>
              <a:rPr lang="en-US" altLang="zh-CN" sz="1600" dirty="0"/>
              <a:t>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smtClean="0">
                <a:solidFill>
                  <a:srgbClr val="0000FF"/>
                </a:solidFill>
              </a:rPr>
              <a:t>67-80</a:t>
            </a:r>
            <a:r>
              <a:rPr lang="en-US" altLang="zh-CN" sz="1600" dirty="0" smtClean="0"/>
              <a:t>)</a:t>
            </a:r>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FontTx/>
              <a:buChar char="•"/>
            </a:pPr>
            <a:r>
              <a:rPr lang="en-US" altLang="en-US" sz="1600" b="1" dirty="0">
                <a:solidFill>
                  <a:srgbClr val="0000FF"/>
                </a:solidFill>
              </a:rPr>
              <a:t>Recess</a:t>
            </a:r>
          </a:p>
          <a:p>
            <a:pPr marL="0" lvl="1" indent="0" algn="just">
              <a:buNone/>
            </a:pP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085220416"/>
              </p:ext>
            </p:extLst>
          </p:nvPr>
        </p:nvGraphicFramePr>
        <p:xfrm>
          <a:off x="3733800" y="1495679"/>
          <a:ext cx="8305801" cy="330084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22/0381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Christian Berger (NXP)</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00FF"/>
                          </a:solidFill>
                          <a:latin typeface="+mn-lt"/>
                          <a:ea typeface="+mn-ea"/>
                          <a:cs typeface="+mn-cs"/>
                        </a:rPr>
                        <a:t>Tx</a:t>
                      </a:r>
                      <a:r>
                        <a:rPr lang="en-US" altLang="zh-CN" sz="1100" kern="1200" dirty="0" smtClean="0">
                          <a:solidFill>
                            <a:srgbClr val="0000FF"/>
                          </a:solidFill>
                          <a:latin typeface="+mn-lt"/>
                          <a:ea typeface="+mn-ea"/>
                          <a:cs typeface="+mn-cs"/>
                        </a:rPr>
                        <a:t>-Power-Control-and-Reporting</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PDT-DMG-Sensing-Capability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22/0295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PDT-DMG-Measurement-Setup-frames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the SBP Procedure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Alecsander Eitan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DMG Sensing Report IE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Chaoming</a:t>
                      </a:r>
                      <a:r>
                        <a:rPr lang="en-US" altLang="zh-CN" sz="11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discussion-on-session-setup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TX and RX </a:t>
                      </a:r>
                      <a:r>
                        <a:rPr lang="en-US" altLang="zh-CN" sz="1100" kern="1200" dirty="0" err="1" smtClean="0">
                          <a:solidFill>
                            <a:schemeClr val="tx1"/>
                          </a:solidFill>
                          <a:latin typeface="+mn-lt"/>
                          <a:ea typeface="+mn-ea"/>
                          <a:cs typeface="+mn-cs"/>
                        </a:rPr>
                        <a:t>Timestamping</a:t>
                      </a:r>
                      <a:r>
                        <a:rPr lang="en-US" altLang="zh-CN" sz="1100" kern="1200" dirty="0" smtClean="0">
                          <a:solidFill>
                            <a:schemeClr val="tx1"/>
                          </a:solidFill>
                          <a:latin typeface="+mn-lt"/>
                          <a:ea typeface="+mn-ea"/>
                          <a:cs typeface="+mn-cs"/>
                        </a:rPr>
                        <a:t> Implementations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PDT-Bi-Static-Sounding-and-BPR-Frame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PDT-DMG-Multi-Static-Instance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Fractional Scaling Factor for Sensing Measurement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948593227"/>
              </p:ext>
            </p:extLst>
          </p:nvPr>
        </p:nvGraphicFramePr>
        <p:xfrm>
          <a:off x="3733800" y="5381879"/>
          <a:ext cx="7162800" cy="76809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January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January Interim</a:t>
            </a:r>
            <a:r>
              <a:rPr lang="en-US" altLang="zh-CN" sz="1600" dirty="0"/>
              <a:t>: </a:t>
            </a:r>
            <a:r>
              <a:rPr lang="en-US" altLang="zh-CN" sz="1600" dirty="0">
                <a:hlinkClick r:id="rId3"/>
              </a:rPr>
              <a:t>https://</a:t>
            </a:r>
            <a:r>
              <a:rPr lang="en-US" altLang="zh-CN" sz="1600" dirty="0" smtClean="0">
                <a:hlinkClick r:id="rId3"/>
              </a:rPr>
              <a:t>mentor.ieee.org/802.11/dcn/22/11-22-0191-01-00bf-ieee-802-11bf-january-2022-interim-meeting-minutes.docx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February - March: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mentor.ieee.org/802.11/dcn/22/11-22-0345-05-00bf-teleconference-minutes-february-march-2022.docx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p>
          <a:p>
            <a:pPr algn="just"/>
            <a:endParaRPr lang="en-US" altLang="zh-CN" sz="2000" dirty="0"/>
          </a:p>
          <a:p>
            <a:pPr algn="just"/>
            <a:r>
              <a:rPr lang="en-US" altLang="zh-CN" sz="2000" dirty="0"/>
              <a:t>Result</a:t>
            </a:r>
            <a:r>
              <a:rPr lang="en-US" altLang="zh-CN" sz="2000" dirty="0" smtClean="0"/>
              <a:t>:</a:t>
            </a:r>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884470699"/>
              </p:ext>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121004071"/>
              </p:ext>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March        8,  --- 11, 14,	9am </a:t>
            </a:r>
            <a:r>
              <a:rPr lang="en-US" altLang="zh-CN" dirty="0"/>
              <a:t>- 11:00am ET</a:t>
            </a:r>
          </a:p>
          <a:p>
            <a:pPr algn="just" defTabSz="917575">
              <a:lnSpc>
                <a:spcPct val="90000"/>
              </a:lnSpc>
              <a:buNone/>
            </a:pPr>
            <a:r>
              <a:rPr lang="en-US" altLang="zh-CN" dirty="0" smtClean="0"/>
              <a:t>		March             9, 		10pm </a:t>
            </a:r>
            <a:r>
              <a:rPr lang="en-US" altLang="zh-CN" dirty="0"/>
              <a:t>- 11:59pm </a:t>
            </a:r>
            <a:r>
              <a:rPr lang="en-US" altLang="zh-CN" dirty="0" smtClean="0"/>
              <a:t>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smtClean="0"/>
              <a:t>(</a:t>
            </a:r>
            <a:r>
              <a:rPr lang="en-US" altLang="zh-CN" sz="1600" dirty="0" smtClean="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887803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rgbClr val="000000"/>
                </a:solidFill>
              </a:rPr>
              <a:t>PAR approved		</a:t>
            </a:r>
            <a:r>
              <a:rPr lang="en-US" altLang="zh-CN" sz="1800" kern="0" dirty="0" smtClean="0">
                <a:solidFill>
                  <a:srgbClr val="000000"/>
                </a:solidFill>
              </a:rPr>
              <a:t>	Sep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First TG meeting		</a:t>
            </a:r>
            <a:r>
              <a:rPr lang="en-US" altLang="zh-CN" sz="1800" kern="0" dirty="0" smtClean="0">
                <a:solidFill>
                  <a:srgbClr val="000000"/>
                </a:solidFill>
              </a:rPr>
              <a:t>	Oct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kern="0" dirty="0">
                <a:solidFill>
                  <a:srgbClr val="FF0000"/>
                </a:solidFill>
                <a:sym typeface="Wingdings" panose="05000000000000000000" pitchFamily="2" charset="2"/>
              </a:rPr>
              <a:t>Mar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a:t>
            </a:r>
            <a:r>
              <a:rPr lang="en-US" altLang="zh-CN" sz="1800" kern="0" dirty="0" smtClean="0">
                <a:solidFill>
                  <a:srgbClr val="000000"/>
                </a:solidFill>
              </a:rPr>
              <a:t>D2.0)		</a:t>
            </a:r>
            <a:r>
              <a:rPr lang="en-US" altLang="zh-CN" sz="1800" i="1" kern="0" dirty="0" smtClean="0">
                <a:solidFill>
                  <a:srgbClr val="000000"/>
                </a:solidFill>
              </a:rPr>
              <a:t>Jan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(D3.0)	</a:t>
            </a:r>
            <a:r>
              <a:rPr lang="en-US" altLang="zh-CN" sz="1800" kern="0" dirty="0" smtClean="0">
                <a:solidFill>
                  <a:srgbClr val="000000"/>
                </a:solidFill>
              </a:rPr>
              <a:t>	</a:t>
            </a:r>
            <a:r>
              <a:rPr lang="en-US" altLang="zh-CN" sz="1800" i="1" kern="0" dirty="0" smtClean="0"/>
              <a:t>May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FF0000"/>
                </a:solidFill>
              </a:rPr>
              <a:t>Recirculation LB (D4.0)	 </a:t>
            </a:r>
            <a:r>
              <a:rPr lang="en-US" altLang="zh-CN" sz="1800" kern="0" dirty="0" smtClean="0">
                <a:solidFill>
                  <a:srgbClr val="FF0000"/>
                </a:solidFill>
              </a:rPr>
              <a:t>	</a:t>
            </a:r>
            <a:r>
              <a:rPr lang="en-US" altLang="zh-CN" sz="1800" i="1" kern="0" dirty="0" smtClean="0">
                <a:solidFill>
                  <a:srgbClr val="FF0000"/>
                </a:solidFill>
              </a:rPr>
              <a:t>July </a:t>
            </a:r>
            <a:r>
              <a:rPr lang="en-US" altLang="zh-CN" sz="1800" i="1" kern="0" dirty="0">
                <a:solidFill>
                  <a:srgbClr val="FF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Initial SA Ballot (D4.0)	 </a:t>
            </a:r>
            <a:r>
              <a:rPr lang="en-US" altLang="zh-CN" sz="1800" kern="0" dirty="0" smtClean="0">
                <a:solidFill>
                  <a:srgbClr val="000000"/>
                </a:solidFill>
              </a:rPr>
              <a:t>	</a:t>
            </a:r>
            <a:r>
              <a:rPr lang="en-US" altLang="zh-CN" sz="1800" kern="0" dirty="0" smtClean="0"/>
              <a:t>Sep </a:t>
            </a:r>
            <a:r>
              <a:rPr lang="en-US" altLang="zh-CN" sz="18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Final 802.11 WG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a:solidFill>
                  <a:srgbClr val="000000"/>
                </a:solidFill>
              </a:rPr>
              <a:t>802 EC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err="1">
                <a:solidFill>
                  <a:srgbClr val="000000"/>
                </a:solidFill>
              </a:rPr>
              <a:t>RevCom</a:t>
            </a:r>
            <a:r>
              <a:rPr lang="en-US" altLang="zh-CN" sz="1800" kern="0" dirty="0">
                <a:solidFill>
                  <a:srgbClr val="000000"/>
                </a:solidFill>
              </a:rPr>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8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Chair issues call for volunteers		</a:t>
            </a:r>
            <a:r>
              <a:rPr lang="en-US" altLang="zh-CN" sz="1200" kern="0" dirty="0" smtClean="0">
                <a:solidFill>
                  <a:srgbClr val="FFFFFF">
                    <a:lumMod val="50000"/>
                  </a:srgbClr>
                </a:solidFill>
              </a:rPr>
              <a:t>		(</a:t>
            </a:r>
            <a:r>
              <a:rPr lang="en-US" altLang="zh-CN" sz="12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800" kern="0" dirty="0">
                <a:solidFill>
                  <a:schemeClr val="bg1">
                    <a:lumMod val="50000"/>
                  </a:schemeClr>
                </a:solidFill>
              </a:rPr>
              <a:t>January </a:t>
            </a:r>
            <a:r>
              <a:rPr lang="en-US" altLang="zh-CN" sz="1800" strike="sngStrike" kern="0" dirty="0">
                <a:solidFill>
                  <a:schemeClr val="bg1">
                    <a:lumMod val="50000"/>
                  </a:schemeClr>
                </a:solidFill>
              </a:rPr>
              <a:t>21</a:t>
            </a:r>
            <a:r>
              <a:rPr lang="en-US" altLang="zh-CN" sz="18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chemeClr val="bg1">
                    <a:lumMod val="50000"/>
                  </a:schemeClr>
                </a:solidFill>
              </a:rPr>
              <a:t>Deadline for </a:t>
            </a:r>
            <a:r>
              <a:rPr lang="en-US" altLang="zh-CN" sz="1400" u="sng" kern="0" dirty="0">
                <a:solidFill>
                  <a:schemeClr val="bg1">
                    <a:lumMod val="50000"/>
                  </a:schemeClr>
                </a:solidFill>
              </a:rPr>
              <a:t>baseline document </a:t>
            </a:r>
            <a:r>
              <a:rPr lang="en-US" altLang="zh-CN" sz="1400" kern="0" dirty="0">
                <a:solidFill>
                  <a:schemeClr val="bg1">
                    <a:lumMod val="50000"/>
                  </a:schemeClr>
                </a:solidFill>
              </a:rPr>
              <a:t>for each topic (in the initial list) to be uploaded</a:t>
            </a:r>
          </a:p>
          <a:p>
            <a:pPr marL="134541" indent="-134541" defTabSz="685800" eaLnBrk="1" fontAlgn="auto" hangingPunct="1">
              <a:spcBef>
                <a:spcPts val="600"/>
              </a:spcBef>
              <a:spcAft>
                <a:spcPts val="0"/>
              </a:spcAft>
            </a:pPr>
            <a:r>
              <a:rPr lang="en-US" altLang="zh-CN" sz="1800" kern="0" dirty="0">
                <a:solidFill>
                  <a:srgbClr val="000000"/>
                </a:solidFill>
              </a:rPr>
              <a:t>March 2022 IEEE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Deadline for contributions to </a:t>
            </a:r>
            <a:r>
              <a:rPr lang="en-US" altLang="zh-CN" sz="1400" kern="0" dirty="0">
                <a:solidFill>
                  <a:srgbClr val="0000FF"/>
                </a:solidFill>
              </a:rPr>
              <a:t>pass motion </a:t>
            </a:r>
            <a:r>
              <a:rPr lang="en-US" altLang="zh-CN" sz="1400" kern="0" dirty="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marL="134541" indent="-134541" defTabSz="685800" eaLnBrk="1" fontAlgn="auto" hangingPunct="1">
              <a:spcBef>
                <a:spcPts val="600"/>
              </a:spcBef>
              <a:spcAft>
                <a:spcPts val="0"/>
              </a:spcAft>
            </a:pPr>
            <a:r>
              <a:rPr lang="en-US" altLang="zh-CN" sz="1800" kern="0" dirty="0">
                <a:solidFill>
                  <a:srgbClr val="000000"/>
                </a:solidFill>
              </a:rPr>
              <a:t>March 28 (Monday, two weeks after March 2022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457201" y="533400"/>
            <a:ext cx="1127759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3200" dirty="0"/>
              <a:t>Discussion of </a:t>
            </a:r>
            <a:r>
              <a:rPr lang="en-US" altLang="zh-CN" sz="3200" dirty="0" err="1"/>
              <a:t>TGbf</a:t>
            </a:r>
            <a:r>
              <a:rPr lang="en-US" altLang="zh-CN" sz="3200" dirty="0"/>
              <a:t> Timeline and Call for Action</a:t>
            </a:r>
          </a:p>
        </p:txBody>
      </p:sp>
      <p:sp>
        <p:nvSpPr>
          <p:cNvPr id="21508" name="Rectangle 3"/>
          <p:cNvSpPr txBox="1">
            <a:spLocks noChangeArrowheads="1"/>
          </p:cNvSpPr>
          <p:nvPr/>
        </p:nvSpPr>
        <p:spPr bwMode="auto">
          <a:xfrm>
            <a:off x="457200" y="1600200"/>
            <a:ext cx="11277599"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smtClean="0">
                <a:solidFill>
                  <a:srgbClr val="0000FF"/>
                </a:solidFill>
              </a:rPr>
              <a:t>November </a:t>
            </a:r>
            <a:r>
              <a:rPr lang="en-US" altLang="zh-CN" sz="2800" dirty="0" smtClean="0"/>
              <a:t>and </a:t>
            </a:r>
            <a:r>
              <a:rPr lang="en-US" altLang="zh-CN" sz="2800" dirty="0"/>
              <a:t>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contributions (or more detailed text documents contribution for SFD) 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January</a:t>
            </a:r>
          </a:p>
          <a:p>
            <a:pPr lvl="1" algn="just"/>
            <a:r>
              <a:rPr lang="en-US" altLang="zh-CN" dirty="0"/>
              <a:t>If needed, increase the call from once per week to </a:t>
            </a:r>
            <a:r>
              <a:rPr lang="en-US" altLang="zh-CN" dirty="0">
                <a:solidFill>
                  <a:srgbClr val="0000FF"/>
                </a:solidFill>
              </a:rPr>
              <a:t>twice per week</a:t>
            </a: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Draft text contributions (or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400050" lvl="2" indent="0" algn="just">
              <a:spcBef>
                <a:spcPct val="0"/>
              </a:spcBef>
              <a:spcAft>
                <a:spcPts val="0"/>
              </a:spcAft>
              <a:buClr>
                <a:srgbClr val="000000"/>
              </a:buClr>
              <a:buNone/>
              <a:defRPr/>
            </a:pPr>
            <a:r>
              <a:rPr lang="en-US" altLang="zh-CN" sz="1400" b="1" dirty="0" smtClean="0"/>
              <a:t>March </a:t>
            </a:r>
            <a:r>
              <a:rPr lang="en-US" altLang="zh-CN" sz="1400" b="1" dirty="0"/>
              <a:t>2022 IEEE Plenary (March </a:t>
            </a:r>
            <a:r>
              <a:rPr lang="en-US" altLang="zh-CN" sz="1400" b="1" dirty="0" smtClean="0">
                <a:solidFill>
                  <a:srgbClr val="FF0000"/>
                </a:solidFill>
              </a:rPr>
              <a:t>7-15</a:t>
            </a:r>
            <a:r>
              <a:rPr lang="en-US" altLang="zh-CN" sz="1400" b="1" dirty="0"/>
              <a:t>)   </a:t>
            </a:r>
            <a:r>
              <a:rPr lang="en-US" altLang="zh-CN" sz="1400" dirty="0">
                <a:cs typeface="Times New Roman" panose="02020603050405020304" pitchFamily="18" charset="0"/>
              </a:rPr>
              <a:t>(Deadline for contributions to pass motion and be included in D0.1) </a:t>
            </a:r>
            <a:endParaRPr lang="en-US" altLang="zh-CN" sz="14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8   (Tuesday),      9am - 11:00am ET</a:t>
            </a:r>
            <a:endParaRPr lang="en-US" altLang="zh-CN" sz="1100"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FFC000"/>
                </a:solidFill>
                <a:cs typeface="Times New Roman" panose="02020603050405020304" pitchFamily="18" charset="0"/>
              </a:rPr>
              <a:t>March        </a:t>
            </a:r>
            <a:r>
              <a:rPr lang="en-US" altLang="zh-CN" sz="1400" dirty="0">
                <a:solidFill>
                  <a:srgbClr val="FFC000"/>
                </a:solidFill>
                <a:cs typeface="Times New Roman" panose="02020603050405020304" pitchFamily="18" charset="0"/>
              </a:rPr>
              <a:t>9   (Wednesday), 10pm - </a:t>
            </a:r>
            <a:r>
              <a:rPr lang="en-US" altLang="zh-CN" sz="1400" dirty="0" smtClean="0">
                <a:solidFill>
                  <a:srgbClr val="FFC000"/>
                </a:solidFill>
                <a:cs typeface="Times New Roman" panose="02020603050405020304" pitchFamily="18" charset="0"/>
              </a:rPr>
              <a:t>11:59pm </a:t>
            </a:r>
            <a:r>
              <a:rPr lang="en-US" altLang="zh-CN" sz="1400" dirty="0">
                <a:solidFill>
                  <a:srgbClr val="FFC000"/>
                </a:solidFill>
                <a:cs typeface="Times New Roman" panose="02020603050405020304" pitchFamily="18" charset="0"/>
              </a:rPr>
              <a:t>ET (Not sure if this slot is ok for Plenary and Interim? </a:t>
            </a:r>
            <a:r>
              <a:rPr lang="en-US" altLang="zh-CN" sz="1400" dirty="0">
                <a:solidFill>
                  <a:srgbClr val="0000FF"/>
                </a:solidFill>
                <a:cs typeface="Times New Roman" panose="02020603050405020304" pitchFamily="18" charset="0"/>
              </a:rPr>
              <a:t>It’s ok!!</a:t>
            </a:r>
            <a:r>
              <a:rPr lang="en-US" altLang="zh-CN" sz="1400" dirty="0">
                <a:solidFill>
                  <a:srgbClr val="FFC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11  </a:t>
            </a:r>
            <a:r>
              <a:rPr lang="en-US" altLang="zh-CN" sz="1400" dirty="0">
                <a:solidFill>
                  <a:srgbClr val="FF0000"/>
                </a:solidFill>
                <a:cs typeface="Times New Roman" panose="02020603050405020304" pitchFamily="18" charset="0"/>
              </a:rPr>
              <a:t>(Friday),        9am - 11:00am ET</a:t>
            </a:r>
            <a:endParaRPr lang="en-US" altLang="zh-CN" sz="14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14  </a:t>
            </a:r>
            <a:r>
              <a:rPr lang="en-US" altLang="zh-CN" sz="1400" dirty="0">
                <a:solidFill>
                  <a:srgbClr val="FF0000"/>
                </a:solidFill>
                <a:cs typeface="Times New Roman" panose="02020603050405020304" pitchFamily="18" charset="0"/>
              </a:rPr>
              <a:t>(Monday),     9am - 11:00am ET </a:t>
            </a:r>
          </a:p>
          <a:p>
            <a:pPr marL="400050" lvl="2" indent="0" algn="just">
              <a:spcBef>
                <a:spcPct val="0"/>
              </a:spcBef>
              <a:spcAft>
                <a:spcPts val="0"/>
              </a:spcAft>
              <a:buClr>
                <a:srgbClr val="000000"/>
              </a:buClr>
              <a:buNone/>
              <a:defRPr/>
            </a:pPr>
            <a:r>
              <a:rPr lang="en-US" altLang="zh-CN" sz="1400" kern="0" dirty="0">
                <a:solidFill>
                  <a:srgbClr val="FF0000"/>
                </a:solidFill>
                <a:cs typeface="Times New Roman" panose="02020603050405020304" pitchFamily="18" charset="0"/>
              </a:rPr>
              <a:t>	     </a:t>
            </a:r>
            <a:r>
              <a:rPr lang="en-US" altLang="zh-CN" sz="1400" kern="0" dirty="0" smtClean="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smtClean="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endParaRPr lang="en-US" altLang="zh-CN" sz="800" b="1"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17  (Thursday), 23</a:t>
            </a:r>
            <a:r>
              <a:rPr lang="zh-CN" altLang="en-US" sz="1400" dirty="0">
                <a:solidFill>
                  <a:srgbClr val="00B0F0"/>
                </a:solidFill>
                <a:cs typeface="Times New Roman" panose="02020603050405020304" pitchFamily="18" charset="0"/>
              </a:rPr>
              <a:t> ：</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21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24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28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31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April      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11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14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18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graphicFrame>
        <p:nvGraphicFramePr>
          <p:cNvPr id="4" name="表格 3"/>
          <p:cNvGraphicFramePr>
            <a:graphicFrameLocks noGrp="1"/>
          </p:cNvGraphicFramePr>
          <p:nvPr>
            <p:extLst>
              <p:ext uri="{D42A27DB-BD31-4B8C-83A1-F6EECF244321}">
                <p14:modId xmlns:p14="http://schemas.microsoft.com/office/powerpoint/2010/main" val="3202863950"/>
              </p:ext>
            </p:extLst>
          </p:nvPr>
        </p:nvGraphicFramePr>
        <p:xfrm>
          <a:off x="8077200"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a:t>
            </a:r>
            <a:r>
              <a:rPr lang="en-US" altLang="zh-CN" sz="1600" b="1" dirty="0" smtClean="0">
                <a:cs typeface="Times New Roman" panose="02020603050405020304" pitchFamily="18" charset="0"/>
              </a:rPr>
              <a:t>Confirmed </a:t>
            </a:r>
            <a:r>
              <a:rPr lang="en-US" altLang="zh-CN" sz="1600" dirty="0" smtClean="0"/>
              <a:t>(In </a:t>
            </a:r>
            <a:r>
              <a:rPr lang="en-US" altLang="zh-CN" sz="1600" dirty="0"/>
              <a:t>North </a:t>
            </a:r>
            <a:r>
              <a:rPr lang="en-US" altLang="zh-CN" sz="1600" dirty="0" smtClean="0"/>
              <a:t>America, the </a:t>
            </a:r>
            <a:r>
              <a:rPr lang="en-US" altLang="zh-CN" sz="1600" dirty="0">
                <a:solidFill>
                  <a:srgbClr val="C00000"/>
                </a:solidFill>
              </a:rPr>
              <a:t>daylight saving </a:t>
            </a:r>
            <a:r>
              <a:rPr lang="en-US" altLang="zh-CN" sz="1600" dirty="0" smtClean="0">
                <a:solidFill>
                  <a:srgbClr val="C00000"/>
                </a:solidFill>
              </a:rPr>
              <a:t>start </a:t>
            </a:r>
            <a:r>
              <a:rPr lang="en-US" altLang="zh-CN" sz="1600" dirty="0"/>
              <a:t>on </a:t>
            </a:r>
            <a:r>
              <a:rPr lang="en-US" altLang="zh-CN" sz="1600" dirty="0">
                <a:solidFill>
                  <a:srgbClr val="C00000"/>
                </a:solidFill>
              </a:rPr>
              <a:t>March 13 </a:t>
            </a:r>
            <a:r>
              <a:rPr lang="en-US" altLang="zh-CN" sz="1600" dirty="0"/>
              <a:t>is considered) </a:t>
            </a:r>
            <a:r>
              <a:rPr lang="en-US" altLang="zh-CN" sz="1600" b="1" dirty="0" smtClean="0">
                <a:cs typeface="Times New Roman" panose="02020603050405020304" pitchFamily="18" charset="0"/>
              </a:rPr>
              <a:t>:</a:t>
            </a:r>
            <a:endParaRPr lang="en-US" altLang="zh-CN" sz="1600" b="1" dirty="0">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600" dirty="0"/>
          </a:p>
          <a:p>
            <a:pPr marL="400050" lvl="2" indent="0" algn="just">
              <a:spcBef>
                <a:spcPct val="0"/>
              </a:spcBef>
              <a:spcAft>
                <a:spcPts val="0"/>
              </a:spcAft>
              <a:buClr>
                <a:srgbClr val="000000"/>
              </a:buClr>
              <a:buNone/>
              <a:defRPr/>
            </a:pPr>
            <a:r>
              <a:rPr lang="en-US" altLang="zh-CN" b="1" dirty="0" smtClean="0"/>
              <a:t>May interim 2022 (May 8-13)</a:t>
            </a:r>
            <a:r>
              <a:rPr lang="en-US" altLang="zh-CN" dirty="0" smtClean="0">
                <a:cs typeface="Times New Roman" panose="02020603050405020304" pitchFamily="18" charset="0"/>
              </a:rPr>
              <a:t> </a:t>
            </a:r>
            <a:endParaRPr lang="en-US" altLang="zh-CN"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9     (Monday</a:t>
            </a:r>
            <a:r>
              <a:rPr lang="en-US" altLang="zh-CN" dirty="0" smtClean="0">
                <a:solidFill>
                  <a:srgbClr val="00B0F0"/>
                </a:solidFill>
                <a:cs typeface="Times New Roman" panose="02020603050405020304" pitchFamily="18" charset="0"/>
              </a:rPr>
              <a:t>),	07:30am </a:t>
            </a:r>
            <a:r>
              <a:rPr lang="en-US" altLang="zh-CN"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a:t>
            </a:r>
            <a:r>
              <a:rPr lang="en-US" altLang="zh-CN" strike="sngStrike" dirty="0" smtClean="0">
                <a:solidFill>
                  <a:srgbClr val="7030A0"/>
                </a:solidFill>
                <a:cs typeface="Times New Roman" panose="02020603050405020304" pitchFamily="18" charset="0"/>
              </a:rPr>
              <a:t>May        </a:t>
            </a:r>
            <a:r>
              <a:rPr lang="en-US" altLang="zh-CN" strike="sngStrike" dirty="0">
                <a:solidFill>
                  <a:srgbClr val="7030A0"/>
                </a:solidFill>
                <a:cs typeface="Times New Roman" panose="02020603050405020304" pitchFamily="18" charset="0"/>
              </a:rPr>
              <a:t>10   (Tuesday</a:t>
            </a:r>
            <a:r>
              <a:rPr lang="en-US" altLang="zh-CN" strike="sngStrike" dirty="0" smtClean="0">
                <a:solidFill>
                  <a:srgbClr val="7030A0"/>
                </a:solidFill>
                <a:cs typeface="Times New Roman" panose="02020603050405020304" pitchFamily="18" charset="0"/>
              </a:rPr>
              <a:t>),	02:00am </a:t>
            </a:r>
            <a:r>
              <a:rPr lang="en-US" altLang="zh-CN" strike="sngStrike"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10   (Tuesday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May        </a:t>
            </a:r>
            <a:r>
              <a:rPr lang="en-US" altLang="zh-CN" dirty="0">
                <a:solidFill>
                  <a:srgbClr val="7030A0"/>
                </a:solidFill>
                <a:cs typeface="Times New Roman" panose="02020603050405020304" pitchFamily="18" charset="0"/>
              </a:rPr>
              <a:t>11   (Wednesday</a:t>
            </a:r>
            <a:r>
              <a:rPr lang="en-US" altLang="zh-CN" dirty="0" smtClean="0">
                <a:solidFill>
                  <a:srgbClr val="7030A0"/>
                </a:solidFill>
                <a:cs typeface="Times New Roman" panose="02020603050405020304" pitchFamily="18" charset="0"/>
              </a:rPr>
              <a:t>),02:00am </a:t>
            </a:r>
            <a:r>
              <a:rPr lang="en-US" altLang="zh-CN"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11   (Wednesday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12   (Thursday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r>
              <a:rPr lang="en-US" altLang="zh-CN" dirty="0" smtClean="0">
                <a:solidFill>
                  <a:srgbClr val="00B050"/>
                </a:solidFill>
                <a:cs typeface="Times New Roman" panose="02020603050405020304" pitchFamily="18" charset="0"/>
              </a:rPr>
              <a:t>)</a:t>
            </a:r>
            <a:r>
              <a:rPr lang="en-US" altLang="zh-CN" sz="100" kern="0" dirty="0">
                <a:solidFill>
                  <a:srgbClr val="FF0000"/>
                </a:solidFill>
                <a:cs typeface="Times New Roman" panose="02020603050405020304" pitchFamily="18" charset="0"/>
              </a:rPr>
              <a:t>	</a:t>
            </a:r>
            <a:endParaRPr lang="en-US" altLang="zh-CN" sz="1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10am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a:t>
            </a:r>
            <a:r>
              <a:rPr lang="en-US" altLang="zh-CN" sz="1050" dirty="0">
                <a:cs typeface="Times New Roman" panose="02020603050405020304" pitchFamily="18" charset="0"/>
              </a:rPr>
              <a:t>to </a:t>
            </a:r>
            <a:r>
              <a:rPr lang="en-US" altLang="zh-CN" sz="1050" dirty="0" smtClean="0">
                <a:solidFill>
                  <a:srgbClr val="FF3300"/>
                </a:solidFill>
                <a:cs typeface="Times New Roman" panose="02020603050405020304" pitchFamily="18" charset="0"/>
              </a:rPr>
              <a:t>11am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(March - May </a:t>
            </a:r>
            <a:r>
              <a:rPr lang="en-US" altLang="zh-CN" sz="1050" dirty="0">
                <a:cs typeface="Times New Roman" panose="02020603050405020304" pitchFamily="18" charset="0"/>
              </a:rPr>
              <a:t>2022 CAC calls (TBD</a:t>
            </a:r>
            <a:r>
              <a:rPr lang="en-US" altLang="zh-CN" sz="1050" dirty="0" smtClean="0">
                <a:cs typeface="Times New Roman" panose="02020603050405020304" pitchFamily="18" charset="0"/>
              </a:rPr>
              <a:t>):   )</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a:t>
            </a:r>
            <a:r>
              <a:rPr lang="en-US" altLang="zh-CN" sz="1050" dirty="0" smtClean="0">
                <a:solidFill>
                  <a:srgbClr val="00B0F0"/>
                </a:solidFill>
                <a:cs typeface="Times New Roman" panose="02020603050405020304" pitchFamily="18" charset="0"/>
              </a:rPr>
              <a:t>23:00 </a:t>
            </a:r>
            <a:r>
              <a:rPr lang="en-US" altLang="zh-CN" sz="1050" dirty="0">
                <a:solidFill>
                  <a:srgbClr val="00B0F0"/>
                </a:solidFill>
                <a:cs typeface="Times New Roman" panose="02020603050405020304" pitchFamily="18" charset="0"/>
              </a:rPr>
              <a:t>- 01:00am ET </a:t>
            </a:r>
            <a:r>
              <a:rPr lang="en-US" altLang="zh-CN" sz="1050" dirty="0" smtClean="0">
                <a:cs typeface="MS PGothic" charset="0"/>
              </a:rPr>
              <a:t>(</a:t>
            </a:r>
            <a:r>
              <a:rPr lang="en-US" altLang="zh-CN" sz="1050" dirty="0">
                <a:cs typeface="MS PGothic" charset="0"/>
              </a:rPr>
              <a:t>Thursday </a:t>
            </a:r>
            <a:r>
              <a:rPr lang="en-US" altLang="zh-CN" sz="1050" dirty="0" smtClean="0">
                <a:cs typeface="MS PGothic" charset="0"/>
              </a:rPr>
              <a:t>20</a:t>
            </a:r>
            <a:r>
              <a:rPr lang="zh-CN" altLang="en-US" sz="1050" dirty="0" smtClean="0">
                <a:cs typeface="MS PGothic" charset="0"/>
              </a:rPr>
              <a:t>：</a:t>
            </a:r>
            <a:r>
              <a:rPr lang="en-US" altLang="zh-CN" sz="1050" dirty="0">
                <a:cs typeface="MS PGothic" charset="0"/>
              </a:rPr>
              <a:t>00  </a:t>
            </a:r>
            <a:r>
              <a:rPr lang="en-US" altLang="zh-CN" sz="1050" dirty="0" smtClean="0">
                <a:cs typeface="MS PGothic" charset="0"/>
              </a:rPr>
              <a:t>– 22:00 </a:t>
            </a:r>
            <a:r>
              <a:rPr lang="en-US" altLang="zh-CN" sz="1050" dirty="0">
                <a:cs typeface="MS PGothic" charset="0"/>
              </a:rPr>
              <a:t>PT, Friday </a:t>
            </a:r>
            <a:r>
              <a:rPr lang="en-US" altLang="zh-CN" sz="1050" dirty="0" smtClean="0">
                <a:cs typeface="MS PGothic" charset="0"/>
              </a:rPr>
              <a:t>11am-13:00 </a:t>
            </a:r>
            <a:r>
              <a:rPr lang="en-US" altLang="zh-CN" sz="1050" dirty="0">
                <a:cs typeface="MS PGothic" charset="0"/>
              </a:rPr>
              <a:t>in China, Friday 5am-7am in Israel, Friday 4am – 6am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67 (</a:t>
            </a:r>
            <a:r>
              <a:rPr lang="en-US" altLang="zh-CN" sz="4000" dirty="0">
                <a:solidFill>
                  <a:srgbClr val="0000FF"/>
                </a:solidFill>
              </a:rPr>
              <a:t>March 8</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sounding</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366513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67889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048061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March        8,  --- 11, 14,	9am - 11:00am ET</a:t>
            </a:r>
          </a:p>
          <a:p>
            <a:pPr marL="285750" indent="-285750" algn="just"/>
            <a:r>
              <a:rPr lang="en-US" altLang="en-US" sz="1800" dirty="0">
                <a:solidFill>
                  <a:srgbClr val="0000FF"/>
                </a:solidFill>
              </a:rPr>
              <a:t>March             9, 	</a:t>
            </a:r>
            <a:r>
              <a:rPr lang="en-US" altLang="en-US" sz="1800" dirty="0" smtClean="0">
                <a:solidFill>
                  <a:srgbClr val="0000FF"/>
                </a:solidFill>
              </a:rPr>
              <a:t>10pm </a:t>
            </a:r>
            <a:r>
              <a:rPr lang="en-US" altLang="en-US" sz="1800" dirty="0">
                <a:solidFill>
                  <a:srgbClr val="0000FF"/>
                </a:solidFill>
              </a:rPr>
              <a:t>- 11:59pm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74358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7476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365338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313753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22/0229r4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22/0229r4</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10171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a:t>
            </a:r>
            <a:r>
              <a:rPr lang="en-US" altLang="zh-CN" sz="1800" b="1" kern="0" dirty="0" err="1"/>
              <a:t>Trainin</a:t>
            </a:r>
            <a:r>
              <a:rPr lang="en-US" altLang="zh-CN" sz="1800" b="1" kern="0" dirty="0"/>
              <a:t>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43883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2382233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18283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8053872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19198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2653557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dirty="0">
                <a:solidFill>
                  <a:srgbClr val="0000FF"/>
                </a:solidFill>
              </a:rPr>
              <a:t>March</a:t>
            </a:r>
            <a:r>
              <a:rPr lang="en-US" dirty="0"/>
              <a:t> 802.11 </a:t>
            </a:r>
            <a:r>
              <a:rPr lang="en-US" dirty="0">
                <a:solidFill>
                  <a:srgbClr val="0000FF"/>
                </a:solidFill>
              </a:rPr>
              <a:t>plenary</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March</a:t>
            </a:r>
            <a:r>
              <a:rPr lang="en-US" dirty="0"/>
              <a:t> IEEE 802 </a:t>
            </a:r>
            <a:r>
              <a:rPr lang="en-US" dirty="0">
                <a:solidFill>
                  <a:srgbClr val="0000FF"/>
                </a:solidFill>
              </a:rPr>
              <a:t>plenary</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3624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123051</TotalTime>
  <Words>2622</Words>
  <Application>Microsoft Office PowerPoint</Application>
  <PresentationFormat>宽屏</PresentationFormat>
  <Paragraphs>702</Paragraphs>
  <Slides>42</Slides>
  <Notes>41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42</vt:i4>
      </vt:variant>
    </vt:vector>
  </HeadingPairs>
  <TitlesOfParts>
    <vt:vector size="53"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Plenay 2022</vt:lpstr>
      <vt:lpstr>IEEE 802.11 Task Group bf WLAN Sensing </vt:lpstr>
      <vt:lpstr>PowerPoint 演示文稿</vt:lpstr>
      <vt:lpstr>PowerPoint 演示文稿</vt:lpstr>
      <vt:lpstr>Registration for the March 802.11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4957</cp:revision>
  <cp:lastPrinted>2014-11-04T15:04:57Z</cp:lastPrinted>
  <dcterms:created xsi:type="dcterms:W3CDTF">2007-04-17T18:10:23Z</dcterms:created>
  <dcterms:modified xsi:type="dcterms:W3CDTF">2022-03-04T12:49:21Z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(3)o/r8HqA56NAJXhBsQC1ITDrnlFgHTaBMS7cU266Pgg6mg3UULSQ6F7vUfUv2QTZPJiqJbq5W
LZNR3O3blMiDpU1oZ2o7V6ppZzj2UP/gmtNcINba001iLOPf7oLTguYV77RC61FXM0JfX350
r88bDySP/1Q74y21Pr2yF5deM9kwsOTax/EIMVUvJFZZyEbBEzLiEo4pDPQ6EX5EiX7fxXRw
30ofo/hvqQT2dBVBf0</vt:lpwstr>
  </property>
  <property fmtid="{D5CDD505-2E9C-101B-9397-08002B2CF9AE}" pid="27" name="_2015_ms_pID_7253431">
    <vt:lpwstr>PCC3qAZqNbDCHXKgLoPWggoCsZwUnZzwBgxeKhzXiIBs5d2W4C/mrs
Rb4vzLsay153XuJ/Tm+peeGWGHedm/d10eyXC4mCBvGV0AQNbgRV6H2AcV1zD3Ght67sE6SZ
kriGKRoN0EPWwIuOqdHwKdfrMVl9EvF6tU9t+JnWjSQOwCUzQn8tL5UZhodgQPBqdjc+fUW2
iUv9jg0tv/FDG3XNz8hIfGo1IIN2p+PZPl01</vt:lpwstr>
  </property>
  <property fmtid="{D5CDD505-2E9C-101B-9397-08002B2CF9AE}" pid="28" name="_2015_ms_pID_7253432">
    <vt:lpwstr>1KmRit/GKX/E/+CK5TlOvBE=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