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1"/>
  </p:notesMasterIdLst>
  <p:handoutMasterIdLst>
    <p:handoutMasterId r:id="rId32"/>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13" r:id="rId22"/>
    <p:sldId id="537" r:id="rId23"/>
    <p:sldId id="466" r:id="rId24"/>
    <p:sldId id="533" r:id="rId25"/>
    <p:sldId id="534" r:id="rId26"/>
    <p:sldId id="535" r:id="rId27"/>
    <p:sldId id="536" r:id="rId28"/>
    <p:sldId id="489" r:id="rId29"/>
    <p:sldId id="458" r:id="rId30"/>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47" autoAdjust="0"/>
    <p:restoredTop sz="92269" autoAdjust="0"/>
  </p:normalViewPr>
  <p:slideViewPr>
    <p:cSldViewPr>
      <p:cViewPr varScale="1">
        <p:scale>
          <a:sx n="150" d="100"/>
          <a:sy n="150" d="100"/>
        </p:scale>
        <p:origin x="138" y="198"/>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802.11-22-0216r1</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March 2022</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802.11-22-0216r1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March 2022</a:t>
            </a:r>
            <a:endParaRPr lang="en-US"/>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802.11-22-0216r1</a:t>
            </a:r>
            <a:endParaRPr lang="en-US" sz="1400" smtClean="0"/>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2022</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6CBAD885-81A5-421E-8FC3-B2D944C8FA29}" type="slidenum">
              <a:rPr lang="en-US" sz="1200" b="0" smtClean="0"/>
              <a:pPr/>
              <a:t>1</a:t>
            </a:fld>
            <a:endParaRPr lang="en-US" sz="1200" b="0" smtClean="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802.11-22-0216r1</a:t>
            </a:r>
            <a:endParaRPr lang="en-US"/>
          </a:p>
        </p:txBody>
      </p:sp>
      <p:sp>
        <p:nvSpPr>
          <p:cNvPr id="5" name="Date Placeholder 4"/>
          <p:cNvSpPr>
            <a:spLocks noGrp="1"/>
          </p:cNvSpPr>
          <p:nvPr>
            <p:ph type="dt" idx="11"/>
          </p:nvPr>
        </p:nvSpPr>
        <p:spPr/>
        <p:txBody>
          <a:bodyPr/>
          <a:lstStyle/>
          <a:p>
            <a:pPr>
              <a:defRPr/>
            </a:pPr>
            <a:r>
              <a:rPr lang="en-US" smtClean="0"/>
              <a:t>March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802.11-22-0216r1</a:t>
            </a:r>
            <a:endParaRPr lang="en-US" sz="1400" smtClean="0"/>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2022</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F87FA4D-B203-4A7A-ABA8-34BFB8289880}" type="slidenum">
              <a:rPr lang="en-US" sz="1200" b="0" smtClean="0"/>
              <a:pPr/>
              <a:t>19</a:t>
            </a:fld>
            <a:endParaRPr lang="en-US" sz="1200" b="0" smtClean="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1030352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802.11-22-0216r1</a:t>
            </a:r>
            <a:endParaRPr lang="en-US"/>
          </a:p>
        </p:txBody>
      </p:sp>
      <p:sp>
        <p:nvSpPr>
          <p:cNvPr id="5" name="Date Placeholder 4"/>
          <p:cNvSpPr>
            <a:spLocks noGrp="1"/>
          </p:cNvSpPr>
          <p:nvPr>
            <p:ph type="dt" idx="11"/>
          </p:nvPr>
        </p:nvSpPr>
        <p:spPr/>
        <p:txBody>
          <a:bodyPr/>
          <a:lstStyle/>
          <a:p>
            <a:pPr>
              <a:defRPr/>
            </a:pPr>
            <a:r>
              <a:rPr lang="en-US" smtClean="0"/>
              <a:t>March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21</a:t>
            </a:fld>
            <a:endParaRPr lang="en-US"/>
          </a:p>
        </p:txBody>
      </p:sp>
    </p:spTree>
    <p:extLst>
      <p:ext uri="{BB962C8B-B14F-4D97-AF65-F5344CB8AC3E}">
        <p14:creationId xmlns:p14="http://schemas.microsoft.com/office/powerpoint/2010/main" val="638930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802.11-22-0216r1</a:t>
            </a:r>
            <a:endParaRPr lang="en-US"/>
          </a:p>
        </p:txBody>
      </p:sp>
      <p:sp>
        <p:nvSpPr>
          <p:cNvPr id="5" name="Date Placeholder 4"/>
          <p:cNvSpPr>
            <a:spLocks noGrp="1"/>
          </p:cNvSpPr>
          <p:nvPr>
            <p:ph type="dt" idx="11"/>
          </p:nvPr>
        </p:nvSpPr>
        <p:spPr/>
        <p:txBody>
          <a:bodyPr/>
          <a:lstStyle/>
          <a:p>
            <a:pPr>
              <a:defRPr/>
            </a:pPr>
            <a:r>
              <a:rPr lang="en-US" smtClean="0"/>
              <a:t>March 2022</a:t>
            </a:r>
            <a:endParaRPr lang="en-US"/>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22</a:t>
            </a:fld>
            <a:endParaRPr lang="en-US"/>
          </a:p>
        </p:txBody>
      </p:sp>
    </p:spTree>
    <p:extLst>
      <p:ext uri="{BB962C8B-B14F-4D97-AF65-F5344CB8AC3E}">
        <p14:creationId xmlns:p14="http://schemas.microsoft.com/office/powerpoint/2010/main" val="11008601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802.11-22-0216r1</a:t>
            </a:r>
            <a:endParaRPr lang="en-US"/>
          </a:p>
        </p:txBody>
      </p:sp>
      <p:sp>
        <p:nvSpPr>
          <p:cNvPr id="5" name="Date Placeholder 4"/>
          <p:cNvSpPr>
            <a:spLocks noGrp="1"/>
          </p:cNvSpPr>
          <p:nvPr>
            <p:ph type="dt" idx="11"/>
          </p:nvPr>
        </p:nvSpPr>
        <p:spPr/>
        <p:txBody>
          <a:bodyPr/>
          <a:lstStyle/>
          <a:p>
            <a:pPr>
              <a:defRPr/>
            </a:pPr>
            <a:r>
              <a:rPr lang="en-US" smtClean="0"/>
              <a:t>March 2022</a:t>
            </a:r>
            <a:endParaRPr lang="en-US"/>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27</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802.11-22-0216r1</a:t>
            </a:r>
            <a:endParaRPr lang="en-US"/>
          </a:p>
        </p:txBody>
      </p:sp>
      <p:sp>
        <p:nvSpPr>
          <p:cNvPr id="5" name="Date Placeholder 4"/>
          <p:cNvSpPr>
            <a:spLocks noGrp="1"/>
          </p:cNvSpPr>
          <p:nvPr>
            <p:ph type="dt" idx="11"/>
          </p:nvPr>
        </p:nvSpPr>
        <p:spPr/>
        <p:txBody>
          <a:bodyPr/>
          <a:lstStyle/>
          <a:p>
            <a:pPr>
              <a:defRPr/>
            </a:pPr>
            <a:r>
              <a:rPr lang="en-US" smtClean="0"/>
              <a:t>March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802.11-22-0216r1</a:t>
            </a:r>
            <a:endParaRPr lang="en-US"/>
          </a:p>
        </p:txBody>
      </p:sp>
      <p:sp>
        <p:nvSpPr>
          <p:cNvPr id="5" name="Date Placeholder 4"/>
          <p:cNvSpPr>
            <a:spLocks noGrp="1"/>
          </p:cNvSpPr>
          <p:nvPr>
            <p:ph type="dt" idx="11"/>
          </p:nvPr>
        </p:nvSpPr>
        <p:spPr/>
        <p:txBody>
          <a:bodyPr/>
          <a:lstStyle/>
          <a:p>
            <a:pPr>
              <a:defRPr/>
            </a:pPr>
            <a:r>
              <a:rPr lang="en-US" smtClean="0"/>
              <a:t>March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802.11-22-0216r1</a:t>
            </a:r>
            <a:endParaRPr lang="en-US"/>
          </a:p>
        </p:txBody>
      </p:sp>
      <p:sp>
        <p:nvSpPr>
          <p:cNvPr id="5" name="Date Placeholder 4"/>
          <p:cNvSpPr>
            <a:spLocks noGrp="1"/>
          </p:cNvSpPr>
          <p:nvPr>
            <p:ph type="dt" idx="11"/>
          </p:nvPr>
        </p:nvSpPr>
        <p:spPr/>
        <p:txBody>
          <a:bodyPr/>
          <a:lstStyle/>
          <a:p>
            <a:pPr>
              <a:defRPr/>
            </a:pPr>
            <a:r>
              <a:rPr lang="en-US" smtClean="0"/>
              <a:t>March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802.11-22-0216r1</a:t>
            </a:r>
            <a:endParaRPr lang="en-US"/>
          </a:p>
        </p:txBody>
      </p:sp>
      <p:sp>
        <p:nvSpPr>
          <p:cNvPr id="5" name="Date Placeholder 4"/>
          <p:cNvSpPr>
            <a:spLocks noGrp="1"/>
          </p:cNvSpPr>
          <p:nvPr>
            <p:ph type="dt" idx="11"/>
          </p:nvPr>
        </p:nvSpPr>
        <p:spPr/>
        <p:txBody>
          <a:bodyPr/>
          <a:lstStyle/>
          <a:p>
            <a:pPr>
              <a:defRPr/>
            </a:pPr>
            <a:r>
              <a:rPr lang="en-US" smtClean="0"/>
              <a:t>March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802.11-22-0216r1</a:t>
            </a:r>
            <a:endParaRPr lang="en-US" sz="1400" smtClean="0"/>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2022</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56FFF4EB-5DB1-4C83-B02D-8AD5D978A35E}" type="slidenum">
              <a:rPr lang="en-US" sz="1200" b="0" smtClean="0"/>
              <a:pPr/>
              <a:t>12</a:t>
            </a:fld>
            <a:endParaRPr lang="en-US" sz="1200" b="0" smtClean="0"/>
          </a:p>
        </p:txBody>
      </p:sp>
    </p:spTree>
    <p:extLst>
      <p:ext uri="{BB962C8B-B14F-4D97-AF65-F5344CB8AC3E}">
        <p14:creationId xmlns:p14="http://schemas.microsoft.com/office/powerpoint/2010/main" val="3432414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802.11-22-0216r1</a:t>
            </a:r>
            <a:endParaRPr lang="en-US" sz="1400" smtClean="0"/>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2022</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E4A194D4-8BFB-4484-915A-61D91B0287BE}" type="slidenum">
              <a:rPr lang="en-US" sz="1200" b="0" smtClean="0"/>
              <a:pPr/>
              <a:t>15</a:t>
            </a:fld>
            <a:endParaRPr lang="en-US" sz="1200" b="0" smtClean="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21491353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166048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smtClean="0"/>
              <a:t>March 2022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929218" y="332604"/>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March 2022</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a:t>
            </a:r>
            <a:r>
              <a:rPr lang="en-US" sz="1800" dirty="0" smtClean="0"/>
              <a:t>802.11-22/0216r1</a:t>
            </a:r>
            <a:endParaRPr lang="en-US" sz="1800"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smtClean="0"/>
              <a:t>March 2022</a:t>
            </a:r>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Dorothy Stanley, HP Enterprise</a:t>
            </a:r>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ieee802.org/802tele_calendar.html" TargetMode="External"/><Relationship Id="rId2" Type="http://schemas.openxmlformats.org/officeDocument/2006/relationships/hyperlink" Target="https://www.ieee802.org/" TargetMode="External"/><Relationship Id="rId1" Type="http://schemas.openxmlformats.org/officeDocument/2006/relationships/slideLayout" Target="../slideLayouts/slideLayout2.xml"/><Relationship Id="rId4" Type="http://schemas.openxmlformats.org/officeDocument/2006/relationships/hyperlink" Target="https://mentor.ieee.org/802/bp/StartPage"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098-00-0000-jan-22-liaison-from-wba-re-wi-fi-6-and-6e-and-industrial-iot.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1/ec-21-0309" TargetMode="External"/><Relationship Id="rId3" Type="http://schemas.openxmlformats.org/officeDocument/2006/relationships/hyperlink" Target="https://mentor.ieee.org/802.11/dcn/11-22-0215" TargetMode="External"/><Relationship Id="rId7" Type="http://schemas.openxmlformats.org/officeDocument/2006/relationships/hyperlink" Target="https://mentor.ieee.org/802.11/dcn/11-22-0208" TargetMode="External"/><Relationship Id="rId12" Type="http://schemas.openxmlformats.org/officeDocument/2006/relationships/hyperlink" Target="https://mentor.ieee.org/802.11/dcn/11-22-0005"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mentor.ieee.org/802.11/dcn/11-22-0267" TargetMode="External"/><Relationship Id="rId11" Type="http://schemas.openxmlformats.org/officeDocument/2006/relationships/hyperlink" Target="https://mentor.ieee.org/802.11/dcn/11-22-0210" TargetMode="External"/><Relationship Id="rId5" Type="http://schemas.openxmlformats.org/officeDocument/2006/relationships/hyperlink" Target="https://mentor.ieee.org/802.11/dcn/11-22-0209" TargetMode="External"/><Relationship Id="rId10" Type="http://schemas.openxmlformats.org/officeDocument/2006/relationships/hyperlink" Target="https://mentor.ieee.org/802.11/dcn/11-22-0264" TargetMode="External"/><Relationship Id="rId4" Type="http://schemas.openxmlformats.org/officeDocument/2006/relationships/hyperlink" Target="https://mentor.ieee.org/802.11/dcn/11-22-0216" TargetMode="External"/><Relationship Id="rId9" Type="http://schemas.openxmlformats.org/officeDocument/2006/relationships/hyperlink" Target="https://mentor.ieee.org/802.11/dcn/11-22-0217"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smtClean="0"/>
              <a:t>802.11 Working Group Opening Report</a:t>
            </a:r>
            <a:br>
              <a:rPr lang="en-US" dirty="0" smtClean="0"/>
            </a:br>
            <a:r>
              <a:rPr lang="en-US" dirty="0" smtClean="0"/>
              <a:t>March 2022</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a:t>
            </a:r>
            <a:r>
              <a:rPr lang="en-US" sz="2000" b="0" dirty="0" smtClean="0"/>
              <a:t>2022-03-07</a:t>
            </a:r>
            <a:endParaRPr lang="en-US" sz="2000" b="0" dirty="0" smtClean="0"/>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smtClean="0"/>
              <a:t>March 2022</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graphicFrame>
        <p:nvGraphicFramePr>
          <p:cNvPr id="6151" name="Object 11"/>
          <p:cNvGraphicFramePr>
            <a:graphicFrameLocks noChangeAspect="1"/>
          </p:cNvGraphicFramePr>
          <p:nvPr>
            <p:extLst>
              <p:ext uri="{D42A27DB-BD31-4B8C-83A1-F6EECF244321}">
                <p14:modId xmlns:p14="http://schemas.microsoft.com/office/powerpoint/2010/main" val="1914187923"/>
              </p:ext>
            </p:extLst>
          </p:nvPr>
        </p:nvGraphicFramePr>
        <p:xfrm>
          <a:off x="2052432" y="2343227"/>
          <a:ext cx="7653337" cy="2566987"/>
        </p:xfrm>
        <a:graphic>
          <a:graphicData uri="http://schemas.openxmlformats.org/presentationml/2006/ole">
            <mc:AlternateContent xmlns:mc="http://schemas.openxmlformats.org/markup-compatibility/2006">
              <mc:Choice xmlns:v="urn:schemas-microsoft-com:vml" Requires="v">
                <p:oleObj spid="_x0000_s1057" name="Document" r:id="rId4" imgW="8286150" imgH="2777437" progId="Word.Document.8">
                  <p:embed/>
                </p:oleObj>
              </mc:Choice>
              <mc:Fallback>
                <p:oleObj name="Document" r:id="rId4" imgW="8286150" imgH="2777437" progId="Word.Document.8">
                  <p:embed/>
                  <p:pic>
                    <p:nvPicPr>
                      <p:cNvPr id="0" name=""/>
                      <p:cNvPicPr>
                        <a:picLocks noChangeAspect="1" noChangeArrowheads="1"/>
                      </p:cNvPicPr>
                      <p:nvPr/>
                    </p:nvPicPr>
                    <p:blipFill>
                      <a:blip r:embed="rId5"/>
                      <a:srcRect/>
                      <a:stretch>
                        <a:fillRect/>
                      </a:stretch>
                    </p:blipFill>
                    <p:spPr bwMode="auto">
                      <a:xfrm>
                        <a:off x="2052432" y="2343227"/>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a:t>
            </a:r>
            <a:r>
              <a:rPr lang="en-US" dirty="0" smtClean="0"/>
              <a:t>ee </a:t>
            </a:r>
            <a:r>
              <a:rPr lang="en-US" dirty="0">
                <a:hlinkClick r:id="rId3"/>
              </a:rPr>
              <a:t>https://www.ieee802.org/19</a:t>
            </a:r>
            <a:r>
              <a:rPr lang="en-US" dirty="0" smtClean="0">
                <a:hlinkClick r:id="rId3"/>
              </a:rPr>
              <a:t>/</a:t>
            </a:r>
            <a:r>
              <a:rPr lang="en-US" dirty="0" smtClean="0"/>
              <a:t> </a:t>
            </a:r>
          </a:p>
          <a:p>
            <a:pPr>
              <a:spcBef>
                <a:spcPts val="0"/>
              </a:spcBef>
              <a:buFont typeface="Arial" panose="020B0604020202020204" pitchFamily="34" charset="0"/>
              <a:buChar char="•"/>
            </a:pPr>
            <a:r>
              <a:rPr lang="en-US" altLang="en-US" dirty="0" smtClean="0"/>
              <a:t>802.19 </a:t>
            </a:r>
            <a:r>
              <a:rPr lang="en-US" altLang="en-US" dirty="0"/>
              <a:t>documents: </a:t>
            </a:r>
            <a:r>
              <a:rPr lang="en-US" altLang="en-US" dirty="0">
                <a:hlinkClick r:id="rId4"/>
              </a:rPr>
              <a:t>https://</a:t>
            </a:r>
            <a:r>
              <a:rPr lang="en-US" altLang="en-US" dirty="0" smtClean="0">
                <a:hlinkClick r:id="rId4"/>
              </a:rPr>
              <a:t>mentor.ieee.org/802.19/documents</a:t>
            </a:r>
            <a:endParaRPr lang="en-US" altLang="en-US" dirty="0" smtClean="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smtClean="0"/>
          </a:p>
          <a:p>
            <a:pPr>
              <a:spcBef>
                <a:spcPts val="0"/>
              </a:spcBef>
              <a:buFont typeface="Arial" panose="020B0604020202020204" pitchFamily="34" charset="0"/>
              <a:buChar char="•"/>
            </a:pPr>
            <a:endParaRPr lang="en-US" sz="2200" dirty="0" smtClean="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smtClean="0"/>
          </a:p>
          <a:p>
            <a:pPr>
              <a:spcBef>
                <a:spcPts val="0"/>
              </a:spcBef>
              <a:buFont typeface="Arial" panose="020B0604020202020204" pitchFamily="34" charset="0"/>
              <a:buChar char="•"/>
            </a:pPr>
            <a:r>
              <a:rPr lang="en-US" dirty="0" smtClean="0"/>
              <a:t>IEEE </a:t>
            </a:r>
            <a:r>
              <a:rPr lang="en-US" dirty="0"/>
              <a:t>802 website: </a:t>
            </a:r>
            <a:r>
              <a:rPr lang="en-US" dirty="0">
                <a:hlinkClick r:id="rId2"/>
              </a:rPr>
              <a:t>https://www.ieee802.org</a:t>
            </a:r>
            <a:r>
              <a:rPr lang="en-US" dirty="0" smtClean="0">
                <a:hlinkClick r:id="rId2"/>
              </a:rPr>
              <a:t>/</a:t>
            </a:r>
            <a:r>
              <a:rPr lang="en-US" dirty="0" smtClean="0"/>
              <a:t> </a:t>
            </a:r>
          </a:p>
          <a:p>
            <a:pPr lvl="1">
              <a:spcBef>
                <a:spcPts val="0"/>
              </a:spcBef>
              <a:buFont typeface="Arial" panose="020B0604020202020204" pitchFamily="34" charset="0"/>
              <a:buChar char="•"/>
            </a:pPr>
            <a:r>
              <a:rPr lang="en-US" dirty="0" smtClean="0"/>
              <a:t>Includes links to all WG webpages</a:t>
            </a:r>
          </a:p>
          <a:p>
            <a:pPr lvl="1">
              <a:spcBef>
                <a:spcPts val="0"/>
              </a:spcBef>
              <a:buFont typeface="Arial" panose="020B0604020202020204" pitchFamily="34" charset="0"/>
              <a:buChar char="•"/>
            </a:pPr>
            <a:endParaRPr lang="en-US" dirty="0" smtClean="0"/>
          </a:p>
          <a:p>
            <a:pPr>
              <a:spcBef>
                <a:spcPts val="0"/>
              </a:spcBef>
              <a:buFont typeface="Arial" panose="020B0604020202020204" pitchFamily="34" charset="0"/>
              <a:buChar char="•"/>
            </a:pPr>
            <a:r>
              <a:rPr lang="en-US" dirty="0" smtClean="0"/>
              <a:t>Consolidated calendar: </a:t>
            </a:r>
            <a:r>
              <a:rPr lang="en-US" dirty="0" smtClean="0">
                <a:hlinkClick r:id="rId3"/>
              </a:rPr>
              <a:t>https://ieee802.org/802tele_calendar.html</a:t>
            </a:r>
            <a:r>
              <a:rPr lang="en-US" dirty="0" smtClean="0"/>
              <a:t> </a:t>
            </a:r>
          </a:p>
          <a:p>
            <a:pPr lvl="1">
              <a:spcBef>
                <a:spcPts val="0"/>
              </a:spcBef>
              <a:buFont typeface="Arial" panose="020B0604020202020204" pitchFamily="34" charset="0"/>
              <a:buChar char="•"/>
            </a:pPr>
            <a:endParaRPr lang="en-US" dirty="0" smtClean="0"/>
          </a:p>
          <a:p>
            <a:pPr>
              <a:spcBef>
                <a:spcPts val="0"/>
              </a:spcBef>
              <a:buFont typeface="Arial" panose="020B0604020202020204" pitchFamily="34" charset="0"/>
              <a:buChar char="•"/>
            </a:pPr>
            <a:r>
              <a:rPr lang="en-US" dirty="0"/>
              <a:t>Documents: 802.11, 15, 18, 19, 24: </a:t>
            </a:r>
            <a:r>
              <a:rPr lang="en-US" dirty="0">
                <a:hlinkClick r:id="rId4"/>
              </a:rPr>
              <a:t>https://</a:t>
            </a:r>
            <a:r>
              <a:rPr lang="en-US" dirty="0" smtClean="0">
                <a:hlinkClick r:id="rId4"/>
              </a:rPr>
              <a:t>mentor.ieee.org/802/bp/StartPage</a:t>
            </a:r>
            <a:r>
              <a:rPr lang="en-US" dirty="0" smtClean="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smtClean="0"/>
              <a:t>M4.1.1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gridCol w="875652"/>
                <a:gridCol w="3336412"/>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r>
              <a:rPr lang="en-US" smtClean="0"/>
              <a:t>March 2022</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201028590"/>
              </p:ext>
            </p:extLst>
          </p:nvPr>
        </p:nvGraphicFramePr>
        <p:xfrm>
          <a:off x="533401" y="4114800"/>
          <a:ext cx="5181600" cy="996325"/>
        </p:xfrm>
        <a:graphic>
          <a:graphicData uri="http://schemas.openxmlformats.org/drawingml/2006/table">
            <a:tbl>
              <a:tblPr/>
              <a:tblGrid>
                <a:gridCol w="973637"/>
                <a:gridCol w="873206"/>
                <a:gridCol w="3334757"/>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63143632"/>
              </p:ext>
            </p:extLst>
          </p:nvPr>
        </p:nvGraphicFramePr>
        <p:xfrm>
          <a:off x="6248400" y="2133600"/>
          <a:ext cx="5744499" cy="3229920"/>
        </p:xfrm>
        <a:graphic>
          <a:graphicData uri="http://schemas.openxmlformats.org/drawingml/2006/table">
            <a:tbl>
              <a:tblPr/>
              <a:tblGrid>
                <a:gridCol w="838296"/>
                <a:gridCol w="1128150"/>
                <a:gridCol w="3778053"/>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AZ</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Next Generation Positioning (NGP)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BB</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Light Communication (LC)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BD</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Enhancements for Next Gen V2X (NGV)</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Revision (</a:t>
                      </a:r>
                      <a:r>
                        <a:rPr kumimoji="0" lang="en-US" sz="1600" b="0" i="0" u="none" strike="noStrike" cap="none" normalizeH="0" baseline="0" dirty="0" err="1" smtClean="0">
                          <a:ln>
                            <a:noFill/>
                          </a:ln>
                          <a:solidFill>
                            <a:schemeClr val="tx1"/>
                          </a:solidFill>
                          <a:effectLst/>
                          <a:latin typeface="Times New Roman" pitchFamily="18" charset="0"/>
                        </a:rPr>
                        <a:t>REVme</a:t>
                      </a:r>
                      <a:r>
                        <a:rPr kumimoji="0" lang="en-US" sz="1600" b="0" i="0" u="none" strike="noStrike" cap="none" normalizeH="0" baseline="0" dirty="0" smtClean="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4" name="Footer Placeholder 3"/>
          <p:cNvSpPr>
            <a:spLocks noGrp="1"/>
          </p:cNvSpPr>
          <p:nvPr>
            <p:ph type="ftr" sz="quarter" idx="11"/>
          </p:nvPr>
        </p:nvSpPr>
        <p:spPr/>
        <p:txBody>
          <a:bodyPr/>
          <a:lstStyle/>
          <a:p>
            <a:pPr>
              <a:defRPr/>
            </a:pPr>
            <a:r>
              <a:rPr lang="en-US" smtClean="0"/>
              <a:t>Dorothy Stanley, HP Enterprise</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7772400" cy="685800"/>
          </a:xfrm>
        </p:spPr>
        <p:txBody>
          <a:bodyPr/>
          <a:lstStyle/>
          <a:p>
            <a:r>
              <a:rPr lang="en-US" dirty="0" smtClean="0"/>
              <a:t>M4.1.2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523347979"/>
              </p:ext>
            </p:extLst>
          </p:nvPr>
        </p:nvGraphicFramePr>
        <p:xfrm>
          <a:off x="2954528" y="1447801"/>
          <a:ext cx="5656072" cy="3762318"/>
        </p:xfrm>
        <a:graphic>
          <a:graphicData uri="http://schemas.openxmlformats.org/drawingml/2006/table">
            <a:tbl>
              <a:tblPr/>
              <a:tblGrid>
                <a:gridCol w="2685446"/>
                <a:gridCol w="2970626"/>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AZ</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31-DEC-2023</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pitchFamily="18" charset="0"/>
                        </a:rPr>
                        <a:t>BB</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2022</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2022</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BD</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2022</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2023</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pitchFamily="18" charset="0"/>
                        </a:rPr>
                        <a:t>BF</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pitchFamily="18" charset="0"/>
                        </a:rPr>
                        <a:t>31-DEC 2024</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Times New Roman" pitchFamily="18" charset="0"/>
                        </a:rPr>
                        <a:t>REVme</a:t>
                      </a:r>
                      <a:endParaRPr kumimoji="0" lang="en-US" sz="1800" b="1" i="0" u="none" strike="noStrike" cap="none" normalizeH="0" baseline="0" dirty="0" smtClean="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 name="Date Placeholder 1"/>
          <p:cNvSpPr>
            <a:spLocks noGrp="1"/>
          </p:cNvSpPr>
          <p:nvPr>
            <p:ph type="dt" sz="half" idx="10"/>
          </p:nvPr>
        </p:nvSpPr>
        <p:spPr/>
        <p:txBody>
          <a:bodyPr/>
          <a:lstStyle/>
          <a:p>
            <a:pPr>
              <a:defRPr/>
            </a:pPr>
            <a:r>
              <a:rPr lang="en-US" smtClean="0"/>
              <a:t>March 2022</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13</a:t>
            </a:fld>
            <a:endParaRPr lang="en-US"/>
          </a:p>
        </p:txBody>
      </p:sp>
      <p:sp>
        <p:nvSpPr>
          <p:cNvPr id="4" name="TextBox 3"/>
          <p:cNvSpPr txBox="1"/>
          <p:nvPr/>
        </p:nvSpPr>
        <p:spPr>
          <a:xfrm>
            <a:off x="6705600" y="5867400"/>
            <a:ext cx="4722383" cy="461665"/>
          </a:xfrm>
          <a:prstGeom prst="rect">
            <a:avLst/>
          </a:prstGeom>
          <a:solidFill>
            <a:schemeClr val="accent4"/>
          </a:solidFill>
        </p:spPr>
        <p:txBody>
          <a:bodyPr wrap="none" rtlCol="0">
            <a:spAutoFit/>
          </a:bodyPr>
          <a:lstStyle/>
          <a:p>
            <a:r>
              <a:rPr lang="en-US" dirty="0" smtClean="0"/>
              <a:t>PAR Extension Requests planned</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7772400" cy="822325"/>
          </a:xfrm>
        </p:spPr>
        <p:txBody>
          <a:bodyPr/>
          <a:lstStyle/>
          <a:p>
            <a:r>
              <a:rPr lang="en-US" dirty="0" smtClean="0"/>
              <a:t>M4.1.3 802.11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Peter Ecclesine</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 name="Date Placeholder 1"/>
          <p:cNvSpPr>
            <a:spLocks noGrp="1"/>
          </p:cNvSpPr>
          <p:nvPr>
            <p:ph type="dt" sz="half" idx="10"/>
          </p:nvPr>
        </p:nvSpPr>
        <p:spPr/>
        <p:txBody>
          <a:bodyPr/>
          <a:lstStyle/>
          <a:p>
            <a:pPr>
              <a:defRPr/>
            </a:pPr>
            <a:r>
              <a:rPr lang="en-US" smtClean="0"/>
              <a:t>March 2022</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US" sz="2800" dirty="0"/>
              <a:t>M4.1.3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 name="Date Placeholder 1"/>
          <p:cNvSpPr>
            <a:spLocks noGrp="1"/>
          </p:cNvSpPr>
          <p:nvPr>
            <p:ph type="dt" sz="half" idx="10"/>
          </p:nvPr>
        </p:nvSpPr>
        <p:spPr/>
        <p:txBody>
          <a:bodyPr/>
          <a:lstStyle/>
          <a:p>
            <a:pPr>
              <a:defRPr/>
            </a:pPr>
            <a:r>
              <a:rPr lang="en-US" smtClean="0"/>
              <a:t>March 2022</a:t>
            </a:r>
            <a:endParaRPr lang="en-US" dirty="0"/>
          </a:p>
        </p:txBody>
      </p:sp>
      <p:sp>
        <p:nvSpPr>
          <p:cNvPr id="4" name="TextBox 3"/>
          <p:cNvSpPr txBox="1"/>
          <p:nvPr/>
        </p:nvSpPr>
        <p:spPr>
          <a:xfrm>
            <a:off x="7239000" y="5691144"/>
            <a:ext cx="2743200" cy="338554"/>
          </a:xfrm>
          <a:prstGeom prst="rect">
            <a:avLst/>
          </a:prstGeom>
          <a:solidFill>
            <a:srgbClr val="FFFF00"/>
          </a:solidFill>
        </p:spPr>
        <p:txBody>
          <a:bodyPr wrap="square" rtlCol="0">
            <a:spAutoFit/>
          </a:bodyPr>
          <a:lstStyle/>
          <a:p>
            <a:r>
              <a:rPr lang="en-GB" sz="1600" dirty="0" smtClean="0"/>
              <a:t>New since last meeting</a:t>
            </a:r>
            <a:endParaRPr lang="en-GB" sz="1600" dirty="0"/>
          </a:p>
        </p:txBody>
      </p:sp>
      <p:graphicFrame>
        <p:nvGraphicFramePr>
          <p:cNvPr id="7" name="Group 148"/>
          <p:cNvGraphicFramePr>
            <a:graphicFrameLocks/>
          </p:cNvGraphicFramePr>
          <p:nvPr>
            <p:extLst>
              <p:ext uri="{D42A27DB-BD31-4B8C-83A1-F6EECF244321}">
                <p14:modId xmlns:p14="http://schemas.microsoft.com/office/powerpoint/2010/main" val="2706335259"/>
              </p:ext>
            </p:extLst>
          </p:nvPr>
        </p:nvGraphicFramePr>
        <p:xfrm>
          <a:off x="152400" y="897598"/>
          <a:ext cx="11734800" cy="4070642"/>
        </p:xfrm>
        <a:graphic>
          <a:graphicData uri="http://schemas.openxmlformats.org/drawingml/2006/table">
            <a:tbl>
              <a:tblPr/>
              <a:tblGrid>
                <a:gridCol w="533400"/>
                <a:gridCol w="609600"/>
                <a:gridCol w="2362200"/>
                <a:gridCol w="3124200"/>
                <a:gridCol w="2971800"/>
                <a:gridCol w="2133600"/>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Robert STACEY</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Andrew MYLES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smtClean="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smtClean="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smtClean="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AZ</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Chao-Chun WANG, 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Nikola SERAFIMOVSKI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Tuncer BAYKAS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Volker JUNGNICKEL</a:t>
                      </a:r>
                      <a:br>
                        <a:rPr kumimoji="0" lang="en-US" sz="1400" b="1" i="0" u="none" strike="noStrike" kern="1200" cap="none" normalizeH="0" baseline="0" dirty="0" smtClean="0">
                          <a:ln>
                            <a:noFill/>
                          </a:ln>
                          <a:solidFill>
                            <a:schemeClr val="tx1"/>
                          </a:solidFill>
                          <a:effectLst/>
                          <a:latin typeface="Times New Roman" pitchFamily="18" charset="0"/>
                          <a:ea typeface="+mn-ea"/>
                          <a:cs typeface="+mn-cs"/>
                        </a:rPr>
                      </a:b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Harry BIMS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Hongyuan</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ZHANG, 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Yujin</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NOH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Yan ZHANG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Dennis SUNDMAN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Graham SMITH</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Amelia ANDERSDOTTER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4712887" cy="457200"/>
          </a:xfrm>
        </p:spPr>
        <p:txBody>
          <a:bodyPr/>
          <a:lstStyle/>
          <a:p>
            <a:pPr algn="ctr"/>
            <a:r>
              <a:rPr lang="en-US" sz="2400" dirty="0" smtClean="0"/>
              <a:t>M4.1.4 IEEE </a:t>
            </a:r>
            <a:r>
              <a:rPr lang="en-US" sz="2400" dirty="0"/>
              <a:t>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smtClean="0"/>
              <a:t>Dorothy Stanley, HP Enterprise</a:t>
            </a:r>
            <a:endParaRPr lang="en-US"/>
          </a:p>
        </p:txBody>
      </p:sp>
      <p:sp>
        <p:nvSpPr>
          <p:cNvPr id="7" name="Date Placeholder 6"/>
          <p:cNvSpPr>
            <a:spLocks noGrp="1"/>
          </p:cNvSpPr>
          <p:nvPr>
            <p:ph type="dt" sz="half" idx="10"/>
          </p:nvPr>
        </p:nvSpPr>
        <p:spPr/>
        <p:txBody>
          <a:bodyPr/>
          <a:lstStyle/>
          <a:p>
            <a:pPr>
              <a:defRPr/>
            </a:pPr>
            <a:r>
              <a:rPr lang="en-US" smtClean="0"/>
              <a:t>March 2022</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smtClean="0"/>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2020</a:t>
              </a:r>
              <a:endParaRPr lang="en-US" sz="1400" dirty="0">
                <a:latin typeface="Arial" panose="020B0604020202020204" pitchFamily="34" charset="0"/>
                <a:cs typeface="Arial" panose="020B0604020202020204" pitchFamily="34" charset="0"/>
              </a:endParaRP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11aq</a:t>
              </a:r>
              <a:endParaRPr lang="en-US" sz="1100" dirty="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Pre Association</a:t>
              </a:r>
            </a:p>
            <a:p>
              <a:pPr algn="ctr"/>
              <a:r>
                <a:rPr lang="en-US" sz="1100" dirty="0" smtClean="0">
                  <a:latin typeface="Tahoma" pitchFamily="34" charset="0"/>
                  <a:ea typeface="ＭＳ Ｐゴシック" charset="-128"/>
                  <a:cs typeface="Arial" pitchFamily="34" charset="0"/>
                </a:rPr>
                <a:t>Discovery</a:t>
              </a:r>
              <a:endParaRPr lang="en-US" sz="1100" dirty="0">
                <a:latin typeface="Tahoma" pitchFamily="34" charset="0"/>
                <a:ea typeface="ＭＳ Ｐゴシック" charset="-128"/>
                <a:cs typeface="Arial" pitchFamily="34" charset="0"/>
              </a:endParaRP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11ak</a:t>
              </a:r>
              <a:endParaRPr lang="en-US" sz="1100" dirty="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General Link</a:t>
              </a:r>
              <a:endParaRPr lang="en-US" sz="1100" dirty="0">
                <a:latin typeface="Tahoma" pitchFamily="34" charset="0"/>
                <a:ea typeface="ＭＳ Ｐゴシック" charset="-128"/>
                <a:cs typeface="Arial" pitchFamily="34" charset="0"/>
              </a:endParaRP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smtClean="0">
                  <a:latin typeface="Tahoma" pitchFamily="34" charset="0"/>
                  <a:ea typeface="ＭＳ Ｐゴシック" charset="-128"/>
                  <a:cs typeface="Arial" pitchFamily="34" charset="0"/>
                </a:rPr>
                <a:t>11ah </a:t>
              </a:r>
            </a:p>
            <a:p>
              <a:pPr algn="ctr"/>
              <a:r>
                <a:rPr lang="en-US" sz="1050" dirty="0" smtClean="0">
                  <a:latin typeface="Tahoma" pitchFamily="34" charset="0"/>
                  <a:ea typeface="ＭＳ Ｐゴシック" charset="-128"/>
                  <a:cs typeface="Arial" pitchFamily="34" charset="0"/>
                </a:rPr>
                <a:t>Sub 1 GHz</a:t>
              </a:r>
              <a:endParaRPr lang="en-US" sz="1050" dirty="0">
                <a:latin typeface="Tahoma" pitchFamily="34" charset="0"/>
                <a:ea typeface="ＭＳ Ｐゴシック" charset="-128"/>
                <a:cs typeface="Arial" pitchFamily="34" charset="0"/>
              </a:endParaRP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smtClean="0">
                  <a:latin typeface="Tahoma" pitchFamily="34" charset="0"/>
                  <a:ea typeface="ＭＳ Ｐゴシック" charset="-128"/>
                  <a:cs typeface="Arial" pitchFamily="34" charset="0"/>
                </a:rPr>
                <a:t>11aj </a:t>
              </a:r>
            </a:p>
            <a:p>
              <a:pPr algn="ctr"/>
              <a:r>
                <a:rPr lang="en-US" sz="1000" dirty="0" smtClean="0">
                  <a:latin typeface="Tahoma" pitchFamily="34" charset="0"/>
                  <a:ea typeface="ＭＳ Ｐゴシック" charset="-128"/>
                  <a:cs typeface="Arial" pitchFamily="34" charset="0"/>
                </a:rPr>
                <a:t>China millimeter </a:t>
              </a:r>
            </a:p>
            <a:p>
              <a:pPr algn="ctr"/>
              <a:r>
                <a:rPr lang="en-US" sz="1000" dirty="0" smtClean="0">
                  <a:latin typeface="Tahoma" pitchFamily="34" charset="0"/>
                  <a:ea typeface="ＭＳ Ｐゴシック" charset="-128"/>
                  <a:cs typeface="Arial" pitchFamily="34" charset="0"/>
                </a:rPr>
                <a:t>wave</a:t>
              </a:r>
              <a:endParaRPr lang="en-US" sz="1000" dirty="0">
                <a:latin typeface="Tahoma" pitchFamily="34" charset="0"/>
                <a:ea typeface="ＭＳ Ｐゴシック" charset="-128"/>
                <a:cs typeface="Arial" pitchFamily="34" charset="0"/>
              </a:endParaRP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11ai</a:t>
              </a:r>
              <a:endParaRPr lang="en-US" sz="1100" dirty="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Fast Initial Link </a:t>
              </a:r>
            </a:p>
            <a:p>
              <a:pPr algn="ctr"/>
              <a:r>
                <a:rPr lang="en-US" sz="1100" dirty="0" smtClean="0">
                  <a:latin typeface="Tahoma" pitchFamily="34" charset="0"/>
                  <a:ea typeface="ＭＳ Ｐゴシック" charset="-128"/>
                  <a:cs typeface="Arial" pitchFamily="34" charset="0"/>
                </a:rPr>
                <a:t>Setup</a:t>
              </a:r>
              <a:endParaRPr lang="en-US" sz="1100" dirty="0">
                <a:latin typeface="Tahoma" pitchFamily="34" charset="0"/>
                <a:ea typeface="ＭＳ Ｐゴシック" charset="-128"/>
                <a:cs typeface="Arial" pitchFamily="34" charset="0"/>
              </a:endParaRP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12" name="Right Arrow 11"/>
          <p:cNvSpPr/>
          <p:nvPr/>
        </p:nvSpPr>
        <p:spPr bwMode="auto">
          <a:xfrm>
            <a:off x="304800" y="2140857"/>
            <a:ext cx="533400" cy="324399"/>
          </a:xfrm>
          <a:prstGeom prst="rightArrow">
            <a:avLst/>
          </a:prstGeom>
          <a:solidFill>
            <a:schemeClr val="accent3">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549967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7772400" cy="649287"/>
          </a:xfrm>
        </p:spPr>
        <p:txBody>
          <a:bodyPr/>
          <a:lstStyle/>
          <a:p>
            <a:r>
              <a:rPr lang="en-US" dirty="0" smtClean="0"/>
              <a:t>M4.1.4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6758459"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smtClean="0">
                <a:latin typeface="Tahoma" pitchFamily="34" charset="0"/>
                <a:ea typeface="ＭＳ Ｐゴシック" charset="-128"/>
                <a:cs typeface="Arial" pitchFamily="34" charset="0"/>
              </a:rPr>
              <a:t>SA</a:t>
            </a:r>
            <a:endParaRPr lang="en-US" sz="1200" dirty="0">
              <a:latin typeface="Tahoma" pitchFamily="34" charset="0"/>
              <a:ea typeface="ＭＳ Ｐゴシック" charset="-128"/>
              <a:cs typeface="Arial" pitchFamily="34" charset="0"/>
            </a:endParaRP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33213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541841"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008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759303"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30765" name="AutoShape 46"/>
          <p:cNvSpPr>
            <a:spLocks noChangeArrowheads="1"/>
          </p:cNvSpPr>
          <p:nvPr/>
        </p:nvSpPr>
        <p:spPr bwMode="auto">
          <a:xfrm>
            <a:off x="1676400" y="3278187"/>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3660948"/>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2624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2020</a:t>
            </a:r>
            <a:endParaRPr lang="en-US" sz="1400" dirty="0">
              <a:latin typeface="Arial" panose="020B0604020202020204" pitchFamily="34" charset="0"/>
              <a:cs typeface="Arial" panose="020B0604020202020204" pitchFamily="34" charset="0"/>
            </a:endParaRP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smtClean="0"/>
              <a:t>Dorothy Stanley, HP Enterprise</a:t>
            </a:r>
            <a:endParaRPr lang="en-US"/>
          </a:p>
        </p:txBody>
      </p:sp>
      <p:sp>
        <p:nvSpPr>
          <p:cNvPr id="5" name="Date Placeholder 4"/>
          <p:cNvSpPr>
            <a:spLocks noGrp="1"/>
          </p:cNvSpPr>
          <p:nvPr>
            <p:ph type="dt" sz="half" idx="10"/>
          </p:nvPr>
        </p:nvSpPr>
        <p:spPr/>
        <p:txBody>
          <a:bodyPr/>
          <a:lstStyle/>
          <a:p>
            <a:pPr>
              <a:defRPr/>
            </a:pPr>
            <a:r>
              <a:rPr lang="en-US" smtClean="0"/>
              <a:t>March 2022</a:t>
            </a:r>
            <a:endParaRPr lang="en-US" dirty="0"/>
          </a:p>
        </p:txBody>
      </p:sp>
      <p:sp>
        <p:nvSpPr>
          <p:cNvPr id="44" name="AutoShape 46"/>
          <p:cNvSpPr>
            <a:spLocks noChangeArrowheads="1"/>
          </p:cNvSpPr>
          <p:nvPr/>
        </p:nvSpPr>
        <p:spPr bwMode="auto">
          <a:xfrm>
            <a:off x="6701844" y="28956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99704" y="28967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4261563" y="3749664"/>
            <a:ext cx="906803" cy="54146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802.11be </a:t>
            </a:r>
            <a:br>
              <a:rPr lang="en-US" sz="1200" dirty="0" smtClean="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a:t>
            </a:r>
            <a:r>
              <a:rPr lang="en-US" sz="1200" dirty="0" smtClean="0">
                <a:latin typeface="Tahoma" pitchFamily="34" charset="0"/>
                <a:ea typeface="ＭＳ Ｐゴシック" charset="-128"/>
                <a:cs typeface="Arial" pitchFamily="34" charset="0"/>
              </a:rPr>
              <a:t>HT</a:t>
            </a:r>
            <a:endParaRPr lang="en-US" sz="1200" dirty="0">
              <a:latin typeface="Tahoma" pitchFamily="34" charset="0"/>
              <a:ea typeface="ＭＳ Ｐゴシック" charset="-128"/>
              <a:cs typeface="Arial" pitchFamily="34" charset="0"/>
            </a:endParaRPr>
          </a:p>
        </p:txBody>
      </p:sp>
      <p:sp>
        <p:nvSpPr>
          <p:cNvPr id="53" name="AutoShape 27"/>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5469626" y="1461107"/>
            <a:ext cx="931174" cy="476924"/>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smtClean="0">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5454341" y="2316229"/>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smtClean="0">
                <a:latin typeface="Tahoma" pitchFamily="34" charset="0"/>
                <a:ea typeface="ＭＳ Ｐゴシック" charset="-128"/>
                <a:cs typeface="Arial" pitchFamily="34" charset="0"/>
              </a:rPr>
              <a:t>BCS</a:t>
            </a:r>
            <a:endParaRPr lang="en-US" sz="1200" dirty="0">
              <a:latin typeface="Tahoma" pitchFamily="34" charset="0"/>
              <a:ea typeface="ＭＳ Ｐゴシック" charset="-128"/>
              <a:cs typeface="Arial" pitchFamily="34" charset="0"/>
            </a:endParaRPr>
          </a:p>
        </p:txBody>
      </p:sp>
      <p:sp>
        <p:nvSpPr>
          <p:cNvPr id="39" name="AutoShape 46"/>
          <p:cNvSpPr>
            <a:spLocks noChangeArrowheads="1"/>
          </p:cNvSpPr>
          <p:nvPr/>
        </p:nvSpPr>
        <p:spPr bwMode="auto">
          <a:xfrm>
            <a:off x="5454340" y="372597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802.11bd</a:t>
            </a:r>
            <a:br>
              <a:rPr lang="en-US" sz="1200" dirty="0" smtClean="0">
                <a:latin typeface="Tahoma" pitchFamily="34" charset="0"/>
                <a:ea typeface="ＭＳ Ｐゴシック" charset="-128"/>
                <a:cs typeface="Arial" pitchFamily="34" charset="0"/>
              </a:rPr>
            </a:br>
            <a:r>
              <a:rPr lang="en-US" sz="1200" dirty="0" smtClean="0">
                <a:latin typeface="Tahoma" pitchFamily="34" charset="0"/>
                <a:ea typeface="ＭＳ Ｐゴシック" charset="-128"/>
                <a:cs typeface="Arial" pitchFamily="34" charset="0"/>
              </a:rPr>
              <a:t> NGV</a:t>
            </a:r>
            <a:endParaRPr lang="en-US" sz="1200" dirty="0">
              <a:latin typeface="Tahoma" pitchFamily="34" charset="0"/>
              <a:ea typeface="ＭＳ Ｐゴシック" charset="-128"/>
              <a:cs typeface="Arial" pitchFamily="34" charset="0"/>
            </a:endParaRPr>
          </a:p>
        </p:txBody>
      </p:sp>
      <p:sp>
        <p:nvSpPr>
          <p:cNvPr id="40" name="AutoShape 46"/>
          <p:cNvSpPr>
            <a:spLocks noChangeArrowheads="1"/>
          </p:cNvSpPr>
          <p:nvPr/>
        </p:nvSpPr>
        <p:spPr bwMode="auto">
          <a:xfrm>
            <a:off x="5469627" y="4384948"/>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802.11bb</a:t>
            </a:r>
            <a:endParaRPr lang="en-US" sz="1200" dirty="0">
              <a:latin typeface="Tahoma" pitchFamily="34" charset="0"/>
              <a:ea typeface="ＭＳ Ｐゴシック" charset="-128"/>
              <a:cs typeface="Arial" pitchFamily="34" charset="0"/>
            </a:endParaRPr>
          </a:p>
          <a:p>
            <a:pPr algn="ctr"/>
            <a:r>
              <a:rPr lang="en-US" sz="1200" dirty="0" smtClean="0">
                <a:latin typeface="Tahoma" pitchFamily="34" charset="0"/>
                <a:ea typeface="ＭＳ Ｐゴシック" charset="-128"/>
                <a:cs typeface="Arial" pitchFamily="34" charset="0"/>
              </a:rPr>
              <a:t>LC</a:t>
            </a:r>
            <a:endParaRPr lang="en-US" sz="1200" dirty="0">
              <a:latin typeface="Tahoma" pitchFamily="34" charset="0"/>
              <a:ea typeface="ＭＳ Ｐゴシック" charset="-128"/>
              <a:cs typeface="Arial" pitchFamily="34" charset="0"/>
            </a:endParaRPr>
          </a:p>
        </p:txBody>
      </p:sp>
      <p:sp>
        <p:nvSpPr>
          <p:cNvPr id="41" name="AutoShape 46"/>
          <p:cNvSpPr>
            <a:spLocks noChangeArrowheads="1"/>
          </p:cNvSpPr>
          <p:nvPr/>
        </p:nvSpPr>
        <p:spPr bwMode="auto">
          <a:xfrm>
            <a:off x="4238421" y="25702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802.11bi</a:t>
            </a:r>
          </a:p>
          <a:p>
            <a:pPr algn="ctr"/>
            <a:r>
              <a:rPr lang="en-US" sz="1100" dirty="0" smtClean="0">
                <a:latin typeface="Tahoma" pitchFamily="34" charset="0"/>
                <a:ea typeface="ＭＳ Ｐゴシック" charset="-128"/>
                <a:cs typeface="Arial" pitchFamily="34" charset="0"/>
              </a:rPr>
              <a:t>EDP</a:t>
            </a:r>
            <a:endParaRPr lang="en-US" sz="1100" dirty="0">
              <a:latin typeface="Tahoma" pitchFamily="34" charset="0"/>
              <a:ea typeface="ＭＳ Ｐゴシック" charset="-128"/>
              <a:cs typeface="Arial" pitchFamily="34" charset="0"/>
            </a:endParaRPr>
          </a:p>
        </p:txBody>
      </p:sp>
      <p:sp>
        <p:nvSpPr>
          <p:cNvPr id="49" name="AutoShape 46"/>
          <p:cNvSpPr>
            <a:spLocks noChangeArrowheads="1"/>
          </p:cNvSpPr>
          <p:nvPr/>
        </p:nvSpPr>
        <p:spPr bwMode="auto">
          <a:xfrm>
            <a:off x="4261563" y="3176669"/>
            <a:ext cx="906803" cy="4809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802.11bf</a:t>
            </a:r>
            <a:br>
              <a:rPr lang="en-US" sz="1100" dirty="0" smtClean="0">
                <a:latin typeface="Tahoma" pitchFamily="34" charset="0"/>
                <a:ea typeface="ＭＳ Ｐゴシック" charset="-128"/>
                <a:cs typeface="Arial" pitchFamily="34" charset="0"/>
              </a:rPr>
            </a:br>
            <a:r>
              <a:rPr lang="en-US" sz="1100" dirty="0" smtClean="0">
                <a:latin typeface="Tahoma" pitchFamily="34" charset="0"/>
                <a:ea typeface="ＭＳ Ｐゴシック" charset="-128"/>
                <a:cs typeface="Arial" pitchFamily="34" charset="0"/>
              </a:rPr>
              <a:t>SENS</a:t>
            </a:r>
            <a:endParaRPr lang="en-US" sz="1100" dirty="0">
              <a:latin typeface="Tahoma" pitchFamily="34" charset="0"/>
              <a:ea typeface="ＭＳ Ｐゴシック" charset="-128"/>
              <a:cs typeface="Arial" pitchFamily="34" charset="0"/>
            </a:endParaRPr>
          </a:p>
        </p:txBody>
      </p:sp>
      <p:sp>
        <p:nvSpPr>
          <p:cNvPr id="2" name="Slide Number Placeholder 1"/>
          <p:cNvSpPr>
            <a:spLocks noGrp="1"/>
          </p:cNvSpPr>
          <p:nvPr>
            <p:ph type="sldNum" sz="quarter" idx="12"/>
          </p:nvPr>
        </p:nvSpPr>
        <p:spPr/>
        <p:txBody>
          <a:bodyPr/>
          <a:lstStyle/>
          <a:p>
            <a:pPr>
              <a:defRPr/>
            </a:pPr>
            <a:r>
              <a:rPr lang="en-US" smtClean="0"/>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ITU Liaison</a:t>
            </a:r>
          </a:p>
          <a:p>
            <a:pPr algn="ctr"/>
            <a:r>
              <a:rPr lang="en-US" sz="1100" dirty="0" smtClean="0">
                <a:latin typeface="Tahoma" pitchFamily="34" charset="0"/>
                <a:ea typeface="ＭＳ Ｐゴシック" charset="-128"/>
                <a:cs typeface="Arial" pitchFamily="34" charset="0"/>
              </a:rPr>
              <a:t>(ITU) AHG</a:t>
            </a:r>
            <a:endParaRPr lang="en-US" sz="1100" dirty="0">
              <a:latin typeface="Tahoma" pitchFamily="34" charset="0"/>
              <a:ea typeface="ＭＳ Ｐゴシック" charset="-128"/>
              <a:cs typeface="Arial" pitchFamily="34" charset="0"/>
            </a:endParaRP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smtClean="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smtClean="0">
                <a:latin typeface="Tahoma" pitchFamily="34" charset="0"/>
                <a:ea typeface="ＭＳ Ｐゴシック" charset="-128"/>
                <a:cs typeface="Arial" pitchFamily="34" charset="0"/>
              </a:rPr>
              <a:t>Liaison  </a:t>
            </a:r>
            <a:r>
              <a:rPr lang="en-US" sz="1200" dirty="0">
                <a:latin typeface="Tahoma" pitchFamily="34" charset="0"/>
                <a:ea typeface="ＭＳ Ｐゴシック" charset="-128"/>
                <a:cs typeface="Arial" pitchFamily="34" charset="0"/>
              </a:rPr>
              <a:t>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4253966" y="2026355"/>
            <a:ext cx="914400" cy="4882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802.11bh </a:t>
            </a:r>
          </a:p>
          <a:p>
            <a:pPr algn="ctr"/>
            <a:r>
              <a:rPr lang="en-US" sz="1100" dirty="0" smtClean="0">
                <a:latin typeface="Tahoma" pitchFamily="34" charset="0"/>
                <a:ea typeface="ＭＳ Ｐゴシック" charset="-128"/>
                <a:cs typeface="Arial" pitchFamily="34" charset="0"/>
              </a:rPr>
              <a:t>RCM</a:t>
            </a:r>
            <a:endParaRPr lang="en-US" sz="1100" dirty="0">
              <a:latin typeface="Tahoma" pitchFamily="34" charset="0"/>
              <a:ea typeface="ＭＳ Ｐゴシック" charset="-128"/>
              <a:cs typeface="Arial" pitchFamily="34" charset="0"/>
            </a:endParaRPr>
          </a:p>
        </p:txBody>
      </p:sp>
      <p:sp>
        <p:nvSpPr>
          <p:cNvPr id="59" name="AutoShape 46"/>
          <p:cNvSpPr>
            <a:spLocks noChangeArrowheads="1"/>
          </p:cNvSpPr>
          <p:nvPr/>
        </p:nvSpPr>
        <p:spPr bwMode="auto">
          <a:xfrm>
            <a:off x="3041227" y="2984265"/>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Study </a:t>
            </a:r>
            <a:endParaRPr lang="en-US" sz="1100" dirty="0" smtClean="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Group(s</a:t>
            </a:r>
            <a:r>
              <a:rPr lang="en-US" sz="1100" dirty="0">
                <a:latin typeface="Tahoma" pitchFamily="34" charset="0"/>
                <a:ea typeface="ＭＳ Ｐゴシック" charset="-128"/>
                <a:cs typeface="Arial" pitchFamily="34" charset="0"/>
              </a:rPr>
              <a:t>)</a:t>
            </a:r>
          </a:p>
        </p:txBody>
      </p:sp>
      <p:sp>
        <p:nvSpPr>
          <p:cNvPr id="60" name="AutoShape 46"/>
          <p:cNvSpPr>
            <a:spLocks noChangeArrowheads="1"/>
          </p:cNvSpPr>
          <p:nvPr/>
        </p:nvSpPr>
        <p:spPr bwMode="auto">
          <a:xfrm>
            <a:off x="3033304" y="374189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Topic </a:t>
            </a:r>
            <a:endParaRPr lang="en-US" sz="1100" dirty="0" smtClean="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Interest</a:t>
            </a:r>
            <a:endParaRPr lang="en-US" sz="1100" dirty="0">
              <a:latin typeface="Tahoma" pitchFamily="34" charset="0"/>
              <a:ea typeface="ＭＳ Ｐゴシック" charset="-128"/>
              <a:cs typeface="Arial" pitchFamily="34" charset="0"/>
            </a:endParaRPr>
          </a:p>
          <a:p>
            <a:pPr algn="ctr"/>
            <a:r>
              <a:rPr lang="en-US" sz="1100" dirty="0">
                <a:latin typeface="Tahoma" pitchFamily="34" charset="0"/>
                <a:ea typeface="ＭＳ Ｐゴシック" charset="-128"/>
                <a:cs typeface="Arial" pitchFamily="34" charset="0"/>
              </a:rPr>
              <a:t>Group(s)</a:t>
            </a:r>
          </a:p>
        </p:txBody>
      </p:sp>
    </p:spTree>
    <p:extLst>
      <p:ext uri="{BB962C8B-B14F-4D97-AF65-F5344CB8AC3E}">
        <p14:creationId xmlns:p14="http://schemas.microsoft.com/office/powerpoint/2010/main" val="20161957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8915400" cy="533400"/>
          </a:xfrm>
        </p:spPr>
        <p:txBody>
          <a:bodyPr/>
          <a:lstStyle/>
          <a:p>
            <a:r>
              <a:rPr lang="en-GB" dirty="0" smtClean="0"/>
              <a:t>M4.1.5 </a:t>
            </a:r>
            <a:r>
              <a:rPr lang="en-GB" sz="2800" dirty="0"/>
              <a:t>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graphicFrame>
        <p:nvGraphicFramePr>
          <p:cNvPr id="7" name="Table 6"/>
          <p:cNvGraphicFramePr>
            <a:graphicFrameLocks noGrp="1"/>
          </p:cNvGraphicFramePr>
          <p:nvPr>
            <p:extLst>
              <p:ext uri="{D42A27DB-BD31-4B8C-83A1-F6EECF244321}">
                <p14:modId xmlns:p14="http://schemas.microsoft.com/office/powerpoint/2010/main" val="1720230977"/>
              </p:ext>
            </p:extLst>
          </p:nvPr>
        </p:nvGraphicFramePr>
        <p:xfrm>
          <a:off x="750357" y="1524000"/>
          <a:ext cx="10908243" cy="4175013"/>
        </p:xfrm>
        <a:graphic>
          <a:graphicData uri="http://schemas.openxmlformats.org/drawingml/2006/table">
            <a:tbl>
              <a:tblPr firstRow="1" bandRow="1">
                <a:tableStyleId>{93296810-A885-4BE3-A3E7-6D5BEEA58F35}</a:tableStyleId>
              </a:tblPr>
              <a:tblGrid>
                <a:gridCol w="765343"/>
                <a:gridCol w="1227500"/>
                <a:gridCol w="1143000"/>
                <a:gridCol w="867636"/>
                <a:gridCol w="656364"/>
                <a:gridCol w="838200"/>
                <a:gridCol w="666193"/>
                <a:gridCol w="765268"/>
                <a:gridCol w="969300"/>
                <a:gridCol w="720252"/>
                <a:gridCol w="688987"/>
                <a:gridCol w="762000"/>
                <a:gridCol w="838200"/>
              </a:tblGrid>
              <a:tr h="1615168">
                <a:tc>
                  <a:txBody>
                    <a:bodyPr/>
                    <a:lstStyle/>
                    <a:p>
                      <a:pPr lvl="0" algn="ctr"/>
                      <a:r>
                        <a:rPr lang="en-GB" sz="2400" dirty="0" smtClean="0"/>
                        <a:t>Type</a:t>
                      </a:r>
                      <a:endParaRPr lang="en-GB" sz="2400" b="1" dirty="0">
                        <a:latin typeface="Arial Narrow" panose="020B0606020202030204" pitchFamily="34" charset="0"/>
                      </a:endParaRPr>
                    </a:p>
                  </a:txBody>
                  <a:tcPr vert="vert270" anchor="ctr"/>
                </a:tc>
                <a:tc>
                  <a:txBody>
                    <a:bodyPr/>
                    <a:lstStyle/>
                    <a:p>
                      <a:pPr lvl="0" algn="ctr"/>
                      <a:r>
                        <a:rPr lang="en-GB" sz="2400" dirty="0" smtClean="0"/>
                        <a:t>Label</a:t>
                      </a:r>
                      <a:endParaRPr lang="en-GB" sz="2400" b="1" dirty="0">
                        <a:latin typeface="Arial Narrow" panose="020B0606020202030204" pitchFamily="34" charset="0"/>
                      </a:endParaRPr>
                    </a:p>
                  </a:txBody>
                  <a:tcPr vert="vert270" anchor="ctr"/>
                </a:tc>
                <a:tc>
                  <a:txBody>
                    <a:bodyPr/>
                    <a:lstStyle/>
                    <a:p>
                      <a:pPr lvl="0" algn="ctr"/>
                      <a:r>
                        <a:rPr lang="en-GB" sz="2000" dirty="0" smtClean="0"/>
                        <a:t>Group</a:t>
                      </a:r>
                      <a:endParaRPr lang="en-GB" sz="2000" b="1" dirty="0">
                        <a:latin typeface="Arial Narrow" panose="020B0606020202030204" pitchFamily="34" charset="0"/>
                      </a:endParaRPr>
                    </a:p>
                  </a:txBody>
                  <a:tcPr vert="vert270" anchor="ctr"/>
                </a:tc>
                <a:tc>
                  <a:txBody>
                    <a:bodyPr/>
                    <a:lstStyle/>
                    <a:p>
                      <a:pPr lvl="0" algn="ctr"/>
                      <a:r>
                        <a:rPr lang="en-GB" sz="2000" dirty="0" smtClean="0"/>
                        <a:t>Opened</a:t>
                      </a:r>
                    </a:p>
                    <a:p>
                      <a:pPr lvl="0" algn="ctr"/>
                      <a:r>
                        <a:rPr lang="en-GB" sz="2000" dirty="0" smtClean="0"/>
                        <a:t> (mm-</a:t>
                      </a:r>
                      <a:r>
                        <a:rPr lang="en-GB" sz="2000" dirty="0" err="1" smtClean="0"/>
                        <a:t>dd</a:t>
                      </a:r>
                      <a:r>
                        <a:rPr lang="en-GB" sz="2000" dirty="0" smtClean="0"/>
                        <a:t>)</a:t>
                      </a:r>
                      <a:endParaRPr lang="en-GB" sz="2000" b="1" dirty="0">
                        <a:latin typeface="Arial Narrow" panose="020B0606020202030204" pitchFamily="34" charset="0"/>
                      </a:endParaRPr>
                    </a:p>
                  </a:txBody>
                  <a:tcPr vert="vert270" anchor="ctr"/>
                </a:tc>
                <a:tc>
                  <a:txBody>
                    <a:bodyPr/>
                    <a:lstStyle/>
                    <a:p>
                      <a:pPr lvl="0" algn="ctr"/>
                      <a:r>
                        <a:rPr lang="en-GB" sz="2000" dirty="0" err="1" smtClean="0"/>
                        <a:t>Dur</a:t>
                      </a:r>
                      <a:r>
                        <a:rPr lang="en-GB" sz="2000" dirty="0" smtClean="0"/>
                        <a:t> (d)</a:t>
                      </a:r>
                      <a:endParaRPr lang="en-GB" sz="2000" b="1" dirty="0">
                        <a:latin typeface="Arial Narrow" panose="020B0606020202030204" pitchFamily="34" charset="0"/>
                      </a:endParaRPr>
                    </a:p>
                  </a:txBody>
                  <a:tcPr vert="vert270" anchor="ctr"/>
                </a:tc>
                <a:tc>
                  <a:txBody>
                    <a:bodyPr/>
                    <a:lstStyle/>
                    <a:p>
                      <a:pPr lvl="0" algn="ctr"/>
                      <a:r>
                        <a:rPr lang="en-GB" sz="2000" dirty="0" smtClean="0"/>
                        <a:t># Comments</a:t>
                      </a:r>
                      <a:endParaRPr lang="en-GB" sz="2000" b="1" dirty="0">
                        <a:latin typeface="Arial Narrow" panose="020B0606020202030204" pitchFamily="34" charset="0"/>
                      </a:endParaRPr>
                    </a:p>
                  </a:txBody>
                  <a:tcPr vert="vert270" anchor="ctr"/>
                </a:tc>
                <a:tc>
                  <a:txBody>
                    <a:bodyPr/>
                    <a:lstStyle/>
                    <a:p>
                      <a:pPr lvl="0" algn="ctr"/>
                      <a:r>
                        <a:rPr lang="en-GB" sz="2000" dirty="0" smtClean="0"/>
                        <a:t>Ballot</a:t>
                      </a:r>
                      <a:r>
                        <a:rPr lang="en-GB" sz="2000" baseline="0" dirty="0" smtClean="0"/>
                        <a:t> Group</a:t>
                      </a:r>
                      <a:endParaRPr lang="en-GB" sz="2000" b="1" dirty="0">
                        <a:latin typeface="Arial Narrow" panose="020B0606020202030204" pitchFamily="34" charset="0"/>
                      </a:endParaRPr>
                    </a:p>
                  </a:txBody>
                  <a:tcPr vert="vert270" anchor="ctr"/>
                </a:tc>
                <a:tc>
                  <a:txBody>
                    <a:bodyPr/>
                    <a:lstStyle/>
                    <a:p>
                      <a:pPr lvl="0" algn="ctr"/>
                      <a:r>
                        <a:rPr lang="en-GB" sz="2400" dirty="0" smtClean="0"/>
                        <a:t>Approve</a:t>
                      </a:r>
                      <a:endParaRPr lang="en-GB" sz="2400" b="1" dirty="0">
                        <a:latin typeface="Arial Narrow" panose="020B0606020202030204" pitchFamily="34" charset="0"/>
                      </a:endParaRPr>
                    </a:p>
                  </a:txBody>
                  <a:tcPr vert="vert270" anchor="ctr"/>
                </a:tc>
                <a:tc>
                  <a:txBody>
                    <a:bodyPr/>
                    <a:lstStyle/>
                    <a:p>
                      <a:pPr lvl="0" algn="ctr"/>
                      <a:r>
                        <a:rPr lang="en-GB" sz="2400" dirty="0" smtClean="0"/>
                        <a:t>Disapprove</a:t>
                      </a:r>
                      <a:endParaRPr lang="en-GB" sz="2400" b="1" dirty="0">
                        <a:latin typeface="Arial Narrow" panose="020B0606020202030204" pitchFamily="34" charset="0"/>
                      </a:endParaRPr>
                    </a:p>
                  </a:txBody>
                  <a:tcPr vert="vert270" anchor="ctr"/>
                </a:tc>
                <a:tc>
                  <a:txBody>
                    <a:bodyPr/>
                    <a:lstStyle/>
                    <a:p>
                      <a:pPr lvl="0" algn="ctr"/>
                      <a:r>
                        <a:rPr lang="en-GB" sz="2400" dirty="0" smtClean="0"/>
                        <a:t>Abstain</a:t>
                      </a:r>
                      <a:endParaRPr lang="en-GB" sz="2400" b="1" dirty="0">
                        <a:latin typeface="Arial Narrow" panose="020B0606020202030204" pitchFamily="34" charset="0"/>
                      </a:endParaRPr>
                    </a:p>
                  </a:txBody>
                  <a:tcPr vert="vert270" anchor="ctr"/>
                </a:tc>
                <a:tc>
                  <a:txBody>
                    <a:bodyPr/>
                    <a:lstStyle/>
                    <a:p>
                      <a:pPr lvl="0" algn="ctr"/>
                      <a:r>
                        <a:rPr lang="en-GB" sz="2000" dirty="0" smtClean="0"/>
                        <a:t>Return %</a:t>
                      </a:r>
                      <a:endParaRPr lang="en-GB" sz="2000" b="1" dirty="0">
                        <a:latin typeface="Arial Narrow" panose="020B0606020202030204" pitchFamily="34" charset="0"/>
                      </a:endParaRPr>
                    </a:p>
                  </a:txBody>
                  <a:tcPr vert="vert270" anchor="ctr"/>
                </a:tc>
                <a:tc>
                  <a:txBody>
                    <a:bodyPr/>
                    <a:lstStyle/>
                    <a:p>
                      <a:pPr lvl="0" algn="ctr"/>
                      <a:r>
                        <a:rPr lang="en-GB" sz="2000" dirty="0" smtClean="0"/>
                        <a:t>Approve %</a:t>
                      </a:r>
                      <a:endParaRPr lang="en-GB" sz="2000" b="1" dirty="0">
                        <a:latin typeface="Arial Narrow" panose="020B0606020202030204" pitchFamily="34" charset="0"/>
                      </a:endParaRPr>
                    </a:p>
                  </a:txBody>
                  <a:tcPr vert="vert270" anchor="ctr"/>
                </a:tc>
                <a:tc>
                  <a:txBody>
                    <a:bodyPr/>
                    <a:lstStyle/>
                    <a:p>
                      <a:pPr lvl="0" algn="ctr"/>
                      <a:r>
                        <a:rPr lang="en-GB" sz="2400" dirty="0" smtClean="0"/>
                        <a:t>Result</a:t>
                      </a:r>
                      <a:endParaRPr lang="en-GB" sz="2400" b="1" dirty="0">
                        <a:latin typeface="Arial Narrow" panose="020B0606020202030204" pitchFamily="34" charset="0"/>
                      </a:endParaRPr>
                    </a:p>
                  </a:txBody>
                  <a:tcPr vert="vert270" anchor="ctr"/>
                </a:tc>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smtClean="0">
                        <a:solidFill>
                          <a:schemeClr val="dk1"/>
                        </a:solidFill>
                        <a:latin typeface="Calibri" panose="020F0502020204030204" pitchFamily="34" charset="0"/>
                        <a:ea typeface="+mn-ea"/>
                        <a:cs typeface="Calibri" panose="020F0502020204030204" pitchFamily="34" charset="0"/>
                      </a:endParaRPr>
                    </a:p>
                  </a:txBody>
                  <a:tcPr/>
                </a:tc>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smtClean="0">
                        <a:latin typeface="Calibri" panose="020F0502020204030204" pitchFamily="34" charset="0"/>
                        <a:cs typeface="Calibri" panose="020F0502020204030204" pitchFamily="34" charset="0"/>
                      </a:endParaRPr>
                    </a:p>
                  </a:txBody>
                  <a:tcPr/>
                </a:tc>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smtClean="0">
                        <a:latin typeface="Calibri" panose="020F0502020204030204" pitchFamily="34" charset="0"/>
                        <a:cs typeface="Calibri" panose="020F0502020204030204" pitchFamily="34" charset="0"/>
                      </a:endParaRPr>
                    </a:p>
                  </a:txBody>
                  <a:tcPr/>
                </a:tc>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smtClean="0">
                        <a:latin typeface="Calibri" panose="020F0502020204030204" pitchFamily="34" charset="0"/>
                        <a:cs typeface="Calibri" panose="020F0502020204030204" pitchFamily="34" charset="0"/>
                      </a:endParaRPr>
                    </a:p>
                  </a:txBody>
                  <a:tcPr/>
                </a:tc>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smtClean="0">
                        <a:latin typeface="Calibri" panose="020F0502020204030204" pitchFamily="34" charset="0"/>
                        <a:cs typeface="Calibri" panose="020F0502020204030204" pitchFamily="34" charset="0"/>
                      </a:endParaRPr>
                    </a:p>
                  </a:txBody>
                  <a:tcPr/>
                </a:tc>
              </a:tr>
            </a:tbl>
          </a:graphicData>
        </a:graphic>
      </p:graphicFrame>
      <p:sp>
        <p:nvSpPr>
          <p:cNvPr id="6" name="Date Placeholder 5"/>
          <p:cNvSpPr>
            <a:spLocks noGrp="1"/>
          </p:cNvSpPr>
          <p:nvPr>
            <p:ph type="dt" sz="half" idx="10"/>
          </p:nvPr>
        </p:nvSpPr>
        <p:spPr/>
        <p:txBody>
          <a:bodyPr/>
          <a:lstStyle/>
          <a:p>
            <a:pPr>
              <a:defRPr/>
            </a:pPr>
            <a:r>
              <a:rPr lang="en-US" smtClean="0"/>
              <a:t>March 2022</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22533" name="Rectangle 2"/>
          <p:cNvSpPr>
            <a:spLocks noGrp="1" noChangeArrowheads="1"/>
          </p:cNvSpPr>
          <p:nvPr>
            <p:ph type="title"/>
          </p:nvPr>
        </p:nvSpPr>
        <p:spPr/>
        <p:txBody>
          <a:bodyPr/>
          <a:lstStyle/>
          <a:p>
            <a:r>
              <a:rPr lang="en-GB" dirty="0" smtClean="0"/>
              <a:t>M4.1.6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a:t>
            </a:r>
            <a:r>
              <a:rPr lang="en-GB" sz="1200" b="0" dirty="0" smtClean="0"/>
              <a:t>2022-02-22</a:t>
            </a:r>
            <a:endParaRPr lang="en-GB" sz="1200" b="0" dirty="0"/>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smtClean="0"/>
              <a:t>Definitions</a:t>
            </a:r>
            <a:r>
              <a:rPr lang="en-GB" sz="1800" b="0" dirty="0"/>
              <a:t>: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3306881732"/>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smtClean="0">
                          <a:solidFill>
                            <a:schemeClr val="dk1"/>
                          </a:solidFill>
                          <a:effectLst/>
                          <a:latin typeface="+mn-lt"/>
                          <a:ea typeface="+mn-ea"/>
                          <a:cs typeface="+mn-cs"/>
                        </a:rPr>
                        <a:t>85</a:t>
                      </a:r>
                      <a:endParaRPr lang="en-GB" sz="2400" b="0" i="0" kern="1200" dirty="0">
                        <a:solidFill>
                          <a:schemeClr val="dk1"/>
                        </a:solidFill>
                        <a:effectLst/>
                        <a:latin typeface="+mn-lt"/>
                        <a:ea typeface="+mn-ea"/>
                        <a:cs typeface="+mn-cs"/>
                      </a:endParaRPr>
                    </a:p>
                  </a:txBody>
                  <a:tcPr marT="45673" marB="45673"/>
                </a:tc>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smtClean="0">
                          <a:effectLst/>
                        </a:rPr>
                        <a:t>72</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485</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effectLst/>
                        </a:rPr>
                        <a:t>11</a:t>
                      </a:r>
                      <a:endParaRPr lang="en-GB" sz="2400" kern="1200" dirty="0" smtClean="0">
                        <a:solidFill>
                          <a:schemeClr val="dk1"/>
                        </a:solidFill>
                        <a:effectLst/>
                        <a:latin typeface="+mn-lt"/>
                        <a:ea typeface="+mn-ea"/>
                        <a:cs typeface="+mn-cs"/>
                      </a:endParaRPr>
                    </a:p>
                  </a:txBody>
                  <a:tcPr marT="45673" marB="45673"/>
                </a:tc>
              </a:tr>
            </a:tbl>
          </a:graphicData>
        </a:graphic>
      </p:graphicFrame>
      <p:sp>
        <p:nvSpPr>
          <p:cNvPr id="2" name="Date Placeholder 1"/>
          <p:cNvSpPr>
            <a:spLocks noGrp="1"/>
          </p:cNvSpPr>
          <p:nvPr>
            <p:ph type="dt" sz="half" idx="10"/>
          </p:nvPr>
        </p:nvSpPr>
        <p:spPr/>
        <p:txBody>
          <a:bodyPr/>
          <a:lstStyle/>
          <a:p>
            <a:pPr>
              <a:defRPr/>
            </a:pPr>
            <a:r>
              <a:rPr lang="en-US" smtClean="0"/>
              <a:t>March 2022</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mtClean="0"/>
              <a:t>Introduction</a:t>
            </a:r>
            <a:endParaRPr lang="en-US" smtClean="0"/>
          </a:p>
        </p:txBody>
      </p:sp>
      <p:sp>
        <p:nvSpPr>
          <p:cNvPr id="8195" name="Content Placeholder 2"/>
          <p:cNvSpPr>
            <a:spLocks noGrp="1"/>
          </p:cNvSpPr>
          <p:nvPr>
            <p:ph idx="1"/>
          </p:nvPr>
        </p:nvSpPr>
        <p:spPr/>
        <p:txBody>
          <a:bodyPr/>
          <a:lstStyle/>
          <a:p>
            <a:r>
              <a:rPr lang="en-GB" sz="2800" b="0" dirty="0"/>
              <a:t>This presentation, together with the reports cited </a:t>
            </a:r>
            <a:r>
              <a:rPr lang="en-GB" sz="2800" b="0" dirty="0" smtClean="0"/>
              <a:t>herein, </a:t>
            </a:r>
            <a:r>
              <a:rPr lang="en-GB" sz="2800" b="0" dirty="0"/>
              <a:t>forms the opening report of the IEEE 802.11 Working Group for </a:t>
            </a:r>
            <a:r>
              <a:rPr lang="en-GB" sz="2800" b="0" dirty="0" smtClean="0"/>
              <a:t>March 2022.</a:t>
            </a:r>
            <a:endParaRPr lang="en-GB" sz="2800" b="0" dirty="0"/>
          </a:p>
          <a:p>
            <a:r>
              <a:rPr lang="en-GB" sz="2800" b="0" dirty="0" smtClean="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smtClean="0"/>
              <a:t>.</a:t>
            </a:r>
          </a:p>
          <a:p>
            <a:endParaRPr lang="en-US" sz="2800" b="0" dirty="0"/>
          </a:p>
          <a:p>
            <a:r>
              <a:rPr lang="en-US" sz="2800" b="0" dirty="0" smtClean="0"/>
              <a:t>R1: Addition of slide 21</a:t>
            </a:r>
            <a:endParaRPr lang="en-GB" sz="2800" b="0" dirty="0" smtClean="0"/>
          </a:p>
          <a:p>
            <a:endParaRPr lang="en-US" sz="2800" b="0" dirty="0"/>
          </a:p>
        </p:txBody>
      </p:sp>
      <p:sp>
        <p:nvSpPr>
          <p:cNvPr id="2" name="Date Placeholder 1"/>
          <p:cNvSpPr>
            <a:spLocks noGrp="1"/>
          </p:cNvSpPr>
          <p:nvPr>
            <p:ph type="dt" sz="half" idx="10"/>
          </p:nvPr>
        </p:nvSpPr>
        <p:spPr/>
        <p:txBody>
          <a:bodyPr/>
          <a:lstStyle/>
          <a:p>
            <a:pPr>
              <a:defRPr/>
            </a:pPr>
            <a:r>
              <a:rPr lang="en-US" smtClean="0"/>
              <a:t>March 2022</a:t>
            </a:r>
            <a:endParaRPr lang="en-US"/>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696913" y="1295400"/>
            <a:ext cx="10363200" cy="5027613"/>
          </a:xfrm>
        </p:spPr>
        <p:txBody>
          <a:bodyPr/>
          <a:lstStyle/>
          <a:p>
            <a:r>
              <a:rPr lang="en-GB" altLang="en-US" dirty="0" smtClean="0"/>
              <a:t>The WG officer elected positions (Chair, 2 vice chairs) are open for election in March 2022.</a:t>
            </a:r>
          </a:p>
          <a:p>
            <a:r>
              <a:rPr lang="en-GB" altLang="en-US" dirty="0" smtClean="0"/>
              <a:t>Nominations will be opened, received and closed during the March 2022  Monday opening plenary. Self nomination is valid.</a:t>
            </a:r>
          </a:p>
          <a:p>
            <a:r>
              <a:rPr lang="en-US" altLang="en-US" dirty="0" smtClean="0"/>
              <a:t>The current officers are seeking re-election.</a:t>
            </a:r>
            <a:endParaRPr lang="en-GB" altLang="en-US" dirty="0" smtClean="0"/>
          </a:p>
          <a:p>
            <a:r>
              <a:rPr lang="en-GB" altLang="en-US" dirty="0" smtClean="0"/>
              <a:t>Introductory statements to be made by candidates with Q&amp;A on Monday.</a:t>
            </a:r>
          </a:p>
          <a:p>
            <a:r>
              <a:rPr lang="en-GB" altLang="en-US" dirty="0" smtClean="0"/>
              <a:t>Elections take place on Tuesday March 15</a:t>
            </a:r>
            <a:r>
              <a:rPr lang="en-GB" altLang="en-US" baseline="30000" dirty="0" smtClean="0"/>
              <a:t>th</a:t>
            </a:r>
            <a:r>
              <a:rPr lang="en-GB" altLang="en-US" dirty="0" smtClean="0"/>
              <a:t> WG11 at the closing plenary</a:t>
            </a:r>
          </a:p>
          <a:p>
            <a:pPr lvl="1"/>
            <a:r>
              <a:rPr lang="en-GB" altLang="en-US" dirty="0" smtClean="0"/>
              <a:t>In the case of a contested election, secret elimination ballot(s) will be held as necessary</a:t>
            </a:r>
          </a:p>
          <a:p>
            <a:pPr lvl="1"/>
            <a:r>
              <a:rPr lang="en-GB" altLang="en-US" dirty="0" smtClean="0"/>
              <a:t>All positions require majority confirmation vote. </a:t>
            </a:r>
          </a:p>
          <a:p>
            <a:r>
              <a:rPr lang="en-GB" altLang="en-US" dirty="0" smtClean="0"/>
              <a:t>The WG chair &amp; vice chairs are subject to confirmation by IEEE 802 EC, and must provide and have had accepted statements of affiliation and support to 802 EC secretary before the Friday closing EC meeting.</a:t>
            </a:r>
          </a:p>
        </p:txBody>
      </p:sp>
      <p:sp>
        <p:nvSpPr>
          <p:cNvPr id="24579" name="Title 2"/>
          <p:cNvSpPr>
            <a:spLocks noGrp="1"/>
          </p:cNvSpPr>
          <p:nvPr>
            <p:ph type="title"/>
          </p:nvPr>
        </p:nvSpPr>
        <p:spPr>
          <a:xfrm>
            <a:off x="914400" y="685800"/>
            <a:ext cx="10363200" cy="685800"/>
          </a:xfrm>
        </p:spPr>
        <p:txBody>
          <a:bodyPr/>
          <a:lstStyle/>
          <a:p>
            <a:r>
              <a:rPr lang="en-GB" altLang="en-US" dirty="0" smtClean="0"/>
              <a:t>M6.2 – WG Officer </a:t>
            </a:r>
            <a:r>
              <a:rPr lang="en-GB" altLang="en-US" dirty="0" smtClean="0"/>
              <a:t>Elections </a:t>
            </a:r>
            <a:r>
              <a:rPr lang="en-GB" altLang="en-US" dirty="0" smtClean="0"/>
              <a:t>March 2022</a:t>
            </a:r>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0EDCA67-571E-4F29-A6BA-F5C476F85358}" type="slidenum">
              <a:rPr lang="en-US" altLang="en-US" sz="1200" b="0" smtClean="0"/>
              <a:pPr>
                <a:spcBef>
                  <a:spcPct val="0"/>
                </a:spcBef>
                <a:buFontTx/>
                <a:buNone/>
              </a:pPr>
              <a:t>20</a:t>
            </a:fld>
            <a:endParaRPr lang="en-US" altLang="en-US" sz="1200" b="0" smtClean="0"/>
          </a:p>
        </p:txBody>
      </p:sp>
    </p:spTree>
    <p:extLst>
      <p:ext uri="{BB962C8B-B14F-4D97-AF65-F5344CB8AC3E}">
        <p14:creationId xmlns:p14="http://schemas.microsoft.com/office/powerpoint/2010/main" val="6164196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696913" y="1295400"/>
            <a:ext cx="10363200" cy="5027613"/>
          </a:xfrm>
        </p:spPr>
        <p:txBody>
          <a:bodyPr/>
          <a:lstStyle/>
          <a:p>
            <a:r>
              <a:rPr lang="en-GB" altLang="en-US" sz="2800" dirty="0" smtClean="0"/>
              <a:t>Open of call for nominations – all positions</a:t>
            </a:r>
          </a:p>
          <a:p>
            <a:pPr>
              <a:defRPr/>
            </a:pPr>
            <a:r>
              <a:rPr lang="en-US" altLang="en-US" sz="2800" dirty="0" smtClean="0"/>
              <a:t>Nominations </a:t>
            </a:r>
            <a:r>
              <a:rPr lang="en-US" altLang="en-US" sz="2800" dirty="0"/>
              <a:t>received:</a:t>
            </a:r>
          </a:p>
          <a:p>
            <a:pPr lvl="1">
              <a:defRPr/>
            </a:pPr>
            <a:r>
              <a:rPr lang="en-US" altLang="en-US" dirty="0"/>
              <a:t>WG Chair: Dorothy Stanley</a:t>
            </a:r>
          </a:p>
          <a:p>
            <a:pPr lvl="1">
              <a:defRPr/>
            </a:pPr>
            <a:r>
              <a:rPr lang="en-US" altLang="en-US" dirty="0"/>
              <a:t>WG Vice Chair: Jon Rosdahl, Robert Stacey</a:t>
            </a:r>
          </a:p>
          <a:p>
            <a:pPr>
              <a:defRPr/>
            </a:pPr>
            <a:r>
              <a:rPr lang="en-US" altLang="en-US" sz="2800" dirty="0"/>
              <a:t>Close of Call for nominations</a:t>
            </a:r>
            <a:r>
              <a:rPr lang="en-US" altLang="en-US" sz="2800" dirty="0" smtClean="0"/>
              <a:t>:</a:t>
            </a:r>
            <a:endParaRPr lang="en-US" altLang="en-US" sz="2800" dirty="0"/>
          </a:p>
          <a:p>
            <a:pPr>
              <a:defRPr/>
            </a:pPr>
            <a:r>
              <a:rPr lang="en-US" altLang="en-US" sz="2800" dirty="0"/>
              <a:t>Nominee Statements: Robert, Jon, </a:t>
            </a:r>
            <a:r>
              <a:rPr lang="en-US" altLang="en-US" sz="2800" dirty="0" smtClean="0"/>
              <a:t>Dorothy</a:t>
            </a:r>
            <a:endParaRPr lang="en-GB" altLang="en-US" dirty="0"/>
          </a:p>
          <a:p>
            <a:endParaRPr lang="en-GB" altLang="en-US" dirty="0" smtClean="0"/>
          </a:p>
        </p:txBody>
      </p:sp>
      <p:sp>
        <p:nvSpPr>
          <p:cNvPr id="24579" name="Title 2"/>
          <p:cNvSpPr>
            <a:spLocks noGrp="1"/>
          </p:cNvSpPr>
          <p:nvPr>
            <p:ph type="title"/>
          </p:nvPr>
        </p:nvSpPr>
        <p:spPr>
          <a:xfrm>
            <a:off x="914400" y="685800"/>
            <a:ext cx="10363200" cy="685800"/>
          </a:xfrm>
        </p:spPr>
        <p:txBody>
          <a:bodyPr/>
          <a:lstStyle/>
          <a:p>
            <a:r>
              <a:rPr lang="en-GB" altLang="en-US" dirty="0" smtClean="0"/>
              <a:t>M6.2 – WG Officer </a:t>
            </a:r>
            <a:r>
              <a:rPr lang="en-GB" altLang="en-US" dirty="0" smtClean="0"/>
              <a:t>Nominations</a:t>
            </a:r>
            <a:endParaRPr lang="en-GB" altLang="en-US" dirty="0" smtClean="0"/>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0EDCA67-571E-4F29-A6BA-F5C476F85358}" type="slidenum">
              <a:rPr lang="en-US" altLang="en-US" sz="1200" b="0" smtClean="0"/>
              <a:pPr>
                <a:spcBef>
                  <a:spcPct val="0"/>
                </a:spcBef>
                <a:buFontTx/>
                <a:buNone/>
              </a:pPr>
              <a:t>21</a:t>
            </a:fld>
            <a:endParaRPr lang="en-US" altLang="en-US" sz="1200" b="0" smtClean="0"/>
          </a:p>
        </p:txBody>
      </p:sp>
    </p:spTree>
    <p:extLst>
      <p:ext uri="{BB962C8B-B14F-4D97-AF65-F5344CB8AC3E}">
        <p14:creationId xmlns:p14="http://schemas.microsoft.com/office/powerpoint/2010/main" val="30343940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background data</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smtClean="0"/>
              <a:t>March 2022</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22</a:t>
            </a:fld>
            <a:endParaRPr lang="en-US"/>
          </a:p>
        </p:txBody>
      </p:sp>
    </p:spTree>
    <p:extLst>
      <p:ext uri="{BB962C8B-B14F-4D97-AF65-F5344CB8AC3E}">
        <p14:creationId xmlns:p14="http://schemas.microsoft.com/office/powerpoint/2010/main" val="22521196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March 2022</a:t>
            </a:r>
            <a:endParaRPr lang="en-US"/>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7" name="Picture 6">
            <a:extLst>
              <a:ext uri="{FF2B5EF4-FFF2-40B4-BE49-F238E27FC236}">
                <a16:creationId xmlns="" xmlns:a16="http://schemas.microsoft.com/office/drawing/2014/main" id="{B2C6CF5F-9262-4F9D-9E1E-A9748F3AEB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5257" y="685800"/>
            <a:ext cx="10534594" cy="5756640"/>
          </a:xfrm>
          <a:prstGeom prst="rect">
            <a:avLst/>
          </a:prstGeom>
        </p:spPr>
      </p:pic>
    </p:spTree>
    <p:extLst>
      <p:ext uri="{BB962C8B-B14F-4D97-AF65-F5344CB8AC3E}">
        <p14:creationId xmlns:p14="http://schemas.microsoft.com/office/powerpoint/2010/main" val="27992631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B0038EA-E7D3-411E-AA01-A91872252762}"/>
              </a:ext>
            </a:extLst>
          </p:cNvPr>
          <p:cNvSpPr>
            <a:spLocks noGrp="1"/>
          </p:cNvSpPr>
          <p:nvPr>
            <p:ph type="title"/>
          </p:nvPr>
        </p:nvSpPr>
        <p:spPr/>
        <p:txBody>
          <a:bodyPr/>
          <a:lstStyle/>
          <a:p>
            <a:endParaRPr lang="en-US"/>
          </a:p>
        </p:txBody>
      </p:sp>
      <p:sp>
        <p:nvSpPr>
          <p:cNvPr id="4" name="Date Placeholder 3">
            <a:extLst>
              <a:ext uri="{FF2B5EF4-FFF2-40B4-BE49-F238E27FC236}">
                <a16:creationId xmlns="" xmlns:a16="http://schemas.microsoft.com/office/drawing/2014/main" id="{BF886797-8C70-4EB1-8875-218F36C8C491}"/>
              </a:ext>
            </a:extLst>
          </p:cNvPr>
          <p:cNvSpPr>
            <a:spLocks noGrp="1"/>
          </p:cNvSpPr>
          <p:nvPr>
            <p:ph type="dt" sz="half" idx="10"/>
          </p:nvPr>
        </p:nvSpPr>
        <p:spPr/>
        <p:txBody>
          <a:bodyPr/>
          <a:lstStyle/>
          <a:p>
            <a:pPr>
              <a:defRPr/>
            </a:pPr>
            <a:r>
              <a:rPr lang="en-US" smtClean="0"/>
              <a:t>March 2022</a:t>
            </a:r>
            <a:endParaRPr lang="en-US"/>
          </a:p>
        </p:txBody>
      </p:sp>
      <p:sp>
        <p:nvSpPr>
          <p:cNvPr id="5" name="Footer Placeholder 4">
            <a:extLst>
              <a:ext uri="{FF2B5EF4-FFF2-40B4-BE49-F238E27FC236}">
                <a16:creationId xmlns="" xmlns:a16="http://schemas.microsoft.com/office/drawing/2014/main"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pic>
        <p:nvPicPr>
          <p:cNvPr id="7" name="Picture 6">
            <a:extLst>
              <a:ext uri="{FF2B5EF4-FFF2-40B4-BE49-F238E27FC236}">
                <a16:creationId xmlns="" xmlns:a16="http://schemas.microsoft.com/office/drawing/2014/main" id="{5BB249D3-B151-4F42-B876-914847D4300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9762" y="674750"/>
            <a:ext cx="10615157" cy="5800663"/>
          </a:xfrm>
          <a:prstGeom prst="rect">
            <a:avLst/>
          </a:prstGeom>
        </p:spPr>
      </p:pic>
    </p:spTree>
    <p:extLst>
      <p:ext uri="{BB962C8B-B14F-4D97-AF65-F5344CB8AC3E}">
        <p14:creationId xmlns:p14="http://schemas.microsoft.com/office/powerpoint/2010/main" val="3575436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January to March)</a:t>
            </a:r>
          </a:p>
        </p:txBody>
      </p:sp>
      <p:sp>
        <p:nvSpPr>
          <p:cNvPr id="4" name="Date Placeholder 3">
            <a:extLst>
              <a:ext uri="{FF2B5EF4-FFF2-40B4-BE49-F238E27FC236}">
                <a16:creationId xmlns="" xmlns:a16="http://schemas.microsoft.com/office/drawing/2014/main" id="{B2621AE5-EB5E-4CF0-A5F5-FC0015447EFB}"/>
              </a:ext>
            </a:extLst>
          </p:cNvPr>
          <p:cNvSpPr>
            <a:spLocks noGrp="1"/>
          </p:cNvSpPr>
          <p:nvPr>
            <p:ph type="dt" sz="half" idx="10"/>
          </p:nvPr>
        </p:nvSpPr>
        <p:spPr/>
        <p:txBody>
          <a:bodyPr/>
          <a:lstStyle/>
          <a:p>
            <a:pPr>
              <a:defRPr/>
            </a:pPr>
            <a:r>
              <a:rPr lang="en-US" smtClean="0"/>
              <a:t>March 2022</a:t>
            </a:r>
            <a:endParaRPr lang="en-US"/>
          </a:p>
        </p:txBody>
      </p:sp>
      <p:sp>
        <p:nvSpPr>
          <p:cNvPr id="5" name="Footer Placeholder 4">
            <a:extLst>
              <a:ext uri="{FF2B5EF4-FFF2-40B4-BE49-F238E27FC236}">
                <a16:creationId xmlns="" xmlns:a16="http://schemas.microsoft.com/office/drawing/2014/main"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pic>
        <p:nvPicPr>
          <p:cNvPr id="9" name="Content Placeholder 8">
            <a:extLst>
              <a:ext uri="{FF2B5EF4-FFF2-40B4-BE49-F238E27FC236}">
                <a16:creationId xmlns="" xmlns:a16="http://schemas.microsoft.com/office/drawing/2014/main" id="{D7AB8BC0-2FCC-455E-B979-F5BA2F58A134}"/>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12856" y="1748423"/>
            <a:ext cx="8650344" cy="4726989"/>
          </a:xfrm>
        </p:spPr>
      </p:pic>
    </p:spTree>
    <p:extLst>
      <p:ext uri="{BB962C8B-B14F-4D97-AF65-F5344CB8AC3E}">
        <p14:creationId xmlns:p14="http://schemas.microsoft.com/office/powerpoint/2010/main" val="17584404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C18312-8B32-4EF3-A60E-0BAA89327CE2}"/>
              </a:ext>
            </a:extLst>
          </p:cNvPr>
          <p:cNvSpPr>
            <a:spLocks noGrp="1"/>
          </p:cNvSpPr>
          <p:nvPr>
            <p:ph type="title"/>
          </p:nvPr>
        </p:nvSpPr>
        <p:spPr/>
        <p:txBody>
          <a:bodyPr/>
          <a:lstStyle/>
          <a:p>
            <a:r>
              <a:rPr lang="en-US" dirty="0"/>
              <a:t>Attendance by subgroup (January to March)</a:t>
            </a:r>
          </a:p>
        </p:txBody>
      </p:sp>
      <p:sp>
        <p:nvSpPr>
          <p:cNvPr id="4" name="Date Placeholder 3">
            <a:extLst>
              <a:ext uri="{FF2B5EF4-FFF2-40B4-BE49-F238E27FC236}">
                <a16:creationId xmlns="" xmlns:a16="http://schemas.microsoft.com/office/drawing/2014/main" id="{8D20EB58-84BD-4A59-979A-CC5365F87061}"/>
              </a:ext>
            </a:extLst>
          </p:cNvPr>
          <p:cNvSpPr>
            <a:spLocks noGrp="1"/>
          </p:cNvSpPr>
          <p:nvPr>
            <p:ph type="dt" sz="half" idx="10"/>
          </p:nvPr>
        </p:nvSpPr>
        <p:spPr/>
        <p:txBody>
          <a:bodyPr/>
          <a:lstStyle/>
          <a:p>
            <a:pPr>
              <a:defRPr/>
            </a:pPr>
            <a:r>
              <a:rPr lang="en-US" smtClean="0"/>
              <a:t>March 2022</a:t>
            </a:r>
            <a:endParaRPr lang="en-US"/>
          </a:p>
        </p:txBody>
      </p:sp>
      <p:sp>
        <p:nvSpPr>
          <p:cNvPr id="5" name="Footer Placeholder 4">
            <a:extLst>
              <a:ext uri="{FF2B5EF4-FFF2-40B4-BE49-F238E27FC236}">
                <a16:creationId xmlns="" xmlns:a16="http://schemas.microsoft.com/office/drawing/2014/main"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pic>
        <p:nvPicPr>
          <p:cNvPr id="12" name="Content Placeholder 11">
            <a:extLst>
              <a:ext uri="{FF2B5EF4-FFF2-40B4-BE49-F238E27FC236}">
                <a16:creationId xmlns="" xmlns:a16="http://schemas.microsoft.com/office/drawing/2014/main" id="{51763092-914F-4C8E-B223-B714FC8C8FC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36656" y="1600199"/>
            <a:ext cx="8921592" cy="4875213"/>
          </a:xfrm>
        </p:spPr>
      </p:pic>
    </p:spTree>
    <p:extLst>
      <p:ext uri="{BB962C8B-B14F-4D97-AF65-F5344CB8AC3E}">
        <p14:creationId xmlns:p14="http://schemas.microsoft.com/office/powerpoint/2010/main" val="16784316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smtClean="0"/>
              <a:t>Additional Reference material</a:t>
            </a:r>
            <a:endParaRPr lang="en-GB" dirty="0"/>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smtClean="0"/>
              <a:t>March 2022</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27</a:t>
            </a:fld>
            <a:endParaRPr lang="en-US"/>
          </a:p>
        </p:txBody>
      </p:sp>
    </p:spTree>
    <p:extLst>
      <p:ext uri="{BB962C8B-B14F-4D97-AF65-F5344CB8AC3E}">
        <p14:creationId xmlns:p14="http://schemas.microsoft.com/office/powerpoint/2010/main" val="14975100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https://mentor.ieee.org/802.11/dcn/18/11-18-0237-00-000m-cid-177.docx</a:t>
            </a:r>
            <a:r>
              <a:rPr lang="en-GB" altLang="en-US" dirty="0" smtClean="0"/>
              <a:t> </a:t>
            </a:r>
          </a:p>
          <a:p>
            <a:pPr lvl="1">
              <a:defRPr/>
            </a:pPr>
            <a:r>
              <a:rPr lang="en-GB" altLang="en-US" dirty="0" smtClean="0">
                <a:hlinkClick r:id="rId5"/>
              </a:rPr>
              <a:t>https://mentor.ieee.org/802.11/dcn/18/11-18-0930-00-000m-cid-1007.docx</a:t>
            </a:r>
            <a:r>
              <a:rPr lang="en-GB" altLang="en-US" dirty="0" smtClean="0"/>
              <a:t> </a:t>
            </a:r>
          </a:p>
          <a:p>
            <a:pPr lvl="1">
              <a:defRPr/>
            </a:pPr>
            <a:r>
              <a:rPr lang="en-GB" altLang="en-US" dirty="0" smtClean="0">
                <a:hlinkClick r:id="rId6"/>
              </a:rPr>
              <a:t>https://mentor.ieee.org/802.11/dcn/18/11-18-0669-04-000m-revmd-mac-comments-assigned-to-hamilton.docx</a:t>
            </a:r>
            <a:endParaRPr lang="en-GB" altLang="en-US" dirty="0" smtClean="0"/>
          </a:p>
          <a:p>
            <a:pPr lvl="1">
              <a:defRPr/>
            </a:pPr>
            <a:r>
              <a:rPr lang="en-GB" altLang="en-US" dirty="0" smtClean="0">
                <a:hlinkClick r:id="rId7"/>
              </a:rPr>
              <a:t>https://mentor.ieee.org/802.11/dcn/18/11-18-1410-00-00ax-lb233-cr-spatial-reuse.docx</a:t>
            </a:r>
            <a:r>
              <a:rPr lang="en-GB" altLang="en-US" dirty="0" smtClean="0"/>
              <a:t> </a:t>
            </a:r>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17411" name="Title 2"/>
          <p:cNvSpPr>
            <a:spLocks noGrp="1"/>
          </p:cNvSpPr>
          <p:nvPr>
            <p:ph type="title"/>
          </p:nvPr>
        </p:nvSpPr>
        <p:spPr/>
        <p:txBody>
          <a:bodyPr/>
          <a:lstStyle/>
          <a:p>
            <a:r>
              <a:rPr lang="en-GB" altLang="en-US" dirty="0" smtClean="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83999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smtClean="0"/>
              <a:t>M1.3 Meeting Decorum</a:t>
            </a:r>
            <a:endParaRPr lang="en-GB" dirty="0"/>
          </a:p>
        </p:txBody>
      </p:sp>
      <p:sp>
        <p:nvSpPr>
          <p:cNvPr id="3" name="Content Placeholder 2"/>
          <p:cNvSpPr>
            <a:spLocks noGrp="1"/>
          </p:cNvSpPr>
          <p:nvPr>
            <p:ph idx="1"/>
          </p:nvPr>
        </p:nvSpPr>
        <p:spPr>
          <a:xfrm>
            <a:off x="733425" y="2624847"/>
            <a:ext cx="10515600" cy="3850565"/>
          </a:xfrm>
        </p:spPr>
        <p:txBody>
          <a:bodyPr/>
          <a:lstStyle/>
          <a:p>
            <a:pPr lvl="0"/>
            <a:r>
              <a:rPr lang="en-GB" dirty="0" smtClean="0"/>
              <a:t>Please observe proper decorum in meetings; No Photography </a:t>
            </a:r>
            <a:r>
              <a:rPr lang="en-GB" dirty="0"/>
              <a:t>or recording </a:t>
            </a:r>
            <a:endParaRPr lang="en-GB" dirty="0" smtClean="0"/>
          </a:p>
          <a:p>
            <a:pPr lvl="0"/>
            <a:r>
              <a:rPr lang="en-GB" dirty="0" smtClean="0"/>
              <a:t>Press </a:t>
            </a:r>
            <a:r>
              <a:rPr lang="en-GB" dirty="0"/>
              <a:t>(i.e., anyone reporting publicly on this meeting) are to announce their presence </a:t>
            </a:r>
            <a:r>
              <a:rPr lang="en-GB" dirty="0" smtClean="0"/>
              <a:t>(Jan 2019 IEEE-SA </a:t>
            </a:r>
            <a:r>
              <a:rPr lang="en-GB" dirty="0"/>
              <a:t>Standards Board Ops Manual </a:t>
            </a:r>
            <a:r>
              <a:rPr lang="en-GB" dirty="0" smtClean="0"/>
              <a:t>5.3.3.2)</a:t>
            </a:r>
            <a:endParaRPr lang="en-GB" sz="1400" dirty="0"/>
          </a:p>
          <a:p>
            <a:pPr lvl="0"/>
            <a:r>
              <a:rPr lang="en-GB" dirty="0"/>
              <a:t>Laptop speakers, cell phone / tablet ringers </a:t>
            </a:r>
            <a:r>
              <a:rPr lang="en-GB" dirty="0" smtClean="0"/>
              <a:t>off</a:t>
            </a:r>
          </a:p>
          <a:p>
            <a:pPr lvl="0"/>
            <a:r>
              <a:rPr lang="en-GB" dirty="0" smtClean="0"/>
              <a:t>Mute when not speaking (teleconference)</a:t>
            </a:r>
          </a:p>
          <a:p>
            <a:r>
              <a:rPr lang="en-US" dirty="0"/>
              <a:t>Use chat window to </a:t>
            </a:r>
            <a:r>
              <a:rPr lang="en-US" dirty="0" smtClean="0"/>
              <a:t>enter the queue </a:t>
            </a:r>
            <a:r>
              <a:rPr lang="en-GB" dirty="0"/>
              <a:t>(teleconference)</a:t>
            </a:r>
          </a:p>
          <a:p>
            <a:pPr lvl="0"/>
            <a:r>
              <a:rPr lang="en-GB" dirty="0" smtClean="0"/>
              <a:t>Wear badges </a:t>
            </a:r>
            <a:r>
              <a:rPr lang="en-GB" dirty="0"/>
              <a:t>at all times in meeting </a:t>
            </a:r>
            <a:r>
              <a:rPr lang="en-GB" dirty="0" smtClean="0"/>
              <a:t>areas (face to face meetings)</a:t>
            </a:r>
            <a:endParaRPr lang="en-GB" sz="1400" dirty="0"/>
          </a:p>
          <a:p>
            <a:pPr lvl="1"/>
            <a:r>
              <a:rPr lang="en-GB" dirty="0"/>
              <a:t>Help the hotel security staff improve the general security of the meeting </a:t>
            </a:r>
            <a:r>
              <a:rPr lang="en-GB" dirty="0" smtClean="0"/>
              <a:t>rooms</a:t>
            </a:r>
          </a:p>
        </p:txBody>
      </p:sp>
      <p:sp>
        <p:nvSpPr>
          <p:cNvPr id="4" name="Date Placeholder 3"/>
          <p:cNvSpPr>
            <a:spLocks noGrp="1"/>
          </p:cNvSpPr>
          <p:nvPr>
            <p:ph type="dt" sz="half" idx="10"/>
          </p:nvPr>
        </p:nvSpPr>
        <p:spPr/>
        <p:txBody>
          <a:bodyPr/>
          <a:lstStyle/>
          <a:p>
            <a:pPr>
              <a:defRPr/>
            </a:pPr>
            <a:r>
              <a:rPr lang="en-US" smtClean="0"/>
              <a:t>March 2022</a:t>
            </a:r>
            <a:endParaRPr lang="en-US"/>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smtClean="0"/>
              <a:t>M2.2.1 Summary of Liaisons - Incoming</a:t>
            </a:r>
          </a:p>
        </p:txBody>
      </p:sp>
      <p:sp>
        <p:nvSpPr>
          <p:cNvPr id="2" name="Content Placeholder 1"/>
          <p:cNvSpPr>
            <a:spLocks noGrp="1"/>
          </p:cNvSpPr>
          <p:nvPr>
            <p:ph idx="1"/>
          </p:nvPr>
        </p:nvSpPr>
        <p:spPr>
          <a:xfrm>
            <a:off x="929218" y="1903416"/>
            <a:ext cx="10363200" cy="3429000"/>
          </a:xfrm>
        </p:spPr>
        <p:txBody>
          <a:bodyPr/>
          <a:lstStyle/>
          <a:p>
            <a:pPr marL="0" indent="0">
              <a:buNone/>
            </a:pPr>
            <a:r>
              <a:rPr lang="en-US" dirty="0" smtClean="0"/>
              <a:t>2022-01-14 Liaison received from WBA re: Wi-Fi 6/6E for Industrial IOT. </a:t>
            </a:r>
          </a:p>
          <a:p>
            <a:pPr marL="0" indent="0">
              <a:buNone/>
            </a:pPr>
            <a:r>
              <a:rPr lang="en-US" dirty="0" smtClean="0"/>
              <a:t>See </a:t>
            </a:r>
            <a:r>
              <a:rPr lang="en-US" dirty="0">
                <a:hlinkClick r:id="rId3"/>
              </a:rPr>
              <a:t>https://</a:t>
            </a:r>
            <a:r>
              <a:rPr lang="en-US" dirty="0" smtClean="0">
                <a:hlinkClick r:id="rId3"/>
              </a:rPr>
              <a:t>mentor.ieee.org/802.11/dcn/22/11-22-0098-00-0000-jan-22-liaison-from-wba-re-wi-fi-6-and-6e-and-industrial-iot.pdf</a:t>
            </a:r>
            <a:r>
              <a:rPr lang="en-US" dirty="0" smtClean="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endParaRPr lang="en-US" altLang="en-US" sz="1800"/>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smtClean="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endParaRPr lang="en-US" altLang="en-US" sz="180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dirty="0" smtClean="0"/>
              <a:t>March 2022</a:t>
            </a:r>
            <a:endParaRPr lang="en-US" altLang="en-US" dirty="0"/>
          </a:p>
          <a:p>
            <a:pPr marL="0" indent="0">
              <a:buNone/>
            </a:pPr>
            <a:r>
              <a:rPr lang="en-US" altLang="en-US" b="0" dirty="0" smtClean="0"/>
              <a:t>P802.11az D4.0 to ISO IEC JTC1 SC6 for information</a:t>
            </a:r>
          </a:p>
          <a:p>
            <a:pPr marL="0" indent="0">
              <a:buNone/>
            </a:pPr>
            <a:r>
              <a:rPr lang="en-US" altLang="en-US" b="0" dirty="0" smtClean="0"/>
              <a:t>P802.11bd D4.0 to SA Ballot (conditional)</a:t>
            </a:r>
          </a:p>
          <a:p>
            <a:pPr marL="0" indent="0">
              <a:buNone/>
            </a:pPr>
            <a:r>
              <a:rPr lang="en-US" altLang="en-US" b="0" dirty="0" smtClean="0"/>
              <a:t>WG officer confirmation</a:t>
            </a:r>
            <a:endParaRPr lang="en-US" altLang="en-US" b="0" dirty="0"/>
          </a:p>
          <a:p>
            <a:endParaRPr lang="en-US" altLang="en-US" b="0" dirty="0" smtClean="0"/>
          </a:p>
          <a:p>
            <a:pPr marL="0" indent="0">
              <a:buNone/>
            </a:pPr>
            <a:endParaRPr lang="en-US" altLang="en-US" sz="2800" dirty="0" smtClean="0"/>
          </a:p>
          <a:p>
            <a:pPr marL="0" indent="0">
              <a:buNone/>
            </a:pPr>
            <a:endParaRPr lang="en-US" altLang="en-US" sz="2800" dirty="0" smtClean="0"/>
          </a:p>
          <a:p>
            <a:pPr>
              <a:buFont typeface="Arial" panose="020B0604020202020204" pitchFamily="34" charset="0"/>
              <a:buChar char="•"/>
            </a:pPr>
            <a:endParaRPr lang="en-GB" altLang="en-US" sz="2800" dirty="0"/>
          </a:p>
        </p:txBody>
      </p:sp>
    </p:spTree>
    <p:extLst>
      <p:ext uri="{BB962C8B-B14F-4D97-AF65-F5344CB8AC3E}">
        <p14:creationId xmlns:p14="http://schemas.microsoft.com/office/powerpoint/2010/main" val="3429797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smtClean="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smtClean="0"/>
          </a:p>
          <a:p>
            <a:pPr marL="0" indent="0">
              <a:buNone/>
            </a:pPr>
            <a:r>
              <a:rPr lang="en-US" altLang="en-US" sz="2800" dirty="0" smtClean="0"/>
              <a:t>January/February 2022</a:t>
            </a:r>
          </a:p>
          <a:p>
            <a:pPr marL="0" indent="0">
              <a:buNone/>
            </a:pPr>
            <a:r>
              <a:rPr lang="en-US" altLang="en-US" sz="2800" b="0" dirty="0"/>
              <a:t>IEEE </a:t>
            </a:r>
            <a:r>
              <a:rPr lang="en-US" altLang="en-US" sz="2800" b="0" dirty="0" err="1"/>
              <a:t>Std</a:t>
            </a:r>
            <a:r>
              <a:rPr lang="en-US" altLang="en-US" sz="2800" b="0" dirty="0"/>
              <a:t> 802.11bb PAR modification</a:t>
            </a:r>
          </a:p>
          <a:p>
            <a:pPr marL="0" indent="0">
              <a:buNone/>
            </a:pPr>
            <a:r>
              <a:rPr lang="en-US" altLang="en-US" sz="2800" b="0" dirty="0"/>
              <a:t>IEEE </a:t>
            </a:r>
            <a:r>
              <a:rPr lang="en-US" altLang="en-US" sz="2800" b="0" dirty="0" err="1"/>
              <a:t>Std</a:t>
            </a:r>
            <a:r>
              <a:rPr lang="en-US" altLang="en-US" sz="2800" b="0" dirty="0"/>
              <a:t> 802.11-2020 Corrigendum re: 11ay assigned value</a:t>
            </a:r>
          </a:p>
          <a:p>
            <a:pPr marL="0" indent="0">
              <a:buNone/>
            </a:pPr>
            <a:endParaRPr lang="en-US" altLang="en-US" sz="2800" dirty="0" smtClean="0"/>
          </a:p>
          <a:p>
            <a:pPr marL="0" indent="0">
              <a:buNone/>
            </a:pPr>
            <a:r>
              <a:rPr lang="en-US" altLang="en-US" sz="2800" dirty="0" smtClean="0"/>
              <a:t>March 2022</a:t>
            </a:r>
          </a:p>
          <a:p>
            <a:pPr marL="0" indent="0">
              <a:buNone/>
            </a:pPr>
            <a:r>
              <a:rPr lang="en-US" altLang="en-US" sz="2800" b="0" dirty="0" smtClean="0"/>
              <a:t>None</a:t>
            </a: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endParaRPr lang="en-US" altLang="en-US" sz="180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smtClean="0"/>
              <a:t>M3.1 802.11 Working Group Session Documents</a:t>
            </a:r>
          </a:p>
        </p:txBody>
      </p:sp>
      <p:sp>
        <p:nvSpPr>
          <p:cNvPr id="3" name="Date Placeholder 2"/>
          <p:cNvSpPr>
            <a:spLocks noGrp="1"/>
          </p:cNvSpPr>
          <p:nvPr>
            <p:ph type="dt" sz="half" idx="10"/>
          </p:nvPr>
        </p:nvSpPr>
        <p:spPr/>
        <p:txBody>
          <a:bodyPr/>
          <a:lstStyle/>
          <a:p>
            <a:pPr>
              <a:defRPr/>
            </a:pPr>
            <a:r>
              <a:rPr lang="en-US" smtClean="0"/>
              <a:t>March 2022</a:t>
            </a:r>
            <a:endParaRPr lang="en-US"/>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 Enterprise</a:t>
            </a:r>
            <a:endParaRPr lang="en-US" sz="1200" b="0"/>
          </a:p>
        </p:txBody>
      </p:sp>
      <p:graphicFrame>
        <p:nvGraphicFramePr>
          <p:cNvPr id="8" name="Table 7"/>
          <p:cNvGraphicFramePr>
            <a:graphicFrameLocks noGrp="1"/>
          </p:cNvGraphicFramePr>
          <p:nvPr>
            <p:extLst>
              <p:ext uri="{D42A27DB-BD31-4B8C-83A1-F6EECF244321}">
                <p14:modId xmlns:p14="http://schemas.microsoft.com/office/powerpoint/2010/main" val="99721216"/>
              </p:ext>
            </p:extLst>
          </p:nvPr>
        </p:nvGraphicFramePr>
        <p:xfrm>
          <a:off x="929218" y="1828802"/>
          <a:ext cx="10348382" cy="3914524"/>
        </p:xfrm>
        <a:graphic>
          <a:graphicData uri="http://schemas.openxmlformats.org/drawingml/2006/table">
            <a:tbl>
              <a:tblPr/>
              <a:tblGrid>
                <a:gridCol w="4328582"/>
                <a:gridCol w="6019800"/>
              </a:tblGrid>
              <a:tr h="352674">
                <a:tc>
                  <a:txBody>
                    <a:bodyPr/>
                    <a:lstStyle/>
                    <a:p>
                      <a:pPr algn="l" fontAlgn="b"/>
                      <a:r>
                        <a:rPr lang="en-GB" sz="2000" b="1" i="1" u="none" strike="noStrike" dirty="0">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GB"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dirty="0">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3"/>
                        </a:rPr>
                        <a:t>https://mentor.ieee.org/802.11/dcn/11-22-0215</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dirty="0">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4"/>
                        </a:rPr>
                        <a:t>https://mentor.ieee.org/802.11/dcn/11-22-0216</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dirty="0">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5"/>
                        </a:rPr>
                        <a:t>https://mentor.ieee.org/802.11/dcn/11-22-0209</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94166">
                <a:tc>
                  <a:txBody>
                    <a:bodyPr/>
                    <a:lstStyle/>
                    <a:p>
                      <a:pPr algn="l" fontAlgn="b"/>
                      <a:r>
                        <a:rPr lang="en-GB" sz="2000" b="0" i="0" u="none" strike="noStrike" dirty="0">
                          <a:solidFill>
                            <a:srgbClr val="323232"/>
                          </a:solidFill>
                          <a:effectLst/>
                          <a:latin typeface="Arial" panose="020B0604020202020204" pitchFamily="34" charset="0"/>
                        </a:rPr>
                        <a:t>1</a:t>
                      </a:r>
                      <a:r>
                        <a:rPr lang="en-GB" sz="2000" b="0" i="0" u="none" strike="noStrike" baseline="30000" dirty="0">
                          <a:solidFill>
                            <a:srgbClr val="323232"/>
                          </a:solidFill>
                          <a:effectLst/>
                          <a:latin typeface="Arial" panose="020B0604020202020204" pitchFamily="34" charset="0"/>
                        </a:rPr>
                        <a:t>st</a:t>
                      </a:r>
                      <a:r>
                        <a:rPr lang="en-GB" sz="2000" b="0" i="0" u="none" strike="noStrike" dirty="0">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a:solidFill>
                            <a:srgbClr val="0000D4"/>
                          </a:solidFill>
                          <a:effectLst/>
                          <a:latin typeface="Arial" panose="020B0604020202020204" pitchFamily="34" charset="0"/>
                          <a:hlinkClick r:id="rId6"/>
                        </a:rPr>
                        <a:t>https://mentor.ieee.org/802.11/dcn/11-22-0267</a:t>
                      </a:r>
                      <a:endParaRPr lang="en-GB"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94166">
                <a:tc>
                  <a:txBody>
                    <a:bodyPr/>
                    <a:lstStyle/>
                    <a:p>
                      <a:pPr algn="l" fontAlgn="b"/>
                      <a:r>
                        <a:rPr lang="en-GB" sz="2000" b="0" i="0" u="none" strike="noStrike" dirty="0">
                          <a:solidFill>
                            <a:srgbClr val="323232"/>
                          </a:solidFill>
                          <a:effectLst/>
                          <a:latin typeface="Arial" panose="020B0604020202020204" pitchFamily="34" charset="0"/>
                        </a:rPr>
                        <a:t>2</a:t>
                      </a:r>
                      <a:r>
                        <a:rPr lang="en-GB" sz="2000" b="0" i="0" u="none" strike="noStrike" baseline="30000" dirty="0">
                          <a:solidFill>
                            <a:srgbClr val="323232"/>
                          </a:solidFill>
                          <a:effectLst/>
                          <a:latin typeface="Arial" panose="020B0604020202020204" pitchFamily="34" charset="0"/>
                        </a:rPr>
                        <a:t>nd</a:t>
                      </a:r>
                      <a:r>
                        <a:rPr lang="en-GB" sz="2000" b="0" i="0" u="none" strike="noStrike" dirty="0">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7"/>
                        </a:rPr>
                        <a:t>https://mentor.ieee.org/802.11/dcn/11-22-0208</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dirty="0">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8"/>
                        </a:rPr>
                        <a:t>https://mentor.ieee.org/802-ec/dcn/21/ec-21-0309</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67696">
                <a:tc>
                  <a:txBody>
                    <a:bodyPr/>
                    <a:lstStyle/>
                    <a:p>
                      <a:pPr algn="l" fontAlgn="b"/>
                      <a:r>
                        <a:rPr lang="en-GB"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9"/>
                        </a:rPr>
                        <a:t>https://mentor.ieee.org/802.11/dcn/11-22-0217</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10"/>
                        </a:rPr>
                        <a:t>https://mentor.ieee.org/802.11/dcn/11-22-0264</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11"/>
                        </a:rPr>
                        <a:t>https://mentor.ieee.org/802.11/dcn/11-22-0210</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352674">
                <a:tc>
                  <a:txBody>
                    <a:bodyPr/>
                    <a:lstStyle/>
                    <a:p>
                      <a:pPr algn="l" fontAlgn="b"/>
                      <a:r>
                        <a:rPr lang="en-GB"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12"/>
                        </a:rPr>
                        <a:t>https://mentor.ieee.org/802.11/dcn/11-22-0005</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bl>
          </a:graphicData>
        </a:graphic>
      </p:graphicFrame>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Joint meetings and Reciprocal Credit</a:t>
            </a:r>
          </a:p>
        </p:txBody>
      </p:sp>
      <p:sp>
        <p:nvSpPr>
          <p:cNvPr id="13315" name="Content Placeholder 6"/>
          <p:cNvSpPr>
            <a:spLocks noGrp="1"/>
          </p:cNvSpPr>
          <p:nvPr>
            <p:ph idx="1"/>
          </p:nvPr>
        </p:nvSpPr>
        <p:spPr/>
        <p:txBody>
          <a:bodyPr/>
          <a:lstStyle/>
          <a:p>
            <a:r>
              <a:rPr lang="en-GB" altLang="en-US" dirty="0" smtClean="0"/>
              <a:t>Reciprocal credit is provided to 802.11 voters for attendance at:  802.18 (only .11 credit for .18 attendance), 802.19, 802.24, NENDICA Industry </a:t>
            </a:r>
            <a:r>
              <a:rPr lang="en-GB" altLang="en-US" dirty="0"/>
              <a:t>Connections </a:t>
            </a:r>
            <a:r>
              <a:rPr lang="en-GB" altLang="en-US" dirty="0" smtClean="0"/>
              <a:t>Activity, and the 802 JTC1 SC.</a:t>
            </a:r>
          </a:p>
          <a:p>
            <a:pPr marL="457200" lvl="1" indent="0">
              <a:buNone/>
            </a:pPr>
            <a:endParaRPr lang="en-GB" altLang="en-US" dirty="0" smtClean="0"/>
          </a:p>
          <a:p>
            <a:r>
              <a:rPr lang="en-US" altLang="en-US" dirty="0" smtClean="0"/>
              <a:t>For the March 2022 electronic session, reciprocal credit is given for other WG/TAG meetings which occur during the WG11 session, Monday March 7, 2022 9am Eastern to Tuesday, March </a:t>
            </a:r>
            <a:r>
              <a:rPr lang="en-US" altLang="en-US" dirty="0"/>
              <a:t>1</a:t>
            </a:r>
            <a:r>
              <a:rPr lang="en-US" altLang="en-US" dirty="0" smtClean="0"/>
              <a:t>5, 2022 Noon Eastern (Note: The March 2022 electronic meeting does count towards voting credit)</a:t>
            </a:r>
            <a:endParaRPr lang="en-GB" altLang="en-US" dirty="0" smtClean="0"/>
          </a:p>
          <a:p>
            <a:pPr marL="0" indent="0">
              <a:buNone/>
            </a:pPr>
            <a:endParaRPr lang="en-GB" altLang="en-US" dirty="0" smtClean="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smtClean="0"/>
              <a:t>M3.2 802.18 details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r>
              <a:rPr lang="en-US" dirty="0"/>
              <a:t>Agenda:   </a:t>
            </a:r>
            <a:r>
              <a:rPr lang="en-US" dirty="0" smtClean="0"/>
              <a:t>see </a:t>
            </a:r>
            <a:r>
              <a:rPr lang="en-US" dirty="0">
                <a:hlinkClick r:id="rId2"/>
              </a:rPr>
              <a:t>https://</a:t>
            </a:r>
            <a:r>
              <a:rPr lang="en-US" dirty="0" smtClean="0">
                <a:hlinkClick r:id="rId2"/>
              </a:rPr>
              <a:t>mentor.ieee.org/802.18/documents</a:t>
            </a:r>
            <a:r>
              <a:rPr lang="en-US" dirty="0" smtClean="0"/>
              <a:t> </a:t>
            </a:r>
          </a:p>
          <a:p>
            <a:pPr>
              <a:spcBef>
                <a:spcPts val="0"/>
              </a:spcBef>
              <a:buFont typeface="Arial" panose="020B0604020202020204" pitchFamily="34" charset="0"/>
              <a:buChar char="•"/>
            </a:pPr>
            <a:r>
              <a:rPr lang="en-US" altLang="en-US" dirty="0" smtClean="0"/>
              <a:t>Meeting </a:t>
            </a:r>
            <a:r>
              <a:rPr lang="en-US" altLang="en-US" dirty="0"/>
              <a:t>times: </a:t>
            </a:r>
            <a:r>
              <a:rPr lang="en-US" altLang="en-US" dirty="0" smtClean="0"/>
              <a:t>Thursday 2022-03-10 at 3-4 PM ET, </a:t>
            </a:r>
            <a:r>
              <a:rPr lang="en-US" altLang="en-US" dirty="0"/>
              <a:t>see </a:t>
            </a:r>
            <a:r>
              <a:rPr lang="en-US" altLang="en-US" dirty="0">
                <a:hlinkClick r:id="rId3"/>
              </a:rPr>
              <a:t>https://www.ieee802.org/18</a:t>
            </a:r>
            <a:r>
              <a:rPr lang="en-US" altLang="en-US" dirty="0" smtClean="0">
                <a:hlinkClick r:id="rId3"/>
              </a:rPr>
              <a:t>/</a:t>
            </a:r>
            <a:r>
              <a:rPr lang="en-US" altLang="en-US" dirty="0" smtClean="0"/>
              <a:t> </a:t>
            </a:r>
            <a:r>
              <a:rPr lang="en-US" altLang="en-US" dirty="0"/>
              <a:t>and </a:t>
            </a:r>
            <a:r>
              <a:rPr lang="en-US" altLang="en-US" dirty="0">
                <a:hlinkClick r:id="rId4"/>
              </a:rPr>
              <a:t>https://</a:t>
            </a:r>
            <a:r>
              <a:rPr lang="en-US" altLang="en-US" dirty="0" smtClean="0">
                <a:hlinkClick r:id="rId4"/>
              </a:rPr>
              <a:t>ieee802.org/802tele_calendar.html</a:t>
            </a:r>
            <a:r>
              <a:rPr lang="en-US" altLang="en-US" dirty="0" smtClean="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smtClean="0"/>
              <a:t>Discussion items of interest to 802.11 WG include</a:t>
            </a:r>
          </a:p>
          <a:p>
            <a:pPr lvl="1">
              <a:spcBef>
                <a:spcPts val="0"/>
              </a:spcBef>
              <a:buFont typeface="Arial" panose="020B0604020202020204" pitchFamily="34" charset="0"/>
              <a:buChar char="•"/>
            </a:pPr>
            <a:r>
              <a:rPr lang="en-US" altLang="en-US" dirty="0"/>
              <a:t>Recent </a:t>
            </a:r>
            <a:r>
              <a:rPr lang="en-US" altLang="en-US" dirty="0" smtClean="0"/>
              <a:t>Americas, European </a:t>
            </a:r>
            <a:r>
              <a:rPr lang="en-US" altLang="en-US" dirty="0"/>
              <a:t>ETSI, CEPT and </a:t>
            </a:r>
            <a:r>
              <a:rPr lang="en-US" altLang="en-US" dirty="0" smtClean="0"/>
              <a:t>Asia Pacific activities </a:t>
            </a:r>
            <a:r>
              <a:rPr lang="en-US" altLang="en-US" dirty="0"/>
              <a:t>status and </a:t>
            </a:r>
            <a:r>
              <a:rPr lang="en-US" altLang="en-US" dirty="0" smtClean="0"/>
              <a:t>discussion</a:t>
            </a:r>
          </a:p>
          <a:p>
            <a:pPr lvl="1">
              <a:spcBef>
                <a:spcPts val="0"/>
              </a:spcBef>
              <a:buFont typeface="Arial" panose="020B0604020202020204" pitchFamily="34" charset="0"/>
              <a:buChar char="•"/>
            </a:pPr>
            <a:r>
              <a:rPr lang="en-US" dirty="0" smtClean="0"/>
              <a:t>IEEE 802 ITU-R WP5A contributions</a:t>
            </a:r>
          </a:p>
          <a:p>
            <a:pPr lvl="1">
              <a:spcBef>
                <a:spcPts val="0"/>
              </a:spcBef>
              <a:buFont typeface="Arial" panose="020B0604020202020204" pitchFamily="34" charset="0"/>
              <a:buChar char="•"/>
            </a:pPr>
            <a:r>
              <a:rPr lang="en-US" dirty="0" smtClean="0"/>
              <a:t>Frequency Table</a:t>
            </a:r>
            <a:endParaRPr lang="en-US" dirty="0"/>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endParaRPr lang="en-US" altLang="en-US" sz="18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endParaRPr lang="en-US" altLang="en-US" sz="1200" b="0"/>
          </a:p>
        </p:txBody>
      </p:sp>
      <p:sp>
        <p:nvSpPr>
          <p:cNvPr id="2" name="Slide Number Placeholder 1"/>
          <p:cNvSpPr>
            <a:spLocks noGrp="1"/>
          </p:cNvSpPr>
          <p:nvPr>
            <p:ph type="sldNum" sz="quarter" idx="12"/>
          </p:nvPr>
        </p:nvSpPr>
        <p:spPr/>
        <p:txBody>
          <a:bodyPr/>
          <a:lstStyle/>
          <a:p>
            <a:pPr>
              <a:defRPr/>
            </a:pPr>
            <a:r>
              <a:rPr lang="en-US" smtClean="0"/>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166489</TotalTime>
  <Words>1883</Words>
  <Application>Microsoft Office PowerPoint</Application>
  <PresentationFormat>Widescreen</PresentationFormat>
  <Paragraphs>599</Paragraphs>
  <Slides>28</Slides>
  <Notes>14</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28</vt:i4>
      </vt:variant>
    </vt:vector>
  </HeadingPairs>
  <TitlesOfParts>
    <vt:vector size="38" baseType="lpstr">
      <vt:lpstr>ＭＳ Ｐゴシック</vt:lpstr>
      <vt:lpstr>Arial</vt:lpstr>
      <vt:lpstr>Arial Narrow</vt:lpstr>
      <vt:lpstr>Calibri</vt:lpstr>
      <vt:lpstr>Tahoma</vt:lpstr>
      <vt:lpstr>Times New Roman</vt:lpstr>
      <vt:lpstr>Wingdings</vt:lpstr>
      <vt:lpstr>Default Design</vt:lpstr>
      <vt:lpstr>Custom Design</vt:lpstr>
      <vt:lpstr>Document</vt:lpstr>
      <vt:lpstr>802.11 Working Group Opening Report March 2022</vt:lpstr>
      <vt:lpstr>Introduction</vt:lpstr>
      <vt:lpstr>M1.3 Meeting Decorum</vt:lpstr>
      <vt:lpstr>M2.2.1 Summary of Liaisons - Incoming</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M3.2 Other 802 WG meetings</vt:lpstr>
      <vt:lpstr>M4.1.1 IEEE 802.11 Groups </vt:lpstr>
      <vt:lpstr>M4.1.2 PAR Expiration/Renewal Schedule</vt:lpstr>
      <vt:lpstr>M4.1.3 802.11 WG Appointed positions</vt:lpstr>
      <vt:lpstr>M4.1.3 Officers</vt:lpstr>
      <vt:lpstr>M4.1.4 IEEE 802.11 Revisions</vt:lpstr>
      <vt:lpstr>M4.1.4 IEEE 802.11 Standards Pipeline</vt:lpstr>
      <vt:lpstr>M4.1.5 Summary of ballots and comment collections</vt:lpstr>
      <vt:lpstr>M4.1.6 Current Membership Status</vt:lpstr>
      <vt:lpstr>M6.2 – WG Officer Elections March 2022</vt:lpstr>
      <vt:lpstr>M6.2 – WG Officer Nominations</vt:lpstr>
      <vt:lpstr>background data</vt:lpstr>
      <vt:lpstr>PowerPoint Presentation</vt:lpstr>
      <vt:lpstr>PowerPoint Presentation</vt:lpstr>
      <vt:lpstr>Attendees by affiliation (attended at least one meeting January to March)</vt:lpstr>
      <vt:lpstr>Attendance by subgroup (January to March)</vt:lpstr>
      <vt:lpstr>Additional Reference material</vt:lpstr>
      <vt:lpstr> Comment Resolution Resources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March 2022</cp:keywords>
  <cp:lastModifiedBy>Stanley, Dorothy</cp:lastModifiedBy>
  <cp:revision>2348</cp:revision>
  <cp:lastPrinted>1998-02-10T13:28:06Z</cp:lastPrinted>
  <dcterms:created xsi:type="dcterms:W3CDTF">1998-02-10T13:07:52Z</dcterms:created>
  <dcterms:modified xsi:type="dcterms:W3CDTF">2022-03-07T13:42:22Z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