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13" r:id="rId22"/>
    <p:sldId id="466" r:id="rId23"/>
    <p:sldId id="533" r:id="rId24"/>
    <p:sldId id="534" r:id="rId25"/>
    <p:sldId id="535" r:id="rId26"/>
    <p:sldId id="536" r:id="rId27"/>
    <p:sldId id="489" r:id="rId28"/>
    <p:sldId id="458" r:id="rId2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47" autoAdjust="0"/>
    <p:restoredTop sz="92269" autoAdjust="0"/>
  </p:normalViewPr>
  <p:slideViewPr>
    <p:cSldViewPr>
      <p:cViewPr varScale="1">
        <p:scale>
          <a:sx n="150" d="100"/>
          <a:sy n="150" d="100"/>
        </p:scale>
        <p:origin x="138" y="19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802.11-22-0216r0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802.11-22-0216r0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802.11-22-0216r0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6CBAD885-81A5-421E-8FC3-B2D944C8FA29}" type="slidenum">
              <a:rPr lang="en-US" sz="1200" b="0" smtClean="0"/>
              <a:pPr/>
              <a:t>1</a:t>
            </a:fld>
            <a:endParaRPr lang="en-US" sz="1200" b="0" smtClean="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802.11-22-0216r0</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802.11-22-0216r0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2022</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19</a:t>
            </a:fld>
            <a:endParaRPr lang="en-US" sz="1200" b="0" smtClean="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802.11-22-0216r0</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21</a:t>
            </a:fld>
            <a:endParaRPr lang="en-US"/>
          </a:p>
        </p:txBody>
      </p:sp>
    </p:spTree>
    <p:extLst>
      <p:ext uri="{BB962C8B-B14F-4D97-AF65-F5344CB8AC3E}">
        <p14:creationId xmlns:p14="http://schemas.microsoft.com/office/powerpoint/2010/main" val="1100860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802.11-22-0216r0</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802.11-22-0216r0</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802.11-22-0216r0</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802.11-22-0216r0</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802.11-22-0216r0</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802.11-22-0216r0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2022</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12</a:t>
            </a:fld>
            <a:endParaRPr lang="en-US" sz="1200" b="0" smtClean="0"/>
          </a:p>
        </p:txBody>
      </p:sp>
    </p:spTree>
    <p:extLst>
      <p:ext uri="{BB962C8B-B14F-4D97-AF65-F5344CB8AC3E}">
        <p14:creationId xmlns:p14="http://schemas.microsoft.com/office/powerpoint/2010/main" val="3432414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802.11-22-0216r0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2022</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15</a:t>
            </a:fld>
            <a:endParaRPr lang="en-US" sz="1200" b="0" smtClean="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149135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166048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smtClean="0"/>
              <a:t>March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929218" y="332604"/>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March 2022</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4"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802.11-22/0216r0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March 2022</a:t>
            </a:r>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Dorothy Stanley, HP Enterprise</a:t>
            </a:r>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www.ieee802.org/" TargetMode="External"/><Relationship Id="rId1" Type="http://schemas.openxmlformats.org/officeDocument/2006/relationships/slideLayout" Target="../slideLayouts/slideLayout2.xml"/><Relationship Id="rId4" Type="http://schemas.openxmlformats.org/officeDocument/2006/relationships/hyperlink" Target="https://mentor.ieee.org/802/bp/StartPage"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098-00-0000-jan-22-liaison-from-wba-re-wi-fi-6-and-6e-and-industrial-iot.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1/ec-21-0309" TargetMode="External"/><Relationship Id="rId3" Type="http://schemas.openxmlformats.org/officeDocument/2006/relationships/hyperlink" Target="https://mentor.ieee.org/802.11/dcn/11-22-0215" TargetMode="External"/><Relationship Id="rId7" Type="http://schemas.openxmlformats.org/officeDocument/2006/relationships/hyperlink" Target="https://mentor.ieee.org/802.11/dcn/11-22-0208" TargetMode="External"/><Relationship Id="rId12" Type="http://schemas.openxmlformats.org/officeDocument/2006/relationships/hyperlink" Target="https://mentor.ieee.org/802.11/dcn/11-22-000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1-22-0267" TargetMode="External"/><Relationship Id="rId11" Type="http://schemas.openxmlformats.org/officeDocument/2006/relationships/hyperlink" Target="https://mentor.ieee.org/802.11/dcn/11-22-0210" TargetMode="External"/><Relationship Id="rId5" Type="http://schemas.openxmlformats.org/officeDocument/2006/relationships/hyperlink" Target="https://mentor.ieee.org/802.11/dcn/11-22-0209" TargetMode="External"/><Relationship Id="rId10" Type="http://schemas.openxmlformats.org/officeDocument/2006/relationships/hyperlink" Target="https://mentor.ieee.org/802.11/dcn/11-22-0264" TargetMode="External"/><Relationship Id="rId4" Type="http://schemas.openxmlformats.org/officeDocument/2006/relationships/hyperlink" Target="https://mentor.ieee.org/802.11/dcn/11-22-0216" TargetMode="External"/><Relationship Id="rId9" Type="http://schemas.openxmlformats.org/officeDocument/2006/relationships/hyperlink" Target="https://mentor.ieee.org/802.11/dcn/11-22-021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smtClean="0"/>
              <a:t>802.11 Working Group Opening Report</a:t>
            </a:r>
            <a:br>
              <a:rPr lang="en-US" dirty="0" smtClean="0"/>
            </a:br>
            <a:r>
              <a:rPr lang="en-US" dirty="0" smtClean="0"/>
              <a:t>March 2022</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a:t>
            </a:r>
            <a:r>
              <a:rPr lang="en-US" sz="2000" b="0" dirty="0" smtClean="0"/>
              <a:t>2022-03-04</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smtClean="0"/>
              <a:t>March 2022</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6151" name="Object 11"/>
          <p:cNvGraphicFramePr>
            <a:graphicFrameLocks noChangeAspect="1"/>
          </p:cNvGraphicFramePr>
          <p:nvPr>
            <p:extLst>
              <p:ext uri="{D42A27DB-BD31-4B8C-83A1-F6EECF244321}">
                <p14:modId xmlns:p14="http://schemas.microsoft.com/office/powerpoint/2010/main" val="1914187923"/>
              </p:ext>
            </p:extLst>
          </p:nvPr>
        </p:nvGraphicFramePr>
        <p:xfrm>
          <a:off x="2052432" y="2343227"/>
          <a:ext cx="7653337" cy="2566987"/>
        </p:xfrm>
        <a:graphic>
          <a:graphicData uri="http://schemas.openxmlformats.org/presentationml/2006/ole">
            <mc:AlternateContent xmlns:mc="http://schemas.openxmlformats.org/markup-compatibility/2006">
              <mc:Choice xmlns:v="urn:schemas-microsoft-com:vml" Requires="v">
                <p:oleObj spid="_x0000_s1050" name="Document" r:id="rId4" imgW="8286150" imgH="2777437" progId="Word.Document.8">
                  <p:embed/>
                </p:oleObj>
              </mc:Choice>
              <mc:Fallback>
                <p:oleObj name="Document" r:id="rId4" imgW="8286150" imgH="2777437" progId="Word.Document.8">
                  <p:embed/>
                  <p:pic>
                    <p:nvPicPr>
                      <p:cNvPr id="0" name=""/>
                      <p:cNvPicPr>
                        <a:picLocks noChangeAspect="1" noChangeArrowheads="1"/>
                      </p:cNvPicPr>
                      <p:nvPr/>
                    </p:nvPicPr>
                    <p:blipFill>
                      <a:blip r:embed="rId5"/>
                      <a:srcRect/>
                      <a:stretch>
                        <a:fillRect/>
                      </a:stretch>
                    </p:blipFill>
                    <p:spPr bwMode="auto">
                      <a:xfrm>
                        <a:off x="2052432" y="2343227"/>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a:t>
            </a:r>
            <a:r>
              <a:rPr lang="en-US" dirty="0" smtClean="0"/>
              <a:t>ee </a:t>
            </a:r>
            <a:r>
              <a:rPr lang="en-US" dirty="0">
                <a:hlinkClick r:id="rId3"/>
              </a:rPr>
              <a:t>https://www.ieee802.org/19</a:t>
            </a:r>
            <a:r>
              <a:rPr lang="en-US" dirty="0" smtClean="0">
                <a:hlinkClick r:id="rId3"/>
              </a:rPr>
              <a:t>/</a:t>
            </a:r>
            <a:r>
              <a:rPr lang="en-US" dirty="0" smtClean="0"/>
              <a:t> </a:t>
            </a:r>
          </a:p>
          <a:p>
            <a:pPr>
              <a:spcBef>
                <a:spcPts val="0"/>
              </a:spcBef>
              <a:buFont typeface="Arial" panose="020B0604020202020204" pitchFamily="34" charset="0"/>
              <a:buChar char="•"/>
            </a:pPr>
            <a:r>
              <a:rPr lang="en-US" altLang="en-US" dirty="0" smtClean="0"/>
              <a:t>802.19 </a:t>
            </a:r>
            <a:r>
              <a:rPr lang="en-US" altLang="en-US" dirty="0"/>
              <a:t>documents: </a:t>
            </a:r>
            <a:r>
              <a:rPr lang="en-US" altLang="en-US" dirty="0">
                <a:hlinkClick r:id="rId4"/>
              </a:rPr>
              <a:t>https://</a:t>
            </a:r>
            <a:r>
              <a:rPr lang="en-US" altLang="en-US" dirty="0" smtClean="0">
                <a:hlinkClick r:id="rId4"/>
              </a:rPr>
              <a:t>mentor.ieee.org/802.19/documents</a:t>
            </a:r>
            <a:endParaRPr lang="en-US" altLang="en-US" dirty="0" smtClean="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smtClean="0"/>
          </a:p>
          <a:p>
            <a:pPr>
              <a:spcBef>
                <a:spcPts val="0"/>
              </a:spcBef>
              <a:buFont typeface="Arial" panose="020B0604020202020204" pitchFamily="34" charset="0"/>
              <a:buChar char="•"/>
            </a:pPr>
            <a:endParaRPr lang="en-US" sz="2200" dirty="0" smtClean="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smtClean="0"/>
              <a:t>IEEE </a:t>
            </a:r>
            <a:r>
              <a:rPr lang="en-US" dirty="0"/>
              <a:t>802 website: </a:t>
            </a:r>
            <a:r>
              <a:rPr lang="en-US" dirty="0">
                <a:hlinkClick r:id="rId2"/>
              </a:rPr>
              <a:t>https://www.ieee802.org</a:t>
            </a:r>
            <a:r>
              <a:rPr lang="en-US" dirty="0" smtClean="0">
                <a:hlinkClick r:id="rId2"/>
              </a:rPr>
              <a:t>/</a:t>
            </a:r>
            <a:r>
              <a:rPr lang="en-US" dirty="0" smtClean="0"/>
              <a:t> </a:t>
            </a:r>
          </a:p>
          <a:p>
            <a:pPr lvl="1">
              <a:spcBef>
                <a:spcPts val="0"/>
              </a:spcBef>
              <a:buFont typeface="Arial" panose="020B0604020202020204" pitchFamily="34" charset="0"/>
              <a:buChar char="•"/>
            </a:pPr>
            <a:r>
              <a:rPr lang="en-US" dirty="0" smtClean="0"/>
              <a:t>Includes links to all WG webpages</a:t>
            </a:r>
          </a:p>
          <a:p>
            <a:pPr lvl="1">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smtClean="0"/>
              <a:t>Consolidated calendar: </a:t>
            </a:r>
            <a:r>
              <a:rPr lang="en-US" dirty="0" smtClean="0">
                <a:hlinkClick r:id="rId3"/>
              </a:rPr>
              <a:t>https://ieee802.org/802tele_calendar.html</a:t>
            </a:r>
            <a:r>
              <a:rPr lang="en-US" dirty="0" smtClean="0"/>
              <a:t> </a:t>
            </a:r>
          </a:p>
          <a:p>
            <a:pPr lvl="1">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a:t>Documents: 802.11, 15, 18, 19, 24: </a:t>
            </a:r>
            <a:r>
              <a:rPr lang="en-US" dirty="0">
                <a:hlinkClick r:id="rId4"/>
              </a:rPr>
              <a:t>https://</a:t>
            </a:r>
            <a:r>
              <a:rPr lang="en-US" dirty="0" smtClean="0">
                <a:hlinkClick r:id="rId4"/>
              </a:rPr>
              <a:t>mentor.ieee.org/802/bp/StartPage</a:t>
            </a:r>
            <a:r>
              <a:rPr lang="en-US" dirty="0" smtClean="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smtClean="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gridCol w="875652"/>
                <a:gridCol w="3336412"/>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March 2022</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201028590"/>
              </p:ext>
            </p:extLst>
          </p:nvPr>
        </p:nvGraphicFramePr>
        <p:xfrm>
          <a:off x="533401" y="4114800"/>
          <a:ext cx="5181600" cy="996325"/>
        </p:xfrm>
        <a:graphic>
          <a:graphicData uri="http://schemas.openxmlformats.org/drawingml/2006/table">
            <a:tbl>
              <a:tblPr/>
              <a:tblGrid>
                <a:gridCol w="973637"/>
                <a:gridCol w="873206"/>
                <a:gridCol w="3334757"/>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3143632"/>
              </p:ext>
            </p:extLst>
          </p:nvPr>
        </p:nvGraphicFramePr>
        <p:xfrm>
          <a:off x="6248400" y="2133600"/>
          <a:ext cx="5744499" cy="3229920"/>
        </p:xfrm>
        <a:graphic>
          <a:graphicData uri="http://schemas.openxmlformats.org/drawingml/2006/table">
            <a:tbl>
              <a:tblPr/>
              <a:tblGrid>
                <a:gridCol w="838296"/>
                <a:gridCol w="1128150"/>
                <a:gridCol w="3778053"/>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Revision (</a:t>
                      </a:r>
                      <a:r>
                        <a:rPr kumimoji="0" lang="en-US" sz="1600" b="0" i="0" u="none" strike="noStrike" cap="none" normalizeH="0" baseline="0" dirty="0" err="1" smtClean="0">
                          <a:ln>
                            <a:noFill/>
                          </a:ln>
                          <a:solidFill>
                            <a:schemeClr val="tx1"/>
                          </a:solidFill>
                          <a:effectLst/>
                          <a:latin typeface="Times New Roman" pitchFamily="18" charset="0"/>
                        </a:rPr>
                        <a:t>REVme</a:t>
                      </a:r>
                      <a:r>
                        <a:rPr kumimoji="0" lang="en-US" sz="1600" b="0" i="0" u="none" strike="noStrike" cap="none" normalizeH="0" baseline="0" dirty="0" smtClean="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pPr>
              <a:defRPr/>
            </a:pPr>
            <a:r>
              <a:rPr lang="en-US" smtClean="0"/>
              <a:t>Dorothy Stanley, HP Enterprise</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7772400" cy="685800"/>
          </a:xfrm>
        </p:spPr>
        <p:txBody>
          <a:bodyPr/>
          <a:lstStyle/>
          <a:p>
            <a:r>
              <a:rPr lang="en-US" dirty="0" smtClean="0"/>
              <a:t>M4.1.2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523347979"/>
              </p:ext>
            </p:extLst>
          </p:nvPr>
        </p:nvGraphicFramePr>
        <p:xfrm>
          <a:off x="2954528" y="1447801"/>
          <a:ext cx="5656072" cy="3762318"/>
        </p:xfrm>
        <a:graphic>
          <a:graphicData uri="http://schemas.openxmlformats.org/drawingml/2006/table">
            <a:tbl>
              <a:tblPr/>
              <a:tblGrid>
                <a:gridCol w="2685446"/>
                <a:gridCol w="2970626"/>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31-DEC-2023</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pitchFamily="18" charset="0"/>
                        </a:rPr>
                        <a:t>BB</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BD</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2023</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pitchFamily="18" charset="0"/>
                        </a:rPr>
                        <a:t>BF</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2024</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rPr>
                        <a:t>REVme</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March 2022</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13</a:t>
            </a:fld>
            <a:endParaRPr lang="en-US"/>
          </a:p>
        </p:txBody>
      </p:sp>
      <p:sp>
        <p:nvSpPr>
          <p:cNvPr id="4" name="TextBox 3"/>
          <p:cNvSpPr txBox="1"/>
          <p:nvPr/>
        </p:nvSpPr>
        <p:spPr>
          <a:xfrm>
            <a:off x="6705600" y="5867400"/>
            <a:ext cx="4722383" cy="461665"/>
          </a:xfrm>
          <a:prstGeom prst="rect">
            <a:avLst/>
          </a:prstGeom>
          <a:solidFill>
            <a:schemeClr val="accent4"/>
          </a:solidFill>
        </p:spPr>
        <p:txBody>
          <a:bodyPr wrap="none" rtlCol="0">
            <a:spAutoFit/>
          </a:bodyPr>
          <a:lstStyle/>
          <a:p>
            <a:r>
              <a:rPr lang="en-US" dirty="0" smtClean="0"/>
              <a:t>PAR Extension Requests planned</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7772400" cy="822325"/>
          </a:xfrm>
        </p:spPr>
        <p:txBody>
          <a:bodyPr/>
          <a:lstStyle/>
          <a:p>
            <a:r>
              <a:rPr lang="en-US" dirty="0" smtClean="0"/>
              <a:t>M4.1.3 802.11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Peter Ecclesine</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March 2022</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US" sz="2800" dirty="0"/>
              <a:t>M4.1.3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March 2022</a:t>
            </a:r>
            <a:endParaRPr lang="en-US" dirty="0"/>
          </a:p>
        </p:txBody>
      </p:sp>
      <p:sp>
        <p:nvSpPr>
          <p:cNvPr id="4" name="TextBox 3"/>
          <p:cNvSpPr txBox="1"/>
          <p:nvPr/>
        </p:nvSpPr>
        <p:spPr>
          <a:xfrm>
            <a:off x="7239000" y="5691144"/>
            <a:ext cx="2743200" cy="338554"/>
          </a:xfrm>
          <a:prstGeom prst="rect">
            <a:avLst/>
          </a:prstGeom>
          <a:solidFill>
            <a:srgbClr val="FFFF00"/>
          </a:solidFill>
        </p:spPr>
        <p:txBody>
          <a:bodyPr wrap="square" rtlCol="0">
            <a:spAutoFit/>
          </a:bodyPr>
          <a:lstStyle/>
          <a:p>
            <a:r>
              <a:rPr lang="en-GB" sz="1600" dirty="0" smtClean="0"/>
              <a:t>New since last meeting</a:t>
            </a:r>
            <a:endParaRPr lang="en-GB" sz="1600" dirty="0"/>
          </a:p>
        </p:txBody>
      </p:sp>
      <p:graphicFrame>
        <p:nvGraphicFramePr>
          <p:cNvPr id="7" name="Group 148"/>
          <p:cNvGraphicFramePr>
            <a:graphicFrameLocks/>
          </p:cNvGraphicFramePr>
          <p:nvPr>
            <p:extLst>
              <p:ext uri="{D42A27DB-BD31-4B8C-83A1-F6EECF244321}">
                <p14:modId xmlns:p14="http://schemas.microsoft.com/office/powerpoint/2010/main" val="2706335259"/>
              </p:ext>
            </p:extLst>
          </p:nvPr>
        </p:nvGraphicFramePr>
        <p:xfrm>
          <a:off x="152400" y="897598"/>
          <a:ext cx="11734800" cy="4070642"/>
        </p:xfrm>
        <a:graphic>
          <a:graphicData uri="http://schemas.openxmlformats.org/drawingml/2006/table">
            <a:tbl>
              <a:tblPr/>
              <a:tblGrid>
                <a:gridCol w="533400"/>
                <a:gridCol w="609600"/>
                <a:gridCol w="2362200"/>
                <a:gridCol w="3124200"/>
                <a:gridCol w="2971800"/>
                <a:gridCol w="2133600"/>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Andrew MYLES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smtClean="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Chao-Chun WANG, 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smtClean="0">
                          <a:ln>
                            <a:noFill/>
                          </a:ln>
                          <a:solidFill>
                            <a:schemeClr val="tx1"/>
                          </a:solidFill>
                          <a:effectLst/>
                          <a:latin typeface="Times New Roman" pitchFamily="18" charset="0"/>
                          <a:ea typeface="+mn-ea"/>
                          <a:cs typeface="+mn-cs"/>
                        </a:rPr>
                      </a:b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Hongyuan</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ZHANG, 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Yujin</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NOH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Yan ZHANG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Dennis SUNDMAN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Graham SMITH</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Amelia ANDERSDOTTER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4712887" cy="457200"/>
          </a:xfrm>
        </p:spPr>
        <p:txBody>
          <a:bodyPr/>
          <a:lstStyle/>
          <a:p>
            <a:pPr algn="ctr"/>
            <a:r>
              <a:rPr lang="en-US" sz="2400" dirty="0" smtClean="0"/>
              <a:t>M4.1.4 IEEE </a:t>
            </a:r>
            <a:r>
              <a:rPr lang="en-US" sz="2400" dirty="0"/>
              <a:t>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smtClean="0"/>
              <a:t>Dorothy Stanley, HP Enterprise</a:t>
            </a:r>
            <a:endParaRPr lang="en-US"/>
          </a:p>
        </p:txBody>
      </p:sp>
      <p:sp>
        <p:nvSpPr>
          <p:cNvPr id="7" name="Date Placeholder 6"/>
          <p:cNvSpPr>
            <a:spLocks noGrp="1"/>
          </p:cNvSpPr>
          <p:nvPr>
            <p:ph type="dt" sz="half" idx="10"/>
          </p:nvPr>
        </p:nvSpPr>
        <p:spPr/>
        <p:txBody>
          <a:bodyPr/>
          <a:lstStyle/>
          <a:p>
            <a:pPr>
              <a:defRPr/>
            </a:pPr>
            <a:r>
              <a:rPr lang="en-US" smtClean="0"/>
              <a:t>March 2022</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smtClean="0"/>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2020</a:t>
              </a:r>
              <a:endParaRPr lang="en-US" sz="1400" dirty="0">
                <a:latin typeface="Arial" panose="020B0604020202020204" pitchFamily="34" charset="0"/>
                <a:cs typeface="Arial" panose="020B0604020202020204" pitchFamily="34" charset="0"/>
              </a:endParaRP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11aq</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Pre Association</a:t>
              </a:r>
            </a:p>
            <a:p>
              <a:pPr algn="ctr"/>
              <a:r>
                <a:rPr lang="en-US" sz="1100" dirty="0" smtClean="0">
                  <a:latin typeface="Tahoma" pitchFamily="34" charset="0"/>
                  <a:ea typeface="ＭＳ Ｐゴシック" charset="-128"/>
                  <a:cs typeface="Arial" pitchFamily="34" charset="0"/>
                </a:rPr>
                <a:t>Discovery</a:t>
              </a:r>
              <a:endParaRPr lang="en-US" sz="1100" dirty="0">
                <a:latin typeface="Tahoma" pitchFamily="34" charset="0"/>
                <a:ea typeface="ＭＳ Ｐゴシック" charset="-128"/>
                <a:cs typeface="Arial" pitchFamily="34" charset="0"/>
              </a:endParaRP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11ak</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General Link</a:t>
              </a:r>
              <a:endParaRPr lang="en-US" sz="1100" dirty="0">
                <a:latin typeface="Tahoma" pitchFamily="34" charset="0"/>
                <a:ea typeface="ＭＳ Ｐゴシック" charset="-128"/>
                <a:cs typeface="Arial" pitchFamily="34" charset="0"/>
              </a:endParaRP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smtClean="0">
                  <a:latin typeface="Tahoma" pitchFamily="34" charset="0"/>
                  <a:ea typeface="ＭＳ Ｐゴシック" charset="-128"/>
                  <a:cs typeface="Arial" pitchFamily="34" charset="0"/>
                </a:rPr>
                <a:t>11ah </a:t>
              </a:r>
            </a:p>
            <a:p>
              <a:pPr algn="ctr"/>
              <a:r>
                <a:rPr lang="en-US" sz="1050" dirty="0" smtClean="0">
                  <a:latin typeface="Tahoma" pitchFamily="34" charset="0"/>
                  <a:ea typeface="ＭＳ Ｐゴシック" charset="-128"/>
                  <a:cs typeface="Arial" pitchFamily="34" charset="0"/>
                </a:rPr>
                <a:t>Sub 1 GHz</a:t>
              </a:r>
              <a:endParaRPr lang="en-US" sz="1050" dirty="0">
                <a:latin typeface="Tahoma" pitchFamily="34" charset="0"/>
                <a:ea typeface="ＭＳ Ｐゴシック" charset="-128"/>
                <a:cs typeface="Arial" pitchFamily="34" charset="0"/>
              </a:endParaRP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smtClean="0">
                  <a:latin typeface="Tahoma" pitchFamily="34" charset="0"/>
                  <a:ea typeface="ＭＳ Ｐゴシック" charset="-128"/>
                  <a:cs typeface="Arial" pitchFamily="34" charset="0"/>
                </a:rPr>
                <a:t>11aj </a:t>
              </a:r>
            </a:p>
            <a:p>
              <a:pPr algn="ctr"/>
              <a:r>
                <a:rPr lang="en-US" sz="1000" dirty="0" smtClean="0">
                  <a:latin typeface="Tahoma" pitchFamily="34" charset="0"/>
                  <a:ea typeface="ＭＳ Ｐゴシック" charset="-128"/>
                  <a:cs typeface="Arial" pitchFamily="34" charset="0"/>
                </a:rPr>
                <a:t>China millimeter </a:t>
              </a:r>
            </a:p>
            <a:p>
              <a:pPr algn="ctr"/>
              <a:r>
                <a:rPr lang="en-US" sz="1000" dirty="0" smtClean="0">
                  <a:latin typeface="Tahoma" pitchFamily="34" charset="0"/>
                  <a:ea typeface="ＭＳ Ｐゴシック" charset="-128"/>
                  <a:cs typeface="Arial" pitchFamily="34" charset="0"/>
                </a:rPr>
                <a:t>wave</a:t>
              </a:r>
              <a:endParaRPr lang="en-US" sz="1000" dirty="0">
                <a:latin typeface="Tahoma" pitchFamily="34" charset="0"/>
                <a:ea typeface="ＭＳ Ｐゴシック" charset="-128"/>
                <a:cs typeface="Arial" pitchFamily="34" charset="0"/>
              </a:endParaRP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11ai</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Fast Initial Link </a:t>
              </a:r>
            </a:p>
            <a:p>
              <a:pPr algn="ctr"/>
              <a:r>
                <a:rPr lang="en-US" sz="1100" dirty="0" smtClean="0">
                  <a:latin typeface="Tahoma" pitchFamily="34" charset="0"/>
                  <a:ea typeface="ＭＳ Ｐゴシック" charset="-128"/>
                  <a:cs typeface="Arial" pitchFamily="34" charset="0"/>
                </a:rPr>
                <a:t>Setup</a:t>
              </a:r>
              <a:endParaRPr lang="en-US" sz="1100" dirty="0">
                <a:latin typeface="Tahoma" pitchFamily="34" charset="0"/>
                <a:ea typeface="ＭＳ Ｐゴシック" charset="-128"/>
                <a:cs typeface="Arial" pitchFamily="34" charset="0"/>
              </a:endParaRP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7772400" cy="649287"/>
          </a:xfrm>
        </p:spPr>
        <p:txBody>
          <a:bodyPr/>
          <a:lstStyle/>
          <a:p>
            <a:r>
              <a:rPr lang="en-US" dirty="0" smtClean="0"/>
              <a:t>M4.1.4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smtClean="0">
                <a:latin typeface="Tahoma" pitchFamily="34" charset="0"/>
                <a:ea typeface="ＭＳ Ｐゴシック" charset="-128"/>
                <a:cs typeface="Arial" pitchFamily="34" charset="0"/>
              </a:rPr>
              <a:t>SA</a:t>
            </a:r>
            <a:endParaRPr lang="en-US" sz="1200" dirty="0">
              <a:latin typeface="Tahoma" pitchFamily="34" charset="0"/>
              <a:ea typeface="ＭＳ Ｐゴシック" charset="-128"/>
              <a:cs typeface="Arial" pitchFamily="34" charset="0"/>
            </a:endParaRP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1676400" y="327818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2020</a:t>
            </a:r>
            <a:endParaRPr lang="en-US" sz="1400" dirty="0">
              <a:latin typeface="Arial" panose="020B0604020202020204" pitchFamily="34" charset="0"/>
              <a:cs typeface="Arial" panose="020B0604020202020204" pitchFamily="34" charset="0"/>
            </a:endParaRP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smtClean="0"/>
              <a:t>Dorothy Stanley, HP Enterprise</a:t>
            </a:r>
            <a:endParaRPr lang="en-US"/>
          </a:p>
        </p:txBody>
      </p:sp>
      <p:sp>
        <p:nvSpPr>
          <p:cNvPr id="5" name="Date Placeholder 4"/>
          <p:cNvSpPr>
            <a:spLocks noGrp="1"/>
          </p:cNvSpPr>
          <p:nvPr>
            <p:ph type="dt" sz="half" idx="10"/>
          </p:nvPr>
        </p:nvSpPr>
        <p:spPr/>
        <p:txBody>
          <a:bodyPr/>
          <a:lstStyle/>
          <a:p>
            <a:pPr>
              <a:defRPr/>
            </a:pPr>
            <a:r>
              <a:rPr lang="en-US" smtClean="0"/>
              <a:t>March 2022</a:t>
            </a:r>
            <a:endParaRPr lang="en-US" dirty="0"/>
          </a:p>
        </p:txBody>
      </p:sp>
      <p:sp>
        <p:nvSpPr>
          <p:cNvPr id="44" name="AutoShape 46"/>
          <p:cNvSpPr>
            <a:spLocks noChangeArrowheads="1"/>
          </p:cNvSpPr>
          <p:nvPr/>
        </p:nvSpPr>
        <p:spPr bwMode="auto">
          <a:xfrm>
            <a:off x="6701844" y="28956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4261563" y="3749664"/>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802.11be </a:t>
            </a:r>
            <a:br>
              <a:rPr lang="en-US" sz="1200" dirty="0" smtClean="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a:t>
            </a:r>
            <a:r>
              <a:rPr lang="en-US" sz="1200" dirty="0" smtClean="0">
                <a:latin typeface="Tahoma" pitchFamily="34" charset="0"/>
                <a:ea typeface="ＭＳ Ｐゴシック" charset="-128"/>
                <a:cs typeface="Arial" pitchFamily="34" charset="0"/>
              </a:rPr>
              <a:t>HT</a:t>
            </a:r>
            <a:endParaRPr lang="en-US" sz="1200" dirty="0">
              <a:latin typeface="Tahoma" pitchFamily="34" charset="0"/>
              <a:ea typeface="ＭＳ Ｐゴシック" charset="-128"/>
              <a:cs typeface="Arial" pitchFamily="34" charset="0"/>
            </a:endParaRP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626" y="1461107"/>
            <a:ext cx="931174" cy="47692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smtClean="0">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5454341" y="2316229"/>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smtClean="0">
                <a:latin typeface="Tahoma" pitchFamily="34" charset="0"/>
                <a:ea typeface="ＭＳ Ｐゴシック" charset="-128"/>
                <a:cs typeface="Arial" pitchFamily="34" charset="0"/>
              </a:rPr>
              <a:t>BCS</a:t>
            </a:r>
            <a:endParaRPr lang="en-US" sz="1200" dirty="0">
              <a:latin typeface="Tahoma" pitchFamily="34" charset="0"/>
              <a:ea typeface="ＭＳ Ｐゴシック" charset="-128"/>
              <a:cs typeface="Arial" pitchFamily="34" charset="0"/>
            </a:endParaRPr>
          </a:p>
        </p:txBody>
      </p:sp>
      <p:sp>
        <p:nvSpPr>
          <p:cNvPr id="39" name="AutoShape 46"/>
          <p:cNvSpPr>
            <a:spLocks noChangeArrowheads="1"/>
          </p:cNvSpPr>
          <p:nvPr/>
        </p:nvSpPr>
        <p:spPr bwMode="auto">
          <a:xfrm>
            <a:off x="5454340" y="372597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802.11bd</a:t>
            </a:r>
            <a:br>
              <a:rPr lang="en-US" sz="1200" dirty="0" smtClean="0">
                <a:latin typeface="Tahoma" pitchFamily="34" charset="0"/>
                <a:ea typeface="ＭＳ Ｐゴシック" charset="-128"/>
                <a:cs typeface="Arial" pitchFamily="34" charset="0"/>
              </a:rPr>
            </a:br>
            <a:r>
              <a:rPr lang="en-US" sz="1200" dirty="0" smtClean="0">
                <a:latin typeface="Tahoma" pitchFamily="34" charset="0"/>
                <a:ea typeface="ＭＳ Ｐゴシック" charset="-128"/>
                <a:cs typeface="Arial" pitchFamily="34" charset="0"/>
              </a:rPr>
              <a:t> NGV</a:t>
            </a:r>
            <a:endParaRPr lang="en-US" sz="1200" dirty="0">
              <a:latin typeface="Tahoma" pitchFamily="34" charset="0"/>
              <a:ea typeface="ＭＳ Ｐゴシック" charset="-128"/>
              <a:cs typeface="Arial" pitchFamily="34" charset="0"/>
            </a:endParaRPr>
          </a:p>
        </p:txBody>
      </p:sp>
      <p:sp>
        <p:nvSpPr>
          <p:cNvPr id="40" name="AutoShape 46"/>
          <p:cNvSpPr>
            <a:spLocks noChangeArrowheads="1"/>
          </p:cNvSpPr>
          <p:nvPr/>
        </p:nvSpPr>
        <p:spPr bwMode="auto">
          <a:xfrm>
            <a:off x="5469627" y="4384948"/>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802.11bb</a:t>
            </a:r>
            <a:endParaRPr lang="en-US" sz="1200" dirty="0">
              <a:latin typeface="Tahoma" pitchFamily="34" charset="0"/>
              <a:ea typeface="ＭＳ Ｐゴシック" charset="-128"/>
              <a:cs typeface="Arial" pitchFamily="34" charset="0"/>
            </a:endParaRPr>
          </a:p>
          <a:p>
            <a:pPr algn="ctr"/>
            <a:r>
              <a:rPr lang="en-US" sz="1200" dirty="0" smtClean="0">
                <a:latin typeface="Tahoma" pitchFamily="34" charset="0"/>
                <a:ea typeface="ＭＳ Ｐゴシック" charset="-128"/>
                <a:cs typeface="Arial" pitchFamily="34" charset="0"/>
              </a:rPr>
              <a:t>LC</a:t>
            </a:r>
            <a:endParaRPr lang="en-US" sz="1200" dirty="0">
              <a:latin typeface="Tahoma" pitchFamily="34" charset="0"/>
              <a:ea typeface="ＭＳ Ｐゴシック" charset="-128"/>
              <a:cs typeface="Arial" pitchFamily="34" charset="0"/>
            </a:endParaRPr>
          </a:p>
        </p:txBody>
      </p:sp>
      <p:sp>
        <p:nvSpPr>
          <p:cNvPr id="41" name="AutoShape 46"/>
          <p:cNvSpPr>
            <a:spLocks noChangeArrowheads="1"/>
          </p:cNvSpPr>
          <p:nvPr/>
        </p:nvSpPr>
        <p:spPr bwMode="auto">
          <a:xfrm>
            <a:off x="4238421" y="25702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802.11bi</a:t>
            </a:r>
          </a:p>
          <a:p>
            <a:pPr algn="ctr"/>
            <a:r>
              <a:rPr lang="en-US" sz="1100" dirty="0" smtClean="0">
                <a:latin typeface="Tahoma" pitchFamily="34" charset="0"/>
                <a:ea typeface="ＭＳ Ｐゴシック" charset="-128"/>
                <a:cs typeface="Arial" pitchFamily="34" charset="0"/>
              </a:rPr>
              <a:t>EDP</a:t>
            </a:r>
            <a:endParaRPr lang="en-US" sz="1100" dirty="0">
              <a:latin typeface="Tahoma" pitchFamily="34" charset="0"/>
              <a:ea typeface="ＭＳ Ｐゴシック" charset="-128"/>
              <a:cs typeface="Arial" pitchFamily="34" charset="0"/>
            </a:endParaRPr>
          </a:p>
        </p:txBody>
      </p:sp>
      <p:sp>
        <p:nvSpPr>
          <p:cNvPr id="49" name="AutoShape 46"/>
          <p:cNvSpPr>
            <a:spLocks noChangeArrowheads="1"/>
          </p:cNvSpPr>
          <p:nvPr/>
        </p:nvSpPr>
        <p:spPr bwMode="auto">
          <a:xfrm>
            <a:off x="4261563" y="3176669"/>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802.11bf</a:t>
            </a:r>
            <a:br>
              <a:rPr lang="en-US" sz="1100" dirty="0" smtClean="0">
                <a:latin typeface="Tahoma" pitchFamily="34" charset="0"/>
                <a:ea typeface="ＭＳ Ｐゴシック" charset="-128"/>
                <a:cs typeface="Arial" pitchFamily="34" charset="0"/>
              </a:rPr>
            </a:br>
            <a:r>
              <a:rPr lang="en-US" sz="1100" dirty="0" smtClean="0">
                <a:latin typeface="Tahoma" pitchFamily="34" charset="0"/>
                <a:ea typeface="ＭＳ Ｐゴシック" charset="-128"/>
                <a:cs typeface="Arial" pitchFamily="34" charset="0"/>
              </a:rPr>
              <a:t>SENS</a:t>
            </a:r>
            <a:endParaRPr lang="en-US" sz="1100" dirty="0">
              <a:latin typeface="Tahoma" pitchFamily="34" charset="0"/>
              <a:ea typeface="ＭＳ Ｐゴシック" charset="-128"/>
              <a:cs typeface="Arial" pitchFamily="34" charset="0"/>
            </a:endParaRPr>
          </a:p>
        </p:txBody>
      </p:sp>
      <p:sp>
        <p:nvSpPr>
          <p:cNvPr id="2" name="Slide Number Placeholder 1"/>
          <p:cNvSpPr>
            <a:spLocks noGrp="1"/>
          </p:cNvSpPr>
          <p:nvPr>
            <p:ph type="sldNum" sz="quarter" idx="12"/>
          </p:nvPr>
        </p:nvSpPr>
        <p:spPr/>
        <p:txBody>
          <a:bodyPr/>
          <a:lstStyle/>
          <a:p>
            <a:pPr>
              <a:defRPr/>
            </a:pPr>
            <a:r>
              <a:rPr lang="en-US" smtClean="0"/>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ITU Liaison</a:t>
            </a:r>
          </a:p>
          <a:p>
            <a:pPr algn="ctr"/>
            <a:r>
              <a:rPr lang="en-US" sz="1100" dirty="0" smtClean="0">
                <a:latin typeface="Tahoma" pitchFamily="34" charset="0"/>
                <a:ea typeface="ＭＳ Ｐゴシック" charset="-128"/>
                <a:cs typeface="Arial" pitchFamily="34" charset="0"/>
              </a:rPr>
              <a:t>(ITU) AHG</a:t>
            </a:r>
            <a:endParaRPr lang="en-US" sz="1100" dirty="0">
              <a:latin typeface="Tahoma" pitchFamily="34" charset="0"/>
              <a:ea typeface="ＭＳ Ｐゴシック" charset="-128"/>
              <a:cs typeface="Arial" pitchFamily="34" charset="0"/>
            </a:endParaRP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smtClean="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Liaison  </a:t>
            </a:r>
            <a:r>
              <a:rPr lang="en-US" sz="1200" dirty="0">
                <a:latin typeface="Tahoma" pitchFamily="34" charset="0"/>
                <a:ea typeface="ＭＳ Ｐゴシック" charset="-128"/>
                <a:cs typeface="Arial" pitchFamily="34" charset="0"/>
              </a:rPr>
              <a:t>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4253966" y="2026355"/>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802.11bh </a:t>
            </a:r>
          </a:p>
          <a:p>
            <a:pPr algn="ctr"/>
            <a:r>
              <a:rPr lang="en-US" sz="1100" dirty="0" smtClean="0">
                <a:latin typeface="Tahoma" pitchFamily="34" charset="0"/>
                <a:ea typeface="ＭＳ Ｐゴシック" charset="-128"/>
                <a:cs typeface="Arial" pitchFamily="34" charset="0"/>
              </a:rPr>
              <a:t>RCM</a:t>
            </a:r>
            <a:endParaRPr lang="en-US" sz="1100" dirty="0">
              <a:latin typeface="Tahoma" pitchFamily="34" charset="0"/>
              <a:ea typeface="ＭＳ Ｐゴシック" charset="-128"/>
              <a:cs typeface="Arial" pitchFamily="34" charset="0"/>
            </a:endParaRPr>
          </a:p>
        </p:txBody>
      </p:sp>
      <p:sp>
        <p:nvSpPr>
          <p:cNvPr id="59" name="AutoShape 46"/>
          <p:cNvSpPr>
            <a:spLocks noChangeArrowheads="1"/>
          </p:cNvSpPr>
          <p:nvPr/>
        </p:nvSpPr>
        <p:spPr bwMode="auto">
          <a:xfrm>
            <a:off x="3041227" y="2984265"/>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Study </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Group(s</a:t>
            </a:r>
            <a:r>
              <a:rPr lang="en-US" sz="1100" dirty="0">
                <a:latin typeface="Tahoma" pitchFamily="34" charset="0"/>
                <a:ea typeface="ＭＳ Ｐゴシック" charset="-128"/>
                <a:cs typeface="Arial" pitchFamily="34" charset="0"/>
              </a:rPr>
              <a:t>)</a:t>
            </a:r>
          </a:p>
        </p:txBody>
      </p:sp>
      <p:sp>
        <p:nvSpPr>
          <p:cNvPr id="60" name="AutoShape 46"/>
          <p:cNvSpPr>
            <a:spLocks noChangeArrowheads="1"/>
          </p:cNvSpPr>
          <p:nvPr/>
        </p:nvSpPr>
        <p:spPr bwMode="auto">
          <a:xfrm>
            <a:off x="3033304" y="374189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Topic </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Interest</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Group(s)</a:t>
            </a:r>
          </a:p>
        </p:txBody>
      </p:sp>
    </p:spTree>
    <p:extLst>
      <p:ext uri="{BB962C8B-B14F-4D97-AF65-F5344CB8AC3E}">
        <p14:creationId xmlns:p14="http://schemas.microsoft.com/office/powerpoint/2010/main" val="2016195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8915400" cy="533400"/>
          </a:xfrm>
        </p:spPr>
        <p:txBody>
          <a:bodyPr/>
          <a:lstStyle/>
          <a:p>
            <a:r>
              <a:rPr lang="en-GB" dirty="0" smtClean="0"/>
              <a:t>M4.1.5 </a:t>
            </a:r>
            <a:r>
              <a:rPr lang="en-GB" sz="2800" dirty="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7" name="Table 6"/>
          <p:cNvGraphicFramePr>
            <a:graphicFrameLocks noGrp="1"/>
          </p:cNvGraphicFramePr>
          <p:nvPr>
            <p:extLst>
              <p:ext uri="{D42A27DB-BD31-4B8C-83A1-F6EECF244321}">
                <p14:modId xmlns:p14="http://schemas.microsoft.com/office/powerpoint/2010/main" val="1720230977"/>
              </p:ext>
            </p:extLst>
          </p:nvPr>
        </p:nvGraphicFramePr>
        <p:xfrm>
          <a:off x="750357" y="1524000"/>
          <a:ext cx="10908243" cy="4175013"/>
        </p:xfrm>
        <a:graphic>
          <a:graphicData uri="http://schemas.openxmlformats.org/drawingml/2006/table">
            <a:tbl>
              <a:tblPr firstRow="1" bandRow="1">
                <a:tableStyleId>{93296810-A885-4BE3-A3E7-6D5BEEA58F35}</a:tableStyleId>
              </a:tblPr>
              <a:tblGrid>
                <a:gridCol w="765343"/>
                <a:gridCol w="1227500"/>
                <a:gridCol w="1143000"/>
                <a:gridCol w="867636"/>
                <a:gridCol w="656364"/>
                <a:gridCol w="838200"/>
                <a:gridCol w="666193"/>
                <a:gridCol w="765268"/>
                <a:gridCol w="969300"/>
                <a:gridCol w="720252"/>
                <a:gridCol w="688987"/>
                <a:gridCol w="762000"/>
                <a:gridCol w="838200"/>
              </a:tblGrid>
              <a:tr h="1615168">
                <a:tc>
                  <a:txBody>
                    <a:bodyPr/>
                    <a:lstStyle/>
                    <a:p>
                      <a:pPr lvl="0" algn="ctr"/>
                      <a:r>
                        <a:rPr lang="en-GB" sz="2400" dirty="0" smtClean="0"/>
                        <a:t>Type</a:t>
                      </a:r>
                      <a:endParaRPr lang="en-GB" sz="2400" b="1" dirty="0">
                        <a:latin typeface="Arial Narrow" panose="020B0606020202030204" pitchFamily="34" charset="0"/>
                      </a:endParaRPr>
                    </a:p>
                  </a:txBody>
                  <a:tcPr vert="vert270" anchor="ctr"/>
                </a:tc>
                <a:tc>
                  <a:txBody>
                    <a:bodyPr/>
                    <a:lstStyle/>
                    <a:p>
                      <a:pPr lvl="0" algn="ctr"/>
                      <a:r>
                        <a:rPr lang="en-GB" sz="2400" dirty="0" smtClean="0"/>
                        <a:t>Label</a:t>
                      </a:r>
                      <a:endParaRPr lang="en-GB" sz="2400" b="1" dirty="0">
                        <a:latin typeface="Arial Narrow" panose="020B0606020202030204" pitchFamily="34" charset="0"/>
                      </a:endParaRPr>
                    </a:p>
                  </a:txBody>
                  <a:tcPr vert="vert270" anchor="ctr"/>
                </a:tc>
                <a:tc>
                  <a:txBody>
                    <a:bodyPr/>
                    <a:lstStyle/>
                    <a:p>
                      <a:pPr lvl="0" algn="ctr"/>
                      <a:r>
                        <a:rPr lang="en-GB" sz="2000" dirty="0" smtClean="0"/>
                        <a:t>Group</a:t>
                      </a:r>
                      <a:endParaRPr lang="en-GB" sz="2000" b="1" dirty="0">
                        <a:latin typeface="Arial Narrow" panose="020B0606020202030204" pitchFamily="34" charset="0"/>
                      </a:endParaRPr>
                    </a:p>
                  </a:txBody>
                  <a:tcPr vert="vert270" anchor="ctr"/>
                </a:tc>
                <a:tc>
                  <a:txBody>
                    <a:bodyPr/>
                    <a:lstStyle/>
                    <a:p>
                      <a:pPr lvl="0" algn="ctr"/>
                      <a:r>
                        <a:rPr lang="en-GB" sz="2000" dirty="0" smtClean="0"/>
                        <a:t>Opened</a:t>
                      </a:r>
                    </a:p>
                    <a:p>
                      <a:pPr lvl="0" algn="ctr"/>
                      <a:r>
                        <a:rPr lang="en-GB" sz="2000" dirty="0" smtClean="0"/>
                        <a:t> (mm-</a:t>
                      </a:r>
                      <a:r>
                        <a:rPr lang="en-GB" sz="2000" dirty="0" err="1" smtClean="0"/>
                        <a:t>dd</a:t>
                      </a:r>
                      <a:r>
                        <a:rPr lang="en-GB" sz="2000" dirty="0" smtClean="0"/>
                        <a:t>)</a:t>
                      </a:r>
                      <a:endParaRPr lang="en-GB" sz="2000" b="1" dirty="0">
                        <a:latin typeface="Arial Narrow" panose="020B0606020202030204" pitchFamily="34" charset="0"/>
                      </a:endParaRPr>
                    </a:p>
                  </a:txBody>
                  <a:tcPr vert="vert270" anchor="ctr"/>
                </a:tc>
                <a:tc>
                  <a:txBody>
                    <a:bodyPr/>
                    <a:lstStyle/>
                    <a:p>
                      <a:pPr lvl="0" algn="ctr"/>
                      <a:r>
                        <a:rPr lang="en-GB" sz="2000" dirty="0" err="1" smtClean="0"/>
                        <a:t>Dur</a:t>
                      </a:r>
                      <a:r>
                        <a:rPr lang="en-GB" sz="2000" dirty="0" smtClean="0"/>
                        <a:t> (d)</a:t>
                      </a:r>
                      <a:endParaRPr lang="en-GB" sz="2000" b="1" dirty="0">
                        <a:latin typeface="Arial Narrow" panose="020B0606020202030204" pitchFamily="34" charset="0"/>
                      </a:endParaRPr>
                    </a:p>
                  </a:txBody>
                  <a:tcPr vert="vert270" anchor="ctr"/>
                </a:tc>
                <a:tc>
                  <a:txBody>
                    <a:bodyPr/>
                    <a:lstStyle/>
                    <a:p>
                      <a:pPr lvl="0" algn="ctr"/>
                      <a:r>
                        <a:rPr lang="en-GB" sz="2000" dirty="0" smtClean="0"/>
                        <a:t># Comments</a:t>
                      </a:r>
                      <a:endParaRPr lang="en-GB" sz="2000" b="1" dirty="0">
                        <a:latin typeface="Arial Narrow" panose="020B0606020202030204" pitchFamily="34" charset="0"/>
                      </a:endParaRPr>
                    </a:p>
                  </a:txBody>
                  <a:tcPr vert="vert270" anchor="ctr"/>
                </a:tc>
                <a:tc>
                  <a:txBody>
                    <a:bodyPr/>
                    <a:lstStyle/>
                    <a:p>
                      <a:pPr lvl="0" algn="ctr"/>
                      <a:r>
                        <a:rPr lang="en-GB" sz="2000" dirty="0" smtClean="0"/>
                        <a:t>Ballot</a:t>
                      </a:r>
                      <a:r>
                        <a:rPr lang="en-GB" sz="2000" baseline="0" dirty="0" smtClean="0"/>
                        <a:t> Group</a:t>
                      </a:r>
                      <a:endParaRPr lang="en-GB" sz="2000" b="1" dirty="0">
                        <a:latin typeface="Arial Narrow" panose="020B0606020202030204" pitchFamily="34" charset="0"/>
                      </a:endParaRPr>
                    </a:p>
                  </a:txBody>
                  <a:tcPr vert="vert270" anchor="ctr"/>
                </a:tc>
                <a:tc>
                  <a:txBody>
                    <a:bodyPr/>
                    <a:lstStyle/>
                    <a:p>
                      <a:pPr lvl="0" algn="ctr"/>
                      <a:r>
                        <a:rPr lang="en-GB" sz="2400" dirty="0" smtClean="0"/>
                        <a:t>Approve</a:t>
                      </a:r>
                      <a:endParaRPr lang="en-GB" sz="2400" b="1" dirty="0">
                        <a:latin typeface="Arial Narrow" panose="020B0606020202030204" pitchFamily="34" charset="0"/>
                      </a:endParaRPr>
                    </a:p>
                  </a:txBody>
                  <a:tcPr vert="vert270" anchor="ctr"/>
                </a:tc>
                <a:tc>
                  <a:txBody>
                    <a:bodyPr/>
                    <a:lstStyle/>
                    <a:p>
                      <a:pPr lvl="0" algn="ctr"/>
                      <a:r>
                        <a:rPr lang="en-GB" sz="2400" dirty="0" smtClean="0"/>
                        <a:t>Disapprove</a:t>
                      </a:r>
                      <a:endParaRPr lang="en-GB" sz="2400" b="1" dirty="0">
                        <a:latin typeface="Arial Narrow" panose="020B0606020202030204" pitchFamily="34" charset="0"/>
                      </a:endParaRPr>
                    </a:p>
                  </a:txBody>
                  <a:tcPr vert="vert270" anchor="ctr"/>
                </a:tc>
                <a:tc>
                  <a:txBody>
                    <a:bodyPr/>
                    <a:lstStyle/>
                    <a:p>
                      <a:pPr lvl="0" algn="ctr"/>
                      <a:r>
                        <a:rPr lang="en-GB" sz="2400" dirty="0" smtClean="0"/>
                        <a:t>Abstain</a:t>
                      </a:r>
                      <a:endParaRPr lang="en-GB" sz="2400" b="1" dirty="0">
                        <a:latin typeface="Arial Narrow" panose="020B0606020202030204" pitchFamily="34" charset="0"/>
                      </a:endParaRPr>
                    </a:p>
                  </a:txBody>
                  <a:tcPr vert="vert270" anchor="ctr"/>
                </a:tc>
                <a:tc>
                  <a:txBody>
                    <a:bodyPr/>
                    <a:lstStyle/>
                    <a:p>
                      <a:pPr lvl="0" algn="ctr"/>
                      <a:r>
                        <a:rPr lang="en-GB" sz="2000" dirty="0" smtClean="0"/>
                        <a:t>Return %</a:t>
                      </a:r>
                      <a:endParaRPr lang="en-GB" sz="2000" b="1" dirty="0">
                        <a:latin typeface="Arial Narrow" panose="020B0606020202030204" pitchFamily="34" charset="0"/>
                      </a:endParaRPr>
                    </a:p>
                  </a:txBody>
                  <a:tcPr vert="vert270" anchor="ctr"/>
                </a:tc>
                <a:tc>
                  <a:txBody>
                    <a:bodyPr/>
                    <a:lstStyle/>
                    <a:p>
                      <a:pPr lvl="0" algn="ctr"/>
                      <a:r>
                        <a:rPr lang="en-GB" sz="2000" dirty="0" smtClean="0"/>
                        <a:t>Approve %</a:t>
                      </a:r>
                      <a:endParaRPr lang="en-GB" sz="2000" b="1" dirty="0">
                        <a:latin typeface="Arial Narrow" panose="020B0606020202030204" pitchFamily="34" charset="0"/>
                      </a:endParaRPr>
                    </a:p>
                  </a:txBody>
                  <a:tcPr vert="vert270" anchor="ctr"/>
                </a:tc>
                <a:tc>
                  <a:txBody>
                    <a:bodyPr/>
                    <a:lstStyle/>
                    <a:p>
                      <a:pPr lvl="0" algn="ctr"/>
                      <a:r>
                        <a:rPr lang="en-GB" sz="2400" dirty="0" smtClean="0"/>
                        <a:t>Result</a:t>
                      </a:r>
                      <a:endParaRPr lang="en-GB" sz="2400" b="1" dirty="0">
                        <a:latin typeface="Arial Narrow" panose="020B0606020202030204" pitchFamily="34" charset="0"/>
                      </a:endParaRPr>
                    </a:p>
                  </a:txBody>
                  <a:tcPr vert="vert270" anchor="ct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smtClean="0">
                        <a:solidFill>
                          <a:schemeClr val="dk1"/>
                        </a:solidFill>
                        <a:latin typeface="Calibri" panose="020F0502020204030204" pitchFamily="34" charset="0"/>
                        <a:ea typeface="+mn-ea"/>
                        <a:cs typeface="Calibri" panose="020F0502020204030204" pitchFamily="34" charset="0"/>
                      </a:endParaRPr>
                    </a:p>
                  </a:txBody>
                  <a:tcP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March 2022</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2533" name="Rectangle 2"/>
          <p:cNvSpPr>
            <a:spLocks noGrp="1" noChangeArrowheads="1"/>
          </p:cNvSpPr>
          <p:nvPr>
            <p:ph type="title"/>
          </p:nvPr>
        </p:nvSpPr>
        <p:spPr/>
        <p:txBody>
          <a:bodyPr/>
          <a:lstStyle/>
          <a:p>
            <a:r>
              <a:rPr lang="en-GB" dirty="0" smtClean="0"/>
              <a:t>M4.1.6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2022-02-22</a:t>
            </a:r>
            <a:endParaRPr lang="en-GB" sz="1200" b="0" dirty="0"/>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smtClean="0"/>
              <a:t>Definitions</a:t>
            </a:r>
            <a:r>
              <a:rPr lang="en-GB" sz="1800" b="0" dirty="0"/>
              <a:t>: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3306881732"/>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smtClean="0">
                          <a:solidFill>
                            <a:schemeClr val="dk1"/>
                          </a:solidFill>
                          <a:effectLst/>
                          <a:latin typeface="+mn-lt"/>
                          <a:ea typeface="+mn-ea"/>
                          <a:cs typeface="+mn-cs"/>
                        </a:rPr>
                        <a:t>85</a:t>
                      </a:r>
                      <a:endParaRPr lang="en-GB" sz="2400" b="0" i="0" kern="1200" dirty="0">
                        <a:solidFill>
                          <a:schemeClr val="dk1"/>
                        </a:solidFill>
                        <a:effectLst/>
                        <a:latin typeface="+mn-lt"/>
                        <a:ea typeface="+mn-ea"/>
                        <a:cs typeface="+mn-cs"/>
                      </a:endParaRPr>
                    </a:p>
                  </a:txBody>
                  <a:tcPr marT="45673" marB="45673"/>
                </a:tc>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smtClean="0">
                          <a:effectLst/>
                        </a:rPr>
                        <a:t>72</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485</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effectLst/>
                        </a:rPr>
                        <a:t>11</a:t>
                      </a:r>
                      <a:endParaRPr lang="en-GB" sz="2400" kern="1200" dirty="0" smtClean="0">
                        <a:solidFill>
                          <a:schemeClr val="dk1"/>
                        </a:solidFill>
                        <a:effectLst/>
                        <a:latin typeface="+mn-lt"/>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March 2022</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Introduction</a:t>
            </a:r>
            <a:endParaRPr lang="en-US" smtClean="0"/>
          </a:p>
        </p:txBody>
      </p:sp>
      <p:sp>
        <p:nvSpPr>
          <p:cNvPr id="8195" name="Content Placeholder 2"/>
          <p:cNvSpPr>
            <a:spLocks noGrp="1"/>
          </p:cNvSpPr>
          <p:nvPr>
            <p:ph idx="1"/>
          </p:nvPr>
        </p:nvSpPr>
        <p:spPr/>
        <p:txBody>
          <a:bodyPr/>
          <a:lstStyle/>
          <a:p>
            <a:r>
              <a:rPr lang="en-GB" sz="2800" b="0" dirty="0"/>
              <a:t>This presentation, together with the reports cited </a:t>
            </a:r>
            <a:r>
              <a:rPr lang="en-GB" sz="2800" b="0" dirty="0" smtClean="0"/>
              <a:t>herein, </a:t>
            </a:r>
            <a:r>
              <a:rPr lang="en-GB" sz="2800" b="0" dirty="0"/>
              <a:t>forms the opening report of the IEEE 802.11 Working Group for </a:t>
            </a:r>
            <a:r>
              <a:rPr lang="en-GB" sz="2800" b="0" dirty="0" smtClean="0"/>
              <a:t>March 2022.</a:t>
            </a:r>
            <a:endParaRPr lang="en-GB" sz="2800" b="0" dirty="0"/>
          </a:p>
          <a:p>
            <a:r>
              <a:rPr lang="en-GB" sz="2800" b="0" dirty="0" smtClean="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smtClean="0"/>
              <a:t>.</a:t>
            </a:r>
          </a:p>
          <a:p>
            <a:endParaRPr lang="en-US" sz="2800" b="0" dirty="0"/>
          </a:p>
        </p:txBody>
      </p:sp>
      <p:sp>
        <p:nvSpPr>
          <p:cNvPr id="2" name="Date Placeholder 1"/>
          <p:cNvSpPr>
            <a:spLocks noGrp="1"/>
          </p:cNvSpPr>
          <p:nvPr>
            <p:ph type="dt" sz="half" idx="10"/>
          </p:nvPr>
        </p:nvSpPr>
        <p:spPr/>
        <p:txBody>
          <a:bodyPr/>
          <a:lstStyle/>
          <a:p>
            <a:pPr>
              <a:defRPr/>
            </a:pPr>
            <a:r>
              <a:rPr lang="en-US" smtClean="0"/>
              <a:t>March 2022</a:t>
            </a:r>
            <a:endParaRPr lang="en-US"/>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smtClean="0"/>
              <a:t>The WG officer elected positions (Chair, 2 vice chairs) are open for election in March 2022.</a:t>
            </a:r>
          </a:p>
          <a:p>
            <a:r>
              <a:rPr lang="en-GB" altLang="en-US" dirty="0" smtClean="0"/>
              <a:t>Nominations will be opened, received and closed during the March 2022  Monday opening plenary. Self nomination is valid.</a:t>
            </a:r>
          </a:p>
          <a:p>
            <a:r>
              <a:rPr lang="en-US" altLang="en-US" dirty="0" smtClean="0"/>
              <a:t>The current officers are seeking re-election.</a:t>
            </a:r>
            <a:endParaRPr lang="en-GB" altLang="en-US" dirty="0" smtClean="0"/>
          </a:p>
          <a:p>
            <a:r>
              <a:rPr lang="en-GB" altLang="en-US" dirty="0" smtClean="0"/>
              <a:t>Introductory statements </a:t>
            </a:r>
            <a:r>
              <a:rPr lang="en-GB" altLang="en-US" dirty="0" smtClean="0"/>
              <a:t>to be made </a:t>
            </a:r>
            <a:r>
              <a:rPr lang="en-GB" altLang="en-US" dirty="0" smtClean="0"/>
              <a:t>by candidates with Q&amp;A on Monday.</a:t>
            </a:r>
          </a:p>
          <a:p>
            <a:r>
              <a:rPr lang="en-GB" altLang="en-US" dirty="0" smtClean="0"/>
              <a:t>Elections take place on </a:t>
            </a:r>
            <a:r>
              <a:rPr lang="en-GB" altLang="en-US" dirty="0" smtClean="0"/>
              <a:t>Tuesday March 15</a:t>
            </a:r>
            <a:r>
              <a:rPr lang="en-GB" altLang="en-US" baseline="30000" dirty="0" smtClean="0"/>
              <a:t>th</a:t>
            </a:r>
            <a:r>
              <a:rPr lang="en-GB" altLang="en-US" dirty="0" smtClean="0"/>
              <a:t> WG11 at </a:t>
            </a:r>
            <a:r>
              <a:rPr lang="en-GB" altLang="en-US" dirty="0" smtClean="0"/>
              <a:t>the </a:t>
            </a:r>
            <a:r>
              <a:rPr lang="en-GB" altLang="en-US" dirty="0" smtClean="0"/>
              <a:t>closing plenary</a:t>
            </a:r>
            <a:endParaRPr lang="en-GB" altLang="en-US" dirty="0" smtClean="0"/>
          </a:p>
          <a:p>
            <a:pPr lvl="1"/>
            <a:r>
              <a:rPr lang="en-GB" altLang="en-US" dirty="0" smtClean="0"/>
              <a:t>In the case of a contested election, secret elimination ballot(s) will be held as necessary</a:t>
            </a:r>
          </a:p>
          <a:p>
            <a:pPr lvl="1"/>
            <a:r>
              <a:rPr lang="en-GB" altLang="en-US" dirty="0" smtClean="0"/>
              <a:t>All positions require majority confirmation vote. </a:t>
            </a:r>
          </a:p>
          <a:p>
            <a:r>
              <a:rPr lang="en-GB" altLang="en-US" dirty="0" smtClean="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smtClean="0"/>
              <a:t>M6.2 </a:t>
            </a:r>
            <a:r>
              <a:rPr lang="en-GB" altLang="en-US" dirty="0" smtClean="0"/>
              <a:t>– WG Officer Elections Planned March 2022</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smtClean="0"/>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0EDCA67-571E-4F29-A6BA-F5C476F85358}" type="slidenum">
              <a:rPr lang="en-US" altLang="en-US" sz="1200" b="0" smtClean="0"/>
              <a:pPr>
                <a:spcBef>
                  <a:spcPct val="0"/>
                </a:spcBef>
                <a:buFontTx/>
                <a:buNone/>
              </a:pPr>
              <a:t>20</a:t>
            </a:fld>
            <a:endParaRPr lang="en-US" altLang="en-US" sz="1200" b="0" smtClean="0"/>
          </a:p>
        </p:txBody>
      </p:sp>
    </p:spTree>
    <p:extLst>
      <p:ext uri="{BB962C8B-B14F-4D97-AF65-F5344CB8AC3E}">
        <p14:creationId xmlns:p14="http://schemas.microsoft.com/office/powerpoint/2010/main" val="616419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background data</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smtClean="0"/>
              <a:t>March 2022</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21</a:t>
            </a:fld>
            <a:endParaRPr lang="en-US"/>
          </a:p>
        </p:txBody>
      </p:sp>
    </p:spTree>
    <p:extLst>
      <p:ext uri="{BB962C8B-B14F-4D97-AF65-F5344CB8AC3E}">
        <p14:creationId xmlns:p14="http://schemas.microsoft.com/office/powerpoint/2010/main" val="22521196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2022</a:t>
            </a:r>
            <a:endParaRPr lang="en-US"/>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7" name="Picture 6">
            <a:extLst>
              <a:ext uri="{FF2B5EF4-FFF2-40B4-BE49-F238E27FC236}">
                <a16:creationId xmlns:a16="http://schemas.microsoft.com/office/drawing/2014/main" xmlns="" id="{B2C6CF5F-9262-4F9D-9E1E-A9748F3AEB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5257" y="685800"/>
            <a:ext cx="10534594" cy="5756640"/>
          </a:xfrm>
          <a:prstGeom prst="rect">
            <a:avLst/>
          </a:prstGeom>
        </p:spPr>
      </p:pic>
    </p:spTree>
    <p:extLst>
      <p:ext uri="{BB962C8B-B14F-4D97-AF65-F5344CB8AC3E}">
        <p14:creationId xmlns:p14="http://schemas.microsoft.com/office/powerpoint/2010/main" val="2799263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0038EA-E7D3-411E-AA01-A91872252762}"/>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xmlns="" id="{BF886797-8C70-4EB1-8875-218F36C8C491}"/>
              </a:ext>
            </a:extLst>
          </p:cNvPr>
          <p:cNvSpPr>
            <a:spLocks noGrp="1"/>
          </p:cNvSpPr>
          <p:nvPr>
            <p:ph type="dt" sz="half" idx="10"/>
          </p:nvPr>
        </p:nvSpPr>
        <p:spPr/>
        <p:txBody>
          <a:bodyPr/>
          <a:lstStyle/>
          <a:p>
            <a:pPr>
              <a:defRPr/>
            </a:pPr>
            <a:r>
              <a:rPr lang="en-US" smtClean="0"/>
              <a:t>March 2022</a:t>
            </a:r>
            <a:endParaRPr lang="en-US"/>
          </a:p>
        </p:txBody>
      </p:sp>
      <p:sp>
        <p:nvSpPr>
          <p:cNvPr id="5" name="Footer Placeholder 4">
            <a:extLst>
              <a:ext uri="{FF2B5EF4-FFF2-40B4-BE49-F238E27FC236}">
                <a16:creationId xmlns:a16="http://schemas.microsoft.com/office/drawing/2014/main" xmlns=""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xmlns=""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7" name="Picture 6">
            <a:extLst>
              <a:ext uri="{FF2B5EF4-FFF2-40B4-BE49-F238E27FC236}">
                <a16:creationId xmlns:a16="http://schemas.microsoft.com/office/drawing/2014/main" xmlns="" id="{5BB249D3-B151-4F42-B876-914847D430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762" y="674750"/>
            <a:ext cx="10615157" cy="5800663"/>
          </a:xfrm>
          <a:prstGeom prst="rect">
            <a:avLst/>
          </a:prstGeom>
        </p:spPr>
      </p:pic>
    </p:spTree>
    <p:extLst>
      <p:ext uri="{BB962C8B-B14F-4D97-AF65-F5344CB8AC3E}">
        <p14:creationId xmlns:p14="http://schemas.microsoft.com/office/powerpoint/2010/main" val="3575436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January to March)</a:t>
            </a:r>
          </a:p>
        </p:txBody>
      </p:sp>
      <p:sp>
        <p:nvSpPr>
          <p:cNvPr id="4" name="Date Placeholder 3">
            <a:extLst>
              <a:ext uri="{FF2B5EF4-FFF2-40B4-BE49-F238E27FC236}">
                <a16:creationId xmlns:a16="http://schemas.microsoft.com/office/drawing/2014/main" xmlns="" id="{B2621AE5-EB5E-4CF0-A5F5-FC0015447EFB}"/>
              </a:ext>
            </a:extLst>
          </p:cNvPr>
          <p:cNvSpPr>
            <a:spLocks noGrp="1"/>
          </p:cNvSpPr>
          <p:nvPr>
            <p:ph type="dt" sz="half" idx="10"/>
          </p:nvPr>
        </p:nvSpPr>
        <p:spPr/>
        <p:txBody>
          <a:bodyPr/>
          <a:lstStyle/>
          <a:p>
            <a:pPr>
              <a:defRPr/>
            </a:pPr>
            <a:r>
              <a:rPr lang="en-US" smtClean="0"/>
              <a:t>March 2022</a:t>
            </a:r>
            <a:endParaRPr lang="en-US"/>
          </a:p>
        </p:txBody>
      </p:sp>
      <p:sp>
        <p:nvSpPr>
          <p:cNvPr id="5" name="Footer Placeholder 4">
            <a:extLst>
              <a:ext uri="{FF2B5EF4-FFF2-40B4-BE49-F238E27FC236}">
                <a16:creationId xmlns:a16="http://schemas.microsoft.com/office/drawing/2014/main" xmlns=""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xmlns=""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9" name="Content Placeholder 8">
            <a:extLst>
              <a:ext uri="{FF2B5EF4-FFF2-40B4-BE49-F238E27FC236}">
                <a16:creationId xmlns:a16="http://schemas.microsoft.com/office/drawing/2014/main" xmlns="" id="{D7AB8BC0-2FCC-455E-B979-F5BA2F58A13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12856" y="1748423"/>
            <a:ext cx="8650344" cy="4726989"/>
          </a:xfrm>
        </p:spPr>
      </p:pic>
    </p:spTree>
    <p:extLst>
      <p:ext uri="{BB962C8B-B14F-4D97-AF65-F5344CB8AC3E}">
        <p14:creationId xmlns:p14="http://schemas.microsoft.com/office/powerpoint/2010/main" val="1758440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C18312-8B32-4EF3-A60E-0BAA89327CE2}"/>
              </a:ext>
            </a:extLst>
          </p:cNvPr>
          <p:cNvSpPr>
            <a:spLocks noGrp="1"/>
          </p:cNvSpPr>
          <p:nvPr>
            <p:ph type="title"/>
          </p:nvPr>
        </p:nvSpPr>
        <p:spPr/>
        <p:txBody>
          <a:bodyPr/>
          <a:lstStyle/>
          <a:p>
            <a:r>
              <a:rPr lang="en-US" dirty="0"/>
              <a:t>Attendance by subgroup (January to March)</a:t>
            </a:r>
          </a:p>
        </p:txBody>
      </p:sp>
      <p:sp>
        <p:nvSpPr>
          <p:cNvPr id="4" name="Date Placeholder 3">
            <a:extLst>
              <a:ext uri="{FF2B5EF4-FFF2-40B4-BE49-F238E27FC236}">
                <a16:creationId xmlns:a16="http://schemas.microsoft.com/office/drawing/2014/main" xmlns="" id="{8D20EB58-84BD-4A59-979A-CC5365F87061}"/>
              </a:ext>
            </a:extLst>
          </p:cNvPr>
          <p:cNvSpPr>
            <a:spLocks noGrp="1"/>
          </p:cNvSpPr>
          <p:nvPr>
            <p:ph type="dt" sz="half" idx="10"/>
          </p:nvPr>
        </p:nvSpPr>
        <p:spPr/>
        <p:txBody>
          <a:bodyPr/>
          <a:lstStyle/>
          <a:p>
            <a:pPr>
              <a:defRPr/>
            </a:pPr>
            <a:r>
              <a:rPr lang="en-US" smtClean="0"/>
              <a:t>March 2022</a:t>
            </a:r>
            <a:endParaRPr lang="en-US"/>
          </a:p>
        </p:txBody>
      </p:sp>
      <p:sp>
        <p:nvSpPr>
          <p:cNvPr id="5" name="Footer Placeholder 4">
            <a:extLst>
              <a:ext uri="{FF2B5EF4-FFF2-40B4-BE49-F238E27FC236}">
                <a16:creationId xmlns:a16="http://schemas.microsoft.com/office/drawing/2014/main" xmlns=""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xmlns=""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12" name="Content Placeholder 11">
            <a:extLst>
              <a:ext uri="{FF2B5EF4-FFF2-40B4-BE49-F238E27FC236}">
                <a16:creationId xmlns:a16="http://schemas.microsoft.com/office/drawing/2014/main" xmlns="" id="{51763092-914F-4C8E-B223-B714FC8C8FC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36656" y="1600199"/>
            <a:ext cx="8921592" cy="4875213"/>
          </a:xfrm>
        </p:spPr>
      </p:pic>
    </p:spTree>
    <p:extLst>
      <p:ext uri="{BB962C8B-B14F-4D97-AF65-F5344CB8AC3E}">
        <p14:creationId xmlns:p14="http://schemas.microsoft.com/office/powerpoint/2010/main" val="1678431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smtClean="0"/>
              <a:t>Additional Reference material</a:t>
            </a:r>
            <a:endParaRPr lang="en-GB" dirty="0"/>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smtClean="0"/>
              <a:t>March 2022</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https://mentor.ieee.org/802.11/dcn/18/11-18-0237-00-000m-cid-177.docx</a:t>
            </a:r>
            <a:r>
              <a:rPr lang="en-GB" altLang="en-US" dirty="0" smtClean="0"/>
              <a:t> </a:t>
            </a:r>
          </a:p>
          <a:p>
            <a:pPr lvl="1">
              <a:defRPr/>
            </a:pPr>
            <a:r>
              <a:rPr lang="en-GB" altLang="en-US" dirty="0" smtClean="0">
                <a:hlinkClick r:id="rId5"/>
              </a:rPr>
              <a:t>https://mentor.ieee.org/802.11/dcn/18/11-18-0930-00-000m-cid-1007.docx</a:t>
            </a:r>
            <a:r>
              <a:rPr lang="en-GB" altLang="en-US" dirty="0" smtClean="0"/>
              <a:t> </a:t>
            </a:r>
          </a:p>
          <a:p>
            <a:pPr lvl="1">
              <a:defRPr/>
            </a:pPr>
            <a:r>
              <a:rPr lang="en-GB" altLang="en-US" dirty="0" smtClean="0">
                <a:hlinkClick r:id="rId6"/>
              </a:rPr>
              <a:t>https://mentor.ieee.org/802.11/dcn/18/11-18-0669-04-000m-revmd-mac-comments-assigned-to-hamilton.docx</a:t>
            </a:r>
            <a:endParaRPr lang="en-GB" altLang="en-US" dirty="0" smtClean="0"/>
          </a:p>
          <a:p>
            <a:pPr lvl="1">
              <a:defRPr/>
            </a:pPr>
            <a:r>
              <a:rPr lang="en-GB" altLang="en-US" dirty="0" smtClean="0">
                <a:hlinkClick r:id="rId7"/>
              </a:rPr>
              <a:t>https://mentor.ieee.org/802.11/dcn/18/11-18-1410-00-00ax-lb233-cr-spatial-reuse.docx</a:t>
            </a:r>
            <a:r>
              <a:rPr lang="en-GB" altLang="en-US" dirty="0" smtClean="0"/>
              <a:t> </a:t>
            </a:r>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17411" name="Title 2"/>
          <p:cNvSpPr>
            <a:spLocks noGrp="1"/>
          </p:cNvSpPr>
          <p:nvPr>
            <p:ph type="title"/>
          </p:nvPr>
        </p:nvSpPr>
        <p:spPr/>
        <p:txBody>
          <a:bodyPr/>
          <a:lstStyle/>
          <a:p>
            <a:r>
              <a:rPr lang="en-GB" altLang="en-US" dirty="0" smtClean="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smtClean="0"/>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M1.3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r>
              <a:rPr lang="en-US" dirty="0"/>
              <a:t>Use 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March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smtClean="0"/>
              <a:t>M2.2.1 Summary of Liaisons - Incoming</a:t>
            </a:r>
          </a:p>
        </p:txBody>
      </p:sp>
      <p:sp>
        <p:nvSpPr>
          <p:cNvPr id="2" name="Content Placeholder 1"/>
          <p:cNvSpPr>
            <a:spLocks noGrp="1"/>
          </p:cNvSpPr>
          <p:nvPr>
            <p:ph idx="1"/>
          </p:nvPr>
        </p:nvSpPr>
        <p:spPr>
          <a:xfrm>
            <a:off x="929218" y="1903416"/>
            <a:ext cx="10363200" cy="3429000"/>
          </a:xfrm>
        </p:spPr>
        <p:txBody>
          <a:bodyPr/>
          <a:lstStyle/>
          <a:p>
            <a:pPr marL="0" indent="0">
              <a:buNone/>
            </a:pPr>
            <a:r>
              <a:rPr lang="en-US" dirty="0" smtClean="0"/>
              <a:t>2022-01-14 Liaison received from WBA re: Wi-Fi 6/6E for Industrial IOT. </a:t>
            </a:r>
          </a:p>
          <a:p>
            <a:pPr marL="0" indent="0">
              <a:buNone/>
            </a:pPr>
            <a:r>
              <a:rPr lang="en-US" dirty="0" smtClean="0"/>
              <a:t>See </a:t>
            </a:r>
            <a:r>
              <a:rPr lang="en-US" dirty="0">
                <a:hlinkClick r:id="rId3"/>
              </a:rPr>
              <a:t>https://</a:t>
            </a:r>
            <a:r>
              <a:rPr lang="en-US" dirty="0" smtClean="0">
                <a:hlinkClick r:id="rId3"/>
              </a:rPr>
              <a:t>mentor.ieee.org/802.11/dcn/22/11-22-0098-00-0000-jan-22-liaison-from-wba-re-wi-fi-6-and-6e-and-industrial-iot.pdf</a:t>
            </a:r>
            <a:r>
              <a:rPr lang="en-US" dirty="0" smtClean="0"/>
              <a:t> .</a:t>
            </a:r>
            <a:endParaRPr lang="en-US" dirty="0" smtClean="0"/>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smtClean="0"/>
              <a:t>March 2022</a:t>
            </a:r>
            <a:endParaRPr lang="en-US" altLang="en-US" dirty="0"/>
          </a:p>
          <a:p>
            <a:pPr marL="0" indent="0">
              <a:buNone/>
            </a:pPr>
            <a:r>
              <a:rPr lang="en-US" altLang="en-US" b="0" dirty="0" smtClean="0"/>
              <a:t>P802.11az D4.0 to ISO IEC JTC1 SC6 for </a:t>
            </a:r>
            <a:r>
              <a:rPr lang="en-US" altLang="en-US" b="0" dirty="0" smtClean="0"/>
              <a:t>information</a:t>
            </a:r>
          </a:p>
          <a:p>
            <a:pPr marL="0" indent="0">
              <a:buNone/>
            </a:pPr>
            <a:r>
              <a:rPr lang="en-US" altLang="en-US" b="0" dirty="0" smtClean="0"/>
              <a:t>P802.11bd D4.0 to SA Ballot (conditional)</a:t>
            </a:r>
          </a:p>
          <a:p>
            <a:pPr marL="0" indent="0">
              <a:buNone/>
            </a:pPr>
            <a:r>
              <a:rPr lang="en-US" altLang="en-US" b="0" dirty="0" smtClean="0"/>
              <a:t>WG officer confirmation</a:t>
            </a:r>
            <a:endParaRPr lang="en-US" altLang="en-US" b="0" dirty="0"/>
          </a:p>
          <a:p>
            <a:endParaRPr lang="en-US" altLang="en-US" b="0" dirty="0" smtClean="0"/>
          </a:p>
          <a:p>
            <a:pPr marL="0" indent="0">
              <a:buNone/>
            </a:pPr>
            <a:endParaRPr lang="en-US" altLang="en-US" sz="2800" dirty="0" smtClean="0"/>
          </a:p>
          <a:p>
            <a:pPr marL="0" indent="0">
              <a:buNone/>
            </a:pPr>
            <a:endParaRPr lang="en-US" altLang="en-US" sz="2800" dirty="0" smtClean="0"/>
          </a:p>
          <a:p>
            <a:pPr>
              <a:buFont typeface="Arial" panose="020B0604020202020204" pitchFamily="34" charset="0"/>
              <a:buChar char="•"/>
            </a:pPr>
            <a:endParaRPr lang="en-GB" altLang="en-US" sz="2800" dirty="0"/>
          </a:p>
        </p:txBody>
      </p:sp>
    </p:spTree>
    <p:extLst>
      <p:ext uri="{BB962C8B-B14F-4D97-AF65-F5344CB8AC3E}">
        <p14:creationId xmlns:p14="http://schemas.microsoft.com/office/powerpoint/2010/main" val="3429797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smtClean="0"/>
          </a:p>
          <a:p>
            <a:pPr marL="0" indent="0">
              <a:buNone/>
            </a:pPr>
            <a:r>
              <a:rPr lang="en-US" altLang="en-US" sz="2800" dirty="0" smtClean="0"/>
              <a:t>January/February 2022</a:t>
            </a:r>
          </a:p>
          <a:p>
            <a:pPr marL="0" indent="0">
              <a:buNone/>
            </a:pPr>
            <a:r>
              <a:rPr lang="en-US" altLang="en-US" sz="2800" b="0" dirty="0"/>
              <a:t>IEEE </a:t>
            </a:r>
            <a:r>
              <a:rPr lang="en-US" altLang="en-US" sz="2800" b="0" dirty="0" err="1"/>
              <a:t>Std</a:t>
            </a:r>
            <a:r>
              <a:rPr lang="en-US" altLang="en-US" sz="2800" b="0" dirty="0"/>
              <a:t> 802.11bb PAR modification</a:t>
            </a:r>
          </a:p>
          <a:p>
            <a:pPr marL="0" indent="0">
              <a:buNone/>
            </a:pPr>
            <a:r>
              <a:rPr lang="en-US" altLang="en-US" sz="2800" b="0" dirty="0"/>
              <a:t>IEEE </a:t>
            </a:r>
            <a:r>
              <a:rPr lang="en-US" altLang="en-US" sz="2800" b="0" dirty="0" err="1"/>
              <a:t>Std</a:t>
            </a:r>
            <a:r>
              <a:rPr lang="en-US" altLang="en-US" sz="2800" b="0" dirty="0"/>
              <a:t> 802.11-2020 Corrigendum re: 11ay assigned value</a:t>
            </a:r>
          </a:p>
          <a:p>
            <a:pPr marL="0" indent="0">
              <a:buNone/>
            </a:pPr>
            <a:endParaRPr lang="en-US" altLang="en-US" sz="2800" dirty="0" smtClean="0"/>
          </a:p>
          <a:p>
            <a:pPr marL="0" indent="0">
              <a:buNone/>
            </a:pPr>
            <a:r>
              <a:rPr lang="en-US" altLang="en-US" sz="2800" dirty="0" smtClean="0"/>
              <a:t>March 2022</a:t>
            </a:r>
          </a:p>
          <a:p>
            <a:pPr marL="0" indent="0">
              <a:buNone/>
            </a:pPr>
            <a:r>
              <a:rPr lang="en-US" altLang="en-US" sz="2800" b="0" dirty="0" smtClean="0"/>
              <a:t>None</a:t>
            </a: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smtClean="0"/>
              <a:t>M3.1 802.11 Working Group Session Documents</a:t>
            </a:r>
          </a:p>
        </p:txBody>
      </p:sp>
      <p:sp>
        <p:nvSpPr>
          <p:cNvPr id="3" name="Date Placeholder 2"/>
          <p:cNvSpPr>
            <a:spLocks noGrp="1"/>
          </p:cNvSpPr>
          <p:nvPr>
            <p:ph type="dt" sz="half" idx="10"/>
          </p:nvPr>
        </p:nvSpPr>
        <p:spPr/>
        <p:txBody>
          <a:bodyPr/>
          <a:lstStyle/>
          <a:p>
            <a:pPr>
              <a:defRPr/>
            </a:pPr>
            <a:r>
              <a:rPr lang="en-US" smtClean="0"/>
              <a:t>March 2022</a:t>
            </a:r>
            <a:endParaRPr lang="en-US"/>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8" name="Table 7"/>
          <p:cNvGraphicFramePr>
            <a:graphicFrameLocks noGrp="1"/>
          </p:cNvGraphicFramePr>
          <p:nvPr>
            <p:extLst>
              <p:ext uri="{D42A27DB-BD31-4B8C-83A1-F6EECF244321}">
                <p14:modId xmlns:p14="http://schemas.microsoft.com/office/powerpoint/2010/main" val="99721216"/>
              </p:ext>
            </p:extLst>
          </p:nvPr>
        </p:nvGraphicFramePr>
        <p:xfrm>
          <a:off x="929218" y="1828802"/>
          <a:ext cx="10348382" cy="3914524"/>
        </p:xfrm>
        <a:graphic>
          <a:graphicData uri="http://schemas.openxmlformats.org/drawingml/2006/table">
            <a:tbl>
              <a:tblPr/>
              <a:tblGrid>
                <a:gridCol w="4328582"/>
                <a:gridCol w="6019800"/>
              </a:tblGrid>
              <a:tr h="352674">
                <a:tc>
                  <a:txBody>
                    <a:bodyPr/>
                    <a:lstStyle/>
                    <a:p>
                      <a:pPr algn="l" fontAlgn="b"/>
                      <a:r>
                        <a:rPr lang="en-GB" sz="2000" b="1" i="1" u="none" strike="noStrike" dirty="0">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3"/>
                        </a:rPr>
                        <a:t>https://mentor.ieee.org/802.11/dcn/11-22-0215</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4"/>
                        </a:rPr>
                        <a:t>https://mentor.ieee.org/802.11/dcn/11-22-0216</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5"/>
                        </a:rPr>
                        <a:t>https://mentor.ieee.org/802.11/dcn/11-22-0209</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94166">
                <a:tc>
                  <a:txBody>
                    <a:bodyPr/>
                    <a:lstStyle/>
                    <a:p>
                      <a:pPr algn="l" fontAlgn="b"/>
                      <a:r>
                        <a:rPr lang="en-GB" sz="2000" b="0" i="0" u="none" strike="noStrike" dirty="0">
                          <a:solidFill>
                            <a:srgbClr val="323232"/>
                          </a:solidFill>
                          <a:effectLst/>
                          <a:latin typeface="Arial" panose="020B0604020202020204" pitchFamily="34" charset="0"/>
                        </a:rPr>
                        <a:t>1</a:t>
                      </a:r>
                      <a:r>
                        <a:rPr lang="en-GB" sz="2000" b="0" i="0" u="none" strike="noStrike" baseline="30000" dirty="0">
                          <a:solidFill>
                            <a:srgbClr val="323232"/>
                          </a:solidFill>
                          <a:effectLst/>
                          <a:latin typeface="Arial" panose="020B0604020202020204" pitchFamily="34" charset="0"/>
                        </a:rPr>
                        <a:t>st</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6"/>
                        </a:rPr>
                        <a:t>https://mentor.ieee.org/802.11/dcn/11-22-0267</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94166">
                <a:tc>
                  <a:txBody>
                    <a:bodyPr/>
                    <a:lstStyle/>
                    <a:p>
                      <a:pPr algn="l" fontAlgn="b"/>
                      <a:r>
                        <a:rPr lang="en-GB" sz="2000" b="0" i="0" u="none" strike="noStrike" dirty="0">
                          <a:solidFill>
                            <a:srgbClr val="323232"/>
                          </a:solidFill>
                          <a:effectLst/>
                          <a:latin typeface="Arial" panose="020B0604020202020204" pitchFamily="34" charset="0"/>
                        </a:rPr>
                        <a:t>2</a:t>
                      </a:r>
                      <a:r>
                        <a:rPr lang="en-GB" sz="2000" b="0" i="0" u="none" strike="noStrike" baseline="30000" dirty="0">
                          <a:solidFill>
                            <a:srgbClr val="323232"/>
                          </a:solidFill>
                          <a:effectLst/>
                          <a:latin typeface="Arial" panose="020B0604020202020204" pitchFamily="34" charset="0"/>
                        </a:rPr>
                        <a:t>nd</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7"/>
                        </a:rPr>
                        <a:t>https://mentor.ieee.org/802.11/dcn/11-22-0208</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8"/>
                        </a:rPr>
                        <a:t>https://mentor.ieee.org/802-ec/dcn/21/ec-21-0309</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67696">
                <a:tc>
                  <a:txBody>
                    <a:bodyPr/>
                    <a:lstStyle/>
                    <a:p>
                      <a:pPr algn="l" fontAlgn="b"/>
                      <a:r>
                        <a:rPr lang="en-GB"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9"/>
                        </a:rPr>
                        <a:t>https://mentor.ieee.org/802.11/dcn/11-22-0217</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0"/>
                        </a:rPr>
                        <a:t>https://mentor.ieee.org/802.11/dcn/11-22-0264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1"/>
                        </a:rPr>
                        <a:t>https://mentor.ieee.org/802.11/dcn/11-22-0210</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2"/>
                        </a:rPr>
                        <a:t>https://mentor.ieee.org/802.11/dcn/11-22-0005</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Joint meetings and Reciprocal Credit</a:t>
            </a:r>
          </a:p>
        </p:txBody>
      </p:sp>
      <p:sp>
        <p:nvSpPr>
          <p:cNvPr id="13315" name="Content Placeholder 6"/>
          <p:cNvSpPr>
            <a:spLocks noGrp="1"/>
          </p:cNvSpPr>
          <p:nvPr>
            <p:ph idx="1"/>
          </p:nvPr>
        </p:nvSpPr>
        <p:spPr/>
        <p:txBody>
          <a:bodyPr/>
          <a:lstStyle/>
          <a:p>
            <a:r>
              <a:rPr lang="en-GB" altLang="en-US" dirty="0" smtClean="0"/>
              <a:t>Reciprocal credit is provided to 802.11 voters for attendance at:  802.18 (only .11 credit for .18 attendance), 802.19, 802.24, NENDICA Industry </a:t>
            </a:r>
            <a:r>
              <a:rPr lang="en-GB" altLang="en-US" dirty="0"/>
              <a:t>Connections </a:t>
            </a:r>
            <a:r>
              <a:rPr lang="en-GB" altLang="en-US" dirty="0" smtClean="0"/>
              <a:t>Activity, and the 802 JTC1 SC.</a:t>
            </a:r>
          </a:p>
          <a:p>
            <a:pPr marL="457200" lvl="1" indent="0">
              <a:buNone/>
            </a:pPr>
            <a:endParaRPr lang="en-GB" altLang="en-US" dirty="0" smtClean="0"/>
          </a:p>
          <a:p>
            <a:r>
              <a:rPr lang="en-US" altLang="en-US" dirty="0" smtClean="0"/>
              <a:t>For the March 2022 electronic session, reciprocal credit is given for other WG/TAG meetings which occur during the WG11 session, Monday March 7, 2022 9am Eastern to Tuesday, March </a:t>
            </a:r>
            <a:r>
              <a:rPr lang="en-US" altLang="en-US" dirty="0"/>
              <a:t>1</a:t>
            </a:r>
            <a:r>
              <a:rPr lang="en-US" altLang="en-US" dirty="0" smtClean="0"/>
              <a:t>5, 2022 Noon Eastern (Note: The March 2022 electronic meeting does count towards voting credit)</a:t>
            </a:r>
            <a:endParaRPr lang="en-GB" altLang="en-US" dirty="0" smtClean="0"/>
          </a:p>
          <a:p>
            <a:pPr marL="0" indent="0">
              <a:buNone/>
            </a:pPr>
            <a:endParaRPr lang="en-GB" altLang="en-US" dirty="0" smtClean="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a:t>
            </a:r>
            <a:r>
              <a:rPr lang="en-US" dirty="0" smtClean="0"/>
              <a:t>see </a:t>
            </a:r>
            <a:r>
              <a:rPr lang="en-US" dirty="0">
                <a:hlinkClick r:id="rId2"/>
              </a:rPr>
              <a:t>https://</a:t>
            </a:r>
            <a:r>
              <a:rPr lang="en-US" dirty="0" smtClean="0">
                <a:hlinkClick r:id="rId2"/>
              </a:rPr>
              <a:t>mentor.ieee.org/802.18/documents</a:t>
            </a:r>
            <a:r>
              <a:rPr lang="en-US" dirty="0" smtClean="0"/>
              <a:t> </a:t>
            </a:r>
          </a:p>
          <a:p>
            <a:pPr>
              <a:spcBef>
                <a:spcPts val="0"/>
              </a:spcBef>
              <a:buFont typeface="Arial" panose="020B0604020202020204" pitchFamily="34" charset="0"/>
              <a:buChar char="•"/>
            </a:pPr>
            <a:r>
              <a:rPr lang="en-US" altLang="en-US" dirty="0" smtClean="0"/>
              <a:t>Meeting </a:t>
            </a:r>
            <a:r>
              <a:rPr lang="en-US" altLang="en-US" dirty="0"/>
              <a:t>times: </a:t>
            </a:r>
            <a:r>
              <a:rPr lang="en-US" altLang="en-US" dirty="0" smtClean="0"/>
              <a:t>Thursday 2022-03-10 at 3-4 PM ET, </a:t>
            </a:r>
            <a:r>
              <a:rPr lang="en-US" altLang="en-US" dirty="0"/>
              <a:t>see </a:t>
            </a:r>
            <a:r>
              <a:rPr lang="en-US" altLang="en-US" dirty="0">
                <a:hlinkClick r:id="rId3"/>
              </a:rPr>
              <a:t>https://www.ieee802.org/18</a:t>
            </a:r>
            <a:r>
              <a:rPr lang="en-US" altLang="en-US" dirty="0" smtClean="0">
                <a:hlinkClick r:id="rId3"/>
              </a:rPr>
              <a:t>/</a:t>
            </a:r>
            <a:r>
              <a:rPr lang="en-US" altLang="en-US" dirty="0" smtClean="0"/>
              <a:t> </a:t>
            </a:r>
            <a:r>
              <a:rPr lang="en-US" altLang="en-US" dirty="0"/>
              <a:t>and </a:t>
            </a:r>
            <a:r>
              <a:rPr lang="en-US" altLang="en-US" dirty="0">
                <a:hlinkClick r:id="rId4"/>
              </a:rPr>
              <a:t>https://</a:t>
            </a:r>
            <a:r>
              <a:rPr lang="en-US" altLang="en-US" dirty="0" smtClean="0">
                <a:hlinkClick r:id="rId4"/>
              </a:rPr>
              <a:t>ieee802.org/802tele_calendar.html</a:t>
            </a:r>
            <a:r>
              <a:rPr lang="en-US" altLang="en-US" dirty="0" smtClean="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smtClean="0"/>
              <a:t>Discussion items of interest to 802.11 WG include</a:t>
            </a:r>
          </a:p>
          <a:p>
            <a:pPr lvl="1">
              <a:spcBef>
                <a:spcPts val="0"/>
              </a:spcBef>
              <a:buFont typeface="Arial" panose="020B0604020202020204" pitchFamily="34" charset="0"/>
              <a:buChar char="•"/>
            </a:pPr>
            <a:r>
              <a:rPr lang="en-US" altLang="en-US" dirty="0"/>
              <a:t>Recent </a:t>
            </a:r>
            <a:r>
              <a:rPr lang="en-US" altLang="en-US" dirty="0" smtClean="0"/>
              <a:t>Americas, European </a:t>
            </a:r>
            <a:r>
              <a:rPr lang="en-US" altLang="en-US" dirty="0"/>
              <a:t>ETSI, CEPT and </a:t>
            </a:r>
            <a:r>
              <a:rPr lang="en-US" altLang="en-US" dirty="0" smtClean="0"/>
              <a:t>Asia Pacific activities </a:t>
            </a:r>
            <a:r>
              <a:rPr lang="en-US" altLang="en-US" dirty="0"/>
              <a:t>status and </a:t>
            </a:r>
            <a:r>
              <a:rPr lang="en-US" altLang="en-US" dirty="0" smtClean="0"/>
              <a:t>discussion</a:t>
            </a:r>
          </a:p>
          <a:p>
            <a:pPr lvl="1">
              <a:spcBef>
                <a:spcPts val="0"/>
              </a:spcBef>
              <a:buFont typeface="Arial" panose="020B0604020202020204" pitchFamily="34" charset="0"/>
              <a:buChar char="•"/>
            </a:pPr>
            <a:r>
              <a:rPr lang="en-US" dirty="0" smtClean="0"/>
              <a:t>IEEE 802 ITU-R WP5A contributions</a:t>
            </a:r>
          </a:p>
          <a:p>
            <a:pPr lvl="1">
              <a:spcBef>
                <a:spcPts val="0"/>
              </a:spcBef>
              <a:buFont typeface="Arial" panose="020B0604020202020204" pitchFamily="34" charset="0"/>
              <a:buChar char="•"/>
            </a:pPr>
            <a:r>
              <a:rPr lang="en-US" dirty="0" smtClean="0"/>
              <a:t>Frequency Table</a:t>
            </a:r>
            <a:endParaRPr lang="en-US" dirty="0"/>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166478</TotalTime>
  <Words>1812</Words>
  <Application>Microsoft Office PowerPoint</Application>
  <PresentationFormat>Widescreen</PresentationFormat>
  <Paragraphs>583</Paragraphs>
  <Slides>27</Slides>
  <Notes>13</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7" baseType="lpstr">
      <vt:lpstr>ＭＳ Ｐゴシック</vt:lpstr>
      <vt:lpstr>Arial</vt:lpstr>
      <vt:lpstr>Arial Narrow</vt:lpstr>
      <vt:lpstr>Calibri</vt:lpstr>
      <vt:lpstr>Tahoma</vt:lpstr>
      <vt:lpstr>Times New Roman</vt:lpstr>
      <vt:lpstr>Wingdings</vt:lpstr>
      <vt:lpstr>Default Design</vt:lpstr>
      <vt:lpstr>Custom Design</vt:lpstr>
      <vt:lpstr>Document</vt:lpstr>
      <vt:lpstr>802.11 Working Group Opening Report March 2022</vt:lpstr>
      <vt:lpstr>Introduction</vt:lpstr>
      <vt:lpstr>M1.3 Meeting Decorum</vt:lpstr>
      <vt:lpstr>M2.2.1 Summary of Liaisons - Incoming</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M6.2 – WG Officer Elections Planned March 2022</vt:lpstr>
      <vt:lpstr>background data</vt:lpstr>
      <vt:lpstr>PowerPoint Presentation</vt:lpstr>
      <vt:lpstr>PowerPoint Presentation</vt:lpstr>
      <vt:lpstr>Attendees by affiliation (attended at least one meeting January to March)</vt:lpstr>
      <vt:lpstr>Attendance by subgroup (January to March)</vt:lpstr>
      <vt:lpstr>Additional Reference material</vt:lpstr>
      <vt:lpstr> Comment Resolution Resources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March 2022</cp:keywords>
  <cp:lastModifiedBy>Stanley, Dorothy</cp:lastModifiedBy>
  <cp:revision>2345</cp:revision>
  <cp:lastPrinted>1998-02-10T13:28:06Z</cp:lastPrinted>
  <dcterms:created xsi:type="dcterms:W3CDTF">1998-02-10T13:07:52Z</dcterms:created>
  <dcterms:modified xsi:type="dcterms:W3CDTF">2022-03-04T20:37:12Z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