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324" r:id="rId3"/>
    <p:sldId id="306" r:id="rId4"/>
    <p:sldId id="322" r:id="rId5"/>
    <p:sldId id="328" r:id="rId6"/>
    <p:sldId id="314" r:id="rId7"/>
    <p:sldId id="315" r:id="rId8"/>
    <p:sldId id="325" r:id="rId9"/>
    <p:sldId id="330" r:id="rId10"/>
    <p:sldId id="332" r:id="rId11"/>
    <p:sldId id="326" r:id="rId12"/>
    <p:sldId id="331" r:id="rId1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Xin, Liangxiao" initials="XL" lastIdx="3" clrIdx="0">
    <p:extLst>
      <p:ext uri="{19B8F6BF-5375-455C-9EA6-DF929625EA0E}">
        <p15:presenceInfo xmlns:p15="http://schemas.microsoft.com/office/powerpoint/2012/main" userId="S::Liangxiao.Xin@sony.com::1b2f1062-4cc4-4f33-a6d9-97dda6208ec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4660"/>
  </p:normalViewPr>
  <p:slideViewPr>
    <p:cSldViewPr>
      <p:cViewPr varScale="1">
        <p:scale>
          <a:sx n="114" d="100"/>
          <a:sy n="114" d="100"/>
        </p:scale>
        <p:origin x="1386"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2/22/2022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dirty="0"/>
              <a:t>Liangxiao Xin, Sony</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Liangxiao Xin, Sony</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2018</a:t>
            </a:r>
            <a:endParaRPr lang="en-GB" dirty="0"/>
          </a:p>
        </p:txBody>
      </p:sp>
      <p:sp>
        <p:nvSpPr>
          <p:cNvPr id="4" name="Title 3">
            <a:extLst>
              <a:ext uri="{FF2B5EF4-FFF2-40B4-BE49-F238E27FC236}">
                <a16:creationId xmlns:a16="http://schemas.microsoft.com/office/drawing/2014/main" id="{342FAF30-C43A-4388-82B3-9DD3FB4187FD}"/>
              </a:ext>
            </a:extLst>
          </p:cNvPr>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dirty="0"/>
              <a:t>Liangxiao Xin, Sony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2018</a:t>
            </a:r>
            <a:endParaRPr lang="en-GB"/>
          </a:p>
        </p:txBody>
      </p:sp>
      <p:sp>
        <p:nvSpPr>
          <p:cNvPr id="6" name="Footer Placeholder 5"/>
          <p:cNvSpPr>
            <a:spLocks noGrp="1"/>
          </p:cNvSpPr>
          <p:nvPr>
            <p:ph type="ftr" idx="11"/>
          </p:nvPr>
        </p:nvSpPr>
        <p:spPr/>
        <p:txBody>
          <a:bodyPr/>
          <a:lstStyle>
            <a:lvl1pPr>
              <a:defRPr/>
            </a:lvl1pPr>
          </a:lstStyle>
          <a:p>
            <a:r>
              <a:rPr lang="en-GB" dirty="0"/>
              <a:t>Liangxiao Xin, Sony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Liangxiao Xin, Sony</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2018</a:t>
            </a:r>
            <a:endParaRPr lang="en-GB"/>
          </a:p>
        </p:txBody>
      </p:sp>
      <p:sp>
        <p:nvSpPr>
          <p:cNvPr id="4" name="Footer Placeholder 3"/>
          <p:cNvSpPr>
            <a:spLocks noGrp="1"/>
          </p:cNvSpPr>
          <p:nvPr>
            <p:ph type="ftr" idx="11"/>
          </p:nvPr>
        </p:nvSpPr>
        <p:spPr/>
        <p:txBody>
          <a:bodyPr/>
          <a:lstStyle>
            <a:lvl1pPr>
              <a:defRPr/>
            </a:lvl1pPr>
          </a:lstStyle>
          <a:p>
            <a:r>
              <a:rPr lang="en-GB" dirty="0"/>
              <a:t>Liangxiao Xin, Sony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2018</a:t>
            </a:r>
            <a:endParaRPr lang="en-GB"/>
          </a:p>
        </p:txBody>
      </p:sp>
      <p:sp>
        <p:nvSpPr>
          <p:cNvPr id="3" name="Footer Placeholder 2"/>
          <p:cNvSpPr>
            <a:spLocks noGrp="1"/>
          </p:cNvSpPr>
          <p:nvPr>
            <p:ph type="ftr" idx="11"/>
          </p:nvPr>
        </p:nvSpPr>
        <p:spPr/>
        <p:txBody>
          <a:bodyPr/>
          <a:lstStyle>
            <a:lvl1pPr>
              <a:defRPr/>
            </a:lvl1pPr>
          </a:lstStyle>
          <a:p>
            <a:r>
              <a:rPr lang="en-GB" dirty="0"/>
              <a:t>Liangxiao Xin, Sony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dirty="0"/>
              <a:t>Liangxiao Xin, Sony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dirty="0"/>
              <a:t>Liangxiao Xin, Sony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Liangxiao Xin, Sony</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802.11-22/0212r2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err="1"/>
              <a:t>Liangxiao</a:t>
            </a:r>
            <a:r>
              <a:rPr lang="en-GB" dirty="0"/>
              <a:t> Xin, Sony</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Interaction between R-TWT and SCS </a:t>
            </a:r>
            <a:br>
              <a:rPr lang="en-US" dirty="0"/>
            </a:br>
            <a:r>
              <a:rPr lang="en-US" dirty="0"/>
              <a:t>(CC36 resolution for CID 4121)</a:t>
            </a:r>
            <a:endParaRPr lang="en-GB" dirty="0"/>
          </a:p>
        </p:txBody>
      </p:sp>
      <p:sp>
        <p:nvSpPr>
          <p:cNvPr id="3074" name="Rectangle 2"/>
          <p:cNvSpPr>
            <a:spLocks noGrp="1" noChangeArrowheads="1"/>
          </p:cNvSpPr>
          <p:nvPr>
            <p:ph type="body" idx="1"/>
          </p:nvPr>
        </p:nvSpPr>
        <p:spPr>
          <a:xfrm>
            <a:off x="685800" y="18891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2021-05-18</a:t>
            </a:r>
          </a:p>
        </p:txBody>
      </p:sp>
      <p:sp>
        <p:nvSpPr>
          <p:cNvPr id="9" name="Rectangle 12">
            <a:extLst>
              <a:ext uri="{FF2B5EF4-FFF2-40B4-BE49-F238E27FC236}">
                <a16:creationId xmlns:a16="http://schemas.microsoft.com/office/drawing/2014/main" id="{2E812CC5-3775-4286-8212-CBF309C328A2}"/>
              </a:ext>
            </a:extLst>
          </p:cNvPr>
          <p:cNvSpPr>
            <a:spLocks noChangeArrowheads="1"/>
          </p:cNvSpPr>
          <p:nvPr/>
        </p:nvSpPr>
        <p:spPr bwMode="auto">
          <a:xfrm>
            <a:off x="381000" y="272796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dirty="0"/>
              <a:t>Authors:</a:t>
            </a:r>
            <a:endParaRPr lang="en-US" sz="2000" b="0" dirty="0"/>
          </a:p>
        </p:txBody>
      </p:sp>
      <p:graphicFrame>
        <p:nvGraphicFramePr>
          <p:cNvPr id="10" name="表 20">
            <a:extLst>
              <a:ext uri="{FF2B5EF4-FFF2-40B4-BE49-F238E27FC236}">
                <a16:creationId xmlns:a16="http://schemas.microsoft.com/office/drawing/2014/main" id="{B274B698-194B-4DC6-B24E-0C6B81086A07}"/>
              </a:ext>
            </a:extLst>
          </p:cNvPr>
          <p:cNvGraphicFramePr>
            <a:graphicFrameLocks noGrp="1"/>
          </p:cNvGraphicFramePr>
          <p:nvPr>
            <p:extLst>
              <p:ext uri="{D42A27DB-BD31-4B8C-83A1-F6EECF244321}">
                <p14:modId xmlns:p14="http://schemas.microsoft.com/office/powerpoint/2010/main" val="1094832766"/>
              </p:ext>
            </p:extLst>
          </p:nvPr>
        </p:nvGraphicFramePr>
        <p:xfrm>
          <a:off x="483361" y="3108960"/>
          <a:ext cx="8177277" cy="2560320"/>
        </p:xfrm>
        <a:graphic>
          <a:graphicData uri="http://schemas.openxmlformats.org/drawingml/2006/table">
            <a:tbl>
              <a:tblPr firstRow="1" bandRow="1">
                <a:tableStyleId>{5940675A-B579-460E-94D1-54222C63F5DA}</a:tableStyleId>
              </a:tblPr>
              <a:tblGrid>
                <a:gridCol w="2000568">
                  <a:extLst>
                    <a:ext uri="{9D8B030D-6E8A-4147-A177-3AD203B41FA5}">
                      <a16:colId xmlns:a16="http://schemas.microsoft.com/office/drawing/2014/main" val="20000"/>
                    </a:ext>
                  </a:extLst>
                </a:gridCol>
                <a:gridCol w="1589405">
                  <a:extLst>
                    <a:ext uri="{9D8B030D-6E8A-4147-A177-3AD203B41FA5}">
                      <a16:colId xmlns:a16="http://schemas.microsoft.com/office/drawing/2014/main" val="20001"/>
                    </a:ext>
                  </a:extLst>
                </a:gridCol>
                <a:gridCol w="895414">
                  <a:extLst>
                    <a:ext uri="{9D8B030D-6E8A-4147-A177-3AD203B41FA5}">
                      <a16:colId xmlns:a16="http://schemas.microsoft.com/office/drawing/2014/main" val="20002"/>
                    </a:ext>
                  </a:extLst>
                </a:gridCol>
                <a:gridCol w="738505">
                  <a:extLst>
                    <a:ext uri="{9D8B030D-6E8A-4147-A177-3AD203B41FA5}">
                      <a16:colId xmlns:a16="http://schemas.microsoft.com/office/drawing/2014/main" val="20003"/>
                    </a:ext>
                  </a:extLst>
                </a:gridCol>
                <a:gridCol w="2953385">
                  <a:extLst>
                    <a:ext uri="{9D8B030D-6E8A-4147-A177-3AD203B41FA5}">
                      <a16:colId xmlns:a16="http://schemas.microsoft.com/office/drawing/2014/main" val="20004"/>
                    </a:ext>
                  </a:extLst>
                </a:gridCol>
              </a:tblGrid>
              <a:tr h="279400">
                <a:tc>
                  <a:txBody>
                    <a:bodyPr/>
                    <a:lstStyle/>
                    <a:p>
                      <a:r>
                        <a:rPr kumimoji="1" lang="en-US" altLang="ja-JP" sz="1500" b="1" dirty="0"/>
                        <a:t>Name</a:t>
                      </a:r>
                      <a:endParaRPr kumimoji="1" lang="ja-JP" altLang="en-US" sz="1500" b="1" dirty="0"/>
                    </a:p>
                  </a:txBody>
                  <a:tcPr/>
                </a:tc>
                <a:tc>
                  <a:txBody>
                    <a:bodyPr/>
                    <a:lstStyle/>
                    <a:p>
                      <a:r>
                        <a:rPr kumimoji="1" lang="en-US" altLang="ja-JP" sz="1500" b="1" dirty="0"/>
                        <a:t>Company</a:t>
                      </a:r>
                      <a:endParaRPr kumimoji="1" lang="ja-JP" altLang="en-US" sz="1500" b="1" dirty="0"/>
                    </a:p>
                  </a:txBody>
                  <a:tcPr/>
                </a:tc>
                <a:tc>
                  <a:txBody>
                    <a:bodyPr/>
                    <a:lstStyle/>
                    <a:p>
                      <a:r>
                        <a:rPr kumimoji="1" lang="en-US" altLang="ja-JP" sz="1500" b="1" dirty="0"/>
                        <a:t>Address</a:t>
                      </a:r>
                      <a:endParaRPr kumimoji="1" lang="ja-JP" altLang="en-US" sz="1500" b="1" dirty="0"/>
                    </a:p>
                  </a:txBody>
                  <a:tcPr/>
                </a:tc>
                <a:tc>
                  <a:txBody>
                    <a:bodyPr/>
                    <a:lstStyle/>
                    <a:p>
                      <a:r>
                        <a:rPr kumimoji="1" lang="en-US" altLang="ja-JP" sz="1500" b="1" dirty="0"/>
                        <a:t>Phone</a:t>
                      </a:r>
                      <a:endParaRPr kumimoji="1" lang="ja-JP" altLang="en-US" sz="1500" b="1" dirty="0"/>
                    </a:p>
                  </a:txBody>
                  <a:tcPr/>
                </a:tc>
                <a:tc>
                  <a:txBody>
                    <a:bodyPr/>
                    <a:lstStyle/>
                    <a:p>
                      <a:r>
                        <a:rPr kumimoji="1" lang="en-US" altLang="ja-JP" sz="1500" b="1" dirty="0"/>
                        <a:t>Email</a:t>
                      </a:r>
                      <a:endParaRPr kumimoji="1" lang="ja-JP" altLang="en-US" sz="1500" b="1" dirty="0"/>
                    </a:p>
                  </a:txBody>
                  <a:tcPr/>
                </a:tc>
                <a:extLst>
                  <a:ext uri="{0D108BD9-81ED-4DB2-BD59-A6C34878D82A}">
                    <a16:rowId xmlns:a16="http://schemas.microsoft.com/office/drawing/2014/main" val="10000"/>
                  </a:ext>
                </a:extLst>
              </a:tr>
              <a:tr h="279400">
                <a:tc>
                  <a:txBody>
                    <a:bodyPr/>
                    <a:lstStyle/>
                    <a:p>
                      <a:r>
                        <a:rPr kumimoji="1" lang="en-US" altLang="ja-JP" sz="1500" dirty="0"/>
                        <a:t>Liangxiao Xin</a:t>
                      </a:r>
                      <a:endParaRPr kumimoji="1" lang="ja-JP" altLang="en-US" sz="1500" dirty="0"/>
                    </a:p>
                  </a:txBody>
                  <a:tcPr anchor="ctr"/>
                </a:tc>
                <a:tc rowSpan="7">
                  <a:txBody>
                    <a:bodyPr/>
                    <a:lstStyle/>
                    <a:p>
                      <a:r>
                        <a:rPr kumimoji="1" lang="en-US" altLang="ja-JP" sz="1500" dirty="0"/>
                        <a:t>Sony Corporation</a:t>
                      </a:r>
                      <a:endParaRPr kumimoji="1" lang="ja-JP" altLang="en-US" sz="1500" dirty="0"/>
                    </a:p>
                  </a:txBody>
                  <a:tcPr anchor="ctr"/>
                </a:tc>
                <a:tc>
                  <a:txBody>
                    <a:bodyPr/>
                    <a:lstStyle/>
                    <a:p>
                      <a:endParaRPr kumimoji="1" lang="ja-JP" altLang="en-US" sz="1500"/>
                    </a:p>
                  </a:txBody>
                  <a:tcPr anchor="ctr"/>
                </a:tc>
                <a:tc>
                  <a:txBody>
                    <a:bodyPr/>
                    <a:lstStyle/>
                    <a:p>
                      <a:endParaRPr kumimoji="1" lang="ja-JP" altLang="en-US" sz="15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Liangxiao.Xin@sony.com</a:t>
                      </a:r>
                      <a:endParaRPr kumimoji="1" lang="ja-JP" altLang="en-US" sz="1500" dirty="0"/>
                    </a:p>
                  </a:txBody>
                  <a:tcPr anchor="ctr"/>
                </a:tc>
                <a:extLst>
                  <a:ext uri="{0D108BD9-81ED-4DB2-BD59-A6C34878D82A}">
                    <a16:rowId xmlns:a16="http://schemas.microsoft.com/office/drawing/2014/main" val="10001"/>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Mohamed Abouelseoud</a:t>
                      </a:r>
                      <a:endParaRPr kumimoji="1" lang="ja-JP" altLang="en-US" sz="1500" dirty="0"/>
                    </a:p>
                  </a:txBody>
                  <a:tcPr anchor="ctr"/>
                </a:tc>
                <a:tc vMerge="1">
                  <a:txBody>
                    <a:bodyPr/>
                    <a:lstStyle/>
                    <a:p>
                      <a:endParaRPr kumimoji="1" lang="ja-JP" altLang="en-US"/>
                    </a:p>
                  </a:txBody>
                  <a:tcPr/>
                </a:tc>
                <a:tc>
                  <a:txBody>
                    <a:bodyPr/>
                    <a:lstStyle/>
                    <a:p>
                      <a:endParaRPr kumimoji="1" lang="ja-JP" altLang="en-US" sz="1500"/>
                    </a:p>
                  </a:txBody>
                  <a:tcPr anchor="ctr"/>
                </a:tc>
                <a:tc>
                  <a:txBody>
                    <a:bodyPr/>
                    <a:lstStyle/>
                    <a:p>
                      <a:endParaRPr kumimoji="1" lang="ja-JP" altLang="en-US" sz="15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Mohamed.Abouelseoud@sony.com</a:t>
                      </a:r>
                      <a:endParaRPr kumimoji="1" lang="ja-JP" altLang="en-US" sz="1500" dirty="0"/>
                    </a:p>
                  </a:txBody>
                  <a:tcPr anchor="ctr"/>
                </a:tc>
                <a:extLst>
                  <a:ext uri="{0D108BD9-81ED-4DB2-BD59-A6C34878D82A}">
                    <a16:rowId xmlns:a16="http://schemas.microsoft.com/office/drawing/2014/main" val="3057296503"/>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Li-Hsiang Sun</a:t>
                      </a:r>
                      <a:endParaRPr kumimoji="1" lang="ja-JP" altLang="en-US" sz="1500" dirty="0"/>
                    </a:p>
                  </a:txBody>
                  <a:tcPr anchor="ctr"/>
                </a:tc>
                <a:tc vMerge="1">
                  <a:txBody>
                    <a:bodyPr/>
                    <a:lstStyle/>
                    <a:p>
                      <a:endParaRPr kumimoji="1" lang="ja-JP" altLang="en-US"/>
                    </a:p>
                  </a:txBody>
                  <a:tcP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kern="1200" dirty="0">
                          <a:solidFill>
                            <a:schemeClr val="tx1"/>
                          </a:solidFill>
                          <a:latin typeface="+mn-lt"/>
                          <a:ea typeface="+mn-ea"/>
                          <a:cs typeface="+mn-cs"/>
                        </a:rPr>
                        <a:t>Li-Hsiang.Sun@sony.com</a:t>
                      </a:r>
                      <a:endParaRPr kumimoji="1" lang="ja-JP" altLang="en-US" sz="1500" kern="1200" dirty="0">
                        <a:solidFill>
                          <a:schemeClr val="tx1"/>
                        </a:solidFill>
                        <a:latin typeface="+mn-lt"/>
                        <a:ea typeface="+mn-ea"/>
                        <a:cs typeface="+mn-cs"/>
                      </a:endParaRPr>
                    </a:p>
                  </a:txBody>
                  <a:tcPr anchor="ctr"/>
                </a:tc>
                <a:extLst>
                  <a:ext uri="{0D108BD9-81ED-4DB2-BD59-A6C34878D82A}">
                    <a16:rowId xmlns:a16="http://schemas.microsoft.com/office/drawing/2014/main" val="1773897951"/>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tc vMerge="1">
                  <a:txBody>
                    <a:bodyPr/>
                    <a:lstStyle/>
                    <a:p>
                      <a:endParaRPr kumimoji="1" lang="ja-JP" altLang="en-US"/>
                    </a:p>
                  </a:txBody>
                  <a:tcPr/>
                </a:tc>
                <a:tc>
                  <a:txBody>
                    <a:bodyPr/>
                    <a:lstStyle/>
                    <a:p>
                      <a:endParaRPr kumimoji="1" lang="ja-JP" altLang="en-US" sz="150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kern="1200" dirty="0">
                        <a:solidFill>
                          <a:schemeClr val="tx1"/>
                        </a:solidFill>
                        <a:latin typeface="+mn-lt"/>
                        <a:ea typeface="+mn-ea"/>
                        <a:cs typeface="+mn-cs"/>
                      </a:endParaRPr>
                    </a:p>
                  </a:txBody>
                  <a:tcPr anchor="ctr"/>
                </a:tc>
                <a:extLst>
                  <a:ext uri="{0D108BD9-81ED-4DB2-BD59-A6C34878D82A}">
                    <a16:rowId xmlns:a16="http://schemas.microsoft.com/office/drawing/2014/main" val="3554278873"/>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tc vMerge="1">
                  <a:txBody>
                    <a:bodyPr/>
                    <a:lstStyle/>
                    <a:p>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extLst>
                  <a:ext uri="{0D108BD9-81ED-4DB2-BD59-A6C34878D82A}">
                    <a16:rowId xmlns:a16="http://schemas.microsoft.com/office/drawing/2014/main" val="3644854183"/>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tc vMerge="1">
                  <a:txBody>
                    <a:bodyPr/>
                    <a:lstStyle/>
                    <a:p>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extLst>
                  <a:ext uri="{0D108BD9-81ED-4DB2-BD59-A6C34878D82A}">
                    <a16:rowId xmlns:a16="http://schemas.microsoft.com/office/drawing/2014/main" val="441123169"/>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tc vMerge="1">
                  <a:txBody>
                    <a:bodyPr/>
                    <a:lstStyle/>
                    <a:p>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extLst>
                  <a:ext uri="{0D108BD9-81ED-4DB2-BD59-A6C34878D82A}">
                    <a16:rowId xmlns:a16="http://schemas.microsoft.com/office/drawing/2014/main" val="3800899380"/>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34CBE38-CC2D-46FB-B106-C3BAB5885EEF}"/>
              </a:ext>
            </a:extLst>
          </p:cNvPr>
          <p:cNvSpPr>
            <a:spLocks noGrp="1"/>
          </p:cNvSpPr>
          <p:nvPr>
            <p:ph idx="1"/>
          </p:nvPr>
        </p:nvSpPr>
        <p:spPr>
          <a:xfrm>
            <a:off x="685800" y="1981201"/>
            <a:ext cx="7770813" cy="3276600"/>
          </a:xfrm>
        </p:spPr>
        <p:txBody>
          <a:bodyPr/>
          <a:lstStyle/>
          <a:p>
            <a:pPr marL="457200" lvl="1" indent="0"/>
            <a:r>
              <a:rPr lang="en-US" sz="1200" b="1" dirty="0"/>
              <a:t>35.3.22 Multi-link SCS procedure</a:t>
            </a:r>
          </a:p>
          <a:p>
            <a:pPr marL="457200" lvl="1" indent="0"/>
            <a:r>
              <a:rPr lang="en-US" sz="1200" i="1" dirty="0" err="1">
                <a:highlight>
                  <a:srgbClr val="FFFF00"/>
                </a:highlight>
              </a:rPr>
              <a:t>TGbe</a:t>
            </a:r>
            <a:r>
              <a:rPr lang="en-US" sz="1200" i="1" dirty="0">
                <a:highlight>
                  <a:srgbClr val="FFFF00"/>
                </a:highlight>
              </a:rPr>
              <a:t> editor: Add the below paragraph to the end of the subclause:</a:t>
            </a:r>
          </a:p>
          <a:p>
            <a:pPr marL="457200" lvl="1" indent="0"/>
            <a:endParaRPr lang="en-US" sz="1200" i="1" dirty="0"/>
          </a:p>
          <a:p>
            <a:pPr marL="457200" lvl="1" indent="0"/>
            <a:r>
              <a:rPr lang="en-US" sz="1200" dirty="0"/>
              <a:t>The non-AP EHT STA affiliated with the non-AP MLD may send an SCS request that contains a QoS characteristics element whose R-TWT request field is set to 1 to its associated EHT AP affiliated with the AP MLD only if the non-AP EHT STA is an R-TWT scheduled STA and the EHT AP is an R-TWT scheduling AP (see 35.8 (Restricted TWT (r-TWT))) . If the requested SCS with R-TWT request field set to 1 in the QoS Characteristics element is accepted by the EHT AP, one of the EHT APs affiliated with the AP MLD that is an R-TWT scheduling AP (see 35.8 (Restricted TWT (r-TWT))) should schedule an R-TWT for the SCS traffic stream and send an unsolicited TWT response frame to assign the membership of the R-TWT to the corresponding non-AP STA affiliated with the non-AP MLD that is an R-TWT scheduled STA (see 35.8 (Restricted TWT (r-TWT))) on the same link before timeout. Before the timeout or receiving the unsolicited TWT response frame, all the non-AP EHT STAs affiliated with the non-AP MLD shall not initiate the R-TWT membership negotiation with the EHT APs affiliated with the AP MLD for the SCS traffic stream.</a:t>
            </a:r>
          </a:p>
          <a:p>
            <a:pPr marL="457200" lvl="1" indent="0"/>
            <a:endParaRPr lang="en-US" sz="1200" dirty="0"/>
          </a:p>
        </p:txBody>
      </p:sp>
      <p:sp>
        <p:nvSpPr>
          <p:cNvPr id="3" name="Slide Number Placeholder 2">
            <a:extLst>
              <a:ext uri="{FF2B5EF4-FFF2-40B4-BE49-F238E27FC236}">
                <a16:creationId xmlns:a16="http://schemas.microsoft.com/office/drawing/2014/main" id="{C1E844D5-C8A7-46DD-AD39-0DC73573F77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4" name="Footer Placeholder 3">
            <a:extLst>
              <a:ext uri="{FF2B5EF4-FFF2-40B4-BE49-F238E27FC236}">
                <a16:creationId xmlns:a16="http://schemas.microsoft.com/office/drawing/2014/main" id="{55DFE47B-F568-4921-9507-72DE0382BB30}"/>
              </a:ext>
            </a:extLst>
          </p:cNvPr>
          <p:cNvSpPr>
            <a:spLocks noGrp="1"/>
          </p:cNvSpPr>
          <p:nvPr>
            <p:ph type="ftr" idx="14"/>
          </p:nvPr>
        </p:nvSpPr>
        <p:spPr/>
        <p:txBody>
          <a:bodyPr/>
          <a:lstStyle/>
          <a:p>
            <a:r>
              <a:rPr lang="en-GB"/>
              <a:t>Liangxiao Xin, Sony</a:t>
            </a:r>
            <a:endParaRPr lang="en-GB" dirty="0"/>
          </a:p>
        </p:txBody>
      </p:sp>
      <p:sp>
        <p:nvSpPr>
          <p:cNvPr id="5" name="Date Placeholder 4">
            <a:extLst>
              <a:ext uri="{FF2B5EF4-FFF2-40B4-BE49-F238E27FC236}">
                <a16:creationId xmlns:a16="http://schemas.microsoft.com/office/drawing/2014/main" id="{E1EB4525-D7F0-444F-A9FF-FB5DEDFD87D5}"/>
              </a:ext>
            </a:extLst>
          </p:cNvPr>
          <p:cNvSpPr>
            <a:spLocks noGrp="1"/>
          </p:cNvSpPr>
          <p:nvPr>
            <p:ph type="dt" idx="15"/>
          </p:nvPr>
        </p:nvSpPr>
        <p:spPr/>
        <p:txBody>
          <a:bodyPr/>
          <a:lstStyle/>
          <a:p>
            <a:r>
              <a:rPr lang="en-US" dirty="0"/>
              <a:t>January 2022</a:t>
            </a:r>
            <a:endParaRPr lang="en-GB" dirty="0"/>
          </a:p>
        </p:txBody>
      </p:sp>
      <p:sp>
        <p:nvSpPr>
          <p:cNvPr id="6" name="Title 5">
            <a:extLst>
              <a:ext uri="{FF2B5EF4-FFF2-40B4-BE49-F238E27FC236}">
                <a16:creationId xmlns:a16="http://schemas.microsoft.com/office/drawing/2014/main" id="{1889B0E9-F7C4-4FE1-838A-1E7818589745}"/>
              </a:ext>
            </a:extLst>
          </p:cNvPr>
          <p:cNvSpPr>
            <a:spLocks noGrp="1"/>
          </p:cNvSpPr>
          <p:nvPr>
            <p:ph type="title"/>
          </p:nvPr>
        </p:nvSpPr>
        <p:spPr/>
        <p:txBody>
          <a:bodyPr/>
          <a:lstStyle/>
          <a:p>
            <a:r>
              <a:rPr lang="en-US" dirty="0"/>
              <a:t>Proposed Text Change for SP1 (2/2)</a:t>
            </a:r>
          </a:p>
        </p:txBody>
      </p:sp>
    </p:spTree>
    <p:extLst>
      <p:ext uri="{BB962C8B-B14F-4D97-AF65-F5344CB8AC3E}">
        <p14:creationId xmlns:p14="http://schemas.microsoft.com/office/powerpoint/2010/main" val="15105396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34CBE38-CC2D-46FB-B106-C3BAB5885EEF}"/>
              </a:ext>
            </a:extLst>
          </p:cNvPr>
          <p:cNvSpPr>
            <a:spLocks noGrp="1"/>
          </p:cNvSpPr>
          <p:nvPr>
            <p:ph idx="1"/>
          </p:nvPr>
        </p:nvSpPr>
        <p:spPr/>
        <p:txBody>
          <a:bodyPr/>
          <a:lstStyle/>
          <a:p>
            <a:pPr>
              <a:buFont typeface="Arial" panose="020B0604020202020204" pitchFamily="34" charset="0"/>
              <a:buChar char="•"/>
            </a:pPr>
            <a:r>
              <a:rPr lang="en-US" dirty="0"/>
              <a:t>Do you support to a</a:t>
            </a:r>
            <a:r>
              <a:rPr lang="en-US" sz="2400" dirty="0"/>
              <a:t>dd one or more SCSID fields in the Broadcast TWT parameter set field to indicate the SCS traffic streams that are prioritized during the R-TWT SPs?</a:t>
            </a:r>
          </a:p>
          <a:p>
            <a:pPr lvl="1">
              <a:buFont typeface="Arial" panose="020B0604020202020204" pitchFamily="34" charset="0"/>
              <a:buChar char="•"/>
            </a:pPr>
            <a:r>
              <a:rPr lang="en-US" dirty="0"/>
              <a:t>Note: this SP aims to trigger resolution of CID 4121</a:t>
            </a:r>
          </a:p>
          <a:p>
            <a:pPr>
              <a:buFont typeface="Arial" panose="020B0604020202020204" pitchFamily="34" charset="0"/>
              <a:buChar char="•"/>
            </a:pPr>
            <a:endParaRPr lang="en-US" dirty="0"/>
          </a:p>
        </p:txBody>
      </p:sp>
      <p:sp>
        <p:nvSpPr>
          <p:cNvPr id="3" name="Slide Number Placeholder 2">
            <a:extLst>
              <a:ext uri="{FF2B5EF4-FFF2-40B4-BE49-F238E27FC236}">
                <a16:creationId xmlns:a16="http://schemas.microsoft.com/office/drawing/2014/main" id="{C1E844D5-C8A7-46DD-AD39-0DC73573F77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4" name="Footer Placeholder 3">
            <a:extLst>
              <a:ext uri="{FF2B5EF4-FFF2-40B4-BE49-F238E27FC236}">
                <a16:creationId xmlns:a16="http://schemas.microsoft.com/office/drawing/2014/main" id="{55DFE47B-F568-4921-9507-72DE0382BB30}"/>
              </a:ext>
            </a:extLst>
          </p:cNvPr>
          <p:cNvSpPr>
            <a:spLocks noGrp="1"/>
          </p:cNvSpPr>
          <p:nvPr>
            <p:ph type="ftr" idx="14"/>
          </p:nvPr>
        </p:nvSpPr>
        <p:spPr/>
        <p:txBody>
          <a:bodyPr/>
          <a:lstStyle/>
          <a:p>
            <a:r>
              <a:rPr lang="en-GB"/>
              <a:t>Liangxiao Xin, Sony</a:t>
            </a:r>
            <a:endParaRPr lang="en-GB" dirty="0"/>
          </a:p>
        </p:txBody>
      </p:sp>
      <p:sp>
        <p:nvSpPr>
          <p:cNvPr id="5" name="Date Placeholder 4">
            <a:extLst>
              <a:ext uri="{FF2B5EF4-FFF2-40B4-BE49-F238E27FC236}">
                <a16:creationId xmlns:a16="http://schemas.microsoft.com/office/drawing/2014/main" id="{E1EB4525-D7F0-444F-A9FF-FB5DEDFD87D5}"/>
              </a:ext>
            </a:extLst>
          </p:cNvPr>
          <p:cNvSpPr>
            <a:spLocks noGrp="1"/>
          </p:cNvSpPr>
          <p:nvPr>
            <p:ph type="dt" idx="15"/>
          </p:nvPr>
        </p:nvSpPr>
        <p:spPr/>
        <p:txBody>
          <a:bodyPr/>
          <a:lstStyle/>
          <a:p>
            <a:r>
              <a:rPr lang="en-US" dirty="0"/>
              <a:t>January 2022</a:t>
            </a:r>
            <a:endParaRPr lang="en-GB" dirty="0"/>
          </a:p>
        </p:txBody>
      </p:sp>
      <p:sp>
        <p:nvSpPr>
          <p:cNvPr id="6" name="Title 5">
            <a:extLst>
              <a:ext uri="{FF2B5EF4-FFF2-40B4-BE49-F238E27FC236}">
                <a16:creationId xmlns:a16="http://schemas.microsoft.com/office/drawing/2014/main" id="{1889B0E9-F7C4-4FE1-838A-1E7818589745}"/>
              </a:ext>
            </a:extLst>
          </p:cNvPr>
          <p:cNvSpPr>
            <a:spLocks noGrp="1"/>
          </p:cNvSpPr>
          <p:nvPr>
            <p:ph type="title"/>
          </p:nvPr>
        </p:nvSpPr>
        <p:spPr/>
        <p:txBody>
          <a:bodyPr/>
          <a:lstStyle/>
          <a:p>
            <a:r>
              <a:rPr lang="en-US" dirty="0"/>
              <a:t>SP2</a:t>
            </a:r>
          </a:p>
        </p:txBody>
      </p:sp>
    </p:spTree>
    <p:extLst>
      <p:ext uri="{BB962C8B-B14F-4D97-AF65-F5344CB8AC3E}">
        <p14:creationId xmlns:p14="http://schemas.microsoft.com/office/powerpoint/2010/main" val="658967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73296C5-034D-4D0A-865A-1188B3F952D9}"/>
              </a:ext>
            </a:extLst>
          </p:cNvPr>
          <p:cNvSpPr>
            <a:spLocks noGrp="1"/>
          </p:cNvSpPr>
          <p:nvPr>
            <p:ph idx="1"/>
          </p:nvPr>
        </p:nvSpPr>
        <p:spPr/>
        <p:txBody>
          <a:bodyPr/>
          <a:lstStyle/>
          <a:p>
            <a:pPr marL="457200" lvl="1" indent="0"/>
            <a:r>
              <a:rPr lang="en-US" sz="1100" b="1" dirty="0"/>
              <a:t>9.4.2.199 TWT element</a:t>
            </a:r>
          </a:p>
          <a:p>
            <a:pPr marL="457200" lvl="1" indent="0"/>
            <a:r>
              <a:rPr lang="en-US" sz="1100" i="1" dirty="0" err="1">
                <a:highlight>
                  <a:srgbClr val="FFFF00"/>
                </a:highlight>
              </a:rPr>
              <a:t>TGbe</a:t>
            </a:r>
            <a:r>
              <a:rPr lang="en-US" sz="1100" i="1" dirty="0">
                <a:highlight>
                  <a:srgbClr val="FFFF00"/>
                </a:highlight>
              </a:rPr>
              <a:t> editor: Add the below paragraph to the end of this subclause:</a:t>
            </a:r>
          </a:p>
          <a:p>
            <a:pPr marL="457200" lvl="1" indent="0"/>
            <a:r>
              <a:rPr lang="en-US" sz="1100" dirty="0"/>
              <a:t>(#4121)The SCSID Valid subfield indicates if the Restricted TWT SCSID field has valid information. When the value is set to 0, it indicates that the Restricted TWT SCSID field is reserved.</a:t>
            </a:r>
          </a:p>
          <a:p>
            <a:pPr marL="457200" lvl="1" indent="0"/>
            <a:r>
              <a:rPr lang="en-US" sz="1100" dirty="0"/>
              <a:t>(#4121)The Restricted TWT SCSID subfields specify which SCSID(s) are identified by the TWT scheduling AP or the TWT scheduled STA as latency sensitive traffic streams in the downlink, uplink, and direct link direction. </a:t>
            </a:r>
          </a:p>
          <a:p>
            <a:pPr marL="457200" lvl="1" indent="0"/>
            <a:endParaRPr lang="en-US" sz="1100" dirty="0"/>
          </a:p>
          <a:p>
            <a:pPr marL="457200" lvl="1" indent="0"/>
            <a:endParaRPr lang="en-US" sz="1100" dirty="0"/>
          </a:p>
          <a:p>
            <a:pPr marL="457200" lvl="1" indent="0"/>
            <a:endParaRPr lang="en-US" sz="1100" dirty="0"/>
          </a:p>
          <a:p>
            <a:pPr marL="457200" lvl="1" indent="0"/>
            <a:endParaRPr lang="en-US" sz="1100" dirty="0"/>
          </a:p>
          <a:p>
            <a:pPr marL="457200" lvl="1" indent="0"/>
            <a:endParaRPr lang="en-US" sz="1100" dirty="0"/>
          </a:p>
          <a:p>
            <a:pPr marL="457200" lvl="1" indent="0"/>
            <a:r>
              <a:rPr lang="en-US" sz="1100" b="1" dirty="0"/>
              <a:t>35.8.5 Traffic delivery</a:t>
            </a:r>
          </a:p>
          <a:p>
            <a:pPr marL="457200" lvl="1" indent="0"/>
            <a:r>
              <a:rPr lang="en-US" sz="1100" i="1" dirty="0" err="1">
                <a:highlight>
                  <a:srgbClr val="FFFF00"/>
                </a:highlight>
              </a:rPr>
              <a:t>TGbe</a:t>
            </a:r>
            <a:r>
              <a:rPr lang="en-US" sz="1100" i="1" dirty="0">
                <a:highlight>
                  <a:srgbClr val="FFFF00"/>
                </a:highlight>
              </a:rPr>
              <a:t> editor: change the below paragraph in this subclause:</a:t>
            </a:r>
          </a:p>
          <a:p>
            <a:pPr marL="457200" lvl="1" indent="0"/>
            <a:r>
              <a:rPr lang="en-US" sz="1100" dirty="0"/>
              <a:t>An r-TWT scheduling AP or a member r-TWT scheduled STA that has initiated or participated in a frame exchange during a restricted TWT SP shall ensure QoS Data frames of r-TWT TID(s) </a:t>
            </a:r>
            <a:r>
              <a:rPr lang="en-US" sz="1100" dirty="0">
                <a:highlight>
                  <a:srgbClr val="FFFF00"/>
                </a:highlight>
              </a:rPr>
              <a:t>and R-TWT SCSID(s) (#4121)</a:t>
            </a:r>
            <a:r>
              <a:rPr lang="en-US" sz="1100" dirty="0"/>
              <a:t> to be first delivered during the r-TWT SPs. In a trigger-enabled restricted TWT SP, when scheduling the transmission of Trigger frames, the r-TWT scheduling AP shall first trigger member r-TWT scheduled STAs to facilitate them to first deliver their QoS Data frames of r-TWT UL TID(s) </a:t>
            </a:r>
            <a:r>
              <a:rPr lang="en-US" sz="1100" dirty="0">
                <a:highlight>
                  <a:srgbClr val="FFFF00"/>
                </a:highlight>
              </a:rPr>
              <a:t>and R-TWT SCSID(s) of UL and direct link direction(#4121), </a:t>
            </a:r>
            <a:r>
              <a:rPr lang="en-US" sz="1100" dirty="0"/>
              <a:t>if any.</a:t>
            </a:r>
          </a:p>
        </p:txBody>
      </p:sp>
      <p:sp>
        <p:nvSpPr>
          <p:cNvPr id="3" name="Slide Number Placeholder 2">
            <a:extLst>
              <a:ext uri="{FF2B5EF4-FFF2-40B4-BE49-F238E27FC236}">
                <a16:creationId xmlns:a16="http://schemas.microsoft.com/office/drawing/2014/main" id="{DA46B27D-E287-4462-BD70-95B1C7F0DDC6}"/>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4" name="Footer Placeholder 3">
            <a:extLst>
              <a:ext uri="{FF2B5EF4-FFF2-40B4-BE49-F238E27FC236}">
                <a16:creationId xmlns:a16="http://schemas.microsoft.com/office/drawing/2014/main" id="{0905D7EC-CD67-4428-8FC3-5E99E9BD7F41}"/>
              </a:ext>
            </a:extLst>
          </p:cNvPr>
          <p:cNvSpPr>
            <a:spLocks noGrp="1"/>
          </p:cNvSpPr>
          <p:nvPr>
            <p:ph type="ftr" idx="14"/>
          </p:nvPr>
        </p:nvSpPr>
        <p:spPr/>
        <p:txBody>
          <a:bodyPr/>
          <a:lstStyle/>
          <a:p>
            <a:r>
              <a:rPr lang="en-GB"/>
              <a:t>Liangxiao Xin, Sony</a:t>
            </a:r>
            <a:endParaRPr lang="en-GB" dirty="0"/>
          </a:p>
        </p:txBody>
      </p:sp>
      <p:sp>
        <p:nvSpPr>
          <p:cNvPr id="5" name="Date Placeholder 4">
            <a:extLst>
              <a:ext uri="{FF2B5EF4-FFF2-40B4-BE49-F238E27FC236}">
                <a16:creationId xmlns:a16="http://schemas.microsoft.com/office/drawing/2014/main" id="{770008EE-32B0-494B-BD65-EBC49DA9F202}"/>
              </a:ext>
            </a:extLst>
          </p:cNvPr>
          <p:cNvSpPr>
            <a:spLocks noGrp="1"/>
          </p:cNvSpPr>
          <p:nvPr>
            <p:ph type="dt" idx="15"/>
          </p:nvPr>
        </p:nvSpPr>
        <p:spPr/>
        <p:txBody>
          <a:bodyPr/>
          <a:lstStyle/>
          <a:p>
            <a:r>
              <a:rPr lang="en-US" dirty="0"/>
              <a:t>January 2022</a:t>
            </a:r>
            <a:endParaRPr lang="en-GB" dirty="0"/>
          </a:p>
        </p:txBody>
      </p:sp>
      <p:sp>
        <p:nvSpPr>
          <p:cNvPr id="6" name="Title 5">
            <a:extLst>
              <a:ext uri="{FF2B5EF4-FFF2-40B4-BE49-F238E27FC236}">
                <a16:creationId xmlns:a16="http://schemas.microsoft.com/office/drawing/2014/main" id="{2174B6F3-D5E8-4E27-B979-EF9092F1DDCD}"/>
              </a:ext>
            </a:extLst>
          </p:cNvPr>
          <p:cNvSpPr>
            <a:spLocks noGrp="1"/>
          </p:cNvSpPr>
          <p:nvPr>
            <p:ph type="title"/>
          </p:nvPr>
        </p:nvSpPr>
        <p:spPr/>
        <p:txBody>
          <a:bodyPr/>
          <a:lstStyle/>
          <a:p>
            <a:r>
              <a:rPr lang="en-US" dirty="0"/>
              <a:t>Proposed Text Change for SP2</a:t>
            </a:r>
          </a:p>
        </p:txBody>
      </p:sp>
      <p:graphicFrame>
        <p:nvGraphicFramePr>
          <p:cNvPr id="7" name="Table 6">
            <a:extLst>
              <a:ext uri="{FF2B5EF4-FFF2-40B4-BE49-F238E27FC236}">
                <a16:creationId xmlns:a16="http://schemas.microsoft.com/office/drawing/2014/main" id="{B9572711-BB05-4BAC-A724-EA8FFE73E6B8}"/>
              </a:ext>
            </a:extLst>
          </p:cNvPr>
          <p:cNvGraphicFramePr>
            <a:graphicFrameLocks noGrp="1"/>
          </p:cNvGraphicFramePr>
          <p:nvPr>
            <p:extLst>
              <p:ext uri="{D42A27DB-BD31-4B8C-83A1-F6EECF244321}">
                <p14:modId xmlns:p14="http://schemas.microsoft.com/office/powerpoint/2010/main" val="2010457411"/>
              </p:ext>
            </p:extLst>
          </p:nvPr>
        </p:nvGraphicFramePr>
        <p:xfrm>
          <a:off x="4657224" y="3352800"/>
          <a:ext cx="3623476" cy="1066800"/>
        </p:xfrm>
        <a:graphic>
          <a:graphicData uri="http://schemas.openxmlformats.org/drawingml/2006/table">
            <a:tbl>
              <a:tblPr firstRow="1" firstCol="1" bandRow="1">
                <a:tableStyleId>{5C22544A-7EE6-4342-B048-85BDC9FD1C3A}</a:tableStyleId>
              </a:tblPr>
              <a:tblGrid>
                <a:gridCol w="499277">
                  <a:extLst>
                    <a:ext uri="{9D8B030D-6E8A-4147-A177-3AD203B41FA5}">
                      <a16:colId xmlns:a16="http://schemas.microsoft.com/office/drawing/2014/main" val="2083000519"/>
                    </a:ext>
                  </a:extLst>
                </a:gridCol>
                <a:gridCol w="823580">
                  <a:extLst>
                    <a:ext uri="{9D8B030D-6E8A-4147-A177-3AD203B41FA5}">
                      <a16:colId xmlns:a16="http://schemas.microsoft.com/office/drawing/2014/main" val="2823078439"/>
                    </a:ext>
                  </a:extLst>
                </a:gridCol>
                <a:gridCol w="754293">
                  <a:extLst>
                    <a:ext uri="{9D8B030D-6E8A-4147-A177-3AD203B41FA5}">
                      <a16:colId xmlns:a16="http://schemas.microsoft.com/office/drawing/2014/main" val="3839538019"/>
                    </a:ext>
                  </a:extLst>
                </a:gridCol>
                <a:gridCol w="702875">
                  <a:extLst>
                    <a:ext uri="{9D8B030D-6E8A-4147-A177-3AD203B41FA5}">
                      <a16:colId xmlns:a16="http://schemas.microsoft.com/office/drawing/2014/main" val="868682693"/>
                    </a:ext>
                  </a:extLst>
                </a:gridCol>
                <a:gridCol w="843451">
                  <a:extLst>
                    <a:ext uri="{9D8B030D-6E8A-4147-A177-3AD203B41FA5}">
                      <a16:colId xmlns:a16="http://schemas.microsoft.com/office/drawing/2014/main" val="4254503898"/>
                    </a:ext>
                  </a:extLst>
                </a:gridCol>
              </a:tblGrid>
              <a:tr h="175260">
                <a:tc>
                  <a:txBody>
                    <a:bodyPr/>
                    <a:lstStyle/>
                    <a:p>
                      <a:pPr marL="0" marR="0" algn="l">
                        <a:lnSpc>
                          <a:spcPts val="800"/>
                        </a:lnSpc>
                        <a:spcBef>
                          <a:spcPts val="0"/>
                        </a:spcBef>
                        <a:spcAft>
                          <a:spcPts val="0"/>
                        </a:spcAft>
                        <a:tabLst>
                          <a:tab pos="482600" algn="r"/>
                        </a:tabLst>
                      </a:pPr>
                      <a:r>
                        <a:rPr lang="en-US" sz="800">
                          <a:effectLst/>
                        </a:rPr>
                        <a:t> </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solidFill>
                      <a:schemeClr val="bg1"/>
                    </a:solidFill>
                  </a:tcPr>
                </a:tc>
                <a:tc>
                  <a:txBody>
                    <a:bodyPr/>
                    <a:lstStyle/>
                    <a:p>
                      <a:pPr marL="0" marR="0" algn="ctr">
                        <a:lnSpc>
                          <a:spcPts val="800"/>
                        </a:lnSpc>
                        <a:spcBef>
                          <a:spcPts val="0"/>
                        </a:spcBef>
                        <a:spcAft>
                          <a:spcPts val="0"/>
                        </a:spcAft>
                        <a:tabLst>
                          <a:tab pos="736600" algn="r"/>
                        </a:tabLst>
                      </a:pPr>
                      <a:r>
                        <a:rPr lang="en-US" sz="800" b="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B0</a:t>
                      </a:r>
                    </a:p>
                  </a:txBody>
                  <a:tcPr marL="25400" marR="25400" marT="76200" marB="38100">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ts val="800"/>
                        </a:lnSpc>
                        <a:spcBef>
                          <a:spcPts val="0"/>
                        </a:spcBef>
                        <a:spcAft>
                          <a:spcPts val="0"/>
                        </a:spcAft>
                        <a:tabLst>
                          <a:tab pos="444500" algn="r"/>
                        </a:tabLst>
                      </a:pPr>
                      <a:r>
                        <a:rPr lang="en-US" sz="800" b="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B1</a:t>
                      </a:r>
                    </a:p>
                  </a:txBody>
                  <a:tcPr marL="25400" marR="25400" marT="76200" marB="38100">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ts val="800"/>
                        </a:lnSpc>
                        <a:spcBef>
                          <a:spcPts val="0"/>
                        </a:spcBef>
                        <a:spcAft>
                          <a:spcPts val="0"/>
                        </a:spcAft>
                        <a:tabLst>
                          <a:tab pos="444500" algn="r"/>
                          <a:tab pos="736600" algn="r"/>
                        </a:tabLst>
                      </a:pPr>
                      <a:r>
                        <a:rPr lang="en-US" sz="800" b="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B2</a:t>
                      </a:r>
                    </a:p>
                  </a:txBody>
                  <a:tcPr marL="25400" marR="25400" marT="76200" marB="38100">
                    <a:lnB w="12700" cap="flat" cmpd="sng" algn="ctr">
                      <a:solidFill>
                        <a:schemeClr val="tx1"/>
                      </a:solidFill>
                      <a:prstDash val="solid"/>
                      <a:round/>
                      <a:headEnd type="none" w="med" len="med"/>
                      <a:tailEnd type="none" w="med" len="med"/>
                    </a:lnB>
                    <a:solidFill>
                      <a:schemeClr val="bg1"/>
                    </a:solidFill>
                  </a:tcPr>
                </a:tc>
                <a:tc>
                  <a:txBody>
                    <a:bodyPr/>
                    <a:lstStyle/>
                    <a:p>
                      <a:pPr marL="0" marR="0" algn="l">
                        <a:lnSpc>
                          <a:spcPts val="800"/>
                        </a:lnSpc>
                        <a:spcBef>
                          <a:spcPts val="0"/>
                        </a:spcBef>
                        <a:spcAft>
                          <a:spcPts val="0"/>
                        </a:spcAft>
                        <a:tabLst>
                          <a:tab pos="444500" algn="r"/>
                          <a:tab pos="736600" algn="r"/>
                        </a:tabLst>
                      </a:pPr>
                      <a:r>
                        <a:rPr lang="en-US" sz="800" b="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B3                B7</a:t>
                      </a:r>
                    </a:p>
                  </a:txBody>
                  <a:tcPr marL="25400" marR="25400" marT="76200" marB="38100">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79278208"/>
                  </a:ext>
                </a:extLst>
              </a:tr>
              <a:tr h="290830">
                <a:tc>
                  <a:txBody>
                    <a:bodyPr/>
                    <a:lstStyle/>
                    <a:p>
                      <a:pPr marL="0" marR="0" algn="ctr">
                        <a:lnSpc>
                          <a:spcPts val="800"/>
                        </a:lnSpc>
                        <a:spcBef>
                          <a:spcPts val="0"/>
                        </a:spcBef>
                        <a:spcAft>
                          <a:spcPts val="0"/>
                        </a:spcAft>
                      </a:pPr>
                      <a:r>
                        <a:rPr lang="en-US" sz="800">
                          <a:effectLst/>
                        </a:rPr>
                        <a:t> </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lnR w="12700" cap="flat" cmpd="sng" algn="ctr">
                      <a:solidFill>
                        <a:schemeClr val="tx1"/>
                      </a:solidFill>
                      <a:prstDash val="solid"/>
                      <a:round/>
                      <a:headEnd type="none" w="med" len="med"/>
                      <a:tailEnd type="none" w="med" len="med"/>
                    </a:lnR>
                    <a:solidFill>
                      <a:schemeClr val="bg1"/>
                    </a:solidFill>
                  </a:tcPr>
                </a:tc>
                <a:tc>
                  <a:txBody>
                    <a:bodyPr/>
                    <a:lstStyle/>
                    <a:p>
                      <a:pPr marL="0" marR="0" algn="ctr">
                        <a:lnSpc>
                          <a:spcPts val="800"/>
                        </a:lnSpc>
                        <a:spcBef>
                          <a:spcPts val="0"/>
                        </a:spcBef>
                        <a:spcAft>
                          <a:spcPts val="0"/>
                        </a:spcAft>
                      </a:pPr>
                      <a:r>
                        <a:rPr lang="en-US" sz="800" dirty="0">
                          <a:effectLst/>
                        </a:rPr>
                        <a:t>DL TID Bitmap Valid</a:t>
                      </a:r>
                      <a:endPar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lang="en-US" sz="800" dirty="0">
                          <a:effectLst/>
                        </a:rPr>
                        <a:t>UL TID Bitmap Valid</a:t>
                      </a:r>
                      <a:endPar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ts val="800"/>
                        </a:lnSpc>
                        <a:spcBef>
                          <a:spcPts val="0"/>
                        </a:spcBef>
                        <a:spcAft>
                          <a:spcPts val="0"/>
                        </a:spcAft>
                      </a:pPr>
                      <a:r>
                        <a:rPr lang="en-US" sz="800" dirty="0">
                          <a:effectLst/>
                        </a:rPr>
                        <a:t>SCSID Valid</a:t>
                      </a:r>
                      <a:endPar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Reserved</a:t>
                      </a:r>
                    </a:p>
                  </a:txBody>
                  <a:tcPr marL="25400" marR="25400" marT="101600" marB="635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93824537"/>
                  </a:ext>
                </a:extLst>
              </a:tr>
              <a:tr h="0">
                <a:tc>
                  <a:txBody>
                    <a:bodyPr/>
                    <a:lstStyle/>
                    <a:p>
                      <a:pPr marL="0" marR="0" algn="ctr">
                        <a:lnSpc>
                          <a:spcPts val="800"/>
                        </a:lnSpc>
                        <a:spcBef>
                          <a:spcPts val="0"/>
                        </a:spcBef>
                        <a:spcAft>
                          <a:spcPts val="0"/>
                        </a:spcAft>
                      </a:pPr>
                      <a:r>
                        <a:rPr lang="en-US" sz="800" dirty="0">
                          <a:solidFill>
                            <a:schemeClr val="tx1"/>
                          </a:solidFill>
                          <a:effectLst/>
                        </a:rPr>
                        <a:t>Bits:</a:t>
                      </a:r>
                      <a:endParaRPr lang="en-US" sz="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solidFill>
                      <a:schemeClr val="bg1"/>
                    </a:solidFill>
                  </a:tcPr>
                </a:tc>
                <a:tc>
                  <a:txBody>
                    <a:bodyPr/>
                    <a:lstStyle/>
                    <a:p>
                      <a:pPr marL="0" marR="0" algn="ctr">
                        <a:lnSpc>
                          <a:spcPts val="800"/>
                        </a:lnSpc>
                        <a:spcBef>
                          <a:spcPts val="0"/>
                        </a:spcBef>
                        <a:spcAft>
                          <a:spcPts val="0"/>
                        </a:spcAft>
                      </a:pPr>
                      <a:r>
                        <a:rPr lang="en-US" sz="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1</a:t>
                      </a:r>
                    </a:p>
                  </a:txBody>
                  <a:tcPr marL="25400" marR="25400" marT="76200" marB="38100">
                    <a:lnT w="12700" cap="flat" cmpd="sng" algn="ctr">
                      <a:solidFill>
                        <a:schemeClr val="tx1"/>
                      </a:solidFill>
                      <a:prstDash val="solid"/>
                      <a:round/>
                      <a:headEnd type="none" w="med" len="med"/>
                      <a:tailEnd type="none" w="med" len="med"/>
                    </a:lnT>
                    <a:solidFill>
                      <a:schemeClr val="bg1"/>
                    </a:solidFill>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p>
                  </a:txBody>
                  <a:tcPr marL="25400" marR="25400" marT="76200" marB="38100">
                    <a:lnT w="12700" cap="flat" cmpd="sng" algn="ctr">
                      <a:solidFill>
                        <a:schemeClr val="tx1"/>
                      </a:solidFill>
                      <a:prstDash val="solid"/>
                      <a:round/>
                      <a:headEnd type="none" w="med" len="med"/>
                      <a:tailEnd type="none" w="med" len="med"/>
                    </a:lnT>
                    <a:solidFill>
                      <a:schemeClr val="bg1"/>
                    </a:solidFill>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p>
                  </a:txBody>
                  <a:tcPr marL="25400" marR="25400" marT="76200" marB="38100">
                    <a:lnT w="12700" cap="flat" cmpd="sng" algn="ctr">
                      <a:solidFill>
                        <a:schemeClr val="tx1"/>
                      </a:solidFill>
                      <a:prstDash val="solid"/>
                      <a:round/>
                      <a:headEnd type="none" w="med" len="med"/>
                      <a:tailEnd type="none" w="med" len="med"/>
                    </a:lnT>
                    <a:solidFill>
                      <a:schemeClr val="bg1"/>
                    </a:solidFill>
                  </a:tcPr>
                </a:tc>
                <a:tc>
                  <a:txBody>
                    <a:bodyPr/>
                    <a:lstStyle/>
                    <a:p>
                      <a:pPr marL="0" marR="0" algn="ctr">
                        <a:lnSpc>
                          <a:spcPts val="800"/>
                        </a:lnSpc>
                        <a:spcBef>
                          <a:spcPts val="0"/>
                        </a:spcBef>
                        <a:spcAft>
                          <a:spcPts val="0"/>
                        </a:spcAft>
                      </a:pPr>
                      <a:r>
                        <a:rPr lang="en-US" sz="800" strike="sngStrike"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a:t>
                      </a:r>
                      <a:r>
                        <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a:t>
                      </a:r>
                    </a:p>
                  </a:txBody>
                  <a:tcPr marL="25400" marR="25400" marT="76200" marB="38100">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115720845"/>
                  </a:ext>
                </a:extLst>
              </a:tr>
              <a:tr h="0">
                <a:tc>
                  <a:txBody>
                    <a:bodyPr/>
                    <a:lstStyle/>
                    <a:p>
                      <a:pPr marL="0" marR="0" algn="ctr">
                        <a:lnSpc>
                          <a:spcPts val="1200"/>
                        </a:lnSpc>
                        <a:spcBef>
                          <a:spcPts val="1200"/>
                        </a:spcBef>
                        <a:spcAft>
                          <a:spcPts val="0"/>
                        </a:spcAft>
                      </a:pPr>
                      <a:r>
                        <a:rPr lang="en-US" sz="1000" dirty="0">
                          <a:effectLst/>
                        </a:rPr>
                        <a:t> </a:t>
                      </a:r>
                      <a:endParaRPr lang="en-US"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solidFill>
                      <a:schemeClr val="bg1"/>
                    </a:solidFill>
                  </a:tcPr>
                </a:tc>
                <a:tc gridSpan="4">
                  <a:txBody>
                    <a:bodyPr/>
                    <a:lstStyle/>
                    <a:p>
                      <a:pPr marL="0" marR="0" algn="ctr">
                        <a:lnSpc>
                          <a:spcPts val="1200"/>
                        </a:lnSpc>
                        <a:spcBef>
                          <a:spcPts val="1200"/>
                        </a:spcBef>
                        <a:spcAft>
                          <a:spcPts val="0"/>
                        </a:spcAft>
                      </a:pPr>
                      <a:r>
                        <a:rPr lang="en-US" sz="1000" dirty="0">
                          <a:effectLst/>
                        </a:rPr>
                        <a:t>Figure 9-770b – Traffic Info Control field format</a:t>
                      </a:r>
                      <a:endParaRPr lang="en-US"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nchor="ctr">
                    <a:solidFill>
                      <a:schemeClr val="bg1"/>
                    </a:solidFill>
                  </a:tcPr>
                </a:tc>
                <a:tc hMerge="1">
                  <a:txBody>
                    <a:bodyPr/>
                    <a:lstStyle/>
                    <a:p>
                      <a:endParaRPr lang="en-US"/>
                    </a:p>
                  </a:txBody>
                  <a:tcPr/>
                </a:tc>
                <a:tc hMerge="1">
                  <a:txBody>
                    <a:bodyPr/>
                    <a:lstStyle/>
                    <a:p>
                      <a:endParaRPr lang="en-US"/>
                    </a:p>
                  </a:txBody>
                  <a:tcPr/>
                </a:tc>
                <a:tc hMerge="1">
                  <a:txBody>
                    <a:bodyPr/>
                    <a:lstStyle/>
                    <a:p>
                      <a:pPr marL="0" marR="0" algn="ctr">
                        <a:lnSpc>
                          <a:spcPts val="1200"/>
                        </a:lnSpc>
                        <a:spcBef>
                          <a:spcPts val="1200"/>
                        </a:spcBef>
                        <a:spcAft>
                          <a:spcPts val="0"/>
                        </a:spcAft>
                      </a:pPr>
                      <a:endParaRPr lang="en-US"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nchor="ctr">
                    <a:solidFill>
                      <a:schemeClr val="bg1"/>
                    </a:solidFill>
                  </a:tcPr>
                </a:tc>
                <a:extLst>
                  <a:ext uri="{0D108BD9-81ED-4DB2-BD59-A6C34878D82A}">
                    <a16:rowId xmlns:a16="http://schemas.microsoft.com/office/drawing/2014/main" val="2692663330"/>
                  </a:ext>
                </a:extLst>
              </a:tr>
            </a:tbl>
          </a:graphicData>
        </a:graphic>
      </p:graphicFrame>
      <p:graphicFrame>
        <p:nvGraphicFramePr>
          <p:cNvPr id="8" name="Table 7">
            <a:extLst>
              <a:ext uri="{FF2B5EF4-FFF2-40B4-BE49-F238E27FC236}">
                <a16:creationId xmlns:a16="http://schemas.microsoft.com/office/drawing/2014/main" id="{9E68C15C-F82B-4F1E-A56E-4BEFBAD1323B}"/>
              </a:ext>
            </a:extLst>
          </p:cNvPr>
          <p:cNvGraphicFramePr>
            <a:graphicFrameLocks noGrp="1"/>
          </p:cNvGraphicFramePr>
          <p:nvPr>
            <p:extLst>
              <p:ext uri="{D42A27DB-BD31-4B8C-83A1-F6EECF244321}">
                <p14:modId xmlns:p14="http://schemas.microsoft.com/office/powerpoint/2010/main" val="3927551957"/>
              </p:ext>
            </p:extLst>
          </p:nvPr>
        </p:nvGraphicFramePr>
        <p:xfrm>
          <a:off x="863300" y="3352800"/>
          <a:ext cx="3792335" cy="1066800"/>
        </p:xfrm>
        <a:graphic>
          <a:graphicData uri="http://schemas.openxmlformats.org/drawingml/2006/table">
            <a:tbl>
              <a:tblPr firstRow="1" firstCol="1" bandRow="1">
                <a:tableStyleId>{5C22544A-7EE6-4342-B048-85BDC9FD1C3A}</a:tableStyleId>
              </a:tblPr>
              <a:tblGrid>
                <a:gridCol w="522544">
                  <a:extLst>
                    <a:ext uri="{9D8B030D-6E8A-4147-A177-3AD203B41FA5}">
                      <a16:colId xmlns:a16="http://schemas.microsoft.com/office/drawing/2014/main" val="2083000519"/>
                    </a:ext>
                  </a:extLst>
                </a:gridCol>
                <a:gridCol w="861960">
                  <a:extLst>
                    <a:ext uri="{9D8B030D-6E8A-4147-A177-3AD203B41FA5}">
                      <a16:colId xmlns:a16="http://schemas.microsoft.com/office/drawing/2014/main" val="2823078439"/>
                    </a:ext>
                  </a:extLst>
                </a:gridCol>
                <a:gridCol w="789444">
                  <a:extLst>
                    <a:ext uri="{9D8B030D-6E8A-4147-A177-3AD203B41FA5}">
                      <a16:colId xmlns:a16="http://schemas.microsoft.com/office/drawing/2014/main" val="3839538019"/>
                    </a:ext>
                  </a:extLst>
                </a:gridCol>
                <a:gridCol w="798042">
                  <a:extLst>
                    <a:ext uri="{9D8B030D-6E8A-4147-A177-3AD203B41FA5}">
                      <a16:colId xmlns:a16="http://schemas.microsoft.com/office/drawing/2014/main" val="868682693"/>
                    </a:ext>
                  </a:extLst>
                </a:gridCol>
                <a:gridCol w="820345">
                  <a:extLst>
                    <a:ext uri="{9D8B030D-6E8A-4147-A177-3AD203B41FA5}">
                      <a16:colId xmlns:a16="http://schemas.microsoft.com/office/drawing/2014/main" val="4254503898"/>
                    </a:ext>
                  </a:extLst>
                </a:gridCol>
              </a:tblGrid>
              <a:tr h="175260">
                <a:tc>
                  <a:txBody>
                    <a:bodyPr/>
                    <a:lstStyle/>
                    <a:p>
                      <a:pPr marL="0" marR="0" algn="l">
                        <a:lnSpc>
                          <a:spcPts val="800"/>
                        </a:lnSpc>
                        <a:spcBef>
                          <a:spcPts val="0"/>
                        </a:spcBef>
                        <a:spcAft>
                          <a:spcPts val="0"/>
                        </a:spcAft>
                        <a:tabLst>
                          <a:tab pos="482600" algn="r"/>
                        </a:tabLst>
                      </a:pPr>
                      <a:r>
                        <a:rPr lang="en-US" sz="800">
                          <a:effectLst/>
                        </a:rPr>
                        <a:t> </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solidFill>
                      <a:schemeClr val="bg1"/>
                    </a:solidFill>
                  </a:tcPr>
                </a:tc>
                <a:tc>
                  <a:txBody>
                    <a:bodyPr/>
                    <a:lstStyle/>
                    <a:p>
                      <a:pPr marL="0" marR="0" algn="ctr">
                        <a:lnSpc>
                          <a:spcPts val="800"/>
                        </a:lnSpc>
                        <a:spcBef>
                          <a:spcPts val="0"/>
                        </a:spcBef>
                        <a:spcAft>
                          <a:spcPts val="0"/>
                        </a:spcAft>
                        <a:tabLst>
                          <a:tab pos="736600" algn="r"/>
                        </a:tabLst>
                      </a:pPr>
                      <a:endPar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ts val="800"/>
                        </a:lnSpc>
                        <a:spcBef>
                          <a:spcPts val="0"/>
                        </a:spcBef>
                        <a:spcAft>
                          <a:spcPts val="0"/>
                        </a:spcAft>
                        <a:tabLst>
                          <a:tab pos="444500" algn="r"/>
                        </a:tabLst>
                      </a:pPr>
                      <a:endPar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ts val="800"/>
                        </a:lnSpc>
                        <a:spcBef>
                          <a:spcPts val="0"/>
                        </a:spcBef>
                        <a:spcAft>
                          <a:spcPts val="0"/>
                        </a:spcAft>
                        <a:tabLst>
                          <a:tab pos="444500" algn="r"/>
                          <a:tab pos="736600" algn="r"/>
                        </a:tabLst>
                      </a:pPr>
                      <a:endPar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lnB w="12700" cap="flat" cmpd="sng" algn="ctr">
                      <a:solidFill>
                        <a:schemeClr val="tx1"/>
                      </a:solidFill>
                      <a:prstDash val="solid"/>
                      <a:round/>
                      <a:headEnd type="none" w="med" len="med"/>
                      <a:tailEnd type="none" w="med" len="med"/>
                    </a:lnB>
                    <a:solidFill>
                      <a:schemeClr val="bg1"/>
                    </a:solidFill>
                  </a:tcPr>
                </a:tc>
                <a:tc>
                  <a:txBody>
                    <a:bodyPr/>
                    <a:lstStyle/>
                    <a:p>
                      <a:pPr marL="0" marR="0" algn="l">
                        <a:lnSpc>
                          <a:spcPts val="800"/>
                        </a:lnSpc>
                        <a:spcBef>
                          <a:spcPts val="0"/>
                        </a:spcBef>
                        <a:spcAft>
                          <a:spcPts val="0"/>
                        </a:spcAft>
                        <a:tabLst>
                          <a:tab pos="444500" algn="r"/>
                          <a:tab pos="736600" algn="r"/>
                        </a:tabLst>
                      </a:pPr>
                      <a:endPar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79278208"/>
                  </a:ext>
                </a:extLst>
              </a:tr>
              <a:tr h="290830">
                <a:tc>
                  <a:txBody>
                    <a:bodyPr/>
                    <a:lstStyle/>
                    <a:p>
                      <a:pPr marL="0" marR="0" algn="ctr">
                        <a:lnSpc>
                          <a:spcPts val="800"/>
                        </a:lnSpc>
                        <a:spcBef>
                          <a:spcPts val="0"/>
                        </a:spcBef>
                        <a:spcAft>
                          <a:spcPts val="0"/>
                        </a:spcAft>
                      </a:pPr>
                      <a:r>
                        <a:rPr lang="en-US" sz="800">
                          <a:effectLst/>
                        </a:rPr>
                        <a:t> </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lnR w="12700" cap="flat" cmpd="sng" algn="ctr">
                      <a:solidFill>
                        <a:schemeClr val="tx1"/>
                      </a:solidFill>
                      <a:prstDash val="solid"/>
                      <a:round/>
                      <a:headEnd type="none" w="med" len="med"/>
                      <a:tailEnd type="none" w="med" len="med"/>
                    </a:lnR>
                    <a:solidFill>
                      <a:schemeClr val="bg1"/>
                    </a:solidFill>
                  </a:tcPr>
                </a:tc>
                <a:tc>
                  <a:txBody>
                    <a:bodyPr/>
                    <a:lstStyle/>
                    <a:p>
                      <a:pPr marL="0" marR="0" algn="ctr">
                        <a:lnSpc>
                          <a:spcPts val="800"/>
                        </a:lnSpc>
                        <a:spcBef>
                          <a:spcPts val="0"/>
                        </a:spcBef>
                        <a:spcAft>
                          <a:spcPts val="0"/>
                        </a:spcAft>
                      </a:pPr>
                      <a:r>
                        <a:rPr lang="en-US" sz="800" dirty="0">
                          <a:effectLst/>
                        </a:rPr>
                        <a:t>Traffic Info Control</a:t>
                      </a:r>
                      <a:endPar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lang="en-US" sz="800" dirty="0">
                          <a:effectLst/>
                        </a:rPr>
                        <a:t>Restricted TWT DL TID Bitmap</a:t>
                      </a:r>
                      <a:endPar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ts val="800"/>
                        </a:lnSpc>
                        <a:spcBef>
                          <a:spcPts val="0"/>
                        </a:spcBef>
                        <a:spcAft>
                          <a:spcPts val="0"/>
                        </a:spcAft>
                      </a:pPr>
                      <a:r>
                        <a:rPr lang="en-US" sz="800" dirty="0">
                          <a:effectLst/>
                        </a:rPr>
                        <a:t>Restricted TWT UL TID Bitmap</a:t>
                      </a:r>
                      <a:endPar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Restricted TWT SCSID</a:t>
                      </a:r>
                    </a:p>
                  </a:txBody>
                  <a:tcPr marL="25400" marR="25400" marT="101600" marB="635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93824537"/>
                  </a:ext>
                </a:extLst>
              </a:tr>
              <a:tr h="0">
                <a:tc>
                  <a:txBody>
                    <a:bodyPr/>
                    <a:lstStyle/>
                    <a:p>
                      <a:pPr marL="0" marR="0" algn="ctr">
                        <a:lnSpc>
                          <a:spcPts val="800"/>
                        </a:lnSpc>
                        <a:spcBef>
                          <a:spcPts val="0"/>
                        </a:spcBef>
                        <a:spcAft>
                          <a:spcPts val="0"/>
                        </a:spcAft>
                      </a:pPr>
                      <a:r>
                        <a:rPr lang="en-US" sz="800" dirty="0">
                          <a:solidFill>
                            <a:schemeClr val="tx1"/>
                          </a:solidFill>
                          <a:effectLst/>
                        </a:rPr>
                        <a:t>Octets:</a:t>
                      </a:r>
                      <a:endParaRPr lang="en-US" sz="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solidFill>
                      <a:schemeClr val="bg1"/>
                    </a:solidFill>
                  </a:tcPr>
                </a:tc>
                <a:tc>
                  <a:txBody>
                    <a:bodyPr/>
                    <a:lstStyle/>
                    <a:p>
                      <a:pPr marL="0" marR="0" algn="ctr">
                        <a:lnSpc>
                          <a:spcPts val="800"/>
                        </a:lnSpc>
                        <a:spcBef>
                          <a:spcPts val="0"/>
                        </a:spcBef>
                        <a:spcAft>
                          <a:spcPts val="0"/>
                        </a:spcAft>
                      </a:pPr>
                      <a:r>
                        <a:rPr lang="en-US" sz="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1</a:t>
                      </a:r>
                    </a:p>
                  </a:txBody>
                  <a:tcPr marL="25400" marR="25400" marT="76200" marB="38100">
                    <a:lnT w="12700" cap="flat" cmpd="sng" algn="ctr">
                      <a:solidFill>
                        <a:schemeClr val="tx1"/>
                      </a:solidFill>
                      <a:prstDash val="solid"/>
                      <a:round/>
                      <a:headEnd type="none" w="med" len="med"/>
                      <a:tailEnd type="none" w="med" len="med"/>
                    </a:lnT>
                    <a:solidFill>
                      <a:schemeClr val="bg1"/>
                    </a:solidFill>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p>
                  </a:txBody>
                  <a:tcPr marL="25400" marR="25400" marT="76200" marB="38100">
                    <a:lnT w="12700" cap="flat" cmpd="sng" algn="ctr">
                      <a:solidFill>
                        <a:schemeClr val="tx1"/>
                      </a:solidFill>
                      <a:prstDash val="solid"/>
                      <a:round/>
                      <a:headEnd type="none" w="med" len="med"/>
                      <a:tailEnd type="none" w="med" len="med"/>
                    </a:lnT>
                    <a:solidFill>
                      <a:schemeClr val="bg1"/>
                    </a:solidFill>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p>
                  </a:txBody>
                  <a:tcPr marL="25400" marR="25400" marT="76200" marB="38100">
                    <a:lnT w="12700" cap="flat" cmpd="sng" algn="ctr">
                      <a:solidFill>
                        <a:schemeClr val="tx1"/>
                      </a:solidFill>
                      <a:prstDash val="solid"/>
                      <a:round/>
                      <a:headEnd type="none" w="med" len="med"/>
                      <a:tailEnd type="none" w="med" len="med"/>
                    </a:lnT>
                    <a:solidFill>
                      <a:schemeClr val="bg1"/>
                    </a:solidFill>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p>
                  </a:txBody>
                  <a:tcPr marL="25400" marR="25400" marT="76200" marB="38100">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115720845"/>
                  </a:ext>
                </a:extLst>
              </a:tr>
              <a:tr h="0">
                <a:tc>
                  <a:txBody>
                    <a:bodyPr/>
                    <a:lstStyle/>
                    <a:p>
                      <a:pPr marL="0" marR="0" algn="ctr">
                        <a:lnSpc>
                          <a:spcPts val="1200"/>
                        </a:lnSpc>
                        <a:spcBef>
                          <a:spcPts val="1200"/>
                        </a:spcBef>
                        <a:spcAft>
                          <a:spcPts val="0"/>
                        </a:spcAft>
                      </a:pPr>
                      <a:r>
                        <a:rPr lang="en-US" sz="1000" dirty="0">
                          <a:effectLst/>
                        </a:rPr>
                        <a:t> </a:t>
                      </a:r>
                      <a:endParaRPr lang="en-US"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solidFill>
                      <a:schemeClr val="bg1"/>
                    </a:solidFill>
                  </a:tcPr>
                </a:tc>
                <a:tc gridSpan="4">
                  <a:txBody>
                    <a:bodyPr/>
                    <a:lstStyle/>
                    <a:p>
                      <a:pPr marL="0" marR="0" algn="ctr">
                        <a:lnSpc>
                          <a:spcPts val="1200"/>
                        </a:lnSpc>
                        <a:spcBef>
                          <a:spcPts val="1200"/>
                        </a:spcBef>
                        <a:spcAft>
                          <a:spcPts val="0"/>
                        </a:spcAft>
                      </a:pPr>
                      <a:r>
                        <a:rPr lang="en-US" sz="1000" dirty="0">
                          <a:effectLst/>
                        </a:rPr>
                        <a:t>Figure 9-770a – Restricted TWT Traffic Info field format</a:t>
                      </a:r>
                      <a:endParaRPr lang="en-US"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nchor="ctr">
                    <a:solidFill>
                      <a:schemeClr val="bg1"/>
                    </a:solidFill>
                  </a:tcPr>
                </a:tc>
                <a:tc hMerge="1">
                  <a:txBody>
                    <a:bodyPr/>
                    <a:lstStyle/>
                    <a:p>
                      <a:endParaRPr lang="en-US"/>
                    </a:p>
                  </a:txBody>
                  <a:tcPr/>
                </a:tc>
                <a:tc hMerge="1">
                  <a:txBody>
                    <a:bodyPr/>
                    <a:lstStyle/>
                    <a:p>
                      <a:endParaRPr lang="en-US"/>
                    </a:p>
                  </a:txBody>
                  <a:tcPr/>
                </a:tc>
                <a:tc hMerge="1">
                  <a:txBody>
                    <a:bodyPr/>
                    <a:lstStyle/>
                    <a:p>
                      <a:pPr marL="0" marR="0" algn="ctr">
                        <a:lnSpc>
                          <a:spcPts val="1200"/>
                        </a:lnSpc>
                        <a:spcBef>
                          <a:spcPts val="1200"/>
                        </a:spcBef>
                        <a:spcAft>
                          <a:spcPts val="0"/>
                        </a:spcAft>
                      </a:pPr>
                      <a:endParaRPr lang="en-US"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nchor="ctr">
                    <a:solidFill>
                      <a:schemeClr val="bg1"/>
                    </a:solidFill>
                  </a:tcPr>
                </a:tc>
                <a:extLst>
                  <a:ext uri="{0D108BD9-81ED-4DB2-BD59-A6C34878D82A}">
                    <a16:rowId xmlns:a16="http://schemas.microsoft.com/office/drawing/2014/main" val="2692663330"/>
                  </a:ext>
                </a:extLst>
              </a:tr>
            </a:tbl>
          </a:graphicData>
        </a:graphic>
      </p:graphicFrame>
    </p:spTree>
    <p:extLst>
      <p:ext uri="{BB962C8B-B14F-4D97-AF65-F5344CB8AC3E}">
        <p14:creationId xmlns:p14="http://schemas.microsoft.com/office/powerpoint/2010/main" val="2965121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7">
            <a:extLst>
              <a:ext uri="{FF2B5EF4-FFF2-40B4-BE49-F238E27FC236}">
                <a16:creationId xmlns:a16="http://schemas.microsoft.com/office/drawing/2014/main" id="{30B2EE93-209C-445B-B80E-09488A8B5D5C}"/>
              </a:ext>
            </a:extLst>
          </p:cNvPr>
          <p:cNvGraphicFramePr>
            <a:graphicFrameLocks noGrp="1"/>
          </p:cNvGraphicFramePr>
          <p:nvPr>
            <p:ph idx="1"/>
            <p:extLst>
              <p:ext uri="{D42A27DB-BD31-4B8C-83A1-F6EECF244321}">
                <p14:modId xmlns:p14="http://schemas.microsoft.com/office/powerpoint/2010/main" val="1808877027"/>
              </p:ext>
            </p:extLst>
          </p:nvPr>
        </p:nvGraphicFramePr>
        <p:xfrm>
          <a:off x="685800" y="1981200"/>
          <a:ext cx="7770810" cy="2641600"/>
        </p:xfrm>
        <a:graphic>
          <a:graphicData uri="http://schemas.openxmlformats.org/drawingml/2006/table">
            <a:tbl>
              <a:tblPr firstRow="1" bandRow="1">
                <a:tableStyleId>{5C22544A-7EE6-4342-B048-85BDC9FD1C3A}</a:tableStyleId>
              </a:tblPr>
              <a:tblGrid>
                <a:gridCol w="1295135">
                  <a:extLst>
                    <a:ext uri="{9D8B030D-6E8A-4147-A177-3AD203B41FA5}">
                      <a16:colId xmlns:a16="http://schemas.microsoft.com/office/drawing/2014/main" val="3768082277"/>
                    </a:ext>
                  </a:extLst>
                </a:gridCol>
                <a:gridCol w="1295135">
                  <a:extLst>
                    <a:ext uri="{9D8B030D-6E8A-4147-A177-3AD203B41FA5}">
                      <a16:colId xmlns:a16="http://schemas.microsoft.com/office/drawing/2014/main" val="4064462008"/>
                    </a:ext>
                  </a:extLst>
                </a:gridCol>
                <a:gridCol w="1295135">
                  <a:extLst>
                    <a:ext uri="{9D8B030D-6E8A-4147-A177-3AD203B41FA5}">
                      <a16:colId xmlns:a16="http://schemas.microsoft.com/office/drawing/2014/main" val="2835094022"/>
                    </a:ext>
                  </a:extLst>
                </a:gridCol>
                <a:gridCol w="1295135">
                  <a:extLst>
                    <a:ext uri="{9D8B030D-6E8A-4147-A177-3AD203B41FA5}">
                      <a16:colId xmlns:a16="http://schemas.microsoft.com/office/drawing/2014/main" val="2866110047"/>
                    </a:ext>
                  </a:extLst>
                </a:gridCol>
                <a:gridCol w="1295135">
                  <a:extLst>
                    <a:ext uri="{9D8B030D-6E8A-4147-A177-3AD203B41FA5}">
                      <a16:colId xmlns:a16="http://schemas.microsoft.com/office/drawing/2014/main" val="470873649"/>
                    </a:ext>
                  </a:extLst>
                </a:gridCol>
                <a:gridCol w="1295135">
                  <a:extLst>
                    <a:ext uri="{9D8B030D-6E8A-4147-A177-3AD203B41FA5}">
                      <a16:colId xmlns:a16="http://schemas.microsoft.com/office/drawing/2014/main" val="2915502545"/>
                    </a:ext>
                  </a:extLst>
                </a:gridCol>
              </a:tblGrid>
              <a:tr h="370840">
                <a:tc>
                  <a:txBody>
                    <a:bodyPr/>
                    <a:lstStyle/>
                    <a:p>
                      <a:pPr algn="l" fontAlgn="t"/>
                      <a:r>
                        <a:rPr lang="en-US" sz="1100" b="1" i="0" u="none" strike="noStrike" dirty="0">
                          <a:solidFill>
                            <a:srgbClr val="000000"/>
                          </a:solidFill>
                          <a:effectLst/>
                          <a:latin typeface="Calibri" panose="020F0502020204030204" pitchFamily="34" charset="0"/>
                        </a:rPr>
                        <a:t>CID</a:t>
                      </a:r>
                    </a:p>
                  </a:txBody>
                  <a:tcPr marL="6350" marR="6350" marT="6350" marB="0"/>
                </a:tc>
                <a:tc>
                  <a:txBody>
                    <a:bodyPr/>
                    <a:lstStyle/>
                    <a:p>
                      <a:pPr algn="l" fontAlgn="t"/>
                      <a:r>
                        <a:rPr lang="en-US" sz="1100" b="1" i="0" u="none" strike="noStrike" dirty="0">
                          <a:solidFill>
                            <a:srgbClr val="000000"/>
                          </a:solidFill>
                          <a:effectLst/>
                          <a:latin typeface="Calibri" panose="020F0502020204030204" pitchFamily="34" charset="0"/>
                        </a:rPr>
                        <a:t>Commenter</a:t>
                      </a:r>
                    </a:p>
                  </a:txBody>
                  <a:tcPr marL="6350" marR="6350" marT="6350" marB="0"/>
                </a:tc>
                <a:tc>
                  <a:txBody>
                    <a:bodyPr/>
                    <a:lstStyle/>
                    <a:p>
                      <a:pPr algn="l" fontAlgn="t"/>
                      <a:r>
                        <a:rPr lang="en-US" sz="1100" b="1" i="0" u="none" strike="noStrike" dirty="0">
                          <a:solidFill>
                            <a:srgbClr val="000000"/>
                          </a:solidFill>
                          <a:effectLst/>
                          <a:latin typeface="Calibri" panose="020F0502020204030204" pitchFamily="34" charset="0"/>
                        </a:rPr>
                        <a:t>Clause Number(C)</a:t>
                      </a:r>
                    </a:p>
                  </a:txBody>
                  <a:tcPr marL="6350" marR="6350" marT="6350" marB="0"/>
                </a:tc>
                <a:tc>
                  <a:txBody>
                    <a:bodyPr/>
                    <a:lstStyle/>
                    <a:p>
                      <a:pPr algn="l" fontAlgn="t"/>
                      <a:r>
                        <a:rPr lang="en-US" sz="1100" b="1" i="0" u="none" strike="noStrike" dirty="0">
                          <a:solidFill>
                            <a:srgbClr val="000000"/>
                          </a:solidFill>
                          <a:effectLst/>
                          <a:latin typeface="Calibri" panose="020F0502020204030204" pitchFamily="34" charset="0"/>
                        </a:rPr>
                        <a:t>Comment</a:t>
                      </a:r>
                    </a:p>
                  </a:txBody>
                  <a:tcPr marL="6350" marR="6350" marT="6350" marB="0"/>
                </a:tc>
                <a:tc>
                  <a:txBody>
                    <a:bodyPr/>
                    <a:lstStyle/>
                    <a:p>
                      <a:pPr algn="l" fontAlgn="t"/>
                      <a:r>
                        <a:rPr lang="en-US" sz="1100" b="1" i="0" u="none" strike="noStrike" dirty="0">
                          <a:solidFill>
                            <a:srgbClr val="000000"/>
                          </a:solidFill>
                          <a:effectLst/>
                          <a:latin typeface="Calibri" panose="020F0502020204030204" pitchFamily="34" charset="0"/>
                        </a:rPr>
                        <a:t>Proposed Change</a:t>
                      </a:r>
                    </a:p>
                  </a:txBody>
                  <a:tcPr marL="6350" marR="6350" marT="6350" marB="0"/>
                </a:tc>
                <a:tc>
                  <a:txBody>
                    <a:bodyPr/>
                    <a:lstStyle/>
                    <a:p>
                      <a:pPr algn="l" fontAlgn="t"/>
                      <a:endParaRPr lang="en-US" sz="1100" b="1" i="0" u="none" strike="noStrike" dirty="0">
                        <a:solidFill>
                          <a:srgbClr val="000000"/>
                        </a:solidFill>
                        <a:effectLst/>
                        <a:latin typeface="Calibri" panose="020F0502020204030204" pitchFamily="34" charset="0"/>
                      </a:endParaRPr>
                    </a:p>
                  </a:txBody>
                  <a:tcPr marL="6350" marR="6350" marT="6350" marB="0"/>
                </a:tc>
                <a:extLst>
                  <a:ext uri="{0D108BD9-81ED-4DB2-BD59-A6C34878D82A}">
                    <a16:rowId xmlns:a16="http://schemas.microsoft.com/office/drawing/2014/main" val="3507105792"/>
                  </a:ext>
                </a:extLst>
              </a:tr>
              <a:tr h="370840">
                <a:tc>
                  <a:txBody>
                    <a:bodyPr/>
                    <a:lstStyle/>
                    <a:p>
                      <a:pPr marL="0" algn="l" defTabSz="914400" rtl="0" eaLnBrk="1" fontAlgn="t" latinLnBrk="0" hangingPunct="1"/>
                      <a:r>
                        <a:rPr lang="en-US" sz="1100" b="1" i="0" u="none" strike="noStrike" kern="1200" dirty="0">
                          <a:solidFill>
                            <a:srgbClr val="000000"/>
                          </a:solidFill>
                          <a:effectLst/>
                          <a:latin typeface="Calibri" panose="020F0502020204030204" pitchFamily="34" charset="0"/>
                          <a:ea typeface="+mn-ea"/>
                          <a:cs typeface="+mn-cs"/>
                        </a:rPr>
                        <a:t>4121</a:t>
                      </a:r>
                    </a:p>
                  </a:txBody>
                  <a:tcPr/>
                </a:tc>
                <a:tc>
                  <a:txBody>
                    <a:bodyPr/>
                    <a:lstStyle/>
                    <a:p>
                      <a:pPr marL="0" algn="l" defTabSz="914400" rtl="0" eaLnBrk="1" fontAlgn="t" latinLnBrk="0" hangingPunct="1"/>
                      <a:r>
                        <a:rPr lang="en-US" sz="1100" b="1" i="0" u="none" strike="noStrike" kern="1200" dirty="0">
                          <a:solidFill>
                            <a:srgbClr val="000000"/>
                          </a:solidFill>
                          <a:effectLst/>
                          <a:latin typeface="Calibri" panose="020F0502020204030204" pitchFamily="34" charset="0"/>
                          <a:ea typeface="+mn-ea"/>
                          <a:cs typeface="+mn-cs"/>
                        </a:rPr>
                        <a:t>Akira Kishida</a:t>
                      </a:r>
                    </a:p>
                  </a:txBody>
                  <a:tcPr/>
                </a:tc>
                <a:tc>
                  <a:txBody>
                    <a:bodyPr/>
                    <a:lstStyle/>
                    <a:p>
                      <a:pPr marL="0" algn="l" defTabSz="914400" rtl="0" eaLnBrk="1" fontAlgn="t" latinLnBrk="0" hangingPunct="1"/>
                      <a:r>
                        <a:rPr lang="en-US" sz="1100" b="1" i="0" u="none" strike="noStrike" kern="1200" dirty="0">
                          <a:solidFill>
                            <a:srgbClr val="000000"/>
                          </a:solidFill>
                          <a:effectLst/>
                          <a:latin typeface="Calibri" panose="020F0502020204030204" pitchFamily="34" charset="0"/>
                          <a:ea typeface="+mn-ea"/>
                          <a:cs typeface="+mn-cs"/>
                        </a:rPr>
                        <a:t>35.6.2.1</a:t>
                      </a:r>
                    </a:p>
                  </a:txBody>
                  <a:tcPr/>
                </a:tc>
                <a:tc>
                  <a:txBody>
                    <a:bodyPr/>
                    <a:lstStyle/>
                    <a:p>
                      <a:pPr marL="0" algn="l" defTabSz="914400" rtl="0" eaLnBrk="1" fontAlgn="t" latinLnBrk="0" hangingPunct="1"/>
                      <a:r>
                        <a:rPr lang="en-US" sz="1100" b="1" i="0" u="none" strike="noStrike" kern="1200" dirty="0">
                          <a:solidFill>
                            <a:srgbClr val="000000"/>
                          </a:solidFill>
                          <a:effectLst/>
                          <a:latin typeface="Calibri" panose="020F0502020204030204" pitchFamily="34" charset="0"/>
                          <a:ea typeface="+mn-ea"/>
                          <a:cs typeface="+mn-cs"/>
                        </a:rPr>
                        <a:t>Priority in latency sensitive traffic or TID should be clarified when operating on restricted service periods. In other words, some prioritization between TIDs in restricted service periods should be clarified.</a:t>
                      </a:r>
                    </a:p>
                  </a:txBody>
                  <a:tcPr/>
                </a:tc>
                <a:tc>
                  <a:txBody>
                    <a:bodyPr/>
                    <a:lstStyle/>
                    <a:p>
                      <a:pPr marL="0" algn="l" defTabSz="914400" rtl="0" eaLnBrk="1" fontAlgn="t" latinLnBrk="0" hangingPunct="1"/>
                      <a:r>
                        <a:rPr lang="en-US" sz="1100" b="1" i="0" u="none" strike="noStrike" kern="1200" dirty="0">
                          <a:solidFill>
                            <a:srgbClr val="000000"/>
                          </a:solidFill>
                          <a:effectLst/>
                          <a:latin typeface="Calibri" panose="020F0502020204030204" pitchFamily="34" charset="0"/>
                          <a:ea typeface="+mn-ea"/>
                          <a:cs typeface="+mn-cs"/>
                        </a:rPr>
                        <a:t>As in comment.</a:t>
                      </a:r>
                    </a:p>
                  </a:txBody>
                  <a:tcPr/>
                </a:tc>
                <a:tc>
                  <a:txBody>
                    <a:bodyPr/>
                    <a:lstStyle/>
                    <a:p>
                      <a:pPr marL="0" algn="l" defTabSz="914400" rtl="0" eaLnBrk="1" fontAlgn="t" latinLnBrk="0" hangingPunct="1"/>
                      <a:endParaRPr lang="en-US" sz="1100" b="1" i="0" u="none" strike="noStrike" kern="1200" dirty="0">
                        <a:solidFill>
                          <a:srgbClr val="000000"/>
                        </a:solidFill>
                        <a:effectLst/>
                        <a:latin typeface="Calibri" panose="020F0502020204030204" pitchFamily="34" charset="0"/>
                        <a:ea typeface="+mn-ea"/>
                        <a:cs typeface="+mn-cs"/>
                      </a:endParaRPr>
                    </a:p>
                  </a:txBody>
                  <a:tcPr/>
                </a:tc>
                <a:extLst>
                  <a:ext uri="{0D108BD9-81ED-4DB2-BD59-A6C34878D82A}">
                    <a16:rowId xmlns:a16="http://schemas.microsoft.com/office/drawing/2014/main" val="2962599919"/>
                  </a:ext>
                </a:extLst>
              </a:tr>
            </a:tbl>
          </a:graphicData>
        </a:graphic>
      </p:graphicFrame>
      <p:sp>
        <p:nvSpPr>
          <p:cNvPr id="3" name="Slide Number Placeholder 2">
            <a:extLst>
              <a:ext uri="{FF2B5EF4-FFF2-40B4-BE49-F238E27FC236}">
                <a16:creationId xmlns:a16="http://schemas.microsoft.com/office/drawing/2014/main" id="{63567943-9D97-4928-8F4F-3413851A07C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4" name="Footer Placeholder 3">
            <a:extLst>
              <a:ext uri="{FF2B5EF4-FFF2-40B4-BE49-F238E27FC236}">
                <a16:creationId xmlns:a16="http://schemas.microsoft.com/office/drawing/2014/main" id="{91A2FA20-C2DE-4223-94B7-841909074DC2}"/>
              </a:ext>
            </a:extLst>
          </p:cNvPr>
          <p:cNvSpPr>
            <a:spLocks noGrp="1"/>
          </p:cNvSpPr>
          <p:nvPr>
            <p:ph type="ftr" idx="14"/>
          </p:nvPr>
        </p:nvSpPr>
        <p:spPr/>
        <p:txBody>
          <a:bodyPr/>
          <a:lstStyle/>
          <a:p>
            <a:r>
              <a:rPr lang="en-GB"/>
              <a:t>Liangxiao Xin, Sony</a:t>
            </a:r>
            <a:endParaRPr lang="en-GB" dirty="0"/>
          </a:p>
        </p:txBody>
      </p:sp>
      <p:sp>
        <p:nvSpPr>
          <p:cNvPr id="5" name="Date Placeholder 4">
            <a:extLst>
              <a:ext uri="{FF2B5EF4-FFF2-40B4-BE49-F238E27FC236}">
                <a16:creationId xmlns:a16="http://schemas.microsoft.com/office/drawing/2014/main" id="{289BC28E-A9A1-4777-9212-04FB0849C66A}"/>
              </a:ext>
            </a:extLst>
          </p:cNvPr>
          <p:cNvSpPr>
            <a:spLocks noGrp="1"/>
          </p:cNvSpPr>
          <p:nvPr>
            <p:ph type="dt" idx="15"/>
          </p:nvPr>
        </p:nvSpPr>
        <p:spPr/>
        <p:txBody>
          <a:bodyPr/>
          <a:lstStyle/>
          <a:p>
            <a:r>
              <a:rPr lang="en-US" dirty="0"/>
              <a:t>January 2022</a:t>
            </a:r>
            <a:endParaRPr lang="en-GB" dirty="0"/>
          </a:p>
        </p:txBody>
      </p:sp>
      <p:sp>
        <p:nvSpPr>
          <p:cNvPr id="6" name="Title 5">
            <a:extLst>
              <a:ext uri="{FF2B5EF4-FFF2-40B4-BE49-F238E27FC236}">
                <a16:creationId xmlns:a16="http://schemas.microsoft.com/office/drawing/2014/main" id="{8DC76384-EF65-484E-95D4-58E5B7452958}"/>
              </a:ext>
            </a:extLst>
          </p:cNvPr>
          <p:cNvSpPr>
            <a:spLocks noGrp="1"/>
          </p:cNvSpPr>
          <p:nvPr>
            <p:ph type="title"/>
          </p:nvPr>
        </p:nvSpPr>
        <p:spPr/>
        <p:txBody>
          <a:bodyPr/>
          <a:lstStyle/>
          <a:p>
            <a:r>
              <a:rPr lang="en-US" dirty="0"/>
              <a:t>Related CID</a:t>
            </a:r>
          </a:p>
        </p:txBody>
      </p:sp>
    </p:spTree>
    <p:extLst>
      <p:ext uri="{BB962C8B-B14F-4D97-AF65-F5344CB8AC3E}">
        <p14:creationId xmlns:p14="http://schemas.microsoft.com/office/powerpoint/2010/main" val="4024011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A19F8-111D-4653-8E63-47AA82B10B15}"/>
              </a:ext>
            </a:extLst>
          </p:cNvPr>
          <p:cNvSpPr>
            <a:spLocks noGrp="1"/>
          </p:cNvSpPr>
          <p:nvPr>
            <p:ph type="title"/>
          </p:nvPr>
        </p:nvSpPr>
        <p:spPr>
          <a:xfrm>
            <a:off x="685800" y="685800"/>
            <a:ext cx="7770813" cy="1065213"/>
          </a:xfrm>
        </p:spPr>
        <p:txBody>
          <a:bodyPr/>
          <a:lstStyle/>
          <a:p>
            <a:r>
              <a:rPr lang="en-US" dirty="0"/>
              <a:t>Introduction</a:t>
            </a:r>
          </a:p>
        </p:txBody>
      </p:sp>
      <p:sp>
        <p:nvSpPr>
          <p:cNvPr id="4" name="Slide Number Placeholder 3">
            <a:extLst>
              <a:ext uri="{FF2B5EF4-FFF2-40B4-BE49-F238E27FC236}">
                <a16:creationId xmlns:a16="http://schemas.microsoft.com/office/drawing/2014/main" id="{D4B63BB4-BB13-450C-B942-D8873F95F6FE}"/>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4BC97654-FB0D-477E-8CEB-BBA8560B8511}"/>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46A05744-B5A9-4D7E-96BF-71DF625AE89A}"/>
              </a:ext>
            </a:extLst>
          </p:cNvPr>
          <p:cNvSpPr>
            <a:spLocks noGrp="1"/>
          </p:cNvSpPr>
          <p:nvPr>
            <p:ph type="dt" idx="15"/>
          </p:nvPr>
        </p:nvSpPr>
        <p:spPr/>
        <p:txBody>
          <a:bodyPr/>
          <a:lstStyle/>
          <a:p>
            <a:r>
              <a:rPr lang="en-US" dirty="0"/>
              <a:t>January 2022</a:t>
            </a:r>
            <a:endParaRPr lang="en-GB" dirty="0"/>
          </a:p>
        </p:txBody>
      </p:sp>
      <p:sp>
        <p:nvSpPr>
          <p:cNvPr id="10" name="Content Placeholder 9">
            <a:extLst>
              <a:ext uri="{FF2B5EF4-FFF2-40B4-BE49-F238E27FC236}">
                <a16:creationId xmlns:a16="http://schemas.microsoft.com/office/drawing/2014/main" id="{E72F1A49-346D-4960-9B7D-4CDDEA4460CF}"/>
              </a:ext>
            </a:extLst>
          </p:cNvPr>
          <p:cNvSpPr>
            <a:spLocks noGrp="1"/>
          </p:cNvSpPr>
          <p:nvPr>
            <p:ph idx="1"/>
          </p:nvPr>
        </p:nvSpPr>
        <p:spPr/>
        <p:txBody>
          <a:bodyPr/>
          <a:lstStyle/>
          <a:p>
            <a:pPr>
              <a:buFont typeface="Arial" panose="020B0604020202020204" pitchFamily="34" charset="0"/>
              <a:buChar char="•"/>
            </a:pPr>
            <a:r>
              <a:rPr lang="en-US" sz="1800" dirty="0"/>
              <a:t>Current tools for improving latency performance in </a:t>
            </a:r>
            <a:r>
              <a:rPr lang="en-US" sz="1800" dirty="0" err="1"/>
              <a:t>TGbe</a:t>
            </a:r>
            <a:r>
              <a:rPr lang="en-US" sz="1800" dirty="0"/>
              <a:t> </a:t>
            </a:r>
          </a:p>
          <a:p>
            <a:pPr lvl="1">
              <a:buFont typeface="Arial" panose="020B0604020202020204" pitchFamily="34" charset="0"/>
              <a:buChar char="•"/>
            </a:pPr>
            <a:r>
              <a:rPr lang="en-US" sz="1400" b="1" dirty="0"/>
              <a:t>SCS procedure</a:t>
            </a:r>
            <a:r>
              <a:rPr lang="en-US" sz="1400" dirty="0"/>
              <a:t>: differentiate latency sensitive traffic stream under a QoS characteristics from other regular traffic or other latency sensitive traffic stream under different QoS characteristics in a same TID </a:t>
            </a:r>
            <a:r>
              <a:rPr lang="en-US" sz="1400" dirty="0">
                <a:sym typeface="Wingdings" panose="05000000000000000000" pitchFamily="2" charset="2"/>
              </a:rPr>
              <a:t> traffic is tied to SCSID</a:t>
            </a:r>
            <a:endParaRPr lang="en-US" sz="1400" dirty="0"/>
          </a:p>
          <a:p>
            <a:pPr lvl="1">
              <a:buFont typeface="Arial" panose="020B0604020202020204" pitchFamily="34" charset="0"/>
              <a:buChar char="•"/>
            </a:pPr>
            <a:r>
              <a:rPr lang="en-US" sz="1400" b="1" dirty="0"/>
              <a:t>R-TWT procedure</a:t>
            </a:r>
            <a:r>
              <a:rPr lang="en-US" sz="1400" dirty="0"/>
              <a:t>: channel reservation for latency sensitive traffic </a:t>
            </a:r>
            <a:r>
              <a:rPr lang="en-US" sz="1400" dirty="0">
                <a:sym typeface="Wingdings" panose="05000000000000000000" pitchFamily="2" charset="2"/>
              </a:rPr>
              <a:t></a:t>
            </a:r>
            <a:r>
              <a:rPr lang="en-US" sz="1400" dirty="0"/>
              <a:t> </a:t>
            </a:r>
            <a:r>
              <a:rPr lang="en-US" sz="1400" dirty="0">
                <a:sym typeface="Wingdings" panose="05000000000000000000" pitchFamily="2" charset="2"/>
              </a:rPr>
              <a:t>traffic is tied to SCSID</a:t>
            </a:r>
            <a:endParaRPr lang="en-US" sz="1400" dirty="0"/>
          </a:p>
          <a:p>
            <a:pPr>
              <a:buFont typeface="Arial" panose="020B0604020202020204" pitchFamily="34" charset="0"/>
              <a:buChar char="•"/>
            </a:pPr>
            <a:r>
              <a:rPr lang="en-US" sz="1800" dirty="0"/>
              <a:t>The above two tools play different roles, and they should interact to achieve the best latency performance. </a:t>
            </a:r>
          </a:p>
          <a:p>
            <a:pPr lvl="1">
              <a:buFont typeface="Arial" panose="020B0604020202020204" pitchFamily="34" charset="0"/>
              <a:buChar char="•"/>
            </a:pPr>
            <a:r>
              <a:rPr lang="en-US" sz="1400" dirty="0"/>
              <a:t>R-TWT can use QoS characteristics of SCS traffic stream(s) for scheduling.</a:t>
            </a:r>
          </a:p>
          <a:p>
            <a:pPr lvl="1">
              <a:buFont typeface="Arial" panose="020B0604020202020204" pitchFamily="34" charset="0"/>
              <a:buChar char="•"/>
            </a:pPr>
            <a:r>
              <a:rPr lang="en-US" sz="1400" dirty="0"/>
              <a:t>SCS traffic stream might need R-TWT to provide channel resource reservation service.</a:t>
            </a:r>
          </a:p>
          <a:p>
            <a:pPr>
              <a:buFont typeface="Arial" panose="020B0604020202020204" pitchFamily="34" charset="0"/>
              <a:buChar char="•"/>
            </a:pPr>
            <a:r>
              <a:rPr lang="en-US" sz="1800" dirty="0"/>
              <a:t>However, the interaction between R-TWT and SCS is not well defined.</a:t>
            </a:r>
          </a:p>
          <a:p>
            <a:pPr lvl="1">
              <a:buFont typeface="Arial" panose="020B0604020202020204" pitchFamily="34" charset="0"/>
              <a:buChar char="•"/>
            </a:pPr>
            <a:r>
              <a:rPr lang="en-US" sz="1400" dirty="0"/>
              <a:t>The current draft does not define how to use SCS information for R-TWT scheduling</a:t>
            </a:r>
          </a:p>
          <a:p>
            <a:pPr lvl="1">
              <a:buFont typeface="Arial" panose="020B0604020202020204" pitchFamily="34" charset="0"/>
              <a:buChar char="•"/>
            </a:pPr>
            <a:r>
              <a:rPr lang="en-US" sz="1400" dirty="0"/>
              <a:t>The current draft does not define if SCS information is required before/during the R-TWT setup </a:t>
            </a:r>
          </a:p>
          <a:p>
            <a:pPr lvl="1">
              <a:buFont typeface="Arial" panose="020B0604020202020204" pitchFamily="34" charset="0"/>
              <a:buChar char="•"/>
            </a:pPr>
            <a:r>
              <a:rPr lang="en-US" sz="1400" dirty="0"/>
              <a:t>R-TWT setup is currently tied to TID not SCSID </a:t>
            </a:r>
          </a:p>
          <a:p>
            <a:pPr>
              <a:buFont typeface="Arial" panose="020B0604020202020204" pitchFamily="34" charset="0"/>
              <a:buChar char="•"/>
            </a:pPr>
            <a:r>
              <a:rPr lang="en-US" sz="1800" dirty="0"/>
              <a:t>We discuss adding parameters to facilitate the SCS and R-TWT interoperation</a:t>
            </a:r>
          </a:p>
          <a:p>
            <a:pPr lvl="1">
              <a:buFont typeface="Arial" panose="020B0604020202020204" pitchFamily="34" charset="0"/>
              <a:buChar char="•"/>
            </a:pPr>
            <a:endParaRPr lang="en-US" sz="1800" b="0" dirty="0"/>
          </a:p>
          <a:p>
            <a:pPr>
              <a:buFont typeface="Arial" panose="020B0604020202020204" pitchFamily="34" charset="0"/>
              <a:buChar char="•"/>
            </a:pPr>
            <a:endParaRPr lang="en-US" sz="1800" b="0" dirty="0"/>
          </a:p>
          <a:p>
            <a:pPr lvl="1">
              <a:buFont typeface="Arial" panose="020B0604020202020204" pitchFamily="34" charset="0"/>
              <a:buChar char="•"/>
            </a:pPr>
            <a:endParaRPr lang="en-US" sz="1800" b="0" dirty="0"/>
          </a:p>
          <a:p>
            <a:pPr lvl="1">
              <a:buFont typeface="Arial" panose="020B0604020202020204" pitchFamily="34" charset="0"/>
              <a:buChar char="•"/>
            </a:pPr>
            <a:endParaRPr lang="en-US" sz="1800" dirty="0"/>
          </a:p>
        </p:txBody>
      </p:sp>
    </p:spTree>
    <p:extLst>
      <p:ext uri="{BB962C8B-B14F-4D97-AF65-F5344CB8AC3E}">
        <p14:creationId xmlns:p14="http://schemas.microsoft.com/office/powerpoint/2010/main" val="836447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A19F8-111D-4653-8E63-47AA82B10B15}"/>
              </a:ext>
            </a:extLst>
          </p:cNvPr>
          <p:cNvSpPr>
            <a:spLocks noGrp="1"/>
          </p:cNvSpPr>
          <p:nvPr>
            <p:ph type="title"/>
          </p:nvPr>
        </p:nvSpPr>
        <p:spPr>
          <a:xfrm>
            <a:off x="685800" y="685800"/>
            <a:ext cx="7770813" cy="1065213"/>
          </a:xfrm>
        </p:spPr>
        <p:txBody>
          <a:bodyPr/>
          <a:lstStyle/>
          <a:p>
            <a:r>
              <a:rPr lang="en-US" dirty="0"/>
              <a:t>Goal and difficulty</a:t>
            </a:r>
          </a:p>
        </p:txBody>
      </p:sp>
      <p:sp>
        <p:nvSpPr>
          <p:cNvPr id="4" name="Slide Number Placeholder 3">
            <a:extLst>
              <a:ext uri="{FF2B5EF4-FFF2-40B4-BE49-F238E27FC236}">
                <a16:creationId xmlns:a16="http://schemas.microsoft.com/office/drawing/2014/main" id="{D4B63BB4-BB13-450C-B942-D8873F95F6F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4BC97654-FB0D-477E-8CEB-BBA8560B8511}"/>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46A05744-B5A9-4D7E-96BF-71DF625AE89A}"/>
              </a:ext>
            </a:extLst>
          </p:cNvPr>
          <p:cNvSpPr>
            <a:spLocks noGrp="1"/>
          </p:cNvSpPr>
          <p:nvPr>
            <p:ph type="dt" idx="15"/>
          </p:nvPr>
        </p:nvSpPr>
        <p:spPr/>
        <p:txBody>
          <a:bodyPr/>
          <a:lstStyle/>
          <a:p>
            <a:r>
              <a:rPr lang="en-US" dirty="0"/>
              <a:t>January 2022</a:t>
            </a:r>
            <a:endParaRPr lang="en-GB" dirty="0"/>
          </a:p>
        </p:txBody>
      </p:sp>
      <p:sp>
        <p:nvSpPr>
          <p:cNvPr id="10" name="Content Placeholder 9">
            <a:extLst>
              <a:ext uri="{FF2B5EF4-FFF2-40B4-BE49-F238E27FC236}">
                <a16:creationId xmlns:a16="http://schemas.microsoft.com/office/drawing/2014/main" id="{E72F1A49-346D-4960-9B7D-4CDDEA4460CF}"/>
              </a:ext>
            </a:extLst>
          </p:cNvPr>
          <p:cNvSpPr>
            <a:spLocks noGrp="1"/>
          </p:cNvSpPr>
          <p:nvPr>
            <p:ph idx="1"/>
          </p:nvPr>
        </p:nvSpPr>
        <p:spPr/>
        <p:txBody>
          <a:bodyPr/>
          <a:lstStyle/>
          <a:p>
            <a:pPr>
              <a:buFont typeface="Arial" panose="020B0604020202020204" pitchFamily="34" charset="0"/>
              <a:buChar char="•"/>
            </a:pPr>
            <a:r>
              <a:rPr lang="en-US" sz="1800" dirty="0"/>
              <a:t>If a R-TWT is to be scheduled based on the QoS characteristics of a SCS traffic stream, It should prioritize the SCS traffic stream of concern during the R-TWT SPs instead of all the traffic in the same TID of a STA.</a:t>
            </a:r>
          </a:p>
          <a:p>
            <a:pPr lvl="1">
              <a:buFont typeface="Arial" panose="020B0604020202020204" pitchFamily="34" charset="0"/>
              <a:buChar char="•"/>
            </a:pPr>
            <a:r>
              <a:rPr lang="en-US" sz="1400" dirty="0"/>
              <a:t>For example, STA has two SCS traffic streams, e.g., SCS1 and SCS2 of TID=6, with different QoS characteristics. SCS1 traffic stream requires R-TWT for channel reservation and SCS2 traffic stream does not. During a R-TWT SP for SCS1 traffic stream, STA should prioritize SCS1 traffic stream only.</a:t>
            </a:r>
          </a:p>
          <a:p>
            <a:pPr lvl="1">
              <a:buFont typeface="Arial" panose="020B0604020202020204" pitchFamily="34" charset="0"/>
              <a:buChar char="•"/>
            </a:pPr>
            <a:endParaRPr lang="en-US" sz="1400" dirty="0"/>
          </a:p>
          <a:p>
            <a:pPr>
              <a:buFont typeface="Arial" panose="020B0604020202020204" pitchFamily="34" charset="0"/>
              <a:buChar char="•"/>
            </a:pPr>
            <a:r>
              <a:rPr lang="en-US" sz="1800" dirty="0"/>
              <a:t>One concern when R-TWT procedure is prioritizing SCSID in a specific TID in the operation of BA</a:t>
            </a:r>
          </a:p>
          <a:p>
            <a:pPr lvl="1">
              <a:buFont typeface="Arial" panose="020B0604020202020204" pitchFamily="34" charset="0"/>
              <a:buChar char="•"/>
            </a:pPr>
            <a:r>
              <a:rPr lang="en-US" sz="1400" dirty="0"/>
              <a:t>The assignment of new MPDUs SN should prioritize the SCSID of concern. All previously assigned SN should be transmitted without interruption. </a:t>
            </a:r>
          </a:p>
          <a:p>
            <a:pPr>
              <a:buFont typeface="Arial" panose="020B0604020202020204" pitchFamily="34" charset="0"/>
              <a:buChar char="•"/>
            </a:pPr>
            <a:endParaRPr lang="en-US" sz="1800" dirty="0"/>
          </a:p>
          <a:p>
            <a:pPr lvl="1">
              <a:buFont typeface="Arial" panose="020B0604020202020204" pitchFamily="34" charset="0"/>
              <a:buChar char="•"/>
            </a:pPr>
            <a:endParaRPr lang="en-US" sz="1800" b="0" dirty="0"/>
          </a:p>
          <a:p>
            <a:pPr>
              <a:buFont typeface="Arial" panose="020B0604020202020204" pitchFamily="34" charset="0"/>
              <a:buChar char="•"/>
            </a:pPr>
            <a:endParaRPr lang="en-US" sz="1800" b="0" dirty="0"/>
          </a:p>
          <a:p>
            <a:pPr lvl="1">
              <a:buFont typeface="Arial" panose="020B0604020202020204" pitchFamily="34" charset="0"/>
              <a:buChar char="•"/>
            </a:pPr>
            <a:endParaRPr lang="en-US" sz="1800" b="0" dirty="0"/>
          </a:p>
          <a:p>
            <a:pPr lvl="1">
              <a:buFont typeface="Arial" panose="020B0604020202020204" pitchFamily="34" charset="0"/>
              <a:buChar char="•"/>
            </a:pPr>
            <a:endParaRPr lang="en-US" sz="1800" dirty="0"/>
          </a:p>
        </p:txBody>
      </p:sp>
    </p:spTree>
    <p:extLst>
      <p:ext uri="{BB962C8B-B14F-4D97-AF65-F5344CB8AC3E}">
        <p14:creationId xmlns:p14="http://schemas.microsoft.com/office/powerpoint/2010/main" val="27968865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A19F8-111D-4653-8E63-47AA82B10B15}"/>
              </a:ext>
            </a:extLst>
          </p:cNvPr>
          <p:cNvSpPr>
            <a:spLocks noGrp="1"/>
          </p:cNvSpPr>
          <p:nvPr>
            <p:ph type="title"/>
          </p:nvPr>
        </p:nvSpPr>
        <p:spPr>
          <a:xfrm>
            <a:off x="685800" y="685800"/>
            <a:ext cx="7770813" cy="1065213"/>
          </a:xfrm>
        </p:spPr>
        <p:txBody>
          <a:bodyPr/>
          <a:lstStyle/>
          <a:p>
            <a:r>
              <a:rPr lang="en-US" dirty="0"/>
              <a:t>Gap between R-TWT and SCS</a:t>
            </a:r>
          </a:p>
        </p:txBody>
      </p:sp>
      <p:sp>
        <p:nvSpPr>
          <p:cNvPr id="4" name="Slide Number Placeholder 3">
            <a:extLst>
              <a:ext uri="{FF2B5EF4-FFF2-40B4-BE49-F238E27FC236}">
                <a16:creationId xmlns:a16="http://schemas.microsoft.com/office/drawing/2014/main" id="{D4B63BB4-BB13-450C-B942-D8873F95F6FE}"/>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4BC97654-FB0D-477E-8CEB-BBA8560B8511}"/>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46A05744-B5A9-4D7E-96BF-71DF625AE89A}"/>
              </a:ext>
            </a:extLst>
          </p:cNvPr>
          <p:cNvSpPr>
            <a:spLocks noGrp="1"/>
          </p:cNvSpPr>
          <p:nvPr>
            <p:ph type="dt" idx="15"/>
          </p:nvPr>
        </p:nvSpPr>
        <p:spPr/>
        <p:txBody>
          <a:bodyPr/>
          <a:lstStyle/>
          <a:p>
            <a:r>
              <a:rPr lang="en-US" dirty="0"/>
              <a:t>January 2022</a:t>
            </a:r>
            <a:endParaRPr lang="en-GB" dirty="0"/>
          </a:p>
        </p:txBody>
      </p:sp>
      <p:sp>
        <p:nvSpPr>
          <p:cNvPr id="10" name="Content Placeholder 9">
            <a:extLst>
              <a:ext uri="{FF2B5EF4-FFF2-40B4-BE49-F238E27FC236}">
                <a16:creationId xmlns:a16="http://schemas.microsoft.com/office/drawing/2014/main" id="{E72F1A49-346D-4960-9B7D-4CDDEA4460CF}"/>
              </a:ext>
            </a:extLst>
          </p:cNvPr>
          <p:cNvSpPr>
            <a:spLocks noGrp="1"/>
          </p:cNvSpPr>
          <p:nvPr>
            <p:ph idx="1"/>
          </p:nvPr>
        </p:nvSpPr>
        <p:spPr/>
        <p:txBody>
          <a:bodyPr/>
          <a:lstStyle/>
          <a:p>
            <a:pPr>
              <a:buFont typeface="Arial" panose="020B0604020202020204" pitchFamily="34" charset="0"/>
              <a:buChar char="•"/>
            </a:pPr>
            <a:r>
              <a:rPr lang="en-US" sz="1800" dirty="0"/>
              <a:t>R-TWT is link level signaling while SCS is ML level signaling.</a:t>
            </a:r>
          </a:p>
          <a:p>
            <a:pPr lvl="1">
              <a:buFont typeface="Arial" panose="020B0604020202020204" pitchFamily="34" charset="0"/>
              <a:buChar char="•"/>
            </a:pPr>
            <a:r>
              <a:rPr lang="en-US" sz="1400" dirty="0"/>
              <a:t>A SCS traffic stream is established on any link first. Then, the QoS Characteristics element of the SCS traffic stream can be used for the R-TWT scheduling.</a:t>
            </a:r>
          </a:p>
          <a:p>
            <a:pPr lvl="1">
              <a:buFont typeface="Arial" panose="020B0604020202020204" pitchFamily="34" charset="0"/>
              <a:buChar char="•"/>
            </a:pPr>
            <a:r>
              <a:rPr lang="en-US" sz="1400" dirty="0"/>
              <a:t>When the non-AP STA initiates the R-TWT membership negotiation with the AP, it does not know which link to request R-TWT membership.</a:t>
            </a:r>
          </a:p>
          <a:p>
            <a:pPr lvl="1">
              <a:buFont typeface="Arial" panose="020B0604020202020204" pitchFamily="34" charset="0"/>
              <a:buChar char="•"/>
            </a:pPr>
            <a:r>
              <a:rPr lang="en-US" sz="1400" dirty="0"/>
              <a:t>Therefore, it is better for AP to assign R-TWT membership for the SCS traffic stream on one link.</a:t>
            </a:r>
          </a:p>
          <a:p>
            <a:pPr lvl="1">
              <a:buFont typeface="Arial" panose="020B0604020202020204" pitchFamily="34" charset="0"/>
              <a:buChar char="•"/>
            </a:pPr>
            <a:endParaRPr lang="en-US" sz="1400" dirty="0"/>
          </a:p>
          <a:p>
            <a:pPr marL="0" indent="0"/>
            <a:endParaRPr lang="en-US" sz="1800" dirty="0"/>
          </a:p>
          <a:p>
            <a:pPr lvl="1">
              <a:buFont typeface="Arial" panose="020B0604020202020204" pitchFamily="34" charset="0"/>
              <a:buChar char="•"/>
            </a:pPr>
            <a:endParaRPr lang="en-US" sz="1800" b="0" dirty="0"/>
          </a:p>
          <a:p>
            <a:pPr>
              <a:buFont typeface="Arial" panose="020B0604020202020204" pitchFamily="34" charset="0"/>
              <a:buChar char="•"/>
            </a:pPr>
            <a:endParaRPr lang="en-US" sz="1800" b="0" dirty="0"/>
          </a:p>
          <a:p>
            <a:pPr lvl="1">
              <a:buFont typeface="Arial" panose="020B0604020202020204" pitchFamily="34" charset="0"/>
              <a:buChar char="•"/>
            </a:pPr>
            <a:endParaRPr lang="en-US" sz="1800" b="0" dirty="0"/>
          </a:p>
          <a:p>
            <a:pPr lvl="1">
              <a:buFont typeface="Arial" panose="020B0604020202020204" pitchFamily="34" charset="0"/>
              <a:buChar char="•"/>
            </a:pPr>
            <a:endParaRPr lang="en-US" sz="1800" dirty="0"/>
          </a:p>
        </p:txBody>
      </p:sp>
      <p:sp>
        <p:nvSpPr>
          <p:cNvPr id="3" name="Rectangle 2">
            <a:extLst>
              <a:ext uri="{FF2B5EF4-FFF2-40B4-BE49-F238E27FC236}">
                <a16:creationId xmlns:a16="http://schemas.microsoft.com/office/drawing/2014/main" id="{7093DB12-9759-415F-882D-63842251E5A8}"/>
              </a:ext>
            </a:extLst>
          </p:cNvPr>
          <p:cNvSpPr/>
          <p:nvPr/>
        </p:nvSpPr>
        <p:spPr bwMode="auto">
          <a:xfrm>
            <a:off x="2117722" y="4362443"/>
            <a:ext cx="609600" cy="106838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3FE84EE7-952A-43D9-8F0B-653E71908276}"/>
              </a:ext>
            </a:extLst>
          </p:cNvPr>
          <p:cNvSpPr/>
          <p:nvPr/>
        </p:nvSpPr>
        <p:spPr bwMode="auto">
          <a:xfrm>
            <a:off x="6934200" y="4362443"/>
            <a:ext cx="609600" cy="106838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2" name="Straight Connector 11">
            <a:extLst>
              <a:ext uri="{FF2B5EF4-FFF2-40B4-BE49-F238E27FC236}">
                <a16:creationId xmlns:a16="http://schemas.microsoft.com/office/drawing/2014/main" id="{38678CD0-A174-4FA8-95B0-ACC2490D5C90}"/>
              </a:ext>
            </a:extLst>
          </p:cNvPr>
          <p:cNvCxnSpPr/>
          <p:nvPr/>
        </p:nvCxnSpPr>
        <p:spPr bwMode="auto">
          <a:xfrm>
            <a:off x="2727322" y="4592631"/>
            <a:ext cx="4206878"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 name="Straight Connector 12">
            <a:extLst>
              <a:ext uri="{FF2B5EF4-FFF2-40B4-BE49-F238E27FC236}">
                <a16:creationId xmlns:a16="http://schemas.microsoft.com/office/drawing/2014/main" id="{86E97763-C3DF-4305-AE73-DA4AAECA2B83}"/>
              </a:ext>
            </a:extLst>
          </p:cNvPr>
          <p:cNvCxnSpPr/>
          <p:nvPr/>
        </p:nvCxnSpPr>
        <p:spPr bwMode="auto">
          <a:xfrm>
            <a:off x="2727322" y="5200644"/>
            <a:ext cx="4206878"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 name="Rectangle 13">
            <a:extLst>
              <a:ext uri="{FF2B5EF4-FFF2-40B4-BE49-F238E27FC236}">
                <a16:creationId xmlns:a16="http://schemas.microsoft.com/office/drawing/2014/main" id="{710C22EE-44E5-41E7-8FDB-54186550626E}"/>
              </a:ext>
            </a:extLst>
          </p:cNvPr>
          <p:cNvSpPr/>
          <p:nvPr/>
        </p:nvSpPr>
        <p:spPr bwMode="auto">
          <a:xfrm>
            <a:off x="3040061" y="4362444"/>
            <a:ext cx="754061" cy="23017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SCS </a:t>
            </a:r>
            <a:r>
              <a:rPr lang="en-US" sz="1000" dirty="0"/>
              <a:t>Req</a:t>
            </a:r>
            <a:endParaRPr kumimoji="0" lang="en-US" sz="1000" b="0" i="0" u="none" strike="noStrike" cap="none" normalizeH="0" baseline="0" dirty="0">
              <a:ln>
                <a:noFill/>
              </a:ln>
              <a:solidFill>
                <a:schemeClr val="bg1"/>
              </a:solidFill>
              <a:effectLst/>
              <a:latin typeface="Times New Roman" pitchFamily="16" charset="0"/>
              <a:ea typeface="MS Gothic" charset="-128"/>
            </a:endParaRPr>
          </a:p>
        </p:txBody>
      </p:sp>
      <p:sp>
        <p:nvSpPr>
          <p:cNvPr id="16" name="Rectangle 15">
            <a:extLst>
              <a:ext uri="{FF2B5EF4-FFF2-40B4-BE49-F238E27FC236}">
                <a16:creationId xmlns:a16="http://schemas.microsoft.com/office/drawing/2014/main" id="{6E359C04-3932-4B25-9CE3-2BF10D07D950}"/>
              </a:ext>
            </a:extLst>
          </p:cNvPr>
          <p:cNvSpPr/>
          <p:nvPr/>
        </p:nvSpPr>
        <p:spPr bwMode="auto">
          <a:xfrm>
            <a:off x="3954460" y="4589471"/>
            <a:ext cx="754061" cy="23017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SCS </a:t>
            </a:r>
            <a:r>
              <a:rPr lang="en-US" sz="1000" dirty="0"/>
              <a:t>Resp</a:t>
            </a:r>
            <a:endParaRPr kumimoji="0" lang="en-US" sz="1000" b="0" i="0" u="none" strike="noStrike" cap="none" normalizeH="0" baseline="0" dirty="0">
              <a:ln>
                <a:noFill/>
              </a:ln>
              <a:solidFill>
                <a:schemeClr val="bg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D34B3C7F-99D4-433A-913C-ED4CB48D44FF}"/>
              </a:ext>
            </a:extLst>
          </p:cNvPr>
          <p:cNvSpPr/>
          <p:nvPr/>
        </p:nvSpPr>
        <p:spPr bwMode="auto">
          <a:xfrm>
            <a:off x="5269709" y="5199064"/>
            <a:ext cx="1054891" cy="36353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R-TWT membership</a:t>
            </a:r>
          </a:p>
        </p:txBody>
      </p:sp>
      <p:sp>
        <p:nvSpPr>
          <p:cNvPr id="18" name="TextBox 17">
            <a:extLst>
              <a:ext uri="{FF2B5EF4-FFF2-40B4-BE49-F238E27FC236}">
                <a16:creationId xmlns:a16="http://schemas.microsoft.com/office/drawing/2014/main" id="{BC5D0C25-601E-42AF-BCED-FEE5C108AD90}"/>
              </a:ext>
            </a:extLst>
          </p:cNvPr>
          <p:cNvSpPr txBox="1"/>
          <p:nvPr/>
        </p:nvSpPr>
        <p:spPr>
          <a:xfrm>
            <a:off x="2117722" y="4419600"/>
            <a:ext cx="609600" cy="400110"/>
          </a:xfrm>
          <a:prstGeom prst="rect">
            <a:avLst/>
          </a:prstGeom>
          <a:noFill/>
        </p:spPr>
        <p:txBody>
          <a:bodyPr wrap="square" rtlCol="0">
            <a:spAutoFit/>
          </a:bodyPr>
          <a:lstStyle/>
          <a:p>
            <a:pPr algn="ctr"/>
            <a:r>
              <a:rPr lang="en-US" sz="1000" dirty="0"/>
              <a:t>STA1</a:t>
            </a:r>
          </a:p>
          <a:p>
            <a:pPr algn="ctr"/>
            <a:r>
              <a:rPr lang="en-US" sz="1000" dirty="0"/>
              <a:t>(Link1)</a:t>
            </a:r>
          </a:p>
        </p:txBody>
      </p:sp>
      <p:sp>
        <p:nvSpPr>
          <p:cNvPr id="19" name="TextBox 18">
            <a:extLst>
              <a:ext uri="{FF2B5EF4-FFF2-40B4-BE49-F238E27FC236}">
                <a16:creationId xmlns:a16="http://schemas.microsoft.com/office/drawing/2014/main" id="{EA26D235-0E27-4557-A20F-D7E8176BF5B8}"/>
              </a:ext>
            </a:extLst>
          </p:cNvPr>
          <p:cNvSpPr txBox="1"/>
          <p:nvPr/>
        </p:nvSpPr>
        <p:spPr>
          <a:xfrm>
            <a:off x="2117722" y="4980722"/>
            <a:ext cx="609600" cy="400110"/>
          </a:xfrm>
          <a:prstGeom prst="rect">
            <a:avLst/>
          </a:prstGeom>
          <a:noFill/>
        </p:spPr>
        <p:txBody>
          <a:bodyPr wrap="square" rtlCol="0">
            <a:spAutoFit/>
          </a:bodyPr>
          <a:lstStyle/>
          <a:p>
            <a:pPr algn="ctr"/>
            <a:r>
              <a:rPr lang="en-US" sz="1000" dirty="0"/>
              <a:t>STA2</a:t>
            </a:r>
          </a:p>
          <a:p>
            <a:pPr algn="ctr"/>
            <a:r>
              <a:rPr lang="en-US" sz="1000" dirty="0"/>
              <a:t>(Link2)</a:t>
            </a:r>
          </a:p>
        </p:txBody>
      </p:sp>
      <p:sp>
        <p:nvSpPr>
          <p:cNvPr id="20" name="TextBox 19">
            <a:extLst>
              <a:ext uri="{FF2B5EF4-FFF2-40B4-BE49-F238E27FC236}">
                <a16:creationId xmlns:a16="http://schemas.microsoft.com/office/drawing/2014/main" id="{B9B2BCA2-1F49-4A98-9B6E-5DD9138CE9AC}"/>
              </a:ext>
            </a:extLst>
          </p:cNvPr>
          <p:cNvSpPr txBox="1"/>
          <p:nvPr/>
        </p:nvSpPr>
        <p:spPr>
          <a:xfrm>
            <a:off x="6934200" y="4419600"/>
            <a:ext cx="609600" cy="400110"/>
          </a:xfrm>
          <a:prstGeom prst="rect">
            <a:avLst/>
          </a:prstGeom>
          <a:noFill/>
        </p:spPr>
        <p:txBody>
          <a:bodyPr wrap="square" rtlCol="0">
            <a:spAutoFit/>
          </a:bodyPr>
          <a:lstStyle/>
          <a:p>
            <a:pPr algn="ctr"/>
            <a:r>
              <a:rPr lang="en-US" sz="1000" dirty="0"/>
              <a:t>AP1</a:t>
            </a:r>
          </a:p>
          <a:p>
            <a:pPr algn="ctr"/>
            <a:r>
              <a:rPr lang="en-US" sz="1000" dirty="0"/>
              <a:t>(Link1)</a:t>
            </a:r>
          </a:p>
        </p:txBody>
      </p:sp>
      <p:sp>
        <p:nvSpPr>
          <p:cNvPr id="21" name="TextBox 20">
            <a:extLst>
              <a:ext uri="{FF2B5EF4-FFF2-40B4-BE49-F238E27FC236}">
                <a16:creationId xmlns:a16="http://schemas.microsoft.com/office/drawing/2014/main" id="{39CE23AD-4727-4DC2-A322-C187C1CB6448}"/>
              </a:ext>
            </a:extLst>
          </p:cNvPr>
          <p:cNvSpPr txBox="1"/>
          <p:nvPr/>
        </p:nvSpPr>
        <p:spPr>
          <a:xfrm>
            <a:off x="6934200" y="4980722"/>
            <a:ext cx="609600" cy="400110"/>
          </a:xfrm>
          <a:prstGeom prst="rect">
            <a:avLst/>
          </a:prstGeom>
          <a:noFill/>
        </p:spPr>
        <p:txBody>
          <a:bodyPr wrap="square" rtlCol="0">
            <a:spAutoFit/>
          </a:bodyPr>
          <a:lstStyle/>
          <a:p>
            <a:pPr algn="ctr"/>
            <a:r>
              <a:rPr lang="en-US" sz="1000" dirty="0"/>
              <a:t>AP2</a:t>
            </a:r>
          </a:p>
          <a:p>
            <a:pPr algn="ctr"/>
            <a:r>
              <a:rPr lang="en-US" sz="1000" dirty="0"/>
              <a:t>(Link2)</a:t>
            </a:r>
          </a:p>
        </p:txBody>
      </p:sp>
      <p:cxnSp>
        <p:nvCxnSpPr>
          <p:cNvPr id="25" name="Straight Arrow Connector 24">
            <a:extLst>
              <a:ext uri="{FF2B5EF4-FFF2-40B4-BE49-F238E27FC236}">
                <a16:creationId xmlns:a16="http://schemas.microsoft.com/office/drawing/2014/main" id="{8B3F4DB1-C960-43BD-940E-E41791F6CB6C}"/>
              </a:ext>
            </a:extLst>
          </p:cNvPr>
          <p:cNvCxnSpPr/>
          <p:nvPr/>
        </p:nvCxnSpPr>
        <p:spPr bwMode="auto">
          <a:xfrm flipV="1">
            <a:off x="3413122" y="4589471"/>
            <a:ext cx="0" cy="23017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6" name="TextBox 25">
            <a:extLst>
              <a:ext uri="{FF2B5EF4-FFF2-40B4-BE49-F238E27FC236}">
                <a16:creationId xmlns:a16="http://schemas.microsoft.com/office/drawing/2014/main" id="{75E862AB-D937-4E09-AE2F-2B3DB892708C}"/>
              </a:ext>
            </a:extLst>
          </p:cNvPr>
          <p:cNvSpPr txBox="1"/>
          <p:nvPr/>
        </p:nvSpPr>
        <p:spPr>
          <a:xfrm>
            <a:off x="3040061" y="4777262"/>
            <a:ext cx="754061" cy="400110"/>
          </a:xfrm>
          <a:prstGeom prst="rect">
            <a:avLst/>
          </a:prstGeom>
          <a:noFill/>
        </p:spPr>
        <p:txBody>
          <a:bodyPr wrap="square" rtlCol="0">
            <a:spAutoFit/>
          </a:bodyPr>
          <a:lstStyle/>
          <a:p>
            <a:r>
              <a:rPr lang="en-US" sz="1000" dirty="0">
                <a:solidFill>
                  <a:schemeClr val="tx1"/>
                </a:solidFill>
              </a:rPr>
              <a:t>R-TWT is Requested</a:t>
            </a:r>
          </a:p>
        </p:txBody>
      </p:sp>
      <p:cxnSp>
        <p:nvCxnSpPr>
          <p:cNvPr id="28" name="Straight Arrow Connector 27">
            <a:extLst>
              <a:ext uri="{FF2B5EF4-FFF2-40B4-BE49-F238E27FC236}">
                <a16:creationId xmlns:a16="http://schemas.microsoft.com/office/drawing/2014/main" id="{077518AE-824A-434C-AEFC-B67AD25D3D87}"/>
              </a:ext>
            </a:extLst>
          </p:cNvPr>
          <p:cNvCxnSpPr/>
          <p:nvPr/>
        </p:nvCxnSpPr>
        <p:spPr bwMode="auto">
          <a:xfrm flipV="1">
            <a:off x="5269709" y="4980722"/>
            <a:ext cx="0" cy="21834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9" name="TextBox 28">
            <a:extLst>
              <a:ext uri="{FF2B5EF4-FFF2-40B4-BE49-F238E27FC236}">
                <a16:creationId xmlns:a16="http://schemas.microsoft.com/office/drawing/2014/main" id="{519B3E85-BB74-4193-91B7-D84016122C56}"/>
              </a:ext>
            </a:extLst>
          </p:cNvPr>
          <p:cNvSpPr txBox="1"/>
          <p:nvPr/>
        </p:nvSpPr>
        <p:spPr>
          <a:xfrm>
            <a:off x="4817108" y="4660937"/>
            <a:ext cx="1555903" cy="400110"/>
          </a:xfrm>
          <a:prstGeom prst="rect">
            <a:avLst/>
          </a:prstGeom>
          <a:noFill/>
        </p:spPr>
        <p:txBody>
          <a:bodyPr wrap="square" rtlCol="0">
            <a:spAutoFit/>
          </a:bodyPr>
          <a:lstStyle/>
          <a:p>
            <a:r>
              <a:rPr lang="en-US" sz="1000" dirty="0">
                <a:solidFill>
                  <a:schemeClr val="tx1"/>
                </a:solidFill>
              </a:rPr>
              <a:t>AP2 assigns a R-TWT membership for the SCS</a:t>
            </a:r>
          </a:p>
        </p:txBody>
      </p:sp>
    </p:spTree>
    <p:extLst>
      <p:ext uri="{BB962C8B-B14F-4D97-AF65-F5344CB8AC3E}">
        <p14:creationId xmlns:p14="http://schemas.microsoft.com/office/powerpoint/2010/main" val="2975053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ABE40-F3E0-4735-97FB-ED23F8E17F79}"/>
              </a:ext>
            </a:extLst>
          </p:cNvPr>
          <p:cNvSpPr>
            <a:spLocks noGrp="1"/>
          </p:cNvSpPr>
          <p:nvPr>
            <p:ph type="title"/>
          </p:nvPr>
        </p:nvSpPr>
        <p:spPr>
          <a:xfrm>
            <a:off x="685800" y="685800"/>
            <a:ext cx="7770813" cy="1065213"/>
          </a:xfrm>
        </p:spPr>
        <p:txBody>
          <a:bodyPr/>
          <a:lstStyle/>
          <a:p>
            <a:r>
              <a:rPr lang="en-US" dirty="0"/>
              <a:t>Proposal 1</a:t>
            </a:r>
          </a:p>
        </p:txBody>
      </p:sp>
      <p:sp>
        <p:nvSpPr>
          <p:cNvPr id="3" name="Content Placeholder 2">
            <a:extLst>
              <a:ext uri="{FF2B5EF4-FFF2-40B4-BE49-F238E27FC236}">
                <a16:creationId xmlns:a16="http://schemas.microsoft.com/office/drawing/2014/main" id="{67440E22-6994-4A57-BE2B-5D4A14794FD7}"/>
              </a:ext>
            </a:extLst>
          </p:cNvPr>
          <p:cNvSpPr>
            <a:spLocks noGrp="1"/>
          </p:cNvSpPr>
          <p:nvPr>
            <p:ph idx="1"/>
          </p:nvPr>
        </p:nvSpPr>
        <p:spPr/>
        <p:txBody>
          <a:bodyPr/>
          <a:lstStyle/>
          <a:p>
            <a:pPr>
              <a:buFont typeface="Arial" panose="020B0604020202020204" pitchFamily="34" charset="0"/>
              <a:buChar char="•"/>
            </a:pPr>
            <a:r>
              <a:rPr lang="en-US" sz="1800" dirty="0"/>
              <a:t>A SCS traffic stream should indicate whether it requires R-TWT scheduling for it during the SCS setup procedure</a:t>
            </a:r>
          </a:p>
          <a:p>
            <a:pPr>
              <a:buFont typeface="Arial" panose="020B0604020202020204" pitchFamily="34" charset="0"/>
              <a:buChar char="•"/>
            </a:pPr>
            <a:r>
              <a:rPr lang="en-US" sz="1800" dirty="0"/>
              <a:t>Proposal: Add R-TWT Request field in QoS Characteristics element to indicate whether SCS traffic stream requires R-TWT scheduling</a:t>
            </a:r>
          </a:p>
          <a:p>
            <a:pPr lvl="1">
              <a:buFont typeface="Arial" panose="020B0604020202020204" pitchFamily="34" charset="0"/>
              <a:buChar char="•"/>
            </a:pPr>
            <a:r>
              <a:rPr lang="en-US" sz="1400" dirty="0"/>
              <a:t>When STA sets the “R-TWT Request” to 1 in a SCS request frame, it requires AP to schedule R-TWT for the SCS traffic stream. AP assigns a R-TWT membership to STA for the SCS traffic stream. </a:t>
            </a:r>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D0F66728-FA8E-4347-959F-9DBBC70C6ECD}"/>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77E5BE4E-696B-42D7-AEDA-07B453EDB9C0}"/>
              </a:ext>
            </a:extLst>
          </p:cNvPr>
          <p:cNvSpPr>
            <a:spLocks noGrp="1"/>
          </p:cNvSpPr>
          <p:nvPr>
            <p:ph type="ftr" idx="14"/>
          </p:nvPr>
        </p:nvSpPr>
        <p:spPr>
          <a:xfrm>
            <a:off x="5943600" y="6475413"/>
            <a:ext cx="2568989" cy="228644"/>
          </a:xfrm>
        </p:spPr>
        <p:txBody>
          <a:bodyPr/>
          <a:lstStyle/>
          <a:p>
            <a:r>
              <a:rPr lang="en-GB" dirty="0"/>
              <a:t>Liangxiao Xin, Sony</a:t>
            </a:r>
          </a:p>
        </p:txBody>
      </p:sp>
      <p:sp>
        <p:nvSpPr>
          <p:cNvPr id="6" name="Date Placeholder 5">
            <a:extLst>
              <a:ext uri="{FF2B5EF4-FFF2-40B4-BE49-F238E27FC236}">
                <a16:creationId xmlns:a16="http://schemas.microsoft.com/office/drawing/2014/main" id="{AAC03D1E-E7B6-4805-9085-2EE0965834BF}"/>
              </a:ext>
            </a:extLst>
          </p:cNvPr>
          <p:cNvSpPr>
            <a:spLocks noGrp="1"/>
          </p:cNvSpPr>
          <p:nvPr>
            <p:ph type="dt" idx="15"/>
          </p:nvPr>
        </p:nvSpPr>
        <p:spPr/>
        <p:txBody>
          <a:bodyPr/>
          <a:lstStyle/>
          <a:p>
            <a:r>
              <a:rPr lang="en-US" dirty="0"/>
              <a:t>January 2022</a:t>
            </a:r>
            <a:endParaRPr lang="en-GB" dirty="0"/>
          </a:p>
        </p:txBody>
      </p:sp>
      <p:sp>
        <p:nvSpPr>
          <p:cNvPr id="9" name="Rectangle 8">
            <a:extLst>
              <a:ext uri="{FF2B5EF4-FFF2-40B4-BE49-F238E27FC236}">
                <a16:creationId xmlns:a16="http://schemas.microsoft.com/office/drawing/2014/main" id="{DBD66325-9135-4E9F-9F8A-093DFC5118EA}"/>
              </a:ext>
            </a:extLst>
          </p:cNvPr>
          <p:cNvSpPr/>
          <p:nvPr/>
        </p:nvSpPr>
        <p:spPr bwMode="auto">
          <a:xfrm>
            <a:off x="382975" y="4191000"/>
            <a:ext cx="954088" cy="73098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t>Element ID</a:t>
            </a:r>
            <a:endParaRPr kumimoji="0" lang="en-US" sz="1400" b="0" i="0" u="none" strike="noStrike" cap="none" normalizeH="0" baseline="0" dirty="0">
              <a:ln>
                <a:noFill/>
              </a:ln>
              <a:solidFill>
                <a:schemeClr val="bg1"/>
              </a:solidFill>
              <a:effectLst/>
              <a:latin typeface="Times New Roman" pitchFamily="16" charset="0"/>
              <a:ea typeface="MS Gothic" charset="-128"/>
            </a:endParaRPr>
          </a:p>
        </p:txBody>
      </p:sp>
      <p:sp>
        <p:nvSpPr>
          <p:cNvPr id="41" name="Rectangle 40">
            <a:extLst>
              <a:ext uri="{FF2B5EF4-FFF2-40B4-BE49-F238E27FC236}">
                <a16:creationId xmlns:a16="http://schemas.microsoft.com/office/drawing/2014/main" id="{BC777751-7270-4CF5-8E85-4CF6C7ECBEF8}"/>
              </a:ext>
            </a:extLst>
          </p:cNvPr>
          <p:cNvSpPr/>
          <p:nvPr/>
        </p:nvSpPr>
        <p:spPr bwMode="auto">
          <a:xfrm>
            <a:off x="1337063" y="4191000"/>
            <a:ext cx="954088" cy="73098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t>Length</a:t>
            </a:r>
            <a:endParaRPr kumimoji="0" lang="en-US" sz="1400" b="0" i="0" u="none" strike="noStrike" cap="none" normalizeH="0" baseline="0" dirty="0">
              <a:ln>
                <a:noFill/>
              </a:ln>
              <a:solidFill>
                <a:schemeClr val="bg1"/>
              </a:solidFill>
              <a:effectLst/>
              <a:latin typeface="Times New Roman" pitchFamily="16" charset="0"/>
              <a:ea typeface="MS Gothic" charset="-128"/>
            </a:endParaRPr>
          </a:p>
        </p:txBody>
      </p:sp>
      <p:sp>
        <p:nvSpPr>
          <p:cNvPr id="42" name="Rectangle 41">
            <a:extLst>
              <a:ext uri="{FF2B5EF4-FFF2-40B4-BE49-F238E27FC236}">
                <a16:creationId xmlns:a16="http://schemas.microsoft.com/office/drawing/2014/main" id="{BC0655C4-50A4-4A1A-999F-E328B0EB1966}"/>
              </a:ext>
            </a:extLst>
          </p:cNvPr>
          <p:cNvSpPr/>
          <p:nvPr/>
        </p:nvSpPr>
        <p:spPr bwMode="auto">
          <a:xfrm>
            <a:off x="2287975" y="4191000"/>
            <a:ext cx="954088" cy="73098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t>Element ID Extension</a:t>
            </a:r>
            <a:endParaRPr kumimoji="0" lang="en-US" sz="1400" b="0" i="0" u="none" strike="noStrike" cap="none" normalizeH="0" baseline="0" dirty="0">
              <a:ln>
                <a:noFill/>
              </a:ln>
              <a:solidFill>
                <a:schemeClr val="bg1"/>
              </a:solidFill>
              <a:effectLst/>
              <a:latin typeface="Times New Roman" pitchFamily="16" charset="0"/>
              <a:ea typeface="MS Gothic" charset="-128"/>
            </a:endParaRPr>
          </a:p>
        </p:txBody>
      </p:sp>
      <p:sp>
        <p:nvSpPr>
          <p:cNvPr id="43" name="Rectangle 42">
            <a:extLst>
              <a:ext uri="{FF2B5EF4-FFF2-40B4-BE49-F238E27FC236}">
                <a16:creationId xmlns:a16="http://schemas.microsoft.com/office/drawing/2014/main" id="{ECB9A01E-F0C3-4BF4-A62F-1E7577579976}"/>
              </a:ext>
            </a:extLst>
          </p:cNvPr>
          <p:cNvSpPr/>
          <p:nvPr/>
        </p:nvSpPr>
        <p:spPr bwMode="auto">
          <a:xfrm>
            <a:off x="3242063" y="4191000"/>
            <a:ext cx="954088" cy="73098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Control Info</a:t>
            </a:r>
          </a:p>
        </p:txBody>
      </p:sp>
      <p:sp>
        <p:nvSpPr>
          <p:cNvPr id="44" name="Rectangle 43">
            <a:extLst>
              <a:ext uri="{FF2B5EF4-FFF2-40B4-BE49-F238E27FC236}">
                <a16:creationId xmlns:a16="http://schemas.microsoft.com/office/drawing/2014/main" id="{0D8F6318-67DA-4D52-BBD4-370ACC4FE794}"/>
              </a:ext>
            </a:extLst>
          </p:cNvPr>
          <p:cNvSpPr/>
          <p:nvPr/>
        </p:nvSpPr>
        <p:spPr bwMode="auto">
          <a:xfrm>
            <a:off x="4196943" y="4191000"/>
            <a:ext cx="954088" cy="73098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Min SI</a:t>
            </a:r>
          </a:p>
        </p:txBody>
      </p:sp>
      <p:sp>
        <p:nvSpPr>
          <p:cNvPr id="45" name="Rectangle 44">
            <a:extLst>
              <a:ext uri="{FF2B5EF4-FFF2-40B4-BE49-F238E27FC236}">
                <a16:creationId xmlns:a16="http://schemas.microsoft.com/office/drawing/2014/main" id="{5F86876C-7EB0-4B13-8A3E-620B98DFBB78}"/>
              </a:ext>
            </a:extLst>
          </p:cNvPr>
          <p:cNvSpPr/>
          <p:nvPr/>
        </p:nvSpPr>
        <p:spPr bwMode="auto">
          <a:xfrm>
            <a:off x="5143891" y="4191000"/>
            <a:ext cx="954088" cy="73098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Max SI</a:t>
            </a:r>
          </a:p>
        </p:txBody>
      </p:sp>
      <p:sp>
        <p:nvSpPr>
          <p:cNvPr id="47" name="Rectangle 46">
            <a:extLst>
              <a:ext uri="{FF2B5EF4-FFF2-40B4-BE49-F238E27FC236}">
                <a16:creationId xmlns:a16="http://schemas.microsoft.com/office/drawing/2014/main" id="{8FB361C5-7326-4AFE-8CC5-E6E4546A8621}"/>
              </a:ext>
            </a:extLst>
          </p:cNvPr>
          <p:cNvSpPr/>
          <p:nvPr/>
        </p:nvSpPr>
        <p:spPr bwMode="auto">
          <a:xfrm>
            <a:off x="6097979" y="4191000"/>
            <a:ext cx="954088" cy="73098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Minimum Data Rate</a:t>
            </a:r>
          </a:p>
        </p:txBody>
      </p:sp>
      <p:sp>
        <p:nvSpPr>
          <p:cNvPr id="48" name="Rectangle 47">
            <a:extLst>
              <a:ext uri="{FF2B5EF4-FFF2-40B4-BE49-F238E27FC236}">
                <a16:creationId xmlns:a16="http://schemas.microsoft.com/office/drawing/2014/main" id="{8A8112FD-C100-4E32-B857-41204362EEF4}"/>
              </a:ext>
            </a:extLst>
          </p:cNvPr>
          <p:cNvSpPr/>
          <p:nvPr/>
        </p:nvSpPr>
        <p:spPr bwMode="auto">
          <a:xfrm>
            <a:off x="7052067" y="4191000"/>
            <a:ext cx="954088" cy="73098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Delay Bound</a:t>
            </a:r>
          </a:p>
        </p:txBody>
      </p:sp>
      <p:sp>
        <p:nvSpPr>
          <p:cNvPr id="49" name="Rectangle 48">
            <a:extLst>
              <a:ext uri="{FF2B5EF4-FFF2-40B4-BE49-F238E27FC236}">
                <a16:creationId xmlns:a16="http://schemas.microsoft.com/office/drawing/2014/main" id="{1964FB0E-366B-4EB5-BBBC-83038B96CB63}"/>
              </a:ext>
            </a:extLst>
          </p:cNvPr>
          <p:cNvSpPr/>
          <p:nvPr/>
        </p:nvSpPr>
        <p:spPr bwMode="auto">
          <a:xfrm>
            <a:off x="381000" y="4984013"/>
            <a:ext cx="954088" cy="73098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t>Maximum MSDU Size</a:t>
            </a:r>
            <a:endParaRPr kumimoji="0" lang="en-US" sz="1400" b="0" i="0" u="none" strike="noStrike" cap="none" normalizeH="0" baseline="0" dirty="0">
              <a:ln>
                <a:noFill/>
              </a:ln>
              <a:solidFill>
                <a:schemeClr val="bg1"/>
              </a:solidFill>
              <a:effectLst/>
              <a:latin typeface="Times New Roman" pitchFamily="16" charset="0"/>
              <a:ea typeface="MS Gothic" charset="-128"/>
            </a:endParaRPr>
          </a:p>
        </p:txBody>
      </p:sp>
      <p:sp>
        <p:nvSpPr>
          <p:cNvPr id="50" name="Rectangle 49">
            <a:extLst>
              <a:ext uri="{FF2B5EF4-FFF2-40B4-BE49-F238E27FC236}">
                <a16:creationId xmlns:a16="http://schemas.microsoft.com/office/drawing/2014/main" id="{14AC5A79-7811-4D93-B099-14EF57E16A10}"/>
              </a:ext>
            </a:extLst>
          </p:cNvPr>
          <p:cNvSpPr/>
          <p:nvPr/>
        </p:nvSpPr>
        <p:spPr bwMode="auto">
          <a:xfrm>
            <a:off x="1337063" y="4984013"/>
            <a:ext cx="954088" cy="73098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t>Service Start Time</a:t>
            </a:r>
            <a:endParaRPr kumimoji="0" lang="en-US" sz="1400" b="0" i="0" u="none" strike="noStrike" cap="none" normalizeH="0" baseline="0" dirty="0">
              <a:ln>
                <a:noFill/>
              </a:ln>
              <a:solidFill>
                <a:schemeClr val="bg1"/>
              </a:solidFill>
              <a:effectLst/>
              <a:latin typeface="Times New Roman" pitchFamily="16" charset="0"/>
              <a:ea typeface="MS Gothic" charset="-128"/>
            </a:endParaRPr>
          </a:p>
        </p:txBody>
      </p:sp>
      <p:sp>
        <p:nvSpPr>
          <p:cNvPr id="51" name="Rectangle 50">
            <a:extLst>
              <a:ext uri="{FF2B5EF4-FFF2-40B4-BE49-F238E27FC236}">
                <a16:creationId xmlns:a16="http://schemas.microsoft.com/office/drawing/2014/main" id="{8740E704-C207-45C0-BEA9-A4EBD6170004}"/>
              </a:ext>
            </a:extLst>
          </p:cNvPr>
          <p:cNvSpPr/>
          <p:nvPr/>
        </p:nvSpPr>
        <p:spPr bwMode="auto">
          <a:xfrm>
            <a:off x="2287975" y="4984013"/>
            <a:ext cx="954088" cy="73098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t>Mean Data Rate</a:t>
            </a:r>
            <a:endParaRPr kumimoji="0" lang="en-US" sz="1400" b="0" i="0" u="none" strike="noStrike" cap="none" normalizeH="0" baseline="0" dirty="0">
              <a:ln>
                <a:noFill/>
              </a:ln>
              <a:solidFill>
                <a:schemeClr val="bg1"/>
              </a:solidFill>
              <a:effectLst/>
              <a:latin typeface="Times New Roman" pitchFamily="16" charset="0"/>
              <a:ea typeface="MS Gothic" charset="-128"/>
            </a:endParaRPr>
          </a:p>
        </p:txBody>
      </p:sp>
      <p:sp>
        <p:nvSpPr>
          <p:cNvPr id="52" name="Rectangle 51">
            <a:extLst>
              <a:ext uri="{FF2B5EF4-FFF2-40B4-BE49-F238E27FC236}">
                <a16:creationId xmlns:a16="http://schemas.microsoft.com/office/drawing/2014/main" id="{613435CD-7A3F-4338-9894-19FBE955EF29}"/>
              </a:ext>
            </a:extLst>
          </p:cNvPr>
          <p:cNvSpPr/>
          <p:nvPr/>
        </p:nvSpPr>
        <p:spPr bwMode="auto">
          <a:xfrm>
            <a:off x="3242063" y="4984013"/>
            <a:ext cx="954088" cy="73098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t>Burst Size</a:t>
            </a:r>
            <a:endParaRPr kumimoji="0" lang="en-US" sz="1400" b="0" i="0" u="none" strike="noStrike" cap="none" normalizeH="0" baseline="0" dirty="0">
              <a:ln>
                <a:noFill/>
              </a:ln>
              <a:solidFill>
                <a:schemeClr val="bg1"/>
              </a:solidFill>
              <a:effectLst/>
              <a:latin typeface="Times New Roman" pitchFamily="16" charset="0"/>
              <a:ea typeface="MS Gothic" charset="-128"/>
            </a:endParaRPr>
          </a:p>
        </p:txBody>
      </p:sp>
      <p:sp>
        <p:nvSpPr>
          <p:cNvPr id="53" name="Rectangle 52">
            <a:extLst>
              <a:ext uri="{FF2B5EF4-FFF2-40B4-BE49-F238E27FC236}">
                <a16:creationId xmlns:a16="http://schemas.microsoft.com/office/drawing/2014/main" id="{E5FA3812-3369-4DC7-A3FF-ECCC4642EFA0}"/>
              </a:ext>
            </a:extLst>
          </p:cNvPr>
          <p:cNvSpPr/>
          <p:nvPr/>
        </p:nvSpPr>
        <p:spPr bwMode="auto">
          <a:xfrm>
            <a:off x="4196943" y="4984013"/>
            <a:ext cx="954088" cy="73098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t>MSDU Lifetime</a:t>
            </a:r>
            <a:endParaRPr kumimoji="0" lang="en-US" sz="1400" b="0" i="0" u="none" strike="noStrike" cap="none" normalizeH="0" baseline="0" dirty="0">
              <a:ln>
                <a:noFill/>
              </a:ln>
              <a:solidFill>
                <a:schemeClr val="bg1"/>
              </a:solidFill>
              <a:effectLst/>
              <a:latin typeface="Times New Roman" pitchFamily="16" charset="0"/>
              <a:ea typeface="MS Gothic" charset="-128"/>
            </a:endParaRPr>
          </a:p>
        </p:txBody>
      </p:sp>
      <p:sp>
        <p:nvSpPr>
          <p:cNvPr id="54" name="Rectangle 53">
            <a:extLst>
              <a:ext uri="{FF2B5EF4-FFF2-40B4-BE49-F238E27FC236}">
                <a16:creationId xmlns:a16="http://schemas.microsoft.com/office/drawing/2014/main" id="{3F119D2D-55FC-4701-B372-1675563D6EAA}"/>
              </a:ext>
            </a:extLst>
          </p:cNvPr>
          <p:cNvSpPr/>
          <p:nvPr/>
        </p:nvSpPr>
        <p:spPr bwMode="auto">
          <a:xfrm>
            <a:off x="5151031" y="4984013"/>
            <a:ext cx="954088" cy="73098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t>MSDU Delivery Ratio</a:t>
            </a:r>
            <a:endParaRPr kumimoji="0" lang="en-US" sz="1400" b="0" i="0" u="none" strike="noStrike" cap="none" normalizeH="0" baseline="0" dirty="0">
              <a:ln>
                <a:noFill/>
              </a:ln>
              <a:solidFill>
                <a:schemeClr val="bg1"/>
              </a:solidFill>
              <a:effectLst/>
              <a:latin typeface="Times New Roman" pitchFamily="16" charset="0"/>
              <a:ea typeface="MS Gothic" charset="-128"/>
            </a:endParaRPr>
          </a:p>
        </p:txBody>
      </p:sp>
      <p:sp>
        <p:nvSpPr>
          <p:cNvPr id="55" name="Rectangle 54">
            <a:extLst>
              <a:ext uri="{FF2B5EF4-FFF2-40B4-BE49-F238E27FC236}">
                <a16:creationId xmlns:a16="http://schemas.microsoft.com/office/drawing/2014/main" id="{B44830D1-B81F-4A46-A919-97A77983D42F}"/>
              </a:ext>
            </a:extLst>
          </p:cNvPr>
          <p:cNvSpPr/>
          <p:nvPr/>
        </p:nvSpPr>
        <p:spPr bwMode="auto">
          <a:xfrm>
            <a:off x="6105119" y="4984013"/>
            <a:ext cx="954088" cy="73098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t>MSDU Count Exponent</a:t>
            </a:r>
            <a:endParaRPr kumimoji="0" lang="en-US" sz="1400" b="0" i="0" u="none" strike="noStrike" cap="none" normalizeH="0" baseline="0" dirty="0">
              <a:ln>
                <a:noFill/>
              </a:ln>
              <a:solidFill>
                <a:schemeClr val="bg1"/>
              </a:solidFill>
              <a:effectLst/>
              <a:latin typeface="Times New Roman" pitchFamily="16" charset="0"/>
              <a:ea typeface="MS Gothic" charset="-128"/>
            </a:endParaRPr>
          </a:p>
        </p:txBody>
      </p:sp>
      <p:sp>
        <p:nvSpPr>
          <p:cNvPr id="56" name="Rectangle 55">
            <a:extLst>
              <a:ext uri="{FF2B5EF4-FFF2-40B4-BE49-F238E27FC236}">
                <a16:creationId xmlns:a16="http://schemas.microsoft.com/office/drawing/2014/main" id="{F19F4DBF-776F-4D0C-8F4C-4198D18091AD}"/>
              </a:ext>
            </a:extLst>
          </p:cNvPr>
          <p:cNvSpPr/>
          <p:nvPr/>
        </p:nvSpPr>
        <p:spPr bwMode="auto">
          <a:xfrm>
            <a:off x="7059207" y="4984013"/>
            <a:ext cx="954088" cy="73098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t>Medium Time</a:t>
            </a:r>
            <a:endParaRPr kumimoji="0" lang="en-US" sz="1400" b="0" i="0" u="none" strike="noStrike" cap="none" normalizeH="0" baseline="0" dirty="0">
              <a:ln>
                <a:noFill/>
              </a:ln>
              <a:solidFill>
                <a:schemeClr val="bg1"/>
              </a:solidFill>
              <a:effectLst/>
              <a:latin typeface="Times New Roman" pitchFamily="16" charset="0"/>
              <a:ea typeface="MS Gothic" charset="-128"/>
            </a:endParaRPr>
          </a:p>
        </p:txBody>
      </p:sp>
      <p:sp>
        <p:nvSpPr>
          <p:cNvPr id="57" name="Rectangle 56">
            <a:extLst>
              <a:ext uri="{FF2B5EF4-FFF2-40B4-BE49-F238E27FC236}">
                <a16:creationId xmlns:a16="http://schemas.microsoft.com/office/drawing/2014/main" id="{906D0C16-9FB9-4D1F-B703-E3CDE30C7F18}"/>
              </a:ext>
            </a:extLst>
          </p:cNvPr>
          <p:cNvSpPr/>
          <p:nvPr/>
        </p:nvSpPr>
        <p:spPr bwMode="auto">
          <a:xfrm>
            <a:off x="8013295" y="4984012"/>
            <a:ext cx="954088" cy="73098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solidFill>
                  <a:srgbClr val="FF0000"/>
                </a:solidFill>
              </a:rPr>
              <a:t>R-TWT Request</a:t>
            </a:r>
            <a:endParaRPr kumimoji="0" lang="en-US" sz="1400" b="0" i="0" u="none" strike="noStrike" cap="none" normalizeH="0" baseline="0" dirty="0">
              <a:ln>
                <a:noFill/>
              </a:ln>
              <a:solidFill>
                <a:srgbClr val="FF0000"/>
              </a:solidFill>
              <a:effectLst/>
              <a:latin typeface="Times New Roman" pitchFamily="16" charset="0"/>
              <a:ea typeface="MS Gothic" charset="-128"/>
            </a:endParaRPr>
          </a:p>
        </p:txBody>
      </p:sp>
      <p:sp>
        <p:nvSpPr>
          <p:cNvPr id="58" name="TextBox 57">
            <a:extLst>
              <a:ext uri="{FF2B5EF4-FFF2-40B4-BE49-F238E27FC236}">
                <a16:creationId xmlns:a16="http://schemas.microsoft.com/office/drawing/2014/main" id="{340986E6-BACF-4E23-A9DE-2ECF8026A9BC}"/>
              </a:ext>
            </a:extLst>
          </p:cNvPr>
          <p:cNvSpPr txBox="1"/>
          <p:nvPr/>
        </p:nvSpPr>
        <p:spPr>
          <a:xfrm>
            <a:off x="3264287" y="5788223"/>
            <a:ext cx="2819400" cy="307777"/>
          </a:xfrm>
          <a:prstGeom prst="rect">
            <a:avLst/>
          </a:prstGeom>
          <a:noFill/>
        </p:spPr>
        <p:txBody>
          <a:bodyPr wrap="square">
            <a:spAutoFit/>
          </a:bodyPr>
          <a:lstStyle/>
          <a:p>
            <a:pPr algn="ctr"/>
            <a:r>
              <a:rPr lang="en-US" sz="1400" dirty="0">
                <a:solidFill>
                  <a:schemeClr val="tx1"/>
                </a:solidFill>
              </a:rPr>
              <a:t>QoS Characteristics element</a:t>
            </a:r>
          </a:p>
        </p:txBody>
      </p:sp>
    </p:spTree>
    <p:extLst>
      <p:ext uri="{BB962C8B-B14F-4D97-AF65-F5344CB8AC3E}">
        <p14:creationId xmlns:p14="http://schemas.microsoft.com/office/powerpoint/2010/main" val="6617969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ABE40-F3E0-4735-97FB-ED23F8E17F79}"/>
              </a:ext>
            </a:extLst>
          </p:cNvPr>
          <p:cNvSpPr>
            <a:spLocks noGrp="1"/>
          </p:cNvSpPr>
          <p:nvPr>
            <p:ph type="title"/>
          </p:nvPr>
        </p:nvSpPr>
        <p:spPr>
          <a:xfrm>
            <a:off x="685800" y="685800"/>
            <a:ext cx="7770813" cy="1065213"/>
          </a:xfrm>
        </p:spPr>
        <p:txBody>
          <a:bodyPr/>
          <a:lstStyle/>
          <a:p>
            <a:r>
              <a:rPr lang="en-US" dirty="0"/>
              <a:t>Proposal 2</a:t>
            </a:r>
          </a:p>
        </p:txBody>
      </p:sp>
      <p:sp>
        <p:nvSpPr>
          <p:cNvPr id="3" name="Content Placeholder 2">
            <a:extLst>
              <a:ext uri="{FF2B5EF4-FFF2-40B4-BE49-F238E27FC236}">
                <a16:creationId xmlns:a16="http://schemas.microsoft.com/office/drawing/2014/main" id="{67440E22-6994-4A57-BE2B-5D4A14794FD7}"/>
              </a:ext>
            </a:extLst>
          </p:cNvPr>
          <p:cNvSpPr>
            <a:spLocks noGrp="1"/>
          </p:cNvSpPr>
          <p:nvPr>
            <p:ph idx="1"/>
          </p:nvPr>
        </p:nvSpPr>
        <p:spPr/>
        <p:txBody>
          <a:bodyPr/>
          <a:lstStyle/>
          <a:p>
            <a:pPr>
              <a:buFont typeface="Arial" panose="020B0604020202020204" pitchFamily="34" charset="0"/>
              <a:buChar char="•"/>
            </a:pPr>
            <a:r>
              <a:rPr lang="en-US" sz="1800" dirty="0"/>
              <a:t>R-TWT setup procedure contains SCS traffic information to indicate which SCS traffic streams are prioritized during the R-TWT SPs.</a:t>
            </a:r>
          </a:p>
          <a:p>
            <a:pPr>
              <a:buFont typeface="Arial" panose="020B0604020202020204" pitchFamily="34" charset="0"/>
              <a:buChar char="•"/>
            </a:pPr>
            <a:r>
              <a:rPr lang="en-US" sz="1800" dirty="0"/>
              <a:t>Proposal: Add one (or more) SCSID field in the Broadcast TWT parameter set field</a:t>
            </a:r>
          </a:p>
          <a:p>
            <a:pPr>
              <a:buFont typeface="Arial" panose="020B0604020202020204" pitchFamily="34" charset="0"/>
              <a:buChar char="•"/>
            </a:pPr>
            <a:r>
              <a:rPr lang="en-US" sz="1800" dirty="0"/>
              <a:t>R-TWT SPs are scheduled based on the QoS characteristics of the SCS traffic stream.</a:t>
            </a:r>
          </a:p>
          <a:p>
            <a:pPr lvl="1">
              <a:buFont typeface="Arial" panose="020B0604020202020204" pitchFamily="34" charset="0"/>
              <a:buChar char="•"/>
            </a:pPr>
            <a:r>
              <a:rPr lang="en-US" sz="1400" dirty="0"/>
              <a:t>R-TWT SP interval should be between min service interval and max service interval of SCS</a:t>
            </a:r>
          </a:p>
          <a:p>
            <a:pPr lvl="1">
              <a:buFont typeface="Arial" panose="020B0604020202020204" pitchFamily="34" charset="0"/>
              <a:buChar char="•"/>
            </a:pPr>
            <a:r>
              <a:rPr lang="en-US" sz="1400" dirty="0"/>
              <a:t>R-TWT SP duration should be greater or equal to medium time of SCS</a:t>
            </a:r>
          </a:p>
          <a:p>
            <a:pPr lvl="1">
              <a:buFont typeface="Arial" panose="020B0604020202020204" pitchFamily="34" charset="0"/>
              <a:buChar char="•"/>
            </a:pPr>
            <a:r>
              <a:rPr lang="en-US" sz="1400" dirty="0"/>
              <a:t>If the SCSID is UL or P2P, AP can use the R-TWT for scheduling TF or MU RTS TX</a:t>
            </a:r>
          </a:p>
          <a:p>
            <a:pPr marL="457200" lvl="1" indent="0"/>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D0F66728-FA8E-4347-959F-9DBBC70C6EC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7E5BE4E-696B-42D7-AEDA-07B453EDB9C0}"/>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AAC03D1E-E7B6-4805-9085-2EE0965834BF}"/>
              </a:ext>
            </a:extLst>
          </p:cNvPr>
          <p:cNvSpPr>
            <a:spLocks noGrp="1"/>
          </p:cNvSpPr>
          <p:nvPr>
            <p:ph type="dt" idx="15"/>
          </p:nvPr>
        </p:nvSpPr>
        <p:spPr/>
        <p:txBody>
          <a:bodyPr/>
          <a:lstStyle/>
          <a:p>
            <a:r>
              <a:rPr lang="en-US" dirty="0"/>
              <a:t>January 2022</a:t>
            </a:r>
            <a:endParaRPr lang="en-GB" dirty="0"/>
          </a:p>
        </p:txBody>
      </p:sp>
      <p:graphicFrame>
        <p:nvGraphicFramePr>
          <p:cNvPr id="7" name="Table 6">
            <a:extLst>
              <a:ext uri="{FF2B5EF4-FFF2-40B4-BE49-F238E27FC236}">
                <a16:creationId xmlns:a16="http://schemas.microsoft.com/office/drawing/2014/main" id="{DBB08594-AE70-42F2-9955-5C4168769697}"/>
              </a:ext>
            </a:extLst>
          </p:cNvPr>
          <p:cNvGraphicFramePr>
            <a:graphicFrameLocks noGrp="1"/>
          </p:cNvGraphicFramePr>
          <p:nvPr>
            <p:extLst>
              <p:ext uri="{D42A27DB-BD31-4B8C-83A1-F6EECF244321}">
                <p14:modId xmlns:p14="http://schemas.microsoft.com/office/powerpoint/2010/main" val="3094114901"/>
              </p:ext>
            </p:extLst>
          </p:nvPr>
        </p:nvGraphicFramePr>
        <p:xfrm>
          <a:off x="1897055" y="4876800"/>
          <a:ext cx="5349890" cy="731520"/>
        </p:xfrm>
        <a:graphic>
          <a:graphicData uri="http://schemas.openxmlformats.org/drawingml/2006/table">
            <a:tbl>
              <a:tblPr firstRow="1" bandRow="1">
                <a:tableStyleId>{5C22544A-7EE6-4342-B048-85BDC9FD1C3A}</a:tableStyleId>
              </a:tblPr>
              <a:tblGrid>
                <a:gridCol w="1385278">
                  <a:extLst>
                    <a:ext uri="{9D8B030D-6E8A-4147-A177-3AD203B41FA5}">
                      <a16:colId xmlns:a16="http://schemas.microsoft.com/office/drawing/2014/main" val="1872329152"/>
                    </a:ext>
                  </a:extLst>
                </a:gridCol>
                <a:gridCol w="702156">
                  <a:extLst>
                    <a:ext uri="{9D8B030D-6E8A-4147-A177-3AD203B41FA5}">
                      <a16:colId xmlns:a16="http://schemas.microsoft.com/office/drawing/2014/main" val="756203471"/>
                    </a:ext>
                  </a:extLst>
                </a:gridCol>
                <a:gridCol w="1115133">
                  <a:extLst>
                    <a:ext uri="{9D8B030D-6E8A-4147-A177-3AD203B41FA5}">
                      <a16:colId xmlns:a16="http://schemas.microsoft.com/office/drawing/2014/main" val="2236304175"/>
                    </a:ext>
                  </a:extLst>
                </a:gridCol>
                <a:gridCol w="2147323">
                  <a:extLst>
                    <a:ext uri="{9D8B030D-6E8A-4147-A177-3AD203B41FA5}">
                      <a16:colId xmlns:a16="http://schemas.microsoft.com/office/drawing/2014/main" val="405432566"/>
                    </a:ext>
                  </a:extLst>
                </a:gridCol>
              </a:tblGrid>
              <a:tr h="729513">
                <a:tc>
                  <a:txBody>
                    <a:bodyPr/>
                    <a:lstStyle/>
                    <a:p>
                      <a:r>
                        <a:rPr lang="en-US" sz="1400" dirty="0"/>
                        <a:t>Request Type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ym typeface="Wingdings" panose="05000000000000000000" pitchFamily="2" charset="2"/>
                        </a:rPr>
                        <a:t>Broadcast TWT Info</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FF0000"/>
                          </a:solidFill>
                          <a:sym typeface="Wingdings" panose="05000000000000000000" pitchFamily="2" charset="2"/>
                        </a:rPr>
                        <a:t>SCS ID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4094369833"/>
                  </a:ext>
                </a:extLst>
              </a:tr>
            </a:tbl>
          </a:graphicData>
        </a:graphic>
      </p:graphicFrame>
      <p:sp>
        <p:nvSpPr>
          <p:cNvPr id="9" name="TextBox 8">
            <a:extLst>
              <a:ext uri="{FF2B5EF4-FFF2-40B4-BE49-F238E27FC236}">
                <a16:creationId xmlns:a16="http://schemas.microsoft.com/office/drawing/2014/main" id="{34AFC4FC-E80C-4182-8FB8-914189CDBCEB}"/>
              </a:ext>
            </a:extLst>
          </p:cNvPr>
          <p:cNvSpPr txBox="1"/>
          <p:nvPr/>
        </p:nvSpPr>
        <p:spPr>
          <a:xfrm>
            <a:off x="3200400" y="5644931"/>
            <a:ext cx="2819400" cy="307777"/>
          </a:xfrm>
          <a:prstGeom prst="rect">
            <a:avLst/>
          </a:prstGeom>
          <a:noFill/>
        </p:spPr>
        <p:txBody>
          <a:bodyPr wrap="square">
            <a:spAutoFit/>
          </a:bodyPr>
          <a:lstStyle/>
          <a:p>
            <a:r>
              <a:rPr lang="en-US" sz="1400" dirty="0">
                <a:solidFill>
                  <a:schemeClr val="tx1"/>
                </a:solidFill>
              </a:rPr>
              <a:t>Broadcast TWT parameter set field</a:t>
            </a:r>
          </a:p>
        </p:txBody>
      </p:sp>
    </p:spTree>
    <p:extLst>
      <p:ext uri="{BB962C8B-B14F-4D97-AF65-F5344CB8AC3E}">
        <p14:creationId xmlns:p14="http://schemas.microsoft.com/office/powerpoint/2010/main" val="1397941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34CBE38-CC2D-46FB-B106-C3BAB5885EEF}"/>
              </a:ext>
            </a:extLst>
          </p:cNvPr>
          <p:cNvSpPr>
            <a:spLocks noGrp="1"/>
          </p:cNvSpPr>
          <p:nvPr>
            <p:ph idx="1"/>
          </p:nvPr>
        </p:nvSpPr>
        <p:spPr/>
        <p:txBody>
          <a:bodyPr/>
          <a:lstStyle/>
          <a:p>
            <a:pPr>
              <a:buFont typeface="Arial" panose="020B0604020202020204" pitchFamily="34" charset="0"/>
              <a:buChar char="•"/>
            </a:pPr>
            <a:r>
              <a:rPr lang="en-US" dirty="0"/>
              <a:t>Do you support to add R-TWT request field in QoS Characteristic element </a:t>
            </a:r>
            <a:r>
              <a:rPr lang="en-US" sz="2400" dirty="0"/>
              <a:t>to indicate whether SCS traffic stream requires R-TWT scheduling</a:t>
            </a:r>
            <a:r>
              <a:rPr lang="en-US" dirty="0"/>
              <a:t>?</a:t>
            </a:r>
          </a:p>
          <a:p>
            <a:pPr lvl="1">
              <a:buFont typeface="Arial" panose="020B0604020202020204" pitchFamily="34" charset="0"/>
              <a:buChar char="•"/>
            </a:pPr>
            <a:r>
              <a:rPr lang="en-US" dirty="0"/>
              <a:t>Note: this SP aims to trigger resolution of CID 4121</a:t>
            </a:r>
          </a:p>
          <a:p>
            <a:pPr>
              <a:buFont typeface="Arial" panose="020B0604020202020204" pitchFamily="34" charset="0"/>
              <a:buChar char="•"/>
            </a:pPr>
            <a:endParaRPr lang="en-US" dirty="0"/>
          </a:p>
        </p:txBody>
      </p:sp>
      <p:sp>
        <p:nvSpPr>
          <p:cNvPr id="3" name="Slide Number Placeholder 2">
            <a:extLst>
              <a:ext uri="{FF2B5EF4-FFF2-40B4-BE49-F238E27FC236}">
                <a16:creationId xmlns:a16="http://schemas.microsoft.com/office/drawing/2014/main" id="{C1E844D5-C8A7-46DD-AD39-0DC73573F77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4" name="Footer Placeholder 3">
            <a:extLst>
              <a:ext uri="{FF2B5EF4-FFF2-40B4-BE49-F238E27FC236}">
                <a16:creationId xmlns:a16="http://schemas.microsoft.com/office/drawing/2014/main" id="{55DFE47B-F568-4921-9507-72DE0382BB30}"/>
              </a:ext>
            </a:extLst>
          </p:cNvPr>
          <p:cNvSpPr>
            <a:spLocks noGrp="1"/>
          </p:cNvSpPr>
          <p:nvPr>
            <p:ph type="ftr" idx="14"/>
          </p:nvPr>
        </p:nvSpPr>
        <p:spPr/>
        <p:txBody>
          <a:bodyPr/>
          <a:lstStyle/>
          <a:p>
            <a:r>
              <a:rPr lang="en-GB"/>
              <a:t>Liangxiao Xin, Sony</a:t>
            </a:r>
            <a:endParaRPr lang="en-GB" dirty="0"/>
          </a:p>
        </p:txBody>
      </p:sp>
      <p:sp>
        <p:nvSpPr>
          <p:cNvPr id="5" name="Date Placeholder 4">
            <a:extLst>
              <a:ext uri="{FF2B5EF4-FFF2-40B4-BE49-F238E27FC236}">
                <a16:creationId xmlns:a16="http://schemas.microsoft.com/office/drawing/2014/main" id="{E1EB4525-D7F0-444F-A9FF-FB5DEDFD87D5}"/>
              </a:ext>
            </a:extLst>
          </p:cNvPr>
          <p:cNvSpPr>
            <a:spLocks noGrp="1"/>
          </p:cNvSpPr>
          <p:nvPr>
            <p:ph type="dt" idx="15"/>
          </p:nvPr>
        </p:nvSpPr>
        <p:spPr/>
        <p:txBody>
          <a:bodyPr/>
          <a:lstStyle/>
          <a:p>
            <a:r>
              <a:rPr lang="en-US" dirty="0"/>
              <a:t>January 2022</a:t>
            </a:r>
            <a:endParaRPr lang="en-GB" dirty="0"/>
          </a:p>
        </p:txBody>
      </p:sp>
      <p:sp>
        <p:nvSpPr>
          <p:cNvPr id="6" name="Title 5">
            <a:extLst>
              <a:ext uri="{FF2B5EF4-FFF2-40B4-BE49-F238E27FC236}">
                <a16:creationId xmlns:a16="http://schemas.microsoft.com/office/drawing/2014/main" id="{1889B0E9-F7C4-4FE1-838A-1E7818589745}"/>
              </a:ext>
            </a:extLst>
          </p:cNvPr>
          <p:cNvSpPr>
            <a:spLocks noGrp="1"/>
          </p:cNvSpPr>
          <p:nvPr>
            <p:ph type="title"/>
          </p:nvPr>
        </p:nvSpPr>
        <p:spPr/>
        <p:txBody>
          <a:bodyPr/>
          <a:lstStyle/>
          <a:p>
            <a:r>
              <a:rPr lang="en-US" dirty="0"/>
              <a:t>SP1</a:t>
            </a:r>
          </a:p>
        </p:txBody>
      </p:sp>
    </p:spTree>
    <p:extLst>
      <p:ext uri="{BB962C8B-B14F-4D97-AF65-F5344CB8AC3E}">
        <p14:creationId xmlns:p14="http://schemas.microsoft.com/office/powerpoint/2010/main" val="24101651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34CBE38-CC2D-46FB-B106-C3BAB5885EEF}"/>
              </a:ext>
            </a:extLst>
          </p:cNvPr>
          <p:cNvSpPr>
            <a:spLocks noGrp="1"/>
          </p:cNvSpPr>
          <p:nvPr>
            <p:ph idx="1"/>
          </p:nvPr>
        </p:nvSpPr>
        <p:spPr>
          <a:xfrm>
            <a:off x="685800" y="1981201"/>
            <a:ext cx="7770813" cy="3276600"/>
          </a:xfrm>
        </p:spPr>
        <p:txBody>
          <a:bodyPr/>
          <a:lstStyle/>
          <a:p>
            <a:pPr marL="457200" lvl="1" indent="0"/>
            <a:r>
              <a:rPr lang="en-US" sz="1200" b="1" dirty="0"/>
              <a:t>9.4.2.316 QoS Characteristics element</a:t>
            </a:r>
          </a:p>
          <a:p>
            <a:pPr marL="457200" lvl="1" indent="0"/>
            <a:r>
              <a:rPr lang="en-US" sz="1200" i="1" dirty="0" err="1">
                <a:highlight>
                  <a:srgbClr val="FFFF00"/>
                </a:highlight>
              </a:rPr>
              <a:t>TGbe</a:t>
            </a:r>
            <a:r>
              <a:rPr lang="en-US" sz="1200" i="1" dirty="0">
                <a:highlight>
                  <a:srgbClr val="FFFF00"/>
                </a:highlight>
              </a:rPr>
              <a:t> editor: Add the below paragraph to the end of the definition of the Control Info field:</a:t>
            </a:r>
          </a:p>
          <a:p>
            <a:pPr marL="457200" lvl="1" indent="0"/>
            <a:endParaRPr lang="en-US" sz="1200" i="1" dirty="0"/>
          </a:p>
          <a:p>
            <a:pPr lvl="1">
              <a:buFontTx/>
              <a:buChar char="-"/>
            </a:pPr>
            <a:r>
              <a:rPr lang="en-US" sz="1200" dirty="0"/>
              <a:t>The R-TWT Request field indicates whether R-TWT should be scheduled for the SCS traffic stream under the QoS Characteristics element. The R-TWT Request field set to 1 indicates that the non-AP MLD requests the AP MLD to schedule R-TWT for the SCS traffic stream under the QoS Characteristics element and one of the APs affiliated with the AP MLD should schedule an R-TWT for the SCS traffic stream and send unsolicited TWT response frame to assign the R-TWT membership to the non-AP STA affiliated with the non-AP MLD on the same link. The R-TWT Request field set to 0 indicates that the non-AP MLD does not request the AP MLD to schedule R-TWT for the SCS traffic stream under the QoS Characteristics element. The STAs affiliated with the non-AP MLD should send TWT initiating frame to request a R-TWT membership for the SCS traffic stream if needed.</a:t>
            </a:r>
          </a:p>
          <a:p>
            <a:pPr marL="457200" lvl="1" indent="0"/>
            <a:endParaRPr lang="en-US" sz="1200" dirty="0"/>
          </a:p>
          <a:p>
            <a:pPr marL="457200" lvl="1" indent="0"/>
            <a:r>
              <a:rPr lang="en-US" sz="1200" i="1" dirty="0" err="1">
                <a:highlight>
                  <a:srgbClr val="FFFF00"/>
                </a:highlight>
              </a:rPr>
              <a:t>TGbe</a:t>
            </a:r>
            <a:r>
              <a:rPr lang="en-US" sz="1200" i="1" dirty="0">
                <a:highlight>
                  <a:srgbClr val="FFFF00"/>
                </a:highlight>
              </a:rPr>
              <a:t> editor: Modify Figure 9-1002al (Control Info field format) as follows:</a:t>
            </a:r>
          </a:p>
          <a:p>
            <a:pPr lvl="1">
              <a:buFont typeface="Arial" panose="020B0604020202020204" pitchFamily="34" charset="0"/>
              <a:buChar char="•"/>
            </a:pPr>
            <a:endParaRPr lang="en-US" sz="1200" dirty="0"/>
          </a:p>
        </p:txBody>
      </p:sp>
      <p:sp>
        <p:nvSpPr>
          <p:cNvPr id="3" name="Slide Number Placeholder 2">
            <a:extLst>
              <a:ext uri="{FF2B5EF4-FFF2-40B4-BE49-F238E27FC236}">
                <a16:creationId xmlns:a16="http://schemas.microsoft.com/office/drawing/2014/main" id="{C1E844D5-C8A7-46DD-AD39-0DC73573F77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4" name="Footer Placeholder 3">
            <a:extLst>
              <a:ext uri="{FF2B5EF4-FFF2-40B4-BE49-F238E27FC236}">
                <a16:creationId xmlns:a16="http://schemas.microsoft.com/office/drawing/2014/main" id="{55DFE47B-F568-4921-9507-72DE0382BB30}"/>
              </a:ext>
            </a:extLst>
          </p:cNvPr>
          <p:cNvSpPr>
            <a:spLocks noGrp="1"/>
          </p:cNvSpPr>
          <p:nvPr>
            <p:ph type="ftr" idx="14"/>
          </p:nvPr>
        </p:nvSpPr>
        <p:spPr/>
        <p:txBody>
          <a:bodyPr/>
          <a:lstStyle/>
          <a:p>
            <a:r>
              <a:rPr lang="en-GB"/>
              <a:t>Liangxiao Xin, Sony</a:t>
            </a:r>
            <a:endParaRPr lang="en-GB" dirty="0"/>
          </a:p>
        </p:txBody>
      </p:sp>
      <p:sp>
        <p:nvSpPr>
          <p:cNvPr id="5" name="Date Placeholder 4">
            <a:extLst>
              <a:ext uri="{FF2B5EF4-FFF2-40B4-BE49-F238E27FC236}">
                <a16:creationId xmlns:a16="http://schemas.microsoft.com/office/drawing/2014/main" id="{E1EB4525-D7F0-444F-A9FF-FB5DEDFD87D5}"/>
              </a:ext>
            </a:extLst>
          </p:cNvPr>
          <p:cNvSpPr>
            <a:spLocks noGrp="1"/>
          </p:cNvSpPr>
          <p:nvPr>
            <p:ph type="dt" idx="15"/>
          </p:nvPr>
        </p:nvSpPr>
        <p:spPr/>
        <p:txBody>
          <a:bodyPr/>
          <a:lstStyle/>
          <a:p>
            <a:r>
              <a:rPr lang="en-US" dirty="0"/>
              <a:t>January 2022</a:t>
            </a:r>
            <a:endParaRPr lang="en-GB" dirty="0"/>
          </a:p>
        </p:txBody>
      </p:sp>
      <p:sp>
        <p:nvSpPr>
          <p:cNvPr id="6" name="Title 5">
            <a:extLst>
              <a:ext uri="{FF2B5EF4-FFF2-40B4-BE49-F238E27FC236}">
                <a16:creationId xmlns:a16="http://schemas.microsoft.com/office/drawing/2014/main" id="{1889B0E9-F7C4-4FE1-838A-1E7818589745}"/>
              </a:ext>
            </a:extLst>
          </p:cNvPr>
          <p:cNvSpPr>
            <a:spLocks noGrp="1"/>
          </p:cNvSpPr>
          <p:nvPr>
            <p:ph type="title"/>
          </p:nvPr>
        </p:nvSpPr>
        <p:spPr/>
        <p:txBody>
          <a:bodyPr/>
          <a:lstStyle/>
          <a:p>
            <a:r>
              <a:rPr lang="en-US" dirty="0"/>
              <a:t>Proposed Text Change for SP1 (1/2)</a:t>
            </a:r>
          </a:p>
        </p:txBody>
      </p:sp>
      <p:graphicFrame>
        <p:nvGraphicFramePr>
          <p:cNvPr id="12" name="Table 11">
            <a:extLst>
              <a:ext uri="{FF2B5EF4-FFF2-40B4-BE49-F238E27FC236}">
                <a16:creationId xmlns:a16="http://schemas.microsoft.com/office/drawing/2014/main" id="{605FE95C-9FC5-4687-8EE6-814490ACEEB0}"/>
              </a:ext>
            </a:extLst>
          </p:cNvPr>
          <p:cNvGraphicFramePr>
            <a:graphicFrameLocks noGrp="1"/>
          </p:cNvGraphicFramePr>
          <p:nvPr>
            <p:extLst>
              <p:ext uri="{D42A27DB-BD31-4B8C-83A1-F6EECF244321}">
                <p14:modId xmlns:p14="http://schemas.microsoft.com/office/powerpoint/2010/main" val="1916859780"/>
              </p:ext>
            </p:extLst>
          </p:nvPr>
        </p:nvGraphicFramePr>
        <p:xfrm>
          <a:off x="1634322" y="5029200"/>
          <a:ext cx="5680876" cy="1066800"/>
        </p:xfrm>
        <a:graphic>
          <a:graphicData uri="http://schemas.openxmlformats.org/drawingml/2006/table">
            <a:tbl>
              <a:tblPr firstRow="1" firstCol="1" bandRow="1">
                <a:tableStyleId>{5C22544A-7EE6-4342-B048-85BDC9FD1C3A}</a:tableStyleId>
              </a:tblPr>
              <a:tblGrid>
                <a:gridCol w="612643">
                  <a:extLst>
                    <a:ext uri="{9D8B030D-6E8A-4147-A177-3AD203B41FA5}">
                      <a16:colId xmlns:a16="http://schemas.microsoft.com/office/drawing/2014/main" val="2083000519"/>
                    </a:ext>
                  </a:extLst>
                </a:gridCol>
                <a:gridCol w="668339">
                  <a:extLst>
                    <a:ext uri="{9D8B030D-6E8A-4147-A177-3AD203B41FA5}">
                      <a16:colId xmlns:a16="http://schemas.microsoft.com/office/drawing/2014/main" val="2823078439"/>
                    </a:ext>
                  </a:extLst>
                </a:gridCol>
                <a:gridCol w="556949">
                  <a:extLst>
                    <a:ext uri="{9D8B030D-6E8A-4147-A177-3AD203B41FA5}">
                      <a16:colId xmlns:a16="http://schemas.microsoft.com/office/drawing/2014/main" val="3839538019"/>
                    </a:ext>
                  </a:extLst>
                </a:gridCol>
                <a:gridCol w="835423">
                  <a:extLst>
                    <a:ext uri="{9D8B030D-6E8A-4147-A177-3AD203B41FA5}">
                      <a16:colId xmlns:a16="http://schemas.microsoft.com/office/drawing/2014/main" val="868682693"/>
                    </a:ext>
                  </a:extLst>
                </a:gridCol>
                <a:gridCol w="1169593">
                  <a:extLst>
                    <a:ext uri="{9D8B030D-6E8A-4147-A177-3AD203B41FA5}">
                      <a16:colId xmlns:a16="http://schemas.microsoft.com/office/drawing/2014/main" val="868769693"/>
                    </a:ext>
                  </a:extLst>
                </a:gridCol>
                <a:gridCol w="612643">
                  <a:extLst>
                    <a:ext uri="{9D8B030D-6E8A-4147-A177-3AD203B41FA5}">
                      <a16:colId xmlns:a16="http://schemas.microsoft.com/office/drawing/2014/main" val="1785453044"/>
                    </a:ext>
                  </a:extLst>
                </a:gridCol>
                <a:gridCol w="612643">
                  <a:extLst>
                    <a:ext uri="{9D8B030D-6E8A-4147-A177-3AD203B41FA5}">
                      <a16:colId xmlns:a16="http://schemas.microsoft.com/office/drawing/2014/main" val="1109226802"/>
                    </a:ext>
                  </a:extLst>
                </a:gridCol>
                <a:gridCol w="612643">
                  <a:extLst>
                    <a:ext uri="{9D8B030D-6E8A-4147-A177-3AD203B41FA5}">
                      <a16:colId xmlns:a16="http://schemas.microsoft.com/office/drawing/2014/main" val="3701774167"/>
                    </a:ext>
                  </a:extLst>
                </a:gridCol>
              </a:tblGrid>
              <a:tr h="175260">
                <a:tc>
                  <a:txBody>
                    <a:bodyPr/>
                    <a:lstStyle/>
                    <a:p>
                      <a:pPr marL="0" marR="0" algn="l">
                        <a:lnSpc>
                          <a:spcPts val="800"/>
                        </a:lnSpc>
                        <a:spcBef>
                          <a:spcPts val="0"/>
                        </a:spcBef>
                        <a:spcAft>
                          <a:spcPts val="0"/>
                        </a:spcAft>
                        <a:tabLst>
                          <a:tab pos="482600" algn="r"/>
                        </a:tabLst>
                      </a:pPr>
                      <a:r>
                        <a:rPr lang="en-US" sz="800">
                          <a:effectLst/>
                        </a:rPr>
                        <a:t> </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solidFill>
                      <a:schemeClr val="bg1"/>
                    </a:solidFill>
                  </a:tcPr>
                </a:tc>
                <a:tc>
                  <a:txBody>
                    <a:bodyPr/>
                    <a:lstStyle/>
                    <a:p>
                      <a:pPr marL="0" marR="0" algn="l">
                        <a:lnSpc>
                          <a:spcPts val="800"/>
                        </a:lnSpc>
                        <a:spcBef>
                          <a:spcPts val="0"/>
                        </a:spcBef>
                        <a:spcAft>
                          <a:spcPts val="0"/>
                        </a:spcAft>
                        <a:tabLst>
                          <a:tab pos="736600" algn="r"/>
                        </a:tabLst>
                      </a:pPr>
                      <a:r>
                        <a:rPr lang="en-US" sz="800" dirty="0">
                          <a:solidFill>
                            <a:schemeClr val="tx1"/>
                          </a:solidFill>
                          <a:effectLst/>
                        </a:rPr>
                        <a:t>B0        B1</a:t>
                      </a:r>
                      <a:endParaRPr lang="en-US" sz="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lnB w="12700" cap="flat" cmpd="sng" algn="ctr">
                      <a:solidFill>
                        <a:schemeClr val="tx1"/>
                      </a:solidFill>
                      <a:prstDash val="solid"/>
                      <a:round/>
                      <a:headEnd type="none" w="med" len="med"/>
                      <a:tailEnd type="none" w="med" len="med"/>
                    </a:lnB>
                    <a:solidFill>
                      <a:schemeClr val="bg1"/>
                    </a:solidFill>
                  </a:tcPr>
                </a:tc>
                <a:tc>
                  <a:txBody>
                    <a:bodyPr/>
                    <a:lstStyle/>
                    <a:p>
                      <a:pPr marL="0" marR="0" algn="l">
                        <a:lnSpc>
                          <a:spcPts val="800"/>
                        </a:lnSpc>
                        <a:spcBef>
                          <a:spcPts val="0"/>
                        </a:spcBef>
                        <a:spcAft>
                          <a:spcPts val="0"/>
                        </a:spcAft>
                        <a:tabLst>
                          <a:tab pos="444500" algn="r"/>
                        </a:tabLst>
                      </a:pPr>
                      <a:r>
                        <a:rPr lang="en-US" sz="800" dirty="0">
                          <a:solidFill>
                            <a:schemeClr val="tx1"/>
                          </a:solidFill>
                          <a:effectLst/>
                        </a:rPr>
                        <a:t>B2      B5</a:t>
                      </a:r>
                      <a:endParaRPr lang="en-US" sz="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lnB w="12700" cap="flat" cmpd="sng" algn="ctr">
                      <a:solidFill>
                        <a:schemeClr val="tx1"/>
                      </a:solidFill>
                      <a:prstDash val="solid"/>
                      <a:round/>
                      <a:headEnd type="none" w="med" len="med"/>
                      <a:tailEnd type="none" w="med" len="med"/>
                    </a:lnB>
                    <a:solidFill>
                      <a:schemeClr val="bg1"/>
                    </a:solidFill>
                  </a:tcPr>
                </a:tc>
                <a:tc>
                  <a:txBody>
                    <a:bodyPr/>
                    <a:lstStyle/>
                    <a:p>
                      <a:pPr marL="0" marR="0" algn="l">
                        <a:lnSpc>
                          <a:spcPts val="800"/>
                        </a:lnSpc>
                        <a:spcBef>
                          <a:spcPts val="0"/>
                        </a:spcBef>
                        <a:spcAft>
                          <a:spcPts val="0"/>
                        </a:spcAft>
                        <a:tabLst>
                          <a:tab pos="444500" algn="r"/>
                          <a:tab pos="736600" algn="r"/>
                        </a:tabLst>
                      </a:pPr>
                      <a:r>
                        <a:rPr lang="en-US" sz="800" dirty="0">
                          <a:solidFill>
                            <a:schemeClr val="tx1"/>
                          </a:solidFill>
                          <a:effectLst/>
                        </a:rPr>
                        <a:t>B6                   B8</a:t>
                      </a:r>
                      <a:endParaRPr lang="en-US" sz="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lnB w="12700" cap="flat" cmpd="sng" algn="ctr">
                      <a:solidFill>
                        <a:schemeClr val="tx1"/>
                      </a:solidFill>
                      <a:prstDash val="solid"/>
                      <a:round/>
                      <a:headEnd type="none" w="med" len="med"/>
                      <a:tailEnd type="none" w="med" len="med"/>
                    </a:lnB>
                    <a:solidFill>
                      <a:schemeClr val="bg1"/>
                    </a:solidFill>
                  </a:tcPr>
                </a:tc>
                <a:tc>
                  <a:txBody>
                    <a:bodyPr/>
                    <a:lstStyle/>
                    <a:p>
                      <a:pPr marL="0" marR="0" algn="l">
                        <a:lnSpc>
                          <a:spcPts val="800"/>
                        </a:lnSpc>
                        <a:spcBef>
                          <a:spcPts val="0"/>
                        </a:spcBef>
                        <a:spcAft>
                          <a:spcPts val="0"/>
                        </a:spcAft>
                        <a:tabLst>
                          <a:tab pos="444500" algn="r"/>
                        </a:tabLst>
                      </a:pPr>
                      <a:r>
                        <a:rPr lang="en-US" sz="800" dirty="0">
                          <a:solidFill>
                            <a:schemeClr val="tx1"/>
                          </a:solidFill>
                          <a:effectLst/>
                        </a:rPr>
                        <a:t>B9                               B24</a:t>
                      </a:r>
                      <a:endParaRPr lang="en-US" sz="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lnB w="12700" cap="flat" cmpd="sng" algn="ctr">
                      <a:solidFill>
                        <a:schemeClr val="tx1"/>
                      </a:solidFill>
                      <a:prstDash val="solid"/>
                      <a:round/>
                      <a:headEnd type="none" w="med" len="med"/>
                      <a:tailEnd type="none" w="med" len="med"/>
                    </a:lnB>
                    <a:solidFill>
                      <a:schemeClr val="bg1"/>
                    </a:solidFill>
                  </a:tcPr>
                </a:tc>
                <a:tc>
                  <a:txBody>
                    <a:bodyPr/>
                    <a:lstStyle/>
                    <a:p>
                      <a:pPr marL="0" marR="0" algn="l">
                        <a:lnSpc>
                          <a:spcPts val="800"/>
                        </a:lnSpc>
                        <a:spcBef>
                          <a:spcPts val="0"/>
                        </a:spcBef>
                        <a:spcAft>
                          <a:spcPts val="0"/>
                        </a:spcAft>
                        <a:tabLst>
                          <a:tab pos="736600" algn="r"/>
                        </a:tabLst>
                      </a:pPr>
                      <a:r>
                        <a:rPr lang="en-US" sz="800" dirty="0">
                          <a:solidFill>
                            <a:schemeClr val="tx1"/>
                          </a:solidFill>
                          <a:effectLst/>
                        </a:rPr>
                        <a:t>B25        B28</a:t>
                      </a:r>
                      <a:endParaRPr lang="en-US" sz="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lnB w="12700" cap="flat" cmpd="sng" algn="ctr">
                      <a:solidFill>
                        <a:schemeClr val="tx1"/>
                      </a:solidFill>
                      <a:prstDash val="solid"/>
                      <a:round/>
                      <a:headEnd type="none" w="med" len="med"/>
                      <a:tailEnd type="none" w="med" len="med"/>
                    </a:lnB>
                    <a:solidFill>
                      <a:schemeClr val="bg1"/>
                    </a:solidFill>
                  </a:tcPr>
                </a:tc>
                <a:tc>
                  <a:txBody>
                    <a:bodyPr/>
                    <a:lstStyle/>
                    <a:p>
                      <a:pPr marL="0" marR="0" algn="l">
                        <a:lnSpc>
                          <a:spcPts val="800"/>
                        </a:lnSpc>
                        <a:spcBef>
                          <a:spcPts val="0"/>
                        </a:spcBef>
                        <a:spcAft>
                          <a:spcPts val="0"/>
                        </a:spcAft>
                        <a:tabLst>
                          <a:tab pos="736600" algn="r"/>
                        </a:tabLst>
                      </a:pPr>
                      <a:r>
                        <a:rPr lang="en-US" sz="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B29</a:t>
                      </a:r>
                    </a:p>
                  </a:txBody>
                  <a:tcPr marL="25400" marR="25400" marT="76200" marB="38100">
                    <a:lnB w="12700" cap="flat" cmpd="sng" algn="ctr">
                      <a:solidFill>
                        <a:schemeClr val="tx1"/>
                      </a:solidFill>
                      <a:prstDash val="solid"/>
                      <a:round/>
                      <a:headEnd type="none" w="med" len="med"/>
                      <a:tailEnd type="none" w="med" len="med"/>
                    </a:lnB>
                    <a:solidFill>
                      <a:schemeClr val="bg1"/>
                    </a:solidFill>
                  </a:tcPr>
                </a:tc>
                <a:tc>
                  <a:txBody>
                    <a:bodyPr/>
                    <a:lstStyle/>
                    <a:p>
                      <a:pPr marL="0" marR="0" algn="l">
                        <a:lnSpc>
                          <a:spcPts val="800"/>
                        </a:lnSpc>
                        <a:spcBef>
                          <a:spcPts val="0"/>
                        </a:spcBef>
                        <a:spcAft>
                          <a:spcPts val="0"/>
                        </a:spcAft>
                        <a:tabLst>
                          <a:tab pos="736600" algn="r"/>
                        </a:tabLst>
                      </a:pPr>
                      <a:r>
                        <a:rPr lang="en-US" sz="800" dirty="0">
                          <a:solidFill>
                            <a:schemeClr val="tx1"/>
                          </a:solidFill>
                          <a:effectLst/>
                        </a:rPr>
                        <a:t>B30        B31</a:t>
                      </a:r>
                      <a:endParaRPr lang="en-US" sz="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79278208"/>
                  </a:ext>
                </a:extLst>
              </a:tr>
              <a:tr h="290830">
                <a:tc>
                  <a:txBody>
                    <a:bodyPr/>
                    <a:lstStyle/>
                    <a:p>
                      <a:pPr marL="0" marR="0" algn="ctr">
                        <a:lnSpc>
                          <a:spcPts val="800"/>
                        </a:lnSpc>
                        <a:spcBef>
                          <a:spcPts val="0"/>
                        </a:spcBef>
                        <a:spcAft>
                          <a:spcPts val="0"/>
                        </a:spcAft>
                      </a:pPr>
                      <a:r>
                        <a:rPr lang="en-US" sz="800">
                          <a:effectLst/>
                        </a:rPr>
                        <a:t> </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lnR w="12700" cap="flat" cmpd="sng" algn="ctr">
                      <a:solidFill>
                        <a:schemeClr val="tx1"/>
                      </a:solidFill>
                      <a:prstDash val="solid"/>
                      <a:round/>
                      <a:headEnd type="none" w="med" len="med"/>
                      <a:tailEnd type="none" w="med" len="med"/>
                    </a:lnR>
                    <a:solidFill>
                      <a:schemeClr val="bg1"/>
                    </a:solidFill>
                  </a:tcPr>
                </a:tc>
                <a:tc>
                  <a:txBody>
                    <a:bodyPr/>
                    <a:lstStyle/>
                    <a:p>
                      <a:pPr marL="0" marR="0" algn="ctr">
                        <a:lnSpc>
                          <a:spcPts val="800"/>
                        </a:lnSpc>
                        <a:spcBef>
                          <a:spcPts val="0"/>
                        </a:spcBef>
                        <a:spcAft>
                          <a:spcPts val="0"/>
                        </a:spcAft>
                      </a:pPr>
                      <a:r>
                        <a:rPr lang="en-US" sz="800" dirty="0">
                          <a:effectLst/>
                        </a:rPr>
                        <a:t>Direction </a:t>
                      </a:r>
                      <a:endPar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ts val="800"/>
                        </a:lnSpc>
                        <a:spcBef>
                          <a:spcPts val="0"/>
                        </a:spcBef>
                        <a:spcAft>
                          <a:spcPts val="0"/>
                        </a:spcAft>
                      </a:pPr>
                      <a:r>
                        <a:rPr lang="en-US" sz="800" dirty="0">
                          <a:effectLst/>
                        </a:rPr>
                        <a:t>TID</a:t>
                      </a:r>
                      <a:endPar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ts val="800"/>
                        </a:lnSpc>
                        <a:spcBef>
                          <a:spcPts val="0"/>
                        </a:spcBef>
                        <a:spcAft>
                          <a:spcPts val="0"/>
                        </a:spcAft>
                      </a:pPr>
                      <a:r>
                        <a:rPr lang="en-US" sz="800" dirty="0">
                          <a:effectLst/>
                        </a:rPr>
                        <a:t>User-Priority</a:t>
                      </a:r>
                      <a:endPar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ts val="800"/>
                        </a:lnSpc>
                        <a:spcBef>
                          <a:spcPts val="0"/>
                        </a:spcBef>
                        <a:spcAft>
                          <a:spcPts val="0"/>
                        </a:spcAft>
                      </a:pPr>
                      <a:r>
                        <a:rPr lang="en-US" sz="800" dirty="0">
                          <a:effectLst/>
                        </a:rPr>
                        <a:t>Presence Bitmap of Additional Parameters</a:t>
                      </a:r>
                      <a:endPar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ts val="800"/>
                        </a:lnSpc>
                        <a:spcBef>
                          <a:spcPts val="0"/>
                        </a:spcBef>
                        <a:spcAft>
                          <a:spcPts val="0"/>
                        </a:spcAft>
                      </a:pPr>
                      <a:r>
                        <a:rPr lang="en-US" sz="800" dirty="0" err="1">
                          <a:effectLst/>
                        </a:rPr>
                        <a:t>LinkID</a:t>
                      </a:r>
                      <a:endPar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R-TWT Request</a:t>
                      </a:r>
                    </a:p>
                  </a:txBody>
                  <a:tcPr marL="25400" marR="25400" marT="101600" marB="635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ts val="800"/>
                        </a:lnSpc>
                        <a:spcBef>
                          <a:spcPts val="0"/>
                        </a:spcBef>
                        <a:spcAft>
                          <a:spcPts val="0"/>
                        </a:spcAft>
                      </a:pPr>
                      <a:r>
                        <a:rPr lang="en-US" sz="800" dirty="0">
                          <a:effectLst/>
                        </a:rPr>
                        <a:t>Reserved</a:t>
                      </a:r>
                      <a:endPar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93824537"/>
                  </a:ext>
                </a:extLst>
              </a:tr>
              <a:tr h="0">
                <a:tc>
                  <a:txBody>
                    <a:bodyPr/>
                    <a:lstStyle/>
                    <a:p>
                      <a:pPr marL="0" marR="0" algn="ctr">
                        <a:lnSpc>
                          <a:spcPts val="800"/>
                        </a:lnSpc>
                        <a:spcBef>
                          <a:spcPts val="0"/>
                        </a:spcBef>
                        <a:spcAft>
                          <a:spcPts val="0"/>
                        </a:spcAft>
                      </a:pPr>
                      <a:r>
                        <a:rPr lang="en-US" sz="800" dirty="0">
                          <a:solidFill>
                            <a:schemeClr val="tx1"/>
                          </a:solidFill>
                          <a:effectLst/>
                        </a:rPr>
                        <a:t>Bits:</a:t>
                      </a:r>
                      <a:endParaRPr lang="en-US" sz="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solidFill>
                      <a:schemeClr val="bg1"/>
                    </a:solidFill>
                  </a:tcPr>
                </a:tc>
                <a:tc>
                  <a:txBody>
                    <a:bodyPr/>
                    <a:lstStyle/>
                    <a:p>
                      <a:pPr marL="0" marR="0" algn="ctr">
                        <a:lnSpc>
                          <a:spcPts val="800"/>
                        </a:lnSpc>
                        <a:spcBef>
                          <a:spcPts val="0"/>
                        </a:spcBef>
                        <a:spcAft>
                          <a:spcPts val="0"/>
                        </a:spcAft>
                      </a:pPr>
                      <a:r>
                        <a:rPr lang="en-US" sz="800" dirty="0">
                          <a:solidFill>
                            <a:schemeClr val="tx1"/>
                          </a:solidFill>
                          <a:effectLst/>
                        </a:rPr>
                        <a:t>2</a:t>
                      </a:r>
                      <a:endParaRPr lang="en-US" sz="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lnT w="12700" cap="flat" cmpd="sng" algn="ctr">
                      <a:solidFill>
                        <a:schemeClr val="tx1"/>
                      </a:solidFill>
                      <a:prstDash val="solid"/>
                      <a:round/>
                      <a:headEnd type="none" w="med" len="med"/>
                      <a:tailEnd type="none" w="med" len="med"/>
                    </a:lnT>
                    <a:solidFill>
                      <a:schemeClr val="bg1"/>
                    </a:solidFill>
                  </a:tcPr>
                </a:tc>
                <a:tc>
                  <a:txBody>
                    <a:bodyPr/>
                    <a:lstStyle/>
                    <a:p>
                      <a:pPr marL="0" marR="0" algn="ctr">
                        <a:lnSpc>
                          <a:spcPts val="800"/>
                        </a:lnSpc>
                        <a:spcBef>
                          <a:spcPts val="0"/>
                        </a:spcBef>
                        <a:spcAft>
                          <a:spcPts val="0"/>
                        </a:spcAft>
                      </a:pPr>
                      <a:r>
                        <a:rPr lang="en-US" sz="800">
                          <a:effectLst/>
                        </a:rPr>
                        <a:t>4</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lnT w="12700" cap="flat" cmpd="sng" algn="ctr">
                      <a:solidFill>
                        <a:schemeClr val="tx1"/>
                      </a:solidFill>
                      <a:prstDash val="solid"/>
                      <a:round/>
                      <a:headEnd type="none" w="med" len="med"/>
                      <a:tailEnd type="none" w="med" len="med"/>
                    </a:lnT>
                    <a:solidFill>
                      <a:schemeClr val="bg1"/>
                    </a:solidFill>
                  </a:tcPr>
                </a:tc>
                <a:tc>
                  <a:txBody>
                    <a:bodyPr/>
                    <a:lstStyle/>
                    <a:p>
                      <a:pPr marL="0" marR="0" algn="ctr">
                        <a:lnSpc>
                          <a:spcPts val="800"/>
                        </a:lnSpc>
                        <a:spcBef>
                          <a:spcPts val="0"/>
                        </a:spcBef>
                        <a:spcAft>
                          <a:spcPts val="0"/>
                        </a:spcAft>
                      </a:pPr>
                      <a:r>
                        <a:rPr lang="en-US" sz="800">
                          <a:effectLst/>
                        </a:rPr>
                        <a:t>3</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lnT w="12700" cap="flat" cmpd="sng" algn="ctr">
                      <a:solidFill>
                        <a:schemeClr val="tx1"/>
                      </a:solidFill>
                      <a:prstDash val="solid"/>
                      <a:round/>
                      <a:headEnd type="none" w="med" len="med"/>
                      <a:tailEnd type="none" w="med" len="med"/>
                    </a:lnT>
                    <a:solidFill>
                      <a:schemeClr val="bg1"/>
                    </a:solidFill>
                  </a:tcPr>
                </a:tc>
                <a:tc>
                  <a:txBody>
                    <a:bodyPr/>
                    <a:lstStyle/>
                    <a:p>
                      <a:pPr marL="0" marR="0" algn="ctr">
                        <a:lnSpc>
                          <a:spcPts val="800"/>
                        </a:lnSpc>
                        <a:spcBef>
                          <a:spcPts val="0"/>
                        </a:spcBef>
                        <a:spcAft>
                          <a:spcPts val="0"/>
                        </a:spcAft>
                      </a:pPr>
                      <a:r>
                        <a:rPr lang="en-US" sz="800">
                          <a:effectLst/>
                        </a:rPr>
                        <a:t>16</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lnT w="12700" cap="flat" cmpd="sng" algn="ctr">
                      <a:solidFill>
                        <a:schemeClr val="tx1"/>
                      </a:solidFill>
                      <a:prstDash val="solid"/>
                      <a:round/>
                      <a:headEnd type="none" w="med" len="med"/>
                      <a:tailEnd type="none" w="med" len="med"/>
                    </a:lnT>
                    <a:solidFill>
                      <a:schemeClr val="bg1"/>
                    </a:solidFill>
                  </a:tcPr>
                </a:tc>
                <a:tc>
                  <a:txBody>
                    <a:bodyPr/>
                    <a:lstStyle/>
                    <a:p>
                      <a:pPr marL="0" marR="0" algn="ctr">
                        <a:lnSpc>
                          <a:spcPts val="800"/>
                        </a:lnSpc>
                        <a:spcBef>
                          <a:spcPts val="0"/>
                        </a:spcBef>
                        <a:spcAft>
                          <a:spcPts val="0"/>
                        </a:spcAft>
                      </a:pPr>
                      <a:r>
                        <a:rPr lang="en-US" sz="800" dirty="0">
                          <a:effectLst/>
                        </a:rPr>
                        <a:t> 4</a:t>
                      </a:r>
                      <a:endPar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lnT w="12700" cap="flat" cmpd="sng" algn="ctr">
                      <a:solidFill>
                        <a:schemeClr val="tx1"/>
                      </a:solidFill>
                      <a:prstDash val="solid"/>
                      <a:round/>
                      <a:headEnd type="none" w="med" len="med"/>
                      <a:tailEnd type="none" w="med" len="med"/>
                    </a:lnT>
                    <a:solidFill>
                      <a:schemeClr val="bg1"/>
                    </a:solidFill>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p>
                  </a:txBody>
                  <a:tcPr marL="25400" marR="25400" marT="76200" marB="38100">
                    <a:lnT w="12700" cap="flat" cmpd="sng" algn="ctr">
                      <a:solidFill>
                        <a:schemeClr val="tx1"/>
                      </a:solidFill>
                      <a:prstDash val="solid"/>
                      <a:round/>
                      <a:headEnd type="none" w="med" len="med"/>
                      <a:tailEnd type="none" w="med" len="med"/>
                    </a:lnT>
                    <a:solidFill>
                      <a:schemeClr val="bg1"/>
                    </a:solidFill>
                  </a:tcPr>
                </a:tc>
                <a:tc>
                  <a:txBody>
                    <a:bodyPr/>
                    <a:lstStyle/>
                    <a:p>
                      <a:pPr marL="0" marR="0" algn="ctr">
                        <a:lnSpc>
                          <a:spcPts val="800"/>
                        </a:lnSpc>
                        <a:spcBef>
                          <a:spcPts val="0"/>
                        </a:spcBef>
                        <a:spcAft>
                          <a:spcPts val="0"/>
                        </a:spcAft>
                      </a:pPr>
                      <a:r>
                        <a:rPr lang="en-US" sz="800" strike="sngStrike" dirty="0">
                          <a:effectLst/>
                        </a:rPr>
                        <a:t>7</a:t>
                      </a:r>
                      <a:r>
                        <a:rPr lang="en-US" sz="800" dirty="0">
                          <a:effectLst/>
                        </a:rPr>
                        <a:t>6</a:t>
                      </a:r>
                      <a:endPar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115720845"/>
                  </a:ext>
                </a:extLst>
              </a:tr>
              <a:tr h="0">
                <a:tc>
                  <a:txBody>
                    <a:bodyPr/>
                    <a:lstStyle/>
                    <a:p>
                      <a:pPr marL="0" marR="0" algn="ctr">
                        <a:lnSpc>
                          <a:spcPts val="1200"/>
                        </a:lnSpc>
                        <a:spcBef>
                          <a:spcPts val="1200"/>
                        </a:spcBef>
                        <a:spcAft>
                          <a:spcPts val="0"/>
                        </a:spcAft>
                      </a:pPr>
                      <a:r>
                        <a:rPr lang="en-US" sz="1000" dirty="0">
                          <a:effectLst/>
                        </a:rPr>
                        <a:t> </a:t>
                      </a:r>
                      <a:endParaRPr lang="en-US"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solidFill>
                      <a:schemeClr val="bg1"/>
                    </a:solidFill>
                  </a:tcPr>
                </a:tc>
                <a:tc gridSpan="7">
                  <a:txBody>
                    <a:bodyPr/>
                    <a:lstStyle/>
                    <a:p>
                      <a:pPr marL="0" marR="0" algn="ctr">
                        <a:lnSpc>
                          <a:spcPts val="1200"/>
                        </a:lnSpc>
                        <a:spcBef>
                          <a:spcPts val="1200"/>
                        </a:spcBef>
                        <a:spcAft>
                          <a:spcPts val="0"/>
                        </a:spcAft>
                      </a:pPr>
                      <a:r>
                        <a:rPr lang="en-US" sz="1000" dirty="0">
                          <a:effectLst/>
                        </a:rPr>
                        <a:t>Figure 9-1002al – Control Info field format</a:t>
                      </a:r>
                      <a:endParaRPr lang="en-US"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nchor="ctr">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92663330"/>
                  </a:ext>
                </a:extLst>
              </a:tr>
            </a:tbl>
          </a:graphicData>
        </a:graphic>
      </p:graphicFrame>
    </p:spTree>
    <p:extLst>
      <p:ext uri="{BB962C8B-B14F-4D97-AF65-F5344CB8AC3E}">
        <p14:creationId xmlns:p14="http://schemas.microsoft.com/office/powerpoint/2010/main" val="198984358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104125</TotalTime>
  <Words>1751</Words>
  <Application>Microsoft Office PowerPoint</Application>
  <PresentationFormat>On-screen Show (4:3)</PresentationFormat>
  <Paragraphs>237</Paragraphs>
  <Slides>12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Times New Roman</vt:lpstr>
      <vt:lpstr>Wingdings</vt:lpstr>
      <vt:lpstr>Office Theme</vt:lpstr>
      <vt:lpstr>Interaction between R-TWT and SCS  (CC36 resolution for CID 4121)</vt:lpstr>
      <vt:lpstr>Related CID</vt:lpstr>
      <vt:lpstr>Introduction</vt:lpstr>
      <vt:lpstr>Goal and difficulty</vt:lpstr>
      <vt:lpstr>Gap between R-TWT and SCS</vt:lpstr>
      <vt:lpstr>Proposal 1</vt:lpstr>
      <vt:lpstr>Proposal 2</vt:lpstr>
      <vt:lpstr>SP1</vt:lpstr>
      <vt:lpstr>Proposed Text Change for SP1 (1/2)</vt:lpstr>
      <vt:lpstr>Proposed Text Change for SP1 (2/2)</vt:lpstr>
      <vt:lpstr>SP2</vt:lpstr>
      <vt:lpstr>Proposed Text Change for SP2</vt:lpstr>
    </vt:vector>
  </TitlesOfParts>
  <Company>Sony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Hashemi, Morteza</dc:creator>
  <cp:lastModifiedBy>Xin, Liangxiao</cp:lastModifiedBy>
  <cp:revision>783</cp:revision>
  <cp:lastPrinted>1601-01-01T00:00:00Z</cp:lastPrinted>
  <dcterms:created xsi:type="dcterms:W3CDTF">2018-07-24T22:57:41Z</dcterms:created>
  <dcterms:modified xsi:type="dcterms:W3CDTF">2022-02-23T00:54:31Z</dcterms:modified>
</cp:coreProperties>
</file>