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6"/>
  </p:notesMasterIdLst>
  <p:handoutMasterIdLst>
    <p:handoutMasterId r:id="rId127"/>
  </p:handoutMasterIdLst>
  <p:sldIdLst>
    <p:sldId id="256" r:id="rId2"/>
    <p:sldId id="257" r:id="rId3"/>
    <p:sldId id="1600" r:id="rId4"/>
    <p:sldId id="533" r:id="rId5"/>
    <p:sldId id="534" r:id="rId6"/>
    <p:sldId id="535" r:id="rId7"/>
    <p:sldId id="536" r:id="rId8"/>
    <p:sldId id="2419" r:id="rId9"/>
    <p:sldId id="1603" r:id="rId10"/>
    <p:sldId id="258" r:id="rId11"/>
    <p:sldId id="283" r:id="rId12"/>
    <p:sldId id="262" r:id="rId13"/>
    <p:sldId id="269" r:id="rId14"/>
    <p:sldId id="270" r:id="rId15"/>
    <p:sldId id="278" r:id="rId16"/>
    <p:sldId id="273" r:id="rId17"/>
    <p:sldId id="284" r:id="rId18"/>
    <p:sldId id="285" r:id="rId19"/>
    <p:sldId id="272" r:id="rId20"/>
    <p:sldId id="293" r:id="rId21"/>
    <p:sldId id="307" r:id="rId22"/>
    <p:sldId id="306" r:id="rId23"/>
    <p:sldId id="296" r:id="rId24"/>
    <p:sldId id="2420" r:id="rId25"/>
    <p:sldId id="2421" r:id="rId26"/>
    <p:sldId id="276" r:id="rId27"/>
    <p:sldId id="309" r:id="rId28"/>
    <p:sldId id="331" r:id="rId29"/>
    <p:sldId id="332" r:id="rId30"/>
    <p:sldId id="386" r:id="rId31"/>
    <p:sldId id="387" r:id="rId32"/>
    <p:sldId id="388" r:id="rId33"/>
    <p:sldId id="389" r:id="rId34"/>
    <p:sldId id="2418" r:id="rId35"/>
    <p:sldId id="523" r:id="rId36"/>
    <p:sldId id="288" r:id="rId37"/>
    <p:sldId id="524" r:id="rId38"/>
    <p:sldId id="1640" r:id="rId39"/>
    <p:sldId id="1641" r:id="rId40"/>
    <p:sldId id="868" r:id="rId41"/>
    <p:sldId id="2417" r:id="rId42"/>
    <p:sldId id="2400" r:id="rId43"/>
    <p:sldId id="392" r:id="rId44"/>
    <p:sldId id="393" r:id="rId45"/>
    <p:sldId id="263" r:id="rId46"/>
    <p:sldId id="264" r:id="rId47"/>
    <p:sldId id="394" r:id="rId48"/>
    <p:sldId id="395" r:id="rId49"/>
    <p:sldId id="266" r:id="rId50"/>
    <p:sldId id="396" r:id="rId51"/>
    <p:sldId id="268" r:id="rId52"/>
    <p:sldId id="397" r:id="rId53"/>
    <p:sldId id="1578" r:id="rId54"/>
    <p:sldId id="1573" r:id="rId55"/>
    <p:sldId id="1576" r:id="rId56"/>
    <p:sldId id="1580" r:id="rId57"/>
    <p:sldId id="1581" r:id="rId58"/>
    <p:sldId id="1582" r:id="rId59"/>
    <p:sldId id="1583" r:id="rId60"/>
    <p:sldId id="1584" r:id="rId61"/>
    <p:sldId id="1585" r:id="rId62"/>
    <p:sldId id="1575" r:id="rId63"/>
    <p:sldId id="1577" r:id="rId64"/>
    <p:sldId id="261" r:id="rId65"/>
    <p:sldId id="1601" r:id="rId66"/>
    <p:sldId id="1602" r:id="rId67"/>
    <p:sldId id="259" r:id="rId68"/>
    <p:sldId id="265" r:id="rId69"/>
    <p:sldId id="1587" r:id="rId70"/>
    <p:sldId id="1588" r:id="rId71"/>
    <p:sldId id="271" r:id="rId72"/>
    <p:sldId id="267" r:id="rId73"/>
    <p:sldId id="1589" r:id="rId74"/>
    <p:sldId id="1590" r:id="rId75"/>
    <p:sldId id="1591" r:id="rId76"/>
    <p:sldId id="297" r:id="rId77"/>
    <p:sldId id="290" r:id="rId78"/>
    <p:sldId id="1592" r:id="rId79"/>
    <p:sldId id="1593" r:id="rId80"/>
    <p:sldId id="1594" r:id="rId81"/>
    <p:sldId id="1595" r:id="rId82"/>
    <p:sldId id="1596" r:id="rId83"/>
    <p:sldId id="1637" r:id="rId84"/>
    <p:sldId id="1639" r:id="rId85"/>
    <p:sldId id="440" r:id="rId86"/>
    <p:sldId id="441" r:id="rId87"/>
    <p:sldId id="442" r:id="rId88"/>
    <p:sldId id="2422" r:id="rId89"/>
    <p:sldId id="2423" r:id="rId90"/>
    <p:sldId id="326" r:id="rId91"/>
    <p:sldId id="339" r:id="rId92"/>
    <p:sldId id="373" r:id="rId93"/>
    <p:sldId id="371" r:id="rId94"/>
    <p:sldId id="372" r:id="rId95"/>
    <p:sldId id="353" r:id="rId96"/>
    <p:sldId id="364" r:id="rId97"/>
    <p:sldId id="376" r:id="rId98"/>
    <p:sldId id="374" r:id="rId99"/>
    <p:sldId id="378" r:id="rId100"/>
    <p:sldId id="343" r:id="rId101"/>
    <p:sldId id="348" r:id="rId102"/>
    <p:sldId id="357" r:id="rId103"/>
    <p:sldId id="377" r:id="rId104"/>
    <p:sldId id="368" r:id="rId105"/>
    <p:sldId id="375" r:id="rId106"/>
    <p:sldId id="366" r:id="rId107"/>
    <p:sldId id="2424" r:id="rId108"/>
    <p:sldId id="2425" r:id="rId109"/>
    <p:sldId id="1638" r:id="rId110"/>
    <p:sldId id="1598" r:id="rId111"/>
    <p:sldId id="514" r:id="rId112"/>
    <p:sldId id="515" r:id="rId113"/>
    <p:sldId id="779" r:id="rId114"/>
    <p:sldId id="516" r:id="rId115"/>
    <p:sldId id="517" r:id="rId116"/>
    <p:sldId id="775" r:id="rId117"/>
    <p:sldId id="777" r:id="rId118"/>
    <p:sldId id="778" r:id="rId119"/>
    <p:sldId id="776" r:id="rId120"/>
    <p:sldId id="1599" r:id="rId121"/>
    <p:sldId id="305" r:id="rId122"/>
    <p:sldId id="303" r:id="rId123"/>
    <p:sldId id="298" r:id="rId124"/>
    <p:sldId id="304" r:id="rId1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0D4D-4B1D-8229-1A3A4414893D}"/>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131</c:v>
                </c:pt>
                <c:pt idx="1">
                  <c:v>3</c:v>
                </c:pt>
                <c:pt idx="2">
                  <c:v>100</c:v>
                </c:pt>
              </c:numCache>
            </c:numRef>
          </c:val>
          <c:extLst>
            <c:ext xmlns:c16="http://schemas.microsoft.com/office/drawing/2014/chart" uri="{C3380CC4-5D6E-409C-BE32-E72D297353CC}">
              <c16:uniqueId val="{00000001-0D4D-4B1D-8229-1A3A4414893D}"/>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3/15/2022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9444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95260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49055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6269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10089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6079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19722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93813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633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35</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300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824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4192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27439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78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09999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4997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631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802.11-22/0207</a:t>
            </a:r>
            <a:endParaRPr lang="en-US"/>
          </a:p>
        </p:txBody>
      </p:sp>
      <p:sp>
        <p:nvSpPr>
          <p:cNvPr id="5" name="Rectangle 3"/>
          <p:cNvSpPr>
            <a:spLocks noGrp="1" noChangeArrowheads="1"/>
          </p:cNvSpPr>
          <p:nvPr>
            <p:ph type="dt"/>
          </p:nvPr>
        </p:nvSpPr>
        <p:spPr>
          <a:ln/>
        </p:spPr>
        <p:txBody>
          <a:bodyPr/>
          <a:lstStyle/>
          <a:p>
            <a:r>
              <a:rPr lang="en-GB"/>
              <a:t>March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41207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20353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918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4477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2426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4554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5896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74</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1926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2962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75</a:t>
            </a:fld>
            <a:endParaRPr lang="en-US"/>
          </a:p>
        </p:txBody>
      </p:sp>
    </p:spTree>
    <p:extLst>
      <p:ext uri="{BB962C8B-B14F-4D97-AF65-F5344CB8AC3E}">
        <p14:creationId xmlns:p14="http://schemas.microsoft.com/office/powerpoint/2010/main" val="1466110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1125364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77</a:t>
            </a:fld>
            <a:endParaRPr lang="en-US"/>
          </a:p>
        </p:txBody>
      </p:sp>
    </p:spTree>
    <p:extLst>
      <p:ext uri="{BB962C8B-B14F-4D97-AF65-F5344CB8AC3E}">
        <p14:creationId xmlns:p14="http://schemas.microsoft.com/office/powerpoint/2010/main" val="3716319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769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90982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86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99998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89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2521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920060" cy="215444"/>
          </a:xfrm>
        </p:spPr>
        <p:txBody>
          <a:bodyPr/>
          <a:lstStyle/>
          <a:p>
            <a:pPr>
              <a:defRPr/>
            </a:pPr>
            <a:r>
              <a:rPr lang="en-US" dirty="0"/>
              <a:t>March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103</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107</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108</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72690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110</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08332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120</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9120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7541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030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March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30709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802.11-22/0210r1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www.rfc-editor.org/info/rfc9181" TargetMode="External"/><Relationship Id="rId4" Type="http://schemas.openxmlformats.org/officeDocument/2006/relationships/hyperlink" Target="https://datatracker.ietf.org/doc/draft-ietf-opsawg-l2n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tlsflags/"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datatracker.ietf.org/doc/draft-ietf-raw-technologies/" TargetMode="External"/><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oam-suppor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 Id="rId9" Type="http://schemas.openxmlformats.org/officeDocument/2006/relationships/hyperlink" Target="https://datatracker.ietf.org/doc/draft-ietf-raw-use-case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anima-constrained-voucher/" TargetMode="Externa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brski-async-enroll/"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11.xml.rels><?xml version="1.0" encoding="UTF-8" standalone="yes"?>
<Relationships xmlns="http://schemas.openxmlformats.org/package/2006/relationships"><Relationship Id="rId3" Type="http://schemas.openxmlformats.org/officeDocument/2006/relationships/hyperlink" Target="https://ieeesa.webex.com/ieeesa/j.php?MTID=m91b36f4c80de69b002c6b1e7296833ef" TargetMode="External"/><Relationship Id="rId2" Type="http://schemas.openxmlformats.org/officeDocument/2006/relationships/hyperlink" Target="https://mentor.ieee.org/802.18/dcn/22/18-22-0027.pptx"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cept.org/ecc/groups/ecc/client/introduction/" TargetMode="External"/><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 Id="rId5" Type="http://schemas.openxmlformats.org/officeDocument/2006/relationships/hyperlink" Target="https://cept.org/ecc/groups/ecc/wg-fm/client/introduction/" TargetMode="External"/><Relationship Id="rId4" Type="http://schemas.openxmlformats.org/officeDocument/2006/relationships/hyperlink" Target="https://cept.org/ecc/groups/ecc/wg-se/se-45/client/introduction/" TargetMode="Externa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8/dcn/22/18-22-0010-00-0000-apac-update-march-2022.pptx"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4" Type="http://schemas.openxmlformats.org/officeDocument/2006/relationships/hyperlink" Target="https://groups.wirelessinnovation.org/wg/6MSG/dashboard"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18/dcn/22/18-22-0030" TargetMode="External"/><Relationship Id="rId2" Type="http://schemas.openxmlformats.org/officeDocument/2006/relationships/hyperlink" Target="https://mentor.ieee.org/802.18/dcn/22/18-22-0009-00-0000-ieee-802-wireless-standards-table-of-frequency-ranges.xls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ieeesa.webex.com/ieeesa/j.php?MTID=m91b36f4c80de69b002c6b1e7296833e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21.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8/dcn/22/18-22-0009-00-0000-ieee-802-wireless-standards-table-of-frequency-ranges.xlsx"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2/11-22-0261-02-0arc-arc-sc-agenda-mar-202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2/11-22-0413-00-0arc-clause-6-proposal.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2/11-22-0101-00-0arc-the-need-for-frame-exchange-sequences.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0/11-22-0180" TargetMode="External"/><Relationship Id="rId2" Type="http://schemas.openxmlformats.org/officeDocument/2006/relationships/hyperlink" Target="https://mentor.ieee.org/802.11/dcn/20/11-22-027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1/dcn/20/11-22-048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2/11-22-0281-02-0wng-agenda-for-wng-sc-2022-march.pptx" TargetMode="External"/><Relationship Id="rId7" Type="http://schemas.openxmlformats.org/officeDocument/2006/relationships/hyperlink" Target="https://mentor.ieee.org/802.11/dcn/22/11-22-0469-00-0wng-wng-meeting-minutes-2022-march-electronic-meeting.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1/dcn/22/11-22-0458-01-0wng-looking-ahead-to-next-generation-follow-up.pptx" TargetMode="External"/><Relationship Id="rId5" Type="http://schemas.openxmlformats.org/officeDocument/2006/relationships/hyperlink" Target="https://mentor.ieee.org/802.11/dcn/22/11-22-0418-00-0wng-considerations-of-next-generation-beyond-11be.pptx" TargetMode="External"/><Relationship Id="rId4" Type="http://schemas.openxmlformats.org/officeDocument/2006/relationships/hyperlink" Target="https://www.ieee802.org/1/files/public/docs2022/liaison-WBA-WiFi6E-WTSN-IIOT-0322-v02.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1-024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mailto:joseph.levy@interdigital.com"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22/11-22-0284-03-00bd-tgbd-agenda-for-mar-plenary-2022.ppt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2/11-22-0021-14-0000-tgbd-mdr-report.docx" TargetMode="External"/><Relationship Id="rId2" Type="http://schemas.openxmlformats.org/officeDocument/2006/relationships/hyperlink" Target="https://mentor.ieee.org/802.11/dcn/21/11-21-2018-07-00bd-tgbd-lb259-comments.xls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8/11-18-0862-03-0ngv-ieee-802-11-ngv-sg-proposed-csd.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22/11-22-0411-02-00bd-p802-11bd-report-to-ec-on-approval-to-go-to-sa-ballot.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0706-05-00be-tgbe-coexistence-assessment-document.docx" TargetMode="External"/><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hyperlink" Target="https://mentor.ieee.org/802.11/dcn/20/11-20-1982-66-00be-tgbe-motions-list-for-teleconferences-part-2.pptx" TargetMode="External"/><Relationship Id="rId5" Type="http://schemas.openxmlformats.org/officeDocument/2006/relationships/hyperlink" Target="https://mentor.ieee.org/802.11/dcn/22/11-22-0428-01-00be-mar-may-tgbe-teleconference-agenda.docx" TargetMode="External"/><Relationship Id="rId4" Type="http://schemas.openxmlformats.org/officeDocument/2006/relationships/hyperlink" Target="https://mentor.ieee.org/802.11/dcn/22/11-22-0271-13-00be-tgbe-mar-2022-meeting-agenda.ppt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s://mentor.ieee.org/802.11/dcn/22/11-22-0459-00-00bh-merged-solutions-concept.pptx" TargetMode="External"/><Relationship Id="rId13" Type="http://schemas.openxmlformats.org/officeDocument/2006/relationships/hyperlink" Target="https://mentor.ieee.org/802.11/dcn/22/11-22-0473-00-00bh-rule-based-random-mac-sta-identification.pptx" TargetMode="External"/><Relationship Id="rId3" Type="http://schemas.openxmlformats.org/officeDocument/2006/relationships/hyperlink" Target="https://mentor.ieee.org/802.11/dcn/22/11-22-0262-08-00bh-agenda-tgbh-2022-mar-plenary.pptx" TargetMode="External"/><Relationship Id="rId7" Type="http://schemas.openxmlformats.org/officeDocument/2006/relationships/hyperlink" Target="https://mentor.ieee.org/802.11/dcn/21/11-21-0332-32-00bh-issues-tracking.docx" TargetMode="External"/><Relationship Id="rId12" Type="http://schemas.openxmlformats.org/officeDocument/2006/relationships/hyperlink" Target="https://mentor.ieee.org/802.11/dcn/22/11-22-0427-04-00bh-maad-mac-2-text.docx" TargetMode="External"/><Relationship Id="rId2" Type="http://schemas.openxmlformats.org/officeDocument/2006/relationships/notesSlide" Target="../notesSlides/notesSlide40.xml"/><Relationship Id="rId16" Type="http://schemas.openxmlformats.org/officeDocument/2006/relationships/hyperlink" Target="https://mentor.ieee.org/802.11/dcn/22/11-22-0435-00-00bh-open-issues-from-issues-track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2/11-22-0474-01-00bh-tgbh-way-ahead.pptx" TargetMode="External"/><Relationship Id="rId11" Type="http://schemas.openxmlformats.org/officeDocument/2006/relationships/hyperlink" Target="https://mentor.ieee.org/802.11/dcn/22/11-22-0424-01-00bh-maad-mac-2-presentation.pptx" TargetMode="External"/><Relationship Id="rId5" Type="http://schemas.openxmlformats.org/officeDocument/2006/relationships/hyperlink" Target="https://mentor.ieee.org/802.11/dcn/22/11-22-0434-01-00bh-tgbh-csd-update.docx" TargetMode="External"/><Relationship Id="rId15" Type="http://schemas.openxmlformats.org/officeDocument/2006/relationships/hyperlink" Target="https://mentor.ieee.org/802.11/dcn/22/11-22-0482-00-00bh-annex-for-opaque-device-id.docx" TargetMode="External"/><Relationship Id="rId10" Type="http://schemas.openxmlformats.org/officeDocument/2006/relationships/hyperlink" Target="https://mentor.ieee.org/802.11/dcn/22/11-22-0301-02-00bh-maad-mac-text.docx" TargetMode="External"/><Relationship Id="rId4" Type="http://schemas.openxmlformats.org/officeDocument/2006/relationships/hyperlink" Target="https://mentor.ieee.org/802.11/dcn/21/11-21-0332-30-00bh-issues-tracking.docx" TargetMode="External"/><Relationship Id="rId9" Type="http://schemas.openxmlformats.org/officeDocument/2006/relationships/hyperlink" Target="https://mentor.ieee.org/802.11/dcn/22/11-22-0470-00-00bh-combined-proposal.docx" TargetMode="External"/><Relationship Id="rId14" Type="http://schemas.openxmlformats.org/officeDocument/2006/relationships/hyperlink" Target="https://mentor.ieee.org/802.11/dcn/22/11-22-0187-02-00bh-network-generated-device-id.doc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1/dcn/22/11-22-0379-00-0itu-proposed-modifications-to-itu-r-m-1801-2.docx" TargetMode="External"/><Relationship Id="rId2" Type="http://schemas.openxmlformats.org/officeDocument/2006/relationships/hyperlink" Target="https://mentor.ieee.org/802.11/dcn/22/11-22-0378-00-0itu-proposed-modifications-to-itu-r-m-1450-5.docx" TargetMode="External"/><Relationship Id="rId1" Type="http://schemas.openxmlformats.org/officeDocument/2006/relationships/slideLayout" Target="../slideLayouts/slideLayout2.xml"/><Relationship Id="rId4" Type="http://schemas.openxmlformats.org/officeDocument/2006/relationships/hyperlink" Target="https://www.itu.int/events/eventdetails.asp?eventid=19471"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moq/abou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wg/can/about/" TargetMode="External"/><Relationship Id="rId5" Type="http://schemas.openxmlformats.org/officeDocument/2006/relationships/hyperlink" Target="https://datatracker.ietf.org/wg/savnet/about/" TargetMode="External"/><Relationship Id="rId4" Type="http://schemas.openxmlformats.org/officeDocument/2006/relationships/hyperlink" Target="https://datatracker.ietf.org/wg/secret/about/"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datatracker.ietf.org/wg/shmoo/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5" Type="http://schemas.openxmlformats.org/officeDocument/2006/relationships/hyperlink" Target="https://datatracker.ietf.org/doc/charter-ietf-ccamp/"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shmoo/"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doc/draft-ietf-emu-tls-eap-types/" TargetMode="External"/><Relationship Id="rId4" Type="http://schemas.openxmlformats.org/officeDocument/2006/relationships/hyperlink" Target="https://www.rfc-editor.org/info/rfc91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2022-03-15</a:t>
            </a:r>
            <a:endParaRPr lang="en-GB" sz="2000" b="0" dirty="0"/>
          </a:p>
        </p:txBody>
      </p:sp>
      <p:sp>
        <p:nvSpPr>
          <p:cNvPr id="6" name="Date Placeholder 3"/>
          <p:cNvSpPr>
            <a:spLocks noGrp="1"/>
          </p:cNvSpPr>
          <p:nvPr>
            <p:ph type="dt" idx="10"/>
          </p:nvPr>
        </p:nvSpPr>
        <p:spPr/>
        <p:txBody>
          <a:bodyPr/>
          <a:lstStyle/>
          <a:p>
            <a:r>
              <a:rPr lang="en-US"/>
              <a:t>March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1"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1"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DA2419A-3C71-4ECB-B2DB-41BA9A5F927F}"/>
              </a:ext>
            </a:extLst>
          </p:cNvPr>
          <p:cNvSpPr>
            <a:spLocks noGrp="1"/>
          </p:cNvSpPr>
          <p:nvPr>
            <p:ph type="ftr" idx="11"/>
          </p:nvPr>
        </p:nvSpPr>
        <p:spPr/>
        <p:txBody>
          <a:bodyPr/>
          <a:lstStyle/>
          <a:p>
            <a:r>
              <a:rPr lang="en-GB"/>
              <a:t>Peter Ecclesine, Cisco</a:t>
            </a:r>
          </a:p>
        </p:txBody>
      </p:sp>
      <p:sp>
        <p:nvSpPr>
          <p:cNvPr id="3" name="Slide Number Placeholder 2">
            <a:extLst>
              <a:ext uri="{FF2B5EF4-FFF2-40B4-BE49-F238E27FC236}">
                <a16:creationId xmlns:a16="http://schemas.microsoft.com/office/drawing/2014/main" id="{294F576F-09A6-4EFE-84FD-01F93208FBF4}"/>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33EDD824-41F9-43FC-834D-8E33782275DD}"/>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3933983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(January 2022)</a:t>
            </a:r>
          </a:p>
          <a:p>
            <a:pPr lvl="1">
              <a:lnSpc>
                <a:spcPct val="80000"/>
              </a:lnSpc>
              <a:defRPr/>
            </a:pPr>
            <a:r>
              <a:rPr lang="en-US" sz="1400" dirty="0"/>
              <a:t>Published as RFC 9181: A Layer 2/3 VPN Common YANG Model, see</a:t>
            </a:r>
            <a:r>
              <a:rPr lang="en-US" sz="1400" b="1" dirty="0"/>
              <a:t> </a:t>
            </a:r>
            <a:r>
              <a:rPr lang="en-US" sz="1400" dirty="0">
                <a:hlinkClick r:id="rId5"/>
              </a:rPr>
              <a:t>https://www.rfc-editor.org/info/rfc9181</a:t>
            </a:r>
            <a:r>
              <a:rPr lang="en-US" sz="1400" dirty="0"/>
              <a:t> (February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100</a:t>
            </a:fld>
            <a:endParaRPr lang="en-US"/>
          </a:p>
        </p:txBody>
      </p:sp>
    </p:spTree>
    <p:extLst>
      <p:ext uri="{BB962C8B-B14F-4D97-AF65-F5344CB8AC3E}">
        <p14:creationId xmlns:p14="http://schemas.microsoft.com/office/powerpoint/2010/main" val="2757656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A Flags Extension for TLS 1.3, see </a:t>
            </a:r>
            <a:r>
              <a:rPr lang="en-US" sz="1400" dirty="0">
                <a:hlinkClick r:id="rId4"/>
              </a:rPr>
              <a:t>https://datatracker.ietf.org/doc/draft-ietf-tls-tlsflags/</a:t>
            </a:r>
            <a:r>
              <a:rPr lang="en-US" sz="1400" dirty="0"/>
              <a:t> (March 2022)</a:t>
            </a:r>
          </a:p>
          <a:p>
            <a:pPr lvl="1">
              <a:lnSpc>
                <a:spcPct val="80000"/>
              </a:lnSpc>
              <a:spcAft>
                <a:spcPts val="600"/>
              </a:spcAft>
              <a:defRPr/>
            </a:pPr>
            <a:r>
              <a:rPr lang="en-US" sz="1400" dirty="0"/>
              <a:t>Compact TLS 1.3, see </a:t>
            </a:r>
            <a:r>
              <a:rPr lang="en-US" sz="1400" dirty="0">
                <a:hlinkClick r:id="rId5"/>
              </a:rPr>
              <a:t>https://datatracker.ietf.org/doc/draft-ietf-tls-ctls/</a:t>
            </a:r>
            <a:r>
              <a:rPr lang="en-US" sz="1400" dirty="0"/>
              <a:t> (March 2022)</a:t>
            </a:r>
          </a:p>
          <a:p>
            <a:pPr lvl="1">
              <a:lnSpc>
                <a:spcPct val="80000"/>
              </a:lnSpc>
              <a:spcAft>
                <a:spcPts val="600"/>
              </a:spcAft>
              <a:defRPr/>
            </a:pPr>
            <a:r>
              <a:rPr lang="en-US" sz="1400" dirty="0"/>
              <a:t>The Transport Layer Security (TLS) Protocol Version 1.3, see </a:t>
            </a:r>
            <a:r>
              <a:rPr lang="en-US" sz="1400" dirty="0">
                <a:hlinkClick r:id="rId6"/>
              </a:rPr>
              <a:t>https://datatracker.ietf.org/doc/draft-ietf-tls-rfc8446bis/</a:t>
            </a:r>
            <a:r>
              <a:rPr lang="en-US" sz="1400" dirty="0"/>
              <a:t> (March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101</a:t>
            </a:fld>
            <a:endParaRPr lang="en-US"/>
          </a:p>
        </p:txBody>
      </p:sp>
    </p:spTree>
    <p:extLst>
      <p:ext uri="{BB962C8B-B14F-4D97-AF65-F5344CB8AC3E}">
        <p14:creationId xmlns:p14="http://schemas.microsoft.com/office/powerpoint/2010/main" val="38818298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Updated, awaiting write-up: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(February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102</a:t>
            </a:fld>
            <a:endParaRPr lang="en-US"/>
          </a:p>
        </p:txBody>
      </p:sp>
    </p:spTree>
    <p:extLst>
      <p:ext uri="{BB962C8B-B14F-4D97-AF65-F5344CB8AC3E}">
        <p14:creationId xmlns:p14="http://schemas.microsoft.com/office/powerpoint/2010/main" val="16608652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a:t>Interested IEEE </a:t>
            </a:r>
            <a:r>
              <a:rPr lang="en-US" sz="1400" dirty="0"/>
              <a:t>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(March 2022)</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7"/>
              </a:rPr>
              <a:t>https://datatracker.ietf.org/doc/draft-ietf-raw-oam-support/</a:t>
            </a:r>
            <a:r>
              <a:rPr lang="en-US" sz="1400" dirty="0">
                <a:sym typeface="Wingdings" pitchFamily="2" charset="2"/>
              </a:rPr>
              <a:t> (March 2022)</a:t>
            </a:r>
          </a:p>
          <a:p>
            <a:pPr lvl="1">
              <a:lnSpc>
                <a:spcPct val="80000"/>
              </a:lnSpc>
              <a:spcAft>
                <a:spcPts val="600"/>
              </a:spcAft>
            </a:pPr>
            <a:r>
              <a:rPr lang="en-US" sz="1400" dirty="0">
                <a:sym typeface="Wingdings" pitchFamily="2" charset="2"/>
              </a:rPr>
              <a:t>Reliable and Available Wireless Technologies, see </a:t>
            </a:r>
            <a:r>
              <a:rPr lang="en-US" sz="1400" dirty="0">
                <a:sym typeface="Wingdings" pitchFamily="2" charset="2"/>
                <a:hlinkClick r:id="rId8"/>
              </a:rPr>
              <a:t>https://datatracker.ietf.org/doc/draft-ietf-raw-technologies/</a:t>
            </a:r>
            <a:r>
              <a:rPr lang="en-US" sz="1400" dirty="0">
                <a:sym typeface="Wingdings" pitchFamily="2" charset="2"/>
              </a:rPr>
              <a:t> (February 2022)</a:t>
            </a:r>
          </a:p>
          <a:p>
            <a:pPr lvl="1">
              <a:lnSpc>
                <a:spcPct val="80000"/>
              </a:lnSpc>
              <a:spcAft>
                <a:spcPts val="600"/>
              </a:spcAft>
            </a:pPr>
            <a:r>
              <a:rPr lang="en-US" sz="1400" dirty="0">
                <a:sym typeface="Wingdings" pitchFamily="2" charset="2"/>
              </a:rPr>
              <a:t>RAW use-cases, see </a:t>
            </a:r>
            <a:r>
              <a:rPr lang="en-US" sz="1400" dirty="0">
                <a:sym typeface="Wingdings" pitchFamily="2" charset="2"/>
                <a:hlinkClick r:id="rId9"/>
              </a:rPr>
              <a:t>https://datatracker.ietf.org/doc/draft-ietf-raw-use-cases/</a:t>
            </a:r>
            <a:r>
              <a:rPr lang="en-US" sz="1400" dirty="0">
                <a:sym typeface="Wingdings" pitchFamily="2" charset="2"/>
              </a:rPr>
              <a:t> (February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March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103</a:t>
            </a:fld>
            <a:endParaRPr lang="en-US"/>
          </a:p>
        </p:txBody>
      </p:sp>
    </p:spTree>
    <p:extLst>
      <p:ext uri="{BB962C8B-B14F-4D97-AF65-F5344CB8AC3E}">
        <p14:creationId xmlns:p14="http://schemas.microsoft.com/office/powerpoint/2010/main" val="6561410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(February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Tree>
    <p:extLst>
      <p:ext uri="{BB962C8B-B14F-4D97-AF65-F5344CB8AC3E}">
        <p14:creationId xmlns:p14="http://schemas.microsoft.com/office/powerpoint/2010/main" val="37054472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BRSKI-AE: Alternative Enrollment Protocols in BRSKI, see </a:t>
            </a:r>
            <a:r>
              <a:rPr lang="en-US" sz="1400" dirty="0">
                <a:hlinkClick r:id="rId4"/>
              </a:rPr>
              <a:t>https://datatracker.ietf.org/doc/draft-ietf-anima-brski-async-enroll/</a:t>
            </a:r>
            <a:r>
              <a:rPr lang="en-US" sz="1400" dirty="0"/>
              <a:t> (March 2022)</a:t>
            </a:r>
          </a:p>
          <a:p>
            <a:pPr lvl="1">
              <a:lnSpc>
                <a:spcPct val="80000"/>
              </a:lnSpc>
              <a:spcAft>
                <a:spcPts val="600"/>
              </a:spcAft>
              <a:defRPr/>
            </a:pPr>
            <a:r>
              <a:rPr lang="en-US" sz="1400" dirty="0"/>
              <a:t>BRSKI Cloud Registrar, see </a:t>
            </a:r>
            <a:r>
              <a:rPr lang="en-US" sz="1400" dirty="0">
                <a:hlinkClick r:id="rId5"/>
              </a:rPr>
              <a:t>https://datatracker.ietf.org/doc/draft-ietf-anima-brski-cloud/</a:t>
            </a:r>
            <a:r>
              <a:rPr lang="en-US" sz="1400" dirty="0"/>
              <a:t> (March 2022)</a:t>
            </a:r>
          </a:p>
          <a:p>
            <a:pPr lvl="1">
              <a:lnSpc>
                <a:spcPct val="80000"/>
              </a:lnSpc>
              <a:spcAft>
                <a:spcPts val="600"/>
              </a:spcAft>
              <a:defRPr/>
            </a:pPr>
            <a:r>
              <a:rPr lang="en-US" sz="1400" dirty="0"/>
              <a:t>Constrained Bootstrapping Remote Secure Key Infrastructure (BRSKI), see </a:t>
            </a:r>
            <a:r>
              <a:rPr lang="en-US" sz="1400" dirty="0">
                <a:hlinkClick r:id="rId6"/>
              </a:rPr>
              <a:t>https://datatracker.ietf.org/doc/draft-ietf-anima-constrained-voucher/</a:t>
            </a:r>
            <a:r>
              <a:rPr lang="en-US" sz="1400" dirty="0"/>
              <a:t> (February 2022)</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Tree>
    <p:extLst>
      <p:ext uri="{BB962C8B-B14F-4D97-AF65-F5344CB8AC3E}">
        <p14:creationId xmlns:p14="http://schemas.microsoft.com/office/powerpoint/2010/main" val="3150856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106</a:t>
            </a:fld>
            <a:endParaRPr lang="en-US"/>
          </a:p>
        </p:txBody>
      </p:sp>
    </p:spTree>
    <p:extLst>
      <p:ext uri="{BB962C8B-B14F-4D97-AF65-F5344CB8AC3E}">
        <p14:creationId xmlns:p14="http://schemas.microsoft.com/office/powerpoint/2010/main" val="9811118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sp>
        <p:nvSpPr>
          <p:cNvPr id="5123"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March 2022</a:t>
            </a:r>
            <a:endParaRPr lang="en-GB" altLang="en-US" sz="1800" dirty="0"/>
          </a:p>
        </p:txBody>
      </p:sp>
      <p:sp>
        <p:nvSpPr>
          <p:cNvPr id="4" name="Slide Number Placeholder 5"/>
          <p:cNvSpPr>
            <a:spLocks noGrp="1"/>
          </p:cNvSpPr>
          <p:nvPr>
            <p:ph type="sldNum" sz="quarter" idx="12"/>
          </p:nvPr>
        </p:nvSpPr>
        <p:spPr>
          <a:xfrm>
            <a:off x="5868989" y="6475413"/>
            <a:ext cx="611187"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April 5, 2022 (noon-5 pm ET)</a:t>
            </a:r>
          </a:p>
          <a:p>
            <a:pPr lvl="1">
              <a:defRPr/>
            </a:pPr>
            <a:r>
              <a:rPr lang="en-US" altLang="en-US" sz="1800" dirty="0"/>
              <a:t>May 24, 2022 (noon-5 pm ET)</a:t>
            </a:r>
          </a:p>
          <a:p>
            <a:pPr lvl="1">
              <a:defRPr/>
            </a:pPr>
            <a:r>
              <a:rPr lang="en-US" altLang="en-US" sz="1800" dirty="0"/>
              <a:t>June 21, 2022 (noon-5 pm ET)</a:t>
            </a:r>
          </a:p>
          <a:p>
            <a:pPr lvl="1">
              <a:defRPr/>
            </a:pPr>
            <a:r>
              <a:rPr lang="en-US" altLang="en-US" sz="1800" dirty="0"/>
              <a:t>August 16, 2022 (noon-5 pm ET)</a:t>
            </a:r>
          </a:p>
          <a:p>
            <a:pPr lvl="1">
              <a:defRPr/>
            </a:pPr>
            <a:endParaRPr lang="en-US" altLang="en-US" sz="1800" dirty="0"/>
          </a:p>
        </p:txBody>
      </p:sp>
      <p:sp>
        <p:nvSpPr>
          <p:cNvPr id="2"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March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A7F5-5296-484D-B50B-C718AB10E1BF}"/>
              </a:ext>
            </a:extLst>
          </p:cNvPr>
          <p:cNvSpPr>
            <a:spLocks noGrp="1"/>
          </p:cNvSpPr>
          <p:nvPr>
            <p:ph type="title"/>
          </p:nvPr>
        </p:nvSpPr>
        <p:spPr/>
        <p:txBody>
          <a:bodyPr/>
          <a:lstStyle/>
          <a:p>
            <a:r>
              <a:rPr lang="en-US" dirty="0"/>
              <a:t>Internal Liaisons</a:t>
            </a:r>
          </a:p>
        </p:txBody>
      </p:sp>
      <p:sp>
        <p:nvSpPr>
          <p:cNvPr id="3" name="Text Placeholder 2">
            <a:extLst>
              <a:ext uri="{FF2B5EF4-FFF2-40B4-BE49-F238E27FC236}">
                <a16:creationId xmlns:a16="http://schemas.microsoft.com/office/drawing/2014/main" id="{A15221FE-7BC9-4686-BCB0-88561EA844C9}"/>
              </a:ext>
            </a:extLst>
          </p:cNvPr>
          <p:cNvSpPr>
            <a:spLocks noGrp="1"/>
          </p:cNvSpPr>
          <p:nvPr>
            <p:ph type="body" idx="1"/>
          </p:nvPr>
        </p:nvSpPr>
        <p:spPr/>
        <p:txBody>
          <a:bodyPr/>
          <a:lstStyle/>
          <a:p>
            <a:r>
              <a:rPr lang="en-US" dirty="0"/>
              <a:t>From Opening Plenary</a:t>
            </a:r>
          </a:p>
        </p:txBody>
      </p:sp>
      <p:sp>
        <p:nvSpPr>
          <p:cNvPr id="4" name="Date Placeholder 3">
            <a:extLst>
              <a:ext uri="{FF2B5EF4-FFF2-40B4-BE49-F238E27FC236}">
                <a16:creationId xmlns:a16="http://schemas.microsoft.com/office/drawing/2014/main" id="{F299162D-C1F2-4C8E-A28F-0CF428B00974}"/>
              </a:ext>
            </a:extLst>
          </p:cNvPr>
          <p:cNvSpPr>
            <a:spLocks noGrp="1"/>
          </p:cNvSpPr>
          <p:nvPr>
            <p:ph type="dt" idx="10"/>
          </p:nvPr>
        </p:nvSpPr>
        <p:spPr/>
        <p:txBody>
          <a:bodyPr/>
          <a:lstStyle/>
          <a:p>
            <a:r>
              <a:rPr lang="en-US"/>
              <a:t>March 2022</a:t>
            </a:r>
            <a:endParaRPr lang="en-GB"/>
          </a:p>
        </p:txBody>
      </p:sp>
      <p:sp>
        <p:nvSpPr>
          <p:cNvPr id="5" name="Footer Placeholder 4">
            <a:extLst>
              <a:ext uri="{FF2B5EF4-FFF2-40B4-BE49-F238E27FC236}">
                <a16:creationId xmlns:a16="http://schemas.microsoft.com/office/drawing/2014/main" id="{DA266E47-3FAE-4615-930F-CE65975015EB}"/>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C1CA6B32-1772-4A71-A01F-EB303A82049F}"/>
              </a:ext>
            </a:extLst>
          </p:cNvPr>
          <p:cNvSpPr>
            <a:spLocks noGrp="1"/>
          </p:cNvSpPr>
          <p:nvPr>
            <p:ph type="sldNum" idx="12"/>
          </p:nvPr>
        </p:nvSpPr>
        <p:spPr/>
        <p:txBody>
          <a:bodyPr/>
          <a:lstStyle/>
          <a:p>
            <a:r>
              <a:rPr lang="en-GB"/>
              <a:t>Slide </a:t>
            </a:r>
            <a:fld id="{3ABCC52B-A3F7-440B-BBF2-55191E6E7773}" type="slidenum">
              <a:rPr lang="en-GB" smtClean="0"/>
              <a:pPr/>
              <a:t>109</a:t>
            </a:fld>
            <a:endParaRPr lang="en-GB"/>
          </a:p>
        </p:txBody>
      </p:sp>
    </p:spTree>
    <p:extLst>
      <p:ext uri="{BB962C8B-B14F-4D97-AF65-F5344CB8AC3E}">
        <p14:creationId xmlns:p14="http://schemas.microsoft.com/office/powerpoint/2010/main" val="286555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2022-03-07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Mandatory Draft Review for 11bd</a:t>
            </a:r>
          </a:p>
          <a:p>
            <a:r>
              <a:rPr lang="en-US" dirty="0"/>
              <a:t>Review WG Style Guide, 11be and </a:t>
            </a:r>
            <a:r>
              <a:rPr lang="en-US" dirty="0" err="1"/>
              <a:t>REVme</a:t>
            </a:r>
            <a:r>
              <a:rPr lang="en-US" dirty="0"/>
              <a:t> practice</a:t>
            </a:r>
          </a:p>
          <a:p>
            <a:r>
              <a:rPr lang="en-US" dirty="0"/>
              <a:t>	“Hyphenation with non” CID 1295 in </a:t>
            </a:r>
            <a:r>
              <a:rPr lang="en-US" dirty="0" err="1"/>
              <a:t>REVme</a:t>
            </a:r>
            <a:endParaRPr lang="en-US" dirty="0"/>
          </a:p>
          <a:p>
            <a:r>
              <a:rPr lang="en-US" dirty="0"/>
              <a:t>WG Style Guide for 802.11 draft </a:t>
            </a:r>
            <a:r>
              <a:rPr lang="en-US" dirty="0">
                <a:solidFill>
                  <a:schemeClr val="tx1"/>
                </a:solidFill>
              </a:rPr>
              <a:t>09/1034r19</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2EB38710-CCD3-4FD6-A1D6-9B5B164A223E}"/>
              </a:ext>
            </a:extLst>
          </p:cNvPr>
          <p:cNvSpPr>
            <a:spLocks noGrp="1"/>
          </p:cNvSpPr>
          <p:nvPr>
            <p:ph type="ftr" idx="14"/>
          </p:nvPr>
        </p:nvSpPr>
        <p:spPr/>
        <p:txBody>
          <a:bodyPr/>
          <a:lstStyle/>
          <a:p>
            <a:r>
              <a:rPr lang="en-GB"/>
              <a:t>Peter Ecclesine, Cisco</a:t>
            </a:r>
            <a:endParaRPr lang="en-GB" dirty="0"/>
          </a:p>
        </p:txBody>
      </p:sp>
      <p:sp>
        <p:nvSpPr>
          <p:cNvPr id="8" name="Slide Number Placeholder 7">
            <a:extLst>
              <a:ext uri="{FF2B5EF4-FFF2-40B4-BE49-F238E27FC236}">
                <a16:creationId xmlns:a16="http://schemas.microsoft.com/office/drawing/2014/main" id="{41011583-1229-4ABB-A29E-0F4C4D3981C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CE02ADCC-1DF6-422D-B4FA-B0D77EB7DA36}"/>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31000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Plenary</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07 March 2022</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extLst>
              <p:ext uri="{D42A27DB-BD31-4B8C-83A1-F6EECF244321}">
                <p14:modId xmlns:p14="http://schemas.microsoft.com/office/powerpoint/2010/main" val="3763194650"/>
              </p:ext>
            </p:extLst>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2302"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8D8CF674-F6E8-4314-8470-54CA4A77757F}"/>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32DB3D58-1C26-4067-8FAE-E58F31A8D8CD}"/>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985BACB5-70D2-4AD2-8EF0-A8728FC96D8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805798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40 (8 on LMSC)</a:t>
            </a:r>
            <a:r>
              <a:rPr lang="en-US" altLang="en-US" sz="2000" dirty="0">
                <a:solidFill>
                  <a:schemeClr val="tx1"/>
                </a:solidFill>
              </a:rPr>
              <a:t>;  Nearly Voters: 6;  Aspirant members: 5</a:t>
            </a:r>
          </a:p>
          <a:p>
            <a:pPr eaLnBrk="1" hangingPunct="1">
              <a:buFont typeface="Arial" panose="020B0604020202020204" pitchFamily="34" charset="0"/>
              <a:buChar char="•"/>
              <a:defRPr/>
            </a:pPr>
            <a:r>
              <a:rPr lang="en-US" sz="2000" dirty="0">
                <a:ea typeface="+mn-ea"/>
                <a:cs typeface="+mn-cs"/>
              </a:rPr>
              <a:t>Officers or the RR-TAG / IEEE 802.18:</a:t>
            </a:r>
          </a:p>
          <a:p>
            <a:pPr marL="742950" lvl="2" indent="-342900">
              <a:spcBef>
                <a:spcPts val="600"/>
              </a:spcBef>
              <a:buFont typeface="Arial" panose="020B0604020202020204" pitchFamily="34" charset="0"/>
              <a:buChar char="•"/>
              <a:defRPr/>
            </a:pPr>
            <a:r>
              <a:rPr lang="en-US" dirty="0">
                <a:cs typeface="+mn-cs"/>
              </a:rPr>
              <a:t>Chair is Jay Holcomb (Itron) </a:t>
            </a:r>
          </a:p>
          <a:p>
            <a:pPr marL="742950" lvl="2" indent="-342900">
              <a:spcBef>
                <a:spcPts val="600"/>
              </a:spcBef>
              <a:buFont typeface="Arial" panose="020B0604020202020204" pitchFamily="34" charset="0"/>
              <a:buChar char="•"/>
              <a:defRPr/>
            </a:pPr>
            <a:r>
              <a:rPr lang="en-US" dirty="0">
                <a:cs typeface="+mn-cs"/>
              </a:rPr>
              <a:t>Co-Vice-chair  Stuart Kerry (OK-Brit, self)</a:t>
            </a:r>
          </a:p>
          <a:p>
            <a:pPr marL="742950" lvl="2" indent="-342900">
              <a:spcBef>
                <a:spcPts val="600"/>
              </a:spcBef>
              <a:buFont typeface="Arial" panose="020B0604020202020204" pitchFamily="34" charset="0"/>
              <a:buChar char="•"/>
              <a:defRPr/>
            </a:pPr>
            <a:r>
              <a:rPr lang="en-US" dirty="0">
                <a:cs typeface="+mn-cs"/>
              </a:rPr>
              <a:t>Co-Vice-Chair Al Petrick (Skyworks Solutions) </a:t>
            </a:r>
          </a:p>
          <a:p>
            <a:pPr marL="742950" lvl="2" indent="-342900">
              <a:spcBef>
                <a:spcPts val="600"/>
              </a:spcBef>
              <a:buFont typeface="Arial" panose="020B0604020202020204" pitchFamily="34" charset="0"/>
              <a:buChar char="•"/>
              <a:defRPr/>
            </a:pPr>
            <a:r>
              <a:rPr lang="en-US" dirty="0">
                <a:cs typeface="+mn-cs"/>
              </a:rPr>
              <a:t>Secretary is open –  </a:t>
            </a:r>
            <a:endParaRPr lang="en-US" sz="2000" dirty="0">
              <a:cs typeface="+mn-cs"/>
            </a:endParaRPr>
          </a:p>
          <a:p>
            <a:pPr marL="1657350" lvl="4" indent="-342900">
              <a:spcBef>
                <a:spcPts val="600"/>
              </a:spcBef>
              <a:buFont typeface="Arial" panose="020B0604020202020204" pitchFamily="34" charset="0"/>
              <a:buChar char="•"/>
              <a:defRPr/>
            </a:pPr>
            <a:endParaRPr lang="en-US" sz="1400" dirty="0"/>
          </a:p>
          <a:p>
            <a:pPr marL="342900" lvl="1" indent="-342900">
              <a:spcBef>
                <a:spcPts val="600"/>
              </a:spcBef>
              <a:buFont typeface="Arial" panose="020B0604020202020204" pitchFamily="34" charset="0"/>
              <a:buChar char="•"/>
              <a:defRPr/>
            </a:pPr>
            <a:r>
              <a:rPr lang="en-US" b="1" dirty="0">
                <a:cs typeface="+mn-cs"/>
              </a:rPr>
              <a:t>Schedule this plenary (same as weekly calls) </a:t>
            </a:r>
          </a:p>
          <a:p>
            <a:pPr marL="742950" lvl="2" indent="-342900">
              <a:spcBef>
                <a:spcPts val="600"/>
              </a:spcBef>
              <a:buFont typeface="Arial" panose="020B0604020202020204" pitchFamily="34" charset="0"/>
              <a:buChar char="•"/>
              <a:defRPr/>
            </a:pPr>
            <a:r>
              <a:rPr lang="en-US" dirty="0">
                <a:cs typeface="+mn-cs"/>
              </a:rPr>
              <a:t>Thursday 10</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17</a:t>
            </a:r>
            <a:r>
              <a:rPr lang="en-US" baseline="30000" dirty="0">
                <a:cs typeface="+mn-cs"/>
              </a:rPr>
              <a:t>th</a:t>
            </a:r>
            <a:r>
              <a:rPr lang="en-US" dirty="0">
                <a:cs typeface="+mn-cs"/>
              </a:rPr>
              <a:t>  15:00et, 1hr, closing</a:t>
            </a:r>
          </a:p>
          <a:p>
            <a:pPr lvl="1">
              <a:spcBef>
                <a:spcPts val="0"/>
              </a:spcBef>
              <a:buFont typeface="Arial" panose="020B0604020202020204" pitchFamily="34" charset="0"/>
              <a:buChar char="•"/>
            </a:pPr>
            <a:r>
              <a:rPr lang="en-US" sz="1800" dirty="0">
                <a:cs typeface="+mn-cs"/>
              </a:rPr>
              <a:t>Agenda:  </a:t>
            </a:r>
            <a:r>
              <a:rPr lang="en-US" sz="1800" dirty="0">
                <a:cs typeface="+mn-cs"/>
                <a:hlinkClick r:id="rId2"/>
              </a:rPr>
              <a:t>https://mentor.ieee.org/802.18/dcn/22/18-22-0027.pptx</a:t>
            </a:r>
            <a:r>
              <a:rPr lang="en-US" sz="1800" dirty="0">
                <a:cs typeface="+mn-cs"/>
              </a:rPr>
              <a:t> </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effectLst/>
                <a:ea typeface="Times New Roman" panose="02020603050405020304" pitchFamily="18" charset="0"/>
              </a:rPr>
              <a:t>See IEEE 802 overall calendar ( &amp; under 802.18) (same as weekly calls) </a:t>
            </a:r>
          </a:p>
          <a:p>
            <a:pPr>
              <a:spcBef>
                <a:spcPts val="0"/>
              </a:spcBef>
              <a:buFont typeface="Arial" panose="020B0604020202020204" pitchFamily="34" charset="0"/>
              <a:buChar char="•"/>
            </a:pPr>
            <a:r>
              <a:rPr lang="en-US" sz="1600" b="0" i="0" u="sng" dirty="0">
                <a:solidFill>
                  <a:srgbClr val="1A73E8"/>
                </a:solidFill>
                <a:effectLst/>
                <a:hlinkClick r:id="rId3"/>
              </a:rPr>
              <a:t>https://ieeesa.webex.com/ieeesa/j.php?MTID=m91b36f4c80de69b002c6b1e7296833ef</a:t>
            </a:r>
            <a:r>
              <a:rPr lang="en-US" sz="1600" b="0" i="0" u="sng" dirty="0">
                <a:solidFill>
                  <a:srgbClr val="1A73E8"/>
                </a:solidFill>
                <a:effectLst/>
              </a:rPr>
              <a:t> </a:t>
            </a:r>
          </a:p>
          <a:p>
            <a:pPr>
              <a:spcBef>
                <a:spcPts val="0"/>
              </a:spcBef>
              <a:buFont typeface="Arial" panose="020B0604020202020204" pitchFamily="34" charset="0"/>
              <a:buChar char="•"/>
            </a:pPr>
            <a:r>
              <a:rPr lang="en-US" sz="1600" b="0" i="0" dirty="0">
                <a:solidFill>
                  <a:srgbClr val="3C4043"/>
                </a:solidFill>
                <a:effectLst/>
              </a:rPr>
              <a:t>Meeting number (access code): 2348 296 5390 		Meeting password: rrtag22a</a:t>
            </a:r>
          </a:p>
          <a:p>
            <a:pPr>
              <a:spcBef>
                <a:spcPts val="0"/>
              </a:spcBef>
              <a:buFont typeface="Arial" panose="020B0604020202020204" pitchFamily="34" charset="0"/>
              <a:buChar char="•"/>
            </a:pPr>
            <a:endParaRPr lang="en-US" sz="1200" b="0" i="0" u="sng" dirty="0">
              <a:solidFill>
                <a:srgbClr val="1A73E8"/>
              </a:solidFill>
              <a:effectLst/>
              <a:latin typeface="Roboto" panose="02000000000000000000" pitchFamily="2" charset="0"/>
            </a:endParaRPr>
          </a:p>
          <a:p>
            <a:pPr>
              <a:spcBef>
                <a:spcPts val="0"/>
              </a:spcBef>
              <a:buFont typeface="Arial" panose="020B0604020202020204" pitchFamily="34" charset="0"/>
              <a:buChar char="•"/>
            </a:pP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4" name="Footer Placeholder 3">
            <a:extLst>
              <a:ext uri="{FF2B5EF4-FFF2-40B4-BE49-F238E27FC236}">
                <a16:creationId xmlns:a16="http://schemas.microsoft.com/office/drawing/2014/main" id="{8AA42DCA-DCC2-4B68-A7B3-9EBE0C151205}"/>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04FF5A88-4045-41C2-98A5-74FA3BA713F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6" name="Date Placeholder 5">
            <a:extLst>
              <a:ext uri="{FF2B5EF4-FFF2-40B4-BE49-F238E27FC236}">
                <a16:creationId xmlns:a16="http://schemas.microsoft.com/office/drawing/2014/main" id="{C9E26DA9-BA02-4805-AF4D-CBA90711D92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271846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general items </a:t>
            </a:r>
            <a:endParaRPr lang="en-US" altLang="en-US" sz="2000" dirty="0">
              <a:solidFill>
                <a:schemeClr val="tx1"/>
              </a:solidFill>
            </a:endParaRP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Approve teleconferences moving forward</a:t>
            </a:r>
          </a:p>
          <a:p>
            <a:pPr marL="457200" lvl="1" indent="0">
              <a:spcBef>
                <a:spcPts val="0"/>
              </a:spcBef>
            </a:pPr>
            <a:r>
              <a:rPr lang="en-US" altLang="en-US" sz="1600" dirty="0"/>
              <a:t>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Elections for Chair </a:t>
            </a:r>
          </a:p>
          <a:p>
            <a:pPr lvl="1">
              <a:spcBef>
                <a:spcPts val="0"/>
              </a:spcBef>
              <a:buFont typeface="Arial" panose="020B0604020202020204" pitchFamily="34" charset="0"/>
              <a:buChar char="•"/>
            </a:pPr>
            <a:r>
              <a:rPr lang="en-US" b="0" dirty="0">
                <a:solidFill>
                  <a:schemeClr val="tx1"/>
                </a:solidFill>
              </a:rPr>
              <a:t>Tuncer Baykas (Kadir Has University) </a:t>
            </a:r>
            <a:endParaRPr lang="en-US" dirty="0">
              <a:solidFill>
                <a:schemeClr val="tx1"/>
              </a:solidFill>
            </a:endParaRPr>
          </a:p>
          <a:p>
            <a:pPr lvl="1">
              <a:spcBef>
                <a:spcPts val="0"/>
              </a:spcBef>
              <a:buFont typeface="Arial" panose="020B0604020202020204" pitchFamily="34" charset="0"/>
              <a:buChar char="•"/>
            </a:pPr>
            <a:r>
              <a:rPr lang="en-US" b="0" dirty="0">
                <a:solidFill>
                  <a:schemeClr val="tx1"/>
                </a:solidFill>
              </a:rPr>
              <a:t>Edward Au (Huawei Technologies Co., Ltd) </a:t>
            </a:r>
            <a:endParaRPr lang="en-US" altLang="en-US" dirty="0"/>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and Vice-Chairs (Stuart Kerry and Al Petrick) </a:t>
            </a:r>
          </a:p>
          <a:p>
            <a:pPr lvl="1">
              <a:spcBef>
                <a:spcPts val="0"/>
              </a:spcBef>
              <a:spcAft>
                <a:spcPts val="0"/>
              </a:spcAft>
              <a:buFont typeface="Arial" panose="020B0604020202020204" pitchFamily="34" charset="0"/>
              <a:buChar char="•"/>
            </a:pPr>
            <a:r>
              <a:rPr lang="en-US" b="0" dirty="0">
                <a:solidFill>
                  <a:schemeClr val="tx1"/>
                </a:solidFill>
              </a:rPr>
              <a:t>Stuart Kerry (OK-Brit / self )</a:t>
            </a:r>
          </a:p>
          <a:p>
            <a:pPr lvl="1">
              <a:spcBef>
                <a:spcPts val="0"/>
              </a:spcBef>
              <a:spcAft>
                <a:spcPts val="0"/>
              </a:spcAft>
              <a:buFont typeface="Arial" panose="020B0604020202020204" pitchFamily="34" charset="0"/>
              <a:buChar char="•"/>
            </a:pPr>
            <a:r>
              <a:rPr lang="en-US" b="0" dirty="0">
                <a:solidFill>
                  <a:schemeClr val="tx1"/>
                </a:solidFill>
              </a:rPr>
              <a:t>Al Petrick (Skyworks Solutions)</a:t>
            </a:r>
            <a:endParaRPr lang="en-US" dirty="0">
              <a:solidFill>
                <a:schemeClr val="tx1"/>
              </a:solidFill>
            </a:endParaRPr>
          </a:p>
          <a:p>
            <a:pPr lvl="1">
              <a:spcBef>
                <a:spcPts val="0"/>
              </a:spcBef>
              <a:spcAft>
                <a:spcPts val="0"/>
              </a:spcAft>
              <a:buFont typeface="Arial" panose="020B0604020202020204" pitchFamily="34" charset="0"/>
              <a:buChar char="•"/>
            </a:pPr>
            <a:endParaRPr lang="en-US" dirty="0">
              <a:solidFill>
                <a:schemeClr val="tx1"/>
              </a:solidFill>
            </a:endParaRPr>
          </a:p>
          <a:p>
            <a:pPr lvl="1">
              <a:spcBef>
                <a:spcPts val="0"/>
              </a:spcBef>
              <a:spcAft>
                <a:spcPts val="0"/>
              </a:spcAft>
              <a:buFont typeface="Arial" panose="020B0604020202020204" pitchFamily="34" charset="0"/>
              <a:buChar char="•"/>
            </a:pPr>
            <a:r>
              <a:rPr lang="en-US" dirty="0">
                <a:solidFill>
                  <a:schemeClr val="tx1"/>
                </a:solidFill>
              </a:rPr>
              <a:t>Election will be this Thursday, 10 Mar 2022</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800100" lvl="2">
              <a:spcBef>
                <a:spcPts val="0"/>
              </a:spcBef>
              <a:spcAft>
                <a:spcPts val="0"/>
              </a:spcAft>
              <a:buFont typeface="Arial" panose="020B0604020202020204" pitchFamily="34" charset="0"/>
              <a:buChar char="•"/>
            </a:pPr>
            <a:endParaRPr lang="en-US" dirty="0">
              <a:effectLst/>
              <a:ea typeface="Calibri" panose="020F0502020204030204" pitchFamily="34" charset="0"/>
            </a:endParaRPr>
          </a:p>
        </p:txBody>
      </p:sp>
      <p:sp>
        <p:nvSpPr>
          <p:cNvPr id="4" name="Footer Placeholder 3">
            <a:extLst>
              <a:ext uri="{FF2B5EF4-FFF2-40B4-BE49-F238E27FC236}">
                <a16:creationId xmlns:a16="http://schemas.microsoft.com/office/drawing/2014/main" id="{B76C99D4-FD25-4DEC-AA33-194E0458F516}"/>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BE4EB231-6F0B-4534-B3F1-B0ECB3D5E814}"/>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6" name="Date Placeholder 5">
            <a:extLst>
              <a:ext uri="{FF2B5EF4-FFF2-40B4-BE49-F238E27FC236}">
                <a16:creationId xmlns:a16="http://schemas.microsoft.com/office/drawing/2014/main" id="{5F6A490B-A5B5-4FD7-8CB2-CCE4F9DB43E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154356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a:spcBef>
                <a:spcPts val="0"/>
              </a:spcBef>
              <a:buFont typeface="Arial" panose="020B0604020202020204" pitchFamily="34" charset="0"/>
              <a:buChar char="•"/>
            </a:pPr>
            <a:r>
              <a:rPr lang="en-US" sz="2000" dirty="0">
                <a:solidFill>
                  <a:schemeClr val="tx1"/>
                </a:solidFill>
              </a:rPr>
              <a:t>ETSI – </a:t>
            </a:r>
            <a:r>
              <a:rPr lang="en-US" altLang="en-US" sz="2000" b="0" dirty="0">
                <a:hlinkClick r:id="rId2"/>
              </a:rPr>
              <a:t>&lt;BRAN&gt;</a:t>
            </a:r>
            <a:r>
              <a:rPr lang="en-US" altLang="en-US" sz="2000" b="0" dirty="0"/>
              <a:t> </a:t>
            </a:r>
            <a:r>
              <a:rPr lang="en-US" altLang="en-US" sz="2000" dirty="0">
                <a:solidFill>
                  <a:schemeClr val="tx1"/>
                </a:solidFill>
                <a:sym typeface="Wingdings" panose="05000000000000000000" pitchFamily="2" charset="2"/>
              </a:rPr>
              <a:t>ne</a:t>
            </a:r>
            <a:r>
              <a:rPr lang="en-US" sz="2000" dirty="0">
                <a:solidFill>
                  <a:schemeClr val="tx1"/>
                </a:solidFill>
                <a:sym typeface="Wingdings" panose="05000000000000000000" pitchFamily="2" charset="2"/>
              </a:rPr>
              <a:t>xt meeting </a:t>
            </a:r>
            <a:r>
              <a:rPr lang="en-US" sz="2000" b="1" dirty="0">
                <a:effectLst/>
                <a:latin typeface="Times New Roman" panose="02020603050405020304" pitchFamily="18" charset="0"/>
                <a:ea typeface="SimSun" panose="02010600030101010101" pitchFamily="2" charset="-122"/>
              </a:rPr>
              <a:t>#114, 03-10jun22 </a:t>
            </a:r>
            <a:r>
              <a:rPr lang="en-US" sz="1200" b="0" i="0" dirty="0">
                <a:solidFill>
                  <a:srgbClr val="222222"/>
                </a:solidFill>
                <a:effectLst/>
                <a:latin typeface="Arial" panose="020B0604020202020204" pitchFamily="34" charset="0"/>
              </a:rPr>
              <a:t>(Sophia-Antipolis, FR - tbd)</a:t>
            </a:r>
            <a:endParaRPr lang="en-US" sz="1600" b="1" dirty="0">
              <a:solidFill>
                <a:schemeClr val="tx1"/>
              </a:solidFill>
            </a:endParaRP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In between ad </a:t>
            </a:r>
            <a:r>
              <a:rPr lang="en-US" dirty="0" err="1">
                <a:solidFill>
                  <a:schemeClr val="tx1"/>
                </a:solidFill>
                <a:ea typeface="Calibri" panose="020F0502020204030204" pitchFamily="34" charset="0"/>
                <a:cs typeface="Times New Roman" panose="02020603050405020304" pitchFamily="18" charset="0"/>
              </a:rPr>
              <a:t>hocs</a:t>
            </a:r>
            <a:r>
              <a:rPr lang="en-US" dirty="0">
                <a:solidFill>
                  <a:schemeClr val="tx1"/>
                </a:solidFill>
                <a:ea typeface="Calibri" panose="020F0502020204030204" pitchFamily="34" charset="0"/>
                <a:cs typeface="Times New Roman" panose="02020603050405020304" pitchFamily="18" charset="0"/>
              </a:rPr>
              <a:t> at this point, next couple of many:  </a:t>
            </a: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21mar–112e on TR 103 721 (mitigation at 5.8 GHz;</a:t>
            </a: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21mar–113e on EN 303 687 (6 GHz);	     </a:t>
            </a:r>
          </a:p>
          <a:p>
            <a:pPr lvl="2">
              <a:spcBef>
                <a:spcPts val="0"/>
              </a:spcBef>
              <a:buFont typeface="Arial" panose="020B0604020202020204" pitchFamily="34" charset="0"/>
              <a:buChar char="•"/>
            </a:pPr>
            <a:r>
              <a:rPr lang="en-US" dirty="0">
                <a:solidFill>
                  <a:schemeClr val="tx1"/>
                </a:solidFill>
                <a:ea typeface="Calibri" panose="020F0502020204030204" pitchFamily="34" charset="0"/>
                <a:cs typeface="Times New Roman" panose="02020603050405020304" pitchFamily="18" charset="0"/>
              </a:rPr>
              <a:t>22mar–113d on EN 303 722 (60 GHz); 	</a:t>
            </a:r>
            <a:r>
              <a:rPr lang="en-US" dirty="0">
                <a:solidFill>
                  <a:schemeClr val="tx1"/>
                </a:solidFill>
                <a:effectLst/>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endParaRPr lang="en-US" sz="1800" dirty="0">
              <a:solidFill>
                <a:schemeClr val="tx1"/>
              </a:solidFill>
            </a:endParaRPr>
          </a:p>
          <a:p>
            <a:pPr>
              <a:spcBef>
                <a:spcPts val="0"/>
              </a:spcBef>
              <a:spcAft>
                <a:spcPts val="0"/>
              </a:spcAft>
              <a:buFont typeface="Arial" panose="020B0604020202020204" pitchFamily="34" charset="0"/>
              <a:buChar char="•"/>
            </a:pPr>
            <a:r>
              <a:rPr lang="en-US" sz="1800" dirty="0">
                <a:solidFill>
                  <a:schemeClr val="tx1"/>
                </a:solidFill>
              </a:rPr>
              <a:t>CEPT – </a:t>
            </a:r>
            <a:r>
              <a:rPr lang="en-US" sz="1800" dirty="0">
                <a:solidFill>
                  <a:schemeClr val="tx1"/>
                </a:solidFill>
                <a:hlinkClick r:id="rId3"/>
              </a:rPr>
              <a:t>&lt;ECC&gt;</a:t>
            </a:r>
            <a:r>
              <a:rPr lang="en-US" sz="1800" dirty="0">
                <a:solidFill>
                  <a:schemeClr val="tx1"/>
                </a:solidFill>
              </a:rPr>
              <a:t> (and general items) </a:t>
            </a:r>
            <a:r>
              <a:rPr lang="en-US" sz="1800" b="1" dirty="0">
                <a:effectLst/>
                <a:ea typeface="SimSun" panose="02010600030101010101" pitchFamily="2" charset="-122"/>
              </a:rPr>
              <a:t>next call, #59  28jun-01jul22,  where tbd</a:t>
            </a:r>
          </a:p>
          <a:p>
            <a:pPr>
              <a:spcBef>
                <a:spcPts val="0"/>
              </a:spcBef>
              <a:spcAft>
                <a:spcPts val="0"/>
              </a:spcAft>
              <a:buFont typeface="Arial" panose="020B0604020202020204" pitchFamily="34" charset="0"/>
              <a:buChar char="•"/>
            </a:pPr>
            <a:endParaRPr lang="en-GB" sz="1400" dirty="0">
              <a:ea typeface="SimSun" panose="02010600030101010101" pitchFamily="2" charset="-122"/>
            </a:endParaRPr>
          </a:p>
          <a:p>
            <a:pPr>
              <a:spcBef>
                <a:spcPts val="0"/>
              </a:spcBef>
              <a:spcAft>
                <a:spcPts val="0"/>
              </a:spcAft>
              <a:buFont typeface="Arial" panose="020B0604020202020204" pitchFamily="34" charset="0"/>
              <a:buChar char="•"/>
            </a:pPr>
            <a:endParaRPr lang="en-GB" sz="1400" dirty="0">
              <a:ea typeface="SimSun" panose="02010600030101010101" pitchFamily="2" charset="-122"/>
            </a:endParaRPr>
          </a:p>
          <a:p>
            <a:pPr>
              <a:spcBef>
                <a:spcPts val="0"/>
              </a:spcBef>
              <a:spcAft>
                <a:spcPts val="0"/>
              </a:spcAft>
              <a:buFont typeface="Arial" panose="020B0604020202020204" pitchFamily="34" charset="0"/>
              <a:buChar char="•"/>
            </a:pPr>
            <a:r>
              <a:rPr lang="en-US" sz="2000" dirty="0">
                <a:solidFill>
                  <a:schemeClr val="tx1"/>
                </a:solidFill>
              </a:rPr>
              <a:t>CEPT – ECC </a:t>
            </a:r>
            <a:r>
              <a:rPr lang="en-US" altLang="en-US" sz="2000" b="0" dirty="0">
                <a:hlinkClick r:id="rId4"/>
              </a:rPr>
              <a:t>&lt;SE45&gt;</a:t>
            </a:r>
            <a:r>
              <a:rPr lang="en-US" altLang="en-US" sz="2000" b="0" dirty="0"/>
              <a:t> 	(5925-7125 MHz)  </a:t>
            </a:r>
            <a:r>
              <a:rPr lang="en-US" altLang="en-US" sz="2000" dirty="0"/>
              <a:t>last call was #15, 03-04mar22, web-meeting</a:t>
            </a:r>
          </a:p>
          <a:p>
            <a:pPr lvl="1">
              <a:spcBef>
                <a:spcPts val="0"/>
              </a:spcBef>
              <a:spcAft>
                <a:spcPts val="0"/>
              </a:spcAft>
              <a:buFont typeface="Arial" panose="020B0604020202020204" pitchFamily="34" charset="0"/>
              <a:buChar char="•"/>
            </a:pPr>
            <a:r>
              <a:rPr lang="en-US" altLang="en-US" sz="1800" dirty="0"/>
              <a:t>WI SE45_03 CBTC, communications-based train control, train to track side.  </a:t>
            </a:r>
          </a:p>
          <a:p>
            <a:pPr lvl="1">
              <a:spcBef>
                <a:spcPts val="0"/>
              </a:spcBef>
              <a:spcAft>
                <a:spcPts val="0"/>
              </a:spcAft>
              <a:buFont typeface="Arial" panose="020B0604020202020204" pitchFamily="34" charset="0"/>
              <a:buChar char="•"/>
            </a:pPr>
            <a:r>
              <a:rPr lang="en-US" altLang="en-US" sz="1800" dirty="0"/>
              <a:t>WI SE45_04 is on the 6425-7125  MHz, Std. Power</a:t>
            </a:r>
            <a:endParaRPr lang="en-US" altLang="en-US" sz="1800" dirty="0">
              <a:solidFill>
                <a:schemeClr val="tx1"/>
              </a:solidFill>
            </a:endParaRPr>
          </a:p>
          <a:p>
            <a:pPr lvl="1">
              <a:spcBef>
                <a:spcPts val="0"/>
              </a:spcBef>
              <a:spcAft>
                <a:spcPts val="0"/>
              </a:spcAft>
              <a:buFont typeface="Arial" panose="020B0604020202020204" pitchFamily="34" charset="0"/>
              <a:buChar char="•"/>
            </a:pPr>
            <a:endParaRPr lang="en-US" sz="1600" dirty="0">
              <a:solidFill>
                <a:schemeClr val="tx1"/>
              </a:solidFill>
            </a:endParaRPr>
          </a:p>
          <a:p>
            <a:pPr lvl="1">
              <a:spcBef>
                <a:spcPts val="0"/>
              </a:spcBef>
              <a:spcAft>
                <a:spcPts val="0"/>
              </a:spcAft>
              <a:buFont typeface="Arial" panose="020B0604020202020204" pitchFamily="34" charset="0"/>
              <a:buChar char="•"/>
            </a:pPr>
            <a:endParaRPr lang="en-US" sz="1200" dirty="0">
              <a:solidFill>
                <a:schemeClr val="bg1">
                  <a:lumMod val="75000"/>
                </a:schemeClr>
              </a:solidFill>
            </a:endParaRPr>
          </a:p>
          <a:p>
            <a:pPr marL="0">
              <a:spcBef>
                <a:spcPts val="0"/>
              </a:spcBef>
              <a:spcAft>
                <a:spcPts val="0"/>
              </a:spcAft>
              <a:buFont typeface="Arial" panose="020B0604020202020204" pitchFamily="34" charset="0"/>
              <a:buChar char="•"/>
            </a:pPr>
            <a:r>
              <a:rPr lang="en-US" sz="2000" dirty="0">
                <a:solidFill>
                  <a:schemeClr val="tx1"/>
                </a:solidFill>
              </a:rPr>
              <a:t>CEPT – ECC </a:t>
            </a:r>
            <a:r>
              <a:rPr lang="en-US" sz="2000" dirty="0">
                <a:solidFill>
                  <a:schemeClr val="tx1"/>
                </a:solidFill>
                <a:hlinkClick r:id="rId5"/>
              </a:rPr>
              <a:t>&lt;WGFM&gt; </a:t>
            </a:r>
            <a:r>
              <a:rPr lang="en-US" sz="2000" dirty="0">
                <a:solidFill>
                  <a:schemeClr val="tx1"/>
                </a:solidFill>
              </a:rPr>
              <a:t> next meeting #102 06-10jun22, where tbd</a:t>
            </a:r>
          </a:p>
          <a:p>
            <a:pPr lvl="1">
              <a:spcBef>
                <a:spcPts val="0"/>
              </a:spcBef>
              <a:spcAft>
                <a:spcPts val="0"/>
              </a:spcAft>
              <a:buFont typeface="Arial" panose="020B0604020202020204" pitchFamily="34" charset="0"/>
              <a:buChar char="•"/>
            </a:pPr>
            <a:r>
              <a:rPr lang="en-US" sz="1800" dirty="0">
                <a:solidFill>
                  <a:schemeClr val="tx1"/>
                </a:solidFill>
              </a:rPr>
              <a:t>WI on high power outdoor 6425-7125MHz </a:t>
            </a:r>
          </a:p>
        </p:txBody>
      </p:sp>
      <p:sp>
        <p:nvSpPr>
          <p:cNvPr id="4" name="Footer Placeholder 3">
            <a:extLst>
              <a:ext uri="{FF2B5EF4-FFF2-40B4-BE49-F238E27FC236}">
                <a16:creationId xmlns:a16="http://schemas.microsoft.com/office/drawing/2014/main" id="{945C59EC-E905-4824-AFB4-EE9695010517}"/>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D8F18DB2-B5B1-4301-ABF0-2EB44FE54B42}"/>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6" name="Date Placeholder 5">
            <a:extLst>
              <a:ext uri="{FF2B5EF4-FFF2-40B4-BE49-F238E27FC236}">
                <a16:creationId xmlns:a16="http://schemas.microsoft.com/office/drawing/2014/main" id="{8C63278F-6542-4A1A-949D-650853B0EEF3}"/>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6493297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buFont typeface="Arial" panose="020B0604020202020204" pitchFamily="34" charset="0"/>
              <a:buChar char="•"/>
            </a:pPr>
            <a:r>
              <a:rPr lang="en-US" sz="2000" i="0" u="none" strike="noStrike" baseline="0" dirty="0">
                <a:solidFill>
                  <a:srgbClr val="000000"/>
                </a:solidFill>
              </a:rPr>
              <a:t>APAC update coming up </a:t>
            </a:r>
            <a:r>
              <a:rPr lang="en-US" sz="2000" dirty="0"/>
              <a:t>next</a:t>
            </a:r>
            <a:r>
              <a:rPr lang="en-US" sz="2000" i="0" u="none" strike="noStrike" baseline="0" dirty="0">
                <a:solidFill>
                  <a:srgbClr val="000000"/>
                </a:solidFill>
              </a:rPr>
              <a:t> week: </a:t>
            </a:r>
          </a:p>
          <a:p>
            <a:pPr lvl="1">
              <a:buFont typeface="Arial" panose="020B0604020202020204" pitchFamily="34" charset="0"/>
              <a:buChar char="•"/>
            </a:pPr>
            <a:r>
              <a:rPr lang="en-US" sz="1800" b="0" dirty="0">
                <a:latin typeface="Times New Roman" panose="02020603050405020304" pitchFamily="18" charset="0"/>
                <a:ea typeface="SimSun" panose="02010600030101010101" pitchFamily="2" charset="-122"/>
                <a:hlinkClick r:id="rId2"/>
              </a:rPr>
              <a:t>https://mentor.ieee.org/802.18/dcn/22/18-22-0010-00-0000-apac-update-march-2022.pptx</a:t>
            </a:r>
            <a:r>
              <a:rPr lang="en-US" sz="1800" b="0" dirty="0">
                <a:latin typeface="Times New Roman" panose="02020603050405020304" pitchFamily="18" charset="0"/>
                <a:ea typeface="SimSun" panose="02010600030101010101" pitchFamily="2" charset="-122"/>
              </a:rPr>
              <a:t> </a:t>
            </a:r>
            <a:endParaRPr lang="en-US" sz="1800" b="0" dirty="0">
              <a:effectLst/>
              <a:latin typeface="Times New Roman" panose="02020603050405020304" pitchFamily="18" charset="0"/>
              <a:ea typeface="SimSun" panose="02010600030101010101" pitchFamily="2" charset="-122"/>
            </a:endParaRPr>
          </a:p>
          <a:p>
            <a:pPr lvl="2">
              <a:buFont typeface="Arial" panose="020B0604020202020204" pitchFamily="34" charset="0"/>
              <a:buChar char="•"/>
            </a:pPr>
            <a:r>
              <a:rPr lang="en-US" sz="1600" b="0" i="0" u="none" strike="noStrike" baseline="0" dirty="0">
                <a:solidFill>
                  <a:srgbClr val="000000"/>
                </a:solidFill>
              </a:rPr>
              <a:t>  </a:t>
            </a:r>
            <a:endParaRPr lang="en-US" sz="1600" dirty="0">
              <a:effectLst/>
              <a:ea typeface="Calibri" panose="020F0502020204030204" pitchFamily="34" charset="0"/>
            </a:endParaRPr>
          </a:p>
          <a:p>
            <a:pPr lvl="2">
              <a:buFont typeface="Arial" panose="020B0604020202020204" pitchFamily="34" charset="0"/>
              <a:buChar char="•"/>
            </a:pPr>
            <a:endParaRPr lang="en-US" sz="1600" dirty="0">
              <a:ea typeface="Calibri" panose="020F0502020204030204" pitchFamily="34" charset="0"/>
            </a:endParaRPr>
          </a:p>
          <a:p>
            <a:pPr lvl="2">
              <a:buFont typeface="Arial" panose="020B0604020202020204" pitchFamily="34" charset="0"/>
              <a:buChar char="•"/>
            </a:pPr>
            <a:endParaRPr lang="en-US" sz="1600" dirty="0">
              <a:effectLst/>
              <a:ea typeface="Calibri" panose="020F0502020204030204" pitchFamily="34" charset="0"/>
            </a:endParaRPr>
          </a:p>
          <a:p>
            <a:pPr marL="914400" lvl="2" indent="0"/>
            <a:r>
              <a:rPr lang="en-US" dirty="0">
                <a:effectLst/>
                <a:ea typeface="Calibri" panose="020F0502020204030204" pitchFamily="34" charset="0"/>
              </a:rPr>
              <a:t> </a:t>
            </a:r>
            <a:endParaRPr lang="en-US" i="0" dirty="0">
              <a:solidFill>
                <a:srgbClr val="222222"/>
              </a:solidFill>
              <a:effectLst/>
            </a:endParaRPr>
          </a:p>
          <a:p>
            <a:pPr>
              <a:spcBef>
                <a:spcPts val="0"/>
              </a:spcBef>
              <a:buFont typeface="Arial" panose="020B0604020202020204" pitchFamily="34" charset="0"/>
              <a:buChar char="•"/>
            </a:pPr>
            <a:r>
              <a:rPr lang="en-US" altLang="en-US" sz="2000" dirty="0"/>
              <a:t>Recent consultations / activities: </a:t>
            </a:r>
          </a:p>
          <a:p>
            <a:pPr lvl="1">
              <a:spcBef>
                <a:spcPts val="0"/>
              </a:spcBef>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UK-Ofcom on sharing in upper 6 GHz band</a:t>
            </a:r>
          </a:p>
          <a:p>
            <a:pPr lvl="1">
              <a:spcBef>
                <a:spcPts val="0"/>
              </a:spcBef>
              <a:buFont typeface="Arial" panose="020B0604020202020204" pitchFamily="34" charset="0"/>
              <a:buChar char="•"/>
            </a:pPr>
            <a:endParaRPr lang="en-US" sz="1800" dirty="0">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r>
              <a:rPr lang="en-US" sz="1800" dirty="0">
                <a:latin typeface="Times New Roman" panose="02020603050405020304" pitchFamily="18" charset="0"/>
                <a:ea typeface="Calibri" panose="020F0502020204030204" pitchFamily="34" charset="0"/>
              </a:rPr>
              <a:t>Canada has 2;	 &gt;95 GHz and 5.9 GHz ITS</a:t>
            </a:r>
            <a:endParaRPr lang="en-US" sz="1800" dirty="0">
              <a:effectLst/>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endParaRPr lang="en-US" sz="1800" dirty="0">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r>
              <a:rPr lang="en-US" sz="1800" dirty="0">
                <a:latin typeface="Times New Roman" panose="02020603050405020304" pitchFamily="18" charset="0"/>
                <a:ea typeface="Calibri" panose="020F0502020204030204" pitchFamily="34" charset="0"/>
              </a:rPr>
              <a:t>UK-Ofcom also on what is needed for mobile markets and mobile data moving forward</a:t>
            </a:r>
            <a:endParaRPr lang="en-US" sz="2000" b="1" dirty="0">
              <a:effectLst/>
              <a:latin typeface="Times New Roman" panose="02020603050405020304" pitchFamily="18" charset="0"/>
              <a:ea typeface="Calibri" panose="020F0502020204030204" pitchFamily="34" charset="0"/>
            </a:endParaRPr>
          </a:p>
          <a:p>
            <a:pPr lvl="1">
              <a:spcBef>
                <a:spcPts val="0"/>
              </a:spcBef>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  </a:t>
            </a:r>
          </a:p>
          <a:p>
            <a:pPr lvl="1">
              <a:spcBef>
                <a:spcPts val="0"/>
              </a:spcBef>
              <a:buFont typeface="Arial" panose="020B0604020202020204" pitchFamily="34" charset="0"/>
              <a:buChar char="•"/>
            </a:pPr>
            <a:endParaRPr lang="en-US" sz="1400" i="0" dirty="0">
              <a:solidFill>
                <a:srgbClr val="222222"/>
              </a:solidFill>
              <a:effectLst/>
            </a:endParaRPr>
          </a:p>
          <a:p>
            <a:pPr>
              <a:spcBef>
                <a:spcPts val="0"/>
              </a:spcBef>
              <a:buFont typeface="Arial" panose="020B0604020202020204" pitchFamily="34" charset="0"/>
              <a:buChar char="•"/>
            </a:pPr>
            <a:endParaRPr lang="en-US" sz="1600" b="0" i="0" dirty="0">
              <a:solidFill>
                <a:srgbClr val="0000FF"/>
              </a:solidFill>
              <a:effectLst/>
            </a:endParaRPr>
          </a:p>
        </p:txBody>
      </p:sp>
      <p:sp>
        <p:nvSpPr>
          <p:cNvPr id="4" name="Footer Placeholder 3">
            <a:extLst>
              <a:ext uri="{FF2B5EF4-FFF2-40B4-BE49-F238E27FC236}">
                <a16:creationId xmlns:a16="http://schemas.microsoft.com/office/drawing/2014/main" id="{36F540E9-4E6E-4D09-AA53-5C8A2C297C92}"/>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F6E110CA-E664-45E5-A65E-F0ABC63F17D7}"/>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6" name="Date Placeholder 5">
            <a:extLst>
              <a:ext uri="{FF2B5EF4-FFF2-40B4-BE49-F238E27FC236}">
                <a16:creationId xmlns:a16="http://schemas.microsoft.com/office/drawing/2014/main" id="{E933C05D-ABD7-4C6C-AEE3-DDC4FC9A3A6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3313262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800" b="0" dirty="0"/>
              <a:t>ITU-R has put together a booklet on the agenda items for WRC-23,  history is these are very useful </a:t>
            </a:r>
          </a:p>
          <a:p>
            <a:pPr lvl="1">
              <a:spcBef>
                <a:spcPts val="0"/>
              </a:spcBef>
              <a:buFont typeface="Arial" panose="020B0604020202020204" pitchFamily="34" charset="0"/>
              <a:buChar char="•"/>
            </a:pPr>
            <a:endParaRPr lang="en-US" altLang="en-US" sz="1800" dirty="0"/>
          </a:p>
          <a:p>
            <a:pPr lvl="1">
              <a:spcBef>
                <a:spcPts val="0"/>
              </a:spcBef>
              <a:buFont typeface="Arial" panose="020B0604020202020204" pitchFamily="34" charset="0"/>
              <a:buChar char="•"/>
            </a:pPr>
            <a:r>
              <a:rPr lang="en-US" altLang="en-US" sz="1800" dirty="0"/>
              <a:t>APT will be meeting in August to work on WRC-23 prep. </a:t>
            </a:r>
            <a:r>
              <a:rPr lang="en-US" altLang="en-US" sz="1800" b="0" dirty="0"/>
              <a:t> </a:t>
            </a:r>
          </a:p>
          <a:p>
            <a:pPr lvl="1">
              <a:spcBef>
                <a:spcPts val="0"/>
              </a:spcBef>
              <a:buFont typeface="Arial" panose="020B0604020202020204" pitchFamily="34" charset="0"/>
              <a:buChar char="•"/>
            </a:pPr>
            <a:endParaRPr lang="en-US" altLang="en-US" sz="1800" dirty="0"/>
          </a:p>
          <a:p>
            <a:pPr lvl="1">
              <a:spcBef>
                <a:spcPts val="0"/>
              </a:spcBef>
              <a:buFont typeface="Arial" panose="020B0604020202020204" pitchFamily="34" charset="0"/>
              <a:buChar char="•"/>
            </a:pPr>
            <a:r>
              <a:rPr lang="en-US" altLang="en-US" sz="1800" dirty="0"/>
              <a:t>802.11 ITU ad hoc is close to next 2 contribution for WP5A, on M.1450/M.1801 recommendations.  </a:t>
            </a:r>
          </a:p>
          <a:p>
            <a:pPr marL="457200" lvl="1" indent="0">
              <a:spcBef>
                <a:spcPts val="0"/>
              </a:spcBef>
            </a:pPr>
            <a:endParaRPr lang="en-US" altLang="en-US" sz="1800" dirty="0"/>
          </a:p>
          <a:p>
            <a:pPr marL="457200" lvl="1" indent="0">
              <a:spcBef>
                <a:spcPts val="0"/>
              </a:spcBef>
            </a:pPr>
            <a:endParaRPr lang="en-US" altLang="en-US" sz="1800" b="0" dirty="0"/>
          </a:p>
          <a:p>
            <a:pPr>
              <a:spcBef>
                <a:spcPts val="0"/>
              </a:spcBef>
              <a:buFont typeface="Arial" panose="020B0604020202020204" pitchFamily="34" charset="0"/>
              <a:buChar char="•"/>
            </a:pPr>
            <a:r>
              <a:rPr lang="en-US" sz="2000" dirty="0">
                <a:ea typeface="Calibri" panose="020F0502020204030204" pitchFamily="34" charset="0"/>
              </a:rPr>
              <a:t>802.18 does have standing by for this spring (2022):  </a:t>
            </a:r>
          </a:p>
          <a:p>
            <a:pPr lvl="1">
              <a:spcBef>
                <a:spcPts val="0"/>
              </a:spcBef>
              <a:buFont typeface="Arial" panose="020B0604020202020204" pitchFamily="34" charset="0"/>
              <a:buChar char="•"/>
            </a:pPr>
            <a:r>
              <a:rPr lang="en-US" sz="1800" b="0" dirty="0">
                <a:ea typeface="Calibri" panose="020F0502020204030204" pitchFamily="34" charset="0"/>
              </a:rPr>
              <a:t>Additional WP1A light communications contributions. </a:t>
            </a:r>
            <a:endParaRPr lang="en-US" altLang="en-US" sz="1800" b="0" dirty="0"/>
          </a:p>
        </p:txBody>
      </p:sp>
      <p:sp>
        <p:nvSpPr>
          <p:cNvPr id="4" name="Footer Placeholder 3">
            <a:extLst>
              <a:ext uri="{FF2B5EF4-FFF2-40B4-BE49-F238E27FC236}">
                <a16:creationId xmlns:a16="http://schemas.microsoft.com/office/drawing/2014/main" id="{2A0FC9F4-17F3-4729-86CB-45D4BA82E71F}"/>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9B042C72-0C1C-4340-A4FA-C340E8FE1FC1}"/>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6" name="Date Placeholder 5">
            <a:extLst>
              <a:ext uri="{FF2B5EF4-FFF2-40B4-BE49-F238E27FC236}">
                <a16:creationId xmlns:a16="http://schemas.microsoft.com/office/drawing/2014/main" id="{F2D8E4AA-3AE1-4AA8-969C-8E15277A9A5F}"/>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4614386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1066800"/>
          </a:xfrm>
        </p:spPr>
        <p:txBody>
          <a:bodyPr/>
          <a:lstStyle/>
          <a:p>
            <a:r>
              <a:rPr lang="en-US" altLang="en-US" sz="2400" dirty="0"/>
              <a:t>General Discussion Items</a:t>
            </a:r>
            <a:endParaRPr lang="en-US" altLang="en-US" sz="2000" dirty="0">
              <a:solidFill>
                <a:schemeClr val="tx1"/>
              </a:solidFill>
            </a:endParaRPr>
          </a:p>
        </p:txBody>
      </p:sp>
      <p:sp>
        <p:nvSpPr>
          <p:cNvPr id="31746" name="Content Placeholder 2"/>
          <p:cNvSpPr>
            <a:spLocks noGrp="1"/>
          </p:cNvSpPr>
          <p:nvPr>
            <p:ph idx="1"/>
          </p:nvPr>
        </p:nvSpPr>
        <p:spPr>
          <a:xfrm>
            <a:off x="914400" y="1302611"/>
            <a:ext cx="11125200" cy="5172803"/>
          </a:xfrm>
        </p:spPr>
        <p:txBody>
          <a:bodyPr/>
          <a:lstStyle/>
          <a:p>
            <a:pPr>
              <a:buFont typeface="Arial" panose="020B0604020202020204" pitchFamily="34" charset="0"/>
              <a:buChar char="•"/>
            </a:pPr>
            <a:endParaRPr lang="en-US" altLang="en-US" sz="1800" dirty="0"/>
          </a:p>
          <a:p>
            <a:pPr>
              <a:buFont typeface="Arial" panose="020B0604020202020204" pitchFamily="34" charset="0"/>
              <a:buChar char="•"/>
            </a:pPr>
            <a:r>
              <a:rPr lang="en-US" altLang="en-US" sz="2000" dirty="0"/>
              <a:t>USA FCC Chairwomen announced last week that coming soon will be a Notice of Inquiry to explore receiver performance.   </a:t>
            </a:r>
          </a:p>
          <a:p>
            <a:pPr lvl="4">
              <a:buFont typeface="Arial" panose="020B0604020202020204" pitchFamily="34" charset="0"/>
              <a:buChar char="•"/>
            </a:pPr>
            <a:endParaRPr lang="en-US" altLang="en-US" sz="1400" dirty="0"/>
          </a:p>
          <a:p>
            <a:pPr lvl="1">
              <a:buFont typeface="Arial" panose="020B0604020202020204" pitchFamily="34" charset="0"/>
              <a:buChar char="•"/>
            </a:pPr>
            <a:r>
              <a:rPr lang="en-US" altLang="en-US" sz="1800" dirty="0"/>
              <a:t>The EU RED (Radio Equipment Directive) already has receiver performance and current ETSI standards are adding this. </a:t>
            </a:r>
          </a:p>
          <a:p>
            <a:pPr lvl="3">
              <a:buFont typeface="Arial" panose="020B0604020202020204" pitchFamily="34" charset="0"/>
              <a:buChar char="•"/>
            </a:pPr>
            <a:endParaRPr lang="en-US" altLang="en-US" sz="1400" dirty="0"/>
          </a:p>
          <a:p>
            <a:pPr lvl="1">
              <a:buFont typeface="Arial" panose="020B0604020202020204" pitchFamily="34" charset="0"/>
              <a:buChar char="•"/>
            </a:pPr>
            <a:r>
              <a:rPr lang="en-US" altLang="en-US" sz="1800" dirty="0"/>
              <a:t>How the FCC approaches this, including with respect to ETSI, IEEE 802 should monitor closely. </a:t>
            </a:r>
          </a:p>
          <a:p>
            <a:pPr marL="457200" lvl="1" indent="0"/>
            <a:endParaRPr lang="en-US" altLang="en-US" sz="1800" dirty="0"/>
          </a:p>
          <a:p>
            <a:pPr>
              <a:buFont typeface="Arial" panose="020B0604020202020204" pitchFamily="34" charset="0"/>
              <a:buChar char="•"/>
            </a:pPr>
            <a:endParaRPr lang="en-US" altLang="en-US" sz="2000" dirty="0"/>
          </a:p>
        </p:txBody>
      </p:sp>
      <p:sp>
        <p:nvSpPr>
          <p:cNvPr id="4" name="Footer Placeholder 3">
            <a:extLst>
              <a:ext uri="{FF2B5EF4-FFF2-40B4-BE49-F238E27FC236}">
                <a16:creationId xmlns:a16="http://schemas.microsoft.com/office/drawing/2014/main" id="{682376C8-94FF-4083-B6B9-B4840900CF32}"/>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2E1606AA-8BA8-4918-B4D7-545DF43F90EE}"/>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6" name="Date Placeholder 5">
            <a:extLst>
              <a:ext uri="{FF2B5EF4-FFF2-40B4-BE49-F238E27FC236}">
                <a16:creationId xmlns:a16="http://schemas.microsoft.com/office/drawing/2014/main" id="{04CD456F-7E69-4BA0-814E-A7C1A557D923}"/>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1217975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990600"/>
          </a:xfrm>
        </p:spPr>
        <p:txBody>
          <a:bodyPr/>
          <a:lstStyle/>
          <a:p>
            <a:r>
              <a:rPr lang="en-US" altLang="en-US" sz="2400" dirty="0"/>
              <a:t>General Discussion Items – ongoing – Multi-Stake holder groups</a:t>
            </a:r>
            <a:endParaRPr lang="en-US" altLang="en-US" sz="2000" dirty="0">
              <a:solidFill>
                <a:schemeClr val="tx1"/>
              </a:solidFill>
            </a:endParaRPr>
          </a:p>
        </p:txBody>
      </p:sp>
      <p:sp>
        <p:nvSpPr>
          <p:cNvPr id="31746" name="Content Placeholder 2"/>
          <p:cNvSpPr>
            <a:spLocks noGrp="1"/>
          </p:cNvSpPr>
          <p:nvPr>
            <p:ph idx="1"/>
          </p:nvPr>
        </p:nvSpPr>
        <p:spPr>
          <a:xfrm>
            <a:off x="914400" y="1371600"/>
            <a:ext cx="11125200" cy="5103814"/>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endParaRPr lang="en-GB" dirty="0">
              <a:solidFill>
                <a:schemeClr val="tx1"/>
              </a:solidFill>
              <a:ea typeface="Calibri" panose="020F0502020204030204" pitchFamily="34" charset="0"/>
            </a:endParaRP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Much discussion of late on AFC testing and approval methods.  </a:t>
            </a:r>
          </a:p>
          <a:p>
            <a:pPr marL="866775" lvl="2">
              <a:spcBef>
                <a:spcPts val="0"/>
              </a:spcBef>
              <a:spcAft>
                <a:spcPts val="0"/>
              </a:spcAft>
              <a:buFont typeface="Arial" panose="020B0604020202020204" pitchFamily="34" charset="0"/>
              <a:buChar char="•"/>
            </a:pPr>
            <a:endParaRPr lang="en-GB" dirty="0">
              <a:solidFill>
                <a:schemeClr val="tx1"/>
              </a:solidFill>
              <a:ea typeface="Calibri" panose="020F0502020204030204" pitchFamily="34" charset="0"/>
            </a:endParaRP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638175" lvl="2" indent="0">
              <a:spcBef>
                <a:spcPts val="0"/>
              </a:spcBef>
              <a:spcAft>
                <a:spcPts val="0"/>
              </a:spcAft>
            </a:pPr>
            <a:r>
              <a:rPr lang="en-GB" dirty="0">
                <a:solidFill>
                  <a:schemeClr val="tx1"/>
                </a:solidFill>
                <a:ea typeface="Calibri" panose="020F0502020204030204" pitchFamily="34" charset="0"/>
              </a:rPr>
              <a:t> </a:t>
            </a: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WS1, interference protection, is working on how to report the dissenting responses between incumbents  and others, as not getting to consensus. </a:t>
            </a: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0" indent="0">
              <a:spcBef>
                <a:spcPts val="0"/>
              </a:spcBef>
            </a:pPr>
            <a:endParaRPr lang="en-US" altLang="en-US" sz="1800" dirty="0"/>
          </a:p>
        </p:txBody>
      </p:sp>
      <p:sp>
        <p:nvSpPr>
          <p:cNvPr id="4" name="Footer Placeholder 3">
            <a:extLst>
              <a:ext uri="{FF2B5EF4-FFF2-40B4-BE49-F238E27FC236}">
                <a16:creationId xmlns:a16="http://schemas.microsoft.com/office/drawing/2014/main" id="{B4CB5DC6-0640-447C-9FDE-B75DD5A19E6E}"/>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613B1D57-6BB3-4DB9-AC52-9E0B612A4843}"/>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6" name="Date Placeholder 5">
            <a:extLst>
              <a:ext uri="{FF2B5EF4-FFF2-40B4-BE49-F238E27FC236}">
                <a16:creationId xmlns:a16="http://schemas.microsoft.com/office/drawing/2014/main" id="{86F8F75D-7C0E-43CC-8457-9876916E48E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1622110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762000"/>
            <a:ext cx="7770813" cy="457200"/>
          </a:xfrm>
        </p:spPr>
        <p:txBody>
          <a:bodyPr/>
          <a:lstStyle/>
          <a:p>
            <a:r>
              <a:rPr lang="en-US" altLang="en-US" sz="2400" dirty="0"/>
              <a:t>General Discussion Items – ongoing  – </a:t>
            </a:r>
            <a:br>
              <a:rPr lang="en-US" altLang="en-US" sz="2400" dirty="0"/>
            </a:br>
            <a:r>
              <a:rPr lang="en-US" altLang="en-US" sz="2400" dirty="0"/>
              <a:t>IEEE 802 Wireless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1483584"/>
            <a:ext cx="10896600" cy="4991829"/>
          </a:xfrm>
        </p:spPr>
        <p:txBody>
          <a:bodyPr/>
          <a:lstStyle/>
          <a:p>
            <a:pPr>
              <a:spcBef>
                <a:spcPts val="0"/>
              </a:spcBef>
              <a:buFont typeface="Arial" panose="020B0604020202020204" pitchFamily="34" charset="0"/>
              <a:buChar char="•"/>
            </a:pPr>
            <a:r>
              <a:rPr lang="en-US" altLang="en-US" sz="18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spc="200" dirty="0"/>
              <a:t>This is a joint effort by 802.18 and 802.19</a:t>
            </a:r>
          </a:p>
          <a:p>
            <a:pPr lvl="1">
              <a:spcBef>
                <a:spcPts val="0"/>
              </a:spcBef>
              <a:buFont typeface="Arial" panose="020B0604020202020204" pitchFamily="34" charset="0"/>
              <a:buChar char="•"/>
            </a:pPr>
            <a:r>
              <a:rPr lang="en-US" sz="1600" dirty="0">
                <a:solidFill>
                  <a:schemeClr val="tx1"/>
                </a:solidFill>
                <a:ea typeface="Times New Roman" panose="02020603050405020304" pitchFamily="18" charset="0"/>
              </a:rPr>
              <a:t>Ad hoc calls, the 4</a:t>
            </a:r>
            <a:r>
              <a:rPr lang="en-US" sz="1600" baseline="30000" dirty="0">
                <a:solidFill>
                  <a:schemeClr val="tx1"/>
                </a:solidFill>
                <a:ea typeface="Times New Roman" panose="02020603050405020304" pitchFamily="18" charset="0"/>
              </a:rPr>
              <a:t>th</a:t>
            </a:r>
            <a:r>
              <a:rPr lang="en-US" sz="1600" dirty="0">
                <a:solidFill>
                  <a:schemeClr val="tx1"/>
                </a:solidFill>
                <a:ea typeface="Times New Roman" panose="02020603050405020304" pitchFamily="18" charset="0"/>
              </a:rPr>
              <a:t> Tuesday of the month, the next is 22mar22, 15:00et. (though maybe cancelled waiting on comments)</a:t>
            </a:r>
          </a:p>
          <a:p>
            <a:pPr>
              <a:spcBef>
                <a:spcPts val="0"/>
              </a:spcBef>
              <a:buFont typeface="Arial" panose="020B0604020202020204" pitchFamily="34" charset="0"/>
              <a:buChar char="•"/>
            </a:pPr>
            <a:endParaRPr lang="en-US" sz="1800" dirty="0">
              <a:ea typeface="Calibri" panose="020F0502020204030204" pitchFamily="34" charset="0"/>
            </a:endParaRPr>
          </a:p>
          <a:p>
            <a:pPr>
              <a:spcBef>
                <a:spcPts val="0"/>
              </a:spcBef>
              <a:buFont typeface="Arial" panose="020B0604020202020204" pitchFamily="34" charset="0"/>
              <a:buChar char="•"/>
            </a:pPr>
            <a:r>
              <a:rPr lang="en-US" sz="2000" dirty="0">
                <a:solidFill>
                  <a:schemeClr val="tx1"/>
                </a:solidFill>
                <a:ea typeface="Times New Roman" panose="02020603050405020304" pitchFamily="18" charset="0"/>
              </a:rPr>
              <a:t>The format of the spreadsheet and initial list of Frequency Ranges has stabilized and the ad hoc is setting up a </a:t>
            </a:r>
            <a:r>
              <a:rPr lang="en-US" sz="2000" u="sng" dirty="0">
                <a:solidFill>
                  <a:schemeClr val="tx1"/>
                </a:solidFill>
                <a:ea typeface="Times New Roman" panose="02020603050405020304" pitchFamily="18" charset="0"/>
              </a:rPr>
              <a:t>non-mandatory</a:t>
            </a:r>
            <a:r>
              <a:rPr lang="en-US" sz="2000" dirty="0">
                <a:solidFill>
                  <a:schemeClr val="tx1"/>
                </a:solidFill>
                <a:ea typeface="Times New Roman" panose="02020603050405020304" pitchFamily="18" charset="0"/>
              </a:rPr>
              <a:t> comment collection from all wireless members.   The current spreadsheet. </a:t>
            </a:r>
          </a:p>
          <a:p>
            <a:pPr lvl="1">
              <a:spcBef>
                <a:spcPts val="0"/>
              </a:spcBef>
              <a:buFont typeface="Arial" panose="020B0604020202020204" pitchFamily="34" charset="0"/>
              <a:buChar char="•"/>
            </a:pPr>
            <a:r>
              <a:rPr lang="en-US" dirty="0">
                <a:solidFill>
                  <a:srgbClr val="333333"/>
                </a:solidFill>
                <a:ea typeface="Times New Roman" panose="02020603050405020304" pitchFamily="18" charset="0"/>
                <a:hlinkClick r:id="rId2"/>
              </a:rPr>
              <a:t>https://mentor.ieee.org/802.18/dcn/22/18-22-0009-00-0000-ieee-802-wireless-standards-table-of-frequency-ranges.xlsx</a:t>
            </a:r>
            <a:endParaRPr lang="en-US" dirty="0">
              <a:solidFill>
                <a:srgbClr val="333333"/>
              </a:solidFill>
              <a:ea typeface="Times New Roman" panose="02020603050405020304" pitchFamily="18" charset="0"/>
            </a:endParaRPr>
          </a:p>
          <a:p>
            <a:pPr lvl="1">
              <a:spcBef>
                <a:spcPts val="0"/>
              </a:spcBef>
              <a:buFont typeface="Arial" panose="020B0604020202020204" pitchFamily="34" charset="0"/>
              <a:buChar char="•"/>
            </a:pPr>
            <a:endParaRPr lang="en-US"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2000" dirty="0">
                <a:solidFill>
                  <a:srgbClr val="333333"/>
                </a:solidFill>
                <a:ea typeface="Times New Roman" panose="02020603050405020304" pitchFamily="18" charset="0"/>
              </a:rPr>
              <a:t>At the WCSC monthly call Wednesday, 02 Mar 2022, the comment collection process was reviewed, and custom comment collection form introduced:  </a:t>
            </a:r>
            <a:r>
              <a:rPr lang="en-US" sz="2000" b="0" dirty="0">
                <a:solidFill>
                  <a:srgbClr val="333333"/>
                </a:solidFill>
                <a:ea typeface="Times New Roman" panose="02020603050405020304" pitchFamily="18" charset="0"/>
                <a:hlinkClick r:id="rId3"/>
              </a:rPr>
              <a:t>https://mentor.ieee.org/802.18/dcn/22/18-22-0030</a:t>
            </a:r>
            <a:r>
              <a:rPr lang="en-US" sz="2000" b="0" dirty="0">
                <a:solidFill>
                  <a:srgbClr val="333333"/>
                </a:solidFill>
                <a:ea typeface="Times New Roman" panose="02020603050405020304" pitchFamily="18" charset="0"/>
              </a:rPr>
              <a:t> </a:t>
            </a:r>
          </a:p>
          <a:p>
            <a:pPr>
              <a:spcBef>
                <a:spcPts val="0"/>
              </a:spcBef>
              <a:buFont typeface="Arial" panose="020B0604020202020204" pitchFamily="34" charset="0"/>
              <a:buChar char="•"/>
            </a:pPr>
            <a:endParaRPr lang="en-US" sz="20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2000" dirty="0">
                <a:solidFill>
                  <a:srgbClr val="333333"/>
                </a:solidFill>
                <a:ea typeface="Times New Roman" panose="02020603050405020304" pitchFamily="18" charset="0"/>
              </a:rPr>
              <a:t>Comment collection will run until 30 Apr 2022, at which time the ad hoc team will act as the CRG and review and implement accordingly the comments.  All to be getting an email on it. </a:t>
            </a:r>
          </a:p>
          <a:p>
            <a:pPr>
              <a:spcBef>
                <a:spcPts val="0"/>
              </a:spcBef>
              <a:buFont typeface="Arial" panose="020B0604020202020204" pitchFamily="34" charset="0"/>
              <a:buChar char="•"/>
            </a:pPr>
            <a:endParaRPr lang="en-US" altLang="en-US" sz="2200" dirty="0"/>
          </a:p>
        </p:txBody>
      </p:sp>
      <p:sp>
        <p:nvSpPr>
          <p:cNvPr id="4" name="Footer Placeholder 3">
            <a:extLst>
              <a:ext uri="{FF2B5EF4-FFF2-40B4-BE49-F238E27FC236}">
                <a16:creationId xmlns:a16="http://schemas.microsoft.com/office/drawing/2014/main" id="{E546644A-DC5A-41FF-A118-6F8D3423CCE8}"/>
              </a:ext>
            </a:extLst>
          </p:cNvPr>
          <p:cNvSpPr>
            <a:spLocks noGrp="1"/>
          </p:cNvSpPr>
          <p:nvPr>
            <p:ph type="ftr" idx="14"/>
          </p:nvPr>
        </p:nvSpPr>
        <p:spPr/>
        <p:txBody>
          <a:bodyPr/>
          <a:lstStyle/>
          <a:p>
            <a:r>
              <a:rPr lang="en-GB"/>
              <a:t>Robert Stacey (Intel)</a:t>
            </a:r>
            <a:endParaRPr lang="en-GB" dirty="0"/>
          </a:p>
        </p:txBody>
      </p:sp>
      <p:sp>
        <p:nvSpPr>
          <p:cNvPr id="5" name="Slide Number Placeholder 4">
            <a:extLst>
              <a:ext uri="{FF2B5EF4-FFF2-40B4-BE49-F238E27FC236}">
                <a16:creationId xmlns:a16="http://schemas.microsoft.com/office/drawing/2014/main" id="{4E8812C2-34DF-4E1D-B0A9-A71A8563AAF0}"/>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6" name="Date Placeholder 5">
            <a:extLst>
              <a:ext uri="{FF2B5EF4-FFF2-40B4-BE49-F238E27FC236}">
                <a16:creationId xmlns:a16="http://schemas.microsoft.com/office/drawing/2014/main" id="{D80D213E-665F-4193-9D7B-2F8ACECF608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778088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10</a:t>
            </a:r>
            <a:r>
              <a:rPr lang="en-US" baseline="30000" dirty="0">
                <a:cs typeface="+mn-cs"/>
              </a:rPr>
              <a: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17</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p>
          <a:p>
            <a:pPr>
              <a:spcBef>
                <a:spcPts val="0"/>
              </a:spcBef>
              <a:buFont typeface="Arial" panose="020B0604020202020204" pitchFamily="34" charset="0"/>
              <a:buChar char="•"/>
            </a:pPr>
            <a:r>
              <a:rPr lang="en-US" sz="1800" u="sng" dirty="0">
                <a:solidFill>
                  <a:srgbClr val="005E7D"/>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https://ieeesa.webex.com/ieeesa/j.php?MTID=m91b36f4c80de69b002c6b1e7296833ef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by meeting number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number (access code): 2348 296 5390 </a:t>
            </a: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password: rrtag22a</a:t>
            </a:r>
          </a:p>
          <a:p>
            <a:r>
              <a:rPr lang="en-US" sz="1400" dirty="0"/>
              <a:t>	this is the call-in used for the weekly 802.18 call </a:t>
            </a:r>
            <a:r>
              <a:rPr lang="en-US" sz="1400" dirty="0" err="1"/>
              <a:t>thursday’s</a:t>
            </a:r>
            <a:r>
              <a:rPr lang="en-US" sz="1400" dirty="0"/>
              <a:t> at 1500et )  </a:t>
            </a:r>
          </a:p>
          <a:p>
            <a:r>
              <a:rPr lang="en-US" sz="1100" dirty="0"/>
              <a:t>	</a:t>
            </a:r>
          </a:p>
          <a:p>
            <a:r>
              <a:rPr lang="en-US" sz="1800" dirty="0"/>
              <a:t>******which btw all are welcomed at the .18 weekly meetings on Thursdays. ******</a:t>
            </a:r>
          </a:p>
          <a:p>
            <a:endParaRPr lang="en-US" sz="1600" dirty="0"/>
          </a:p>
        </p:txBody>
      </p:sp>
      <p:sp>
        <p:nvSpPr>
          <p:cNvPr id="2" name="Footer Placeholder 1">
            <a:extLst>
              <a:ext uri="{FF2B5EF4-FFF2-40B4-BE49-F238E27FC236}">
                <a16:creationId xmlns:a16="http://schemas.microsoft.com/office/drawing/2014/main" id="{B51DBFBA-A9FE-4AD2-916C-55BD87EBE83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1E033F14-D6ED-489B-8A88-729C4B2FF461}"/>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8" name="Date Placeholder 7">
            <a:extLst>
              <a:ext uri="{FF2B5EF4-FFF2-40B4-BE49-F238E27FC236}">
                <a16:creationId xmlns:a16="http://schemas.microsoft.com/office/drawing/2014/main" id="{5408A8F6-F26D-461F-A955-4166BFBE629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58050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140BD5CF-968D-4DAB-AEEC-D3EFA4F7E052}"/>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5C9B3D3D-6018-4958-8D91-42C551C6CA9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FEE2B46-6FD4-45D7-A0FD-7412FF16DA23}"/>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331588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March</a:t>
            </a:r>
            <a:r>
              <a:rPr lang="tr-TR" sz="3375" dirty="0"/>
              <a:t> </a:t>
            </a:r>
            <a:r>
              <a:rPr lang="en-GB" sz="3375" dirty="0"/>
              <a:t>202</a:t>
            </a:r>
            <a:r>
              <a:rPr lang="tr-TR" sz="3375" dirty="0"/>
              <a:t>2</a:t>
            </a:r>
            <a:r>
              <a:rPr lang="en-GB" sz="3375" dirty="0"/>
              <a:t>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a:t>
            </a:r>
            <a:r>
              <a:rPr lang="tr-TR" sz="2000" b="0" dirty="0"/>
              <a:t>2</a:t>
            </a:r>
            <a:r>
              <a:rPr lang="en-GB" sz="2000" b="0" dirty="0"/>
              <a:t>-</a:t>
            </a:r>
            <a:r>
              <a:rPr lang="tr-TR" sz="2000" b="0" dirty="0"/>
              <a:t>03</a:t>
            </a:r>
            <a:r>
              <a:rPr lang="en-GB" sz="2000" b="0" dirty="0"/>
              <a:t>-</a:t>
            </a:r>
            <a:r>
              <a:rPr lang="tr-TR" sz="2000" b="0" dirty="0"/>
              <a:t>07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27497041"/>
              </p:ext>
            </p:extLst>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3326"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2" name="Footer Placeholder 1">
            <a:extLst>
              <a:ext uri="{FF2B5EF4-FFF2-40B4-BE49-F238E27FC236}">
                <a16:creationId xmlns:a16="http://schemas.microsoft.com/office/drawing/2014/main" id="{2C56453F-3481-4BE3-957B-82A0A09202B2}"/>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E9E660A8-32BC-4D41-8B0D-E45AF3FB732E}"/>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9" name="Date Placeholder 8">
            <a:extLst>
              <a:ext uri="{FF2B5EF4-FFF2-40B4-BE49-F238E27FC236}">
                <a16:creationId xmlns:a16="http://schemas.microsoft.com/office/drawing/2014/main" id="{99FD0A37-668D-4797-A856-B5D0D09ECF9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5487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a:t>
            </a:r>
            <a:r>
              <a:rPr lang="tr-TR" sz="2250" dirty="0"/>
              <a:t>0</a:t>
            </a:r>
            <a:r>
              <a:rPr lang="en-US" sz="2250" dirty="0"/>
              <a:t> voting members</a:t>
            </a:r>
            <a:endParaRPr lang="tr-TR" sz="2250" dirty="0"/>
          </a:p>
          <a:p>
            <a:r>
              <a:rPr lang="en-US" sz="2250" dirty="0"/>
              <a:t>This meeting provide</a:t>
            </a:r>
            <a:r>
              <a:rPr lang="tr-TR" sz="2250" dirty="0"/>
              <a:t>s</a:t>
            </a:r>
            <a:r>
              <a:rPr lang="en-US" sz="2250" dirty="0"/>
              <a:t> attendance credit towards voting rights</a:t>
            </a:r>
          </a:p>
          <a:p>
            <a:pPr>
              <a:buFont typeface="Arial" panose="020B0604020202020204" pitchFamily="34" charset="0"/>
              <a:buChar char="•"/>
            </a:pPr>
            <a:r>
              <a:rPr lang="en-US" sz="2250" dirty="0"/>
              <a:t>You must pay the registration fee in order to attend</a:t>
            </a:r>
          </a:p>
          <a:p>
            <a:pPr lvl="1">
              <a:buFont typeface="Arial" panose="020B0604020202020204" pitchFamily="34" charset="0"/>
              <a:buChar char="•"/>
            </a:pPr>
            <a:r>
              <a:rPr lang="en-US" sz="2250" dirty="0"/>
              <a:t>If you have not already done so, you can register </a:t>
            </a:r>
            <a:r>
              <a:rPr lang="en-US" sz="2250" dirty="0">
                <a:hlinkClick r:id="rId2"/>
              </a:rPr>
              <a:t>http://802world.org/plenary/</a:t>
            </a:r>
            <a:r>
              <a:rPr lang="en-US" sz="2250" dirty="0"/>
              <a:t> </a:t>
            </a:r>
          </a:p>
          <a:p>
            <a:pPr marL="0" indent="0"/>
            <a:endParaRPr lang="en-US" sz="2250" dirty="0"/>
          </a:p>
        </p:txBody>
      </p:sp>
      <p:sp>
        <p:nvSpPr>
          <p:cNvPr id="7" name="Footer Placeholder 6">
            <a:extLst>
              <a:ext uri="{FF2B5EF4-FFF2-40B4-BE49-F238E27FC236}">
                <a16:creationId xmlns:a16="http://schemas.microsoft.com/office/drawing/2014/main" id="{5C668F63-84AE-471C-BFC1-C4A6DB6CCB9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197A0CE0-3EB9-4A71-83A7-CA07193A40DD}"/>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9" name="Date Placeholder 8">
            <a:extLst>
              <a:ext uri="{FF2B5EF4-FFF2-40B4-BE49-F238E27FC236}">
                <a16:creationId xmlns:a16="http://schemas.microsoft.com/office/drawing/2014/main" id="{DE41FAF0-D305-4AD7-A4A9-0D56B89C786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6923265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March 2022 Working Group Elections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Working Group will hold elections for the WG Chair and WG Vice Chair at the March 2022 (Electronic) Plenary Session </a:t>
            </a:r>
          </a:p>
          <a:p>
            <a:pPr lvl="1"/>
            <a:r>
              <a:rPr lang="en-US" sz="2063" b="1" dirty="0"/>
              <a:t>The current WC Chair (Steve </a:t>
            </a:r>
            <a:r>
              <a:rPr lang="en-US" sz="2063" b="1" dirty="0" err="1"/>
              <a:t>Shellhammer</a:t>
            </a:r>
            <a:r>
              <a:rPr lang="en-US" sz="2063" b="1" dirty="0"/>
              <a:t>) </a:t>
            </a:r>
            <a:r>
              <a:rPr lang="tr-TR" sz="2063" b="1" dirty="0"/>
              <a:t>is </a:t>
            </a:r>
            <a:r>
              <a:rPr lang="en-US" sz="2063" b="1" dirty="0"/>
              <a:t>run</a:t>
            </a:r>
            <a:r>
              <a:rPr lang="tr-TR" sz="2063" b="1" dirty="0" err="1"/>
              <a:t>ning</a:t>
            </a:r>
            <a:r>
              <a:rPr lang="en-US" sz="2063" b="1" dirty="0"/>
              <a:t> for WG Chair</a:t>
            </a:r>
          </a:p>
          <a:p>
            <a:pPr lvl="1"/>
            <a:r>
              <a:rPr lang="en-US" sz="2063" b="1" dirty="0"/>
              <a:t>The current WG Vice Chair (</a:t>
            </a:r>
            <a:r>
              <a:rPr lang="en-US" sz="2063" b="1" dirty="0" err="1"/>
              <a:t>Tuncer</a:t>
            </a:r>
            <a:r>
              <a:rPr lang="en-US" sz="2063" b="1" dirty="0"/>
              <a:t> </a:t>
            </a:r>
            <a:r>
              <a:rPr lang="en-US" sz="2063" b="1" dirty="0" err="1"/>
              <a:t>Baykas</a:t>
            </a:r>
            <a:r>
              <a:rPr lang="en-US" sz="2063" b="1" dirty="0"/>
              <a:t>) </a:t>
            </a:r>
            <a:r>
              <a:rPr lang="tr-TR" sz="2063" b="1" dirty="0"/>
              <a:t>is </a:t>
            </a:r>
            <a:r>
              <a:rPr lang="en-US" sz="2063" b="1" dirty="0"/>
              <a:t>run</a:t>
            </a:r>
            <a:r>
              <a:rPr lang="tr-TR" sz="2063" b="1" dirty="0" err="1"/>
              <a:t>ning</a:t>
            </a:r>
            <a:r>
              <a:rPr lang="en-US" sz="2063" b="1" dirty="0"/>
              <a:t> for WG Vice Chair</a:t>
            </a:r>
          </a:p>
          <a:p>
            <a:r>
              <a:rPr lang="en-US" sz="2250" dirty="0"/>
              <a:t>The confirmation vote for the WG Chair and WG Vice Chair is being run using the </a:t>
            </a:r>
            <a:r>
              <a:rPr lang="en-US" sz="2250" dirty="0" err="1"/>
              <a:t>ePoll</a:t>
            </a:r>
            <a:r>
              <a:rPr lang="en-US" sz="2250" dirty="0"/>
              <a:t> system</a:t>
            </a:r>
          </a:p>
          <a:p>
            <a:endParaRPr lang="en-US" sz="2063" dirty="0"/>
          </a:p>
        </p:txBody>
      </p:sp>
      <p:sp>
        <p:nvSpPr>
          <p:cNvPr id="7" name="Footer Placeholder 6">
            <a:extLst>
              <a:ext uri="{FF2B5EF4-FFF2-40B4-BE49-F238E27FC236}">
                <a16:creationId xmlns:a16="http://schemas.microsoft.com/office/drawing/2014/main" id="{9C37D5CF-01DF-48BB-8A3E-25A97C9BE129}"/>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34A9AE34-7334-420F-BF49-9F20207584B6}"/>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9" name="Date Placeholder 8">
            <a:extLst>
              <a:ext uri="{FF2B5EF4-FFF2-40B4-BE49-F238E27FC236}">
                <a16:creationId xmlns:a16="http://schemas.microsoft.com/office/drawing/2014/main" id="{4C89E5C5-57D9-49C7-94D8-168D27A59D9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7028395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link to the document is,</a:t>
            </a:r>
          </a:p>
          <a:p>
            <a:pPr lvl="1"/>
            <a:r>
              <a:rPr lang="en-US" sz="1875" b="1" dirty="0">
                <a:hlinkClick r:id="rId2"/>
              </a:rPr>
              <a:t>https://mentor.ieee.org/802.18/dcn/22/18-22-0009-00-0000-ieee-802-wireless-standards-table-of-frequency-ranges.xlsx</a:t>
            </a:r>
            <a:r>
              <a:rPr lang="en-US" sz="1875" b="1" dirty="0"/>
              <a:t> </a:t>
            </a:r>
          </a:p>
          <a:p>
            <a:endParaRPr lang="en-US" sz="2063" dirty="0"/>
          </a:p>
          <a:p>
            <a:r>
              <a:rPr lang="en-US" sz="2063" dirty="0"/>
              <a:t>The next step is for the Wireless Working Groups (802.11, 802.15, 802.18, 802.19 and 802.24) to review the document and provide comments</a:t>
            </a:r>
          </a:p>
          <a:p>
            <a:r>
              <a:rPr lang="en-US" sz="2063" dirty="0"/>
              <a:t>Each of these working groups will be running a Comment Collection on this document</a:t>
            </a:r>
          </a:p>
          <a:p>
            <a:r>
              <a:rPr lang="en-US" sz="2063" dirty="0"/>
              <a:t>Anyone who wants to participate please reach out to Jay or Steve</a:t>
            </a:r>
          </a:p>
        </p:txBody>
      </p:sp>
      <p:sp>
        <p:nvSpPr>
          <p:cNvPr id="7" name="Footer Placeholder 6">
            <a:extLst>
              <a:ext uri="{FF2B5EF4-FFF2-40B4-BE49-F238E27FC236}">
                <a16:creationId xmlns:a16="http://schemas.microsoft.com/office/drawing/2014/main" id="{29CA6E81-1EE4-4F12-B015-B1DE772B72D7}"/>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9E2980DA-3697-48C3-80FF-84B3D1059993}"/>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9" name="Date Placeholder 8">
            <a:extLst>
              <a:ext uri="{FF2B5EF4-FFF2-40B4-BE49-F238E27FC236}">
                <a16:creationId xmlns:a16="http://schemas.microsoft.com/office/drawing/2014/main" id="{DB8C874D-8723-4D16-BE4E-EBB41A85C51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304599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pic>
        <p:nvPicPr>
          <p:cNvPr id="7" name="Picture 9">
            <a:extLst>
              <a:ext uri="{FF2B5EF4-FFF2-40B4-BE49-F238E27FC236}">
                <a16:creationId xmlns:a16="http://schemas.microsoft.com/office/drawing/2014/main" id="{7F6DDB10-AC59-473A-BF47-8A92F3840EFC}"/>
              </a:ext>
            </a:extLst>
          </p:cNvPr>
          <p:cNvPicPr>
            <a:picLocks noChangeAspect="1"/>
          </p:cNvPicPr>
          <p:nvPr/>
        </p:nvPicPr>
        <p:blipFill>
          <a:blip r:embed="rId2"/>
          <a:stretch>
            <a:fillRect/>
          </a:stretch>
        </p:blipFill>
        <p:spPr>
          <a:xfrm>
            <a:off x="4226223" y="1567158"/>
            <a:ext cx="3737967" cy="4631829"/>
          </a:xfrm>
          <a:prstGeom prst="rect">
            <a:avLst/>
          </a:prstGeom>
        </p:spPr>
      </p:pic>
      <p:sp>
        <p:nvSpPr>
          <p:cNvPr id="3" name="Footer Placeholder 2">
            <a:extLst>
              <a:ext uri="{FF2B5EF4-FFF2-40B4-BE49-F238E27FC236}">
                <a16:creationId xmlns:a16="http://schemas.microsoft.com/office/drawing/2014/main" id="{11A10C8B-3BB2-4AFB-9E7F-EA1C333619A5}"/>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2144B9AA-7EEC-4078-AE63-FBAB1685505B}"/>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A311E567-94F8-488D-93FC-A4355B56046D}"/>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56994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 Yongho Seok, </a:t>
            </a:r>
            <a:r>
              <a:rPr lang="en-US" sz="1800" dirty="0" err="1"/>
              <a:t>Yujin</a:t>
            </a:r>
            <a:r>
              <a:rPr lang="en-US" sz="1800" dirty="0"/>
              <a:t> Noh). Reviewed MDR Report 11-22/0021r12. There was a final MDR meeting in the Editors meeting to  allow the TG to know what all the MDR changes are. </a:t>
            </a:r>
          </a:p>
          <a:p>
            <a:endParaRPr lang="en-US" sz="1600" dirty="0"/>
          </a:p>
        </p:txBody>
      </p:sp>
      <p:sp>
        <p:nvSpPr>
          <p:cNvPr id="3" name="Footer Placeholder 2">
            <a:extLst>
              <a:ext uri="{FF2B5EF4-FFF2-40B4-BE49-F238E27FC236}">
                <a16:creationId xmlns:a16="http://schemas.microsoft.com/office/drawing/2014/main" id="{939A8D42-2228-494D-A103-5C24200A83DC}"/>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6297696D-61E0-4A69-B2C5-D4FA4C88AAB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6CC4EB2D-F6F5-4213-8F33-274300FEC35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61223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1EB403EA-2A9B-43A6-88AE-D7D2B1DC0606}"/>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511A0B37-ACF0-4DB0-A146-D32903B73CB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F60C0B85-3AE3-4472-9A1D-5C6DAE6D3BB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86356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1C3FE76E-5AF3-40E9-BDA0-5B1FD18873AB}"/>
              </a:ext>
            </a:extLst>
          </p:cNvPr>
          <p:cNvSpPr>
            <a:spLocks noGrp="1"/>
          </p:cNvSpPr>
          <p:nvPr>
            <p:ph type="ftr" idx="14"/>
          </p:nvPr>
        </p:nvSpPr>
        <p:spPr/>
        <p:txBody>
          <a:bodyPr/>
          <a:lstStyle/>
          <a:p>
            <a:r>
              <a:rPr lang="en-GB"/>
              <a:t>Peter Ecclesine, Cisco</a:t>
            </a:r>
            <a:endParaRPr lang="en-GB" dirty="0"/>
          </a:p>
        </p:txBody>
      </p:sp>
      <p:sp>
        <p:nvSpPr>
          <p:cNvPr id="7" name="Slide Number Placeholder 6">
            <a:extLst>
              <a:ext uri="{FF2B5EF4-FFF2-40B4-BE49-F238E27FC236}">
                <a16:creationId xmlns:a16="http://schemas.microsoft.com/office/drawing/2014/main" id="{917B4802-663C-45F3-835B-0E10B5B529B2}"/>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692B07D-1F49-44C3-B5E9-2962643D103D}"/>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5680364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346634084"/>
              </p:ext>
            </p:extLst>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283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103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787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623996AE-BDBC-4CD9-8142-E7CEB0F66F2C}"/>
              </a:ext>
            </a:extLst>
          </p:cNvPr>
          <p:cNvSpPr>
            <a:spLocks noGrp="1"/>
          </p:cNvSpPr>
          <p:nvPr>
            <p:ph type="ftr" idx="14"/>
          </p:nvPr>
        </p:nvSpPr>
        <p:spPr/>
        <p:txBody>
          <a:bodyPr/>
          <a:lstStyle/>
          <a:p>
            <a:r>
              <a:rPr lang="en-GB"/>
              <a:t>Peter Ecclesine, Cisco</a:t>
            </a:r>
            <a:endParaRPr lang="en-GB" dirty="0"/>
          </a:p>
        </p:txBody>
      </p:sp>
      <p:sp>
        <p:nvSpPr>
          <p:cNvPr id="8" name="Slide Number Placeholder 7">
            <a:extLst>
              <a:ext uri="{FF2B5EF4-FFF2-40B4-BE49-F238E27FC236}">
                <a16:creationId xmlns:a16="http://schemas.microsoft.com/office/drawing/2014/main" id="{6509BBF7-B7D5-4076-9DC4-BAE5A7E8AF3C}"/>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7CBCD023-4B19-4883-9B65-2111611FA59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42121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88143631"/>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5334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048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16614">
                  <a:extLst>
                    <a:ext uri="{9D8B030D-6E8A-4147-A177-3AD203B41FA5}">
                      <a16:colId xmlns:a16="http://schemas.microsoft.com/office/drawing/2014/main" val="2746800865"/>
                    </a:ext>
                  </a:extLst>
                </a:gridCol>
                <a:gridCol w="1766493">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7-Feb</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rgbClr val="FF0000"/>
                          </a:solidFill>
                          <a:effectLst/>
                          <a:latin typeface="Times New Roman" pitchFamily="18" charset="0"/>
                        </a:rPr>
                        <a:t>7-Mar</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N</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rgbClr val="FF0000"/>
                          </a:solidFill>
                          <a:effectLst/>
                          <a:latin typeface="Times New Roman" pitchFamily="18" charset="0"/>
                        </a:rPr>
                        <a:t>7-Mar</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4-Mar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0F8D1807-9B54-466D-A259-1C1AB663C939}"/>
              </a:ext>
            </a:extLst>
          </p:cNvPr>
          <p:cNvSpPr>
            <a:spLocks noGrp="1"/>
          </p:cNvSpPr>
          <p:nvPr>
            <p:ph type="ftr" idx="14"/>
          </p:nvPr>
        </p:nvSpPr>
        <p:spPr/>
        <p:txBody>
          <a:bodyPr/>
          <a:lstStyle/>
          <a:p>
            <a:r>
              <a:rPr lang="en-GB"/>
              <a:t>Peter Ecclesine, Cisco</a:t>
            </a:r>
            <a:endParaRPr lang="en-GB" dirty="0"/>
          </a:p>
        </p:txBody>
      </p:sp>
      <p:sp>
        <p:nvSpPr>
          <p:cNvPr id="11" name="Slide Number Placeholder 10">
            <a:extLst>
              <a:ext uri="{FF2B5EF4-FFF2-40B4-BE49-F238E27FC236}">
                <a16:creationId xmlns:a16="http://schemas.microsoft.com/office/drawing/2014/main" id="{965E3024-5E60-4166-AEAE-E1692B024BC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ABCEF055-67FA-407B-B302-CC7EFC91E9E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4035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513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E3790768-2138-4DFB-87EE-3A015C71DD3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5F5C3D3-5791-406D-888F-6A7FC0D7BAF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266B15C8-A76B-4077-9C5D-F55305165BC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21235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2022 Plenary Session (virtual)</a:t>
            </a:r>
          </a:p>
        </p:txBody>
      </p:sp>
      <p:sp>
        <p:nvSpPr>
          <p:cNvPr id="2" name="Footer Placeholder 1">
            <a:extLst>
              <a:ext uri="{FF2B5EF4-FFF2-40B4-BE49-F238E27FC236}">
                <a16:creationId xmlns:a16="http://schemas.microsoft.com/office/drawing/2014/main" id="{CF29FFB3-1696-42E3-AF94-4E6E9155DB0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344127-5F6B-475A-A2A1-C231B52512A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642580EA-4B95-4646-A21A-22BD20DEC1E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47712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11-22/0261r2</a:t>
            </a:r>
            <a:r>
              <a:rPr lang="en-US" dirty="0"/>
              <a:t> </a:t>
            </a:r>
          </a:p>
          <a:p>
            <a:pPr>
              <a:spcBef>
                <a:spcPts val="0"/>
              </a:spcBef>
            </a:pPr>
            <a:endParaRPr lang="en-US" dirty="0"/>
          </a:p>
          <a:p>
            <a:pPr>
              <a:spcBef>
                <a:spcPts val="0"/>
              </a:spcBef>
            </a:pPr>
            <a:r>
              <a:rPr lang="en-US" dirty="0"/>
              <a:t>Clause 6</a:t>
            </a:r>
          </a:p>
          <a:p>
            <a:pPr lvl="1">
              <a:spcBef>
                <a:spcPts val="0"/>
              </a:spcBef>
            </a:pPr>
            <a:r>
              <a:rPr lang="en-US" dirty="0"/>
              <a:t>Reviewed: </a:t>
            </a:r>
            <a:r>
              <a:rPr lang="en-US" dirty="0">
                <a:hlinkClick r:id="rId4"/>
              </a:rPr>
              <a:t>11-22/0413r0</a:t>
            </a:r>
            <a:r>
              <a:rPr lang="en-US" dirty="0"/>
              <a:t> – Graham Smith</a:t>
            </a:r>
            <a:endParaRPr lang="en-US" sz="1400" dirty="0"/>
          </a:p>
          <a:p>
            <a:pPr lvl="1">
              <a:spcBef>
                <a:spcPts val="0"/>
              </a:spcBef>
            </a:pPr>
            <a:r>
              <a:rPr lang="en-US" dirty="0"/>
              <a:t>Considered examples for subclause 6.3 restructuring.</a:t>
            </a:r>
          </a:p>
          <a:p>
            <a:pPr lvl="1">
              <a:spcBef>
                <a:spcPts val="0"/>
              </a:spcBef>
            </a:pPr>
            <a:r>
              <a:rPr lang="en-US" dirty="0"/>
              <a:t>Support for direction.  Work will continue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Noted PAR/CSD activity in 802.1.  No comments (support the direction)</a:t>
            </a:r>
          </a:p>
          <a:p>
            <a:pPr lvl="1">
              <a:lnSpc>
                <a:spcPct val="90000"/>
              </a:lnSpc>
              <a:spcBef>
                <a:spcPts val="300"/>
              </a:spcBef>
              <a:defRPr/>
            </a:pPr>
            <a:r>
              <a:rPr lang="en-US" dirty="0">
                <a:ea typeface="Calibri" panose="020F0502020204030204" pitchFamily="34" charset="0"/>
              </a:rPr>
              <a:t>Noted </a:t>
            </a:r>
            <a:r>
              <a:rPr lang="en-US" dirty="0" err="1">
                <a:ea typeface="Calibri" panose="020F0502020204030204" pitchFamily="34" charset="0"/>
              </a:rPr>
              <a:t>Nendica</a:t>
            </a:r>
            <a:r>
              <a:rPr lang="en-US" dirty="0">
                <a:ea typeface="Calibri" panose="020F0502020204030204" pitchFamily="34" charset="0"/>
              </a:rPr>
              <a:t> work on amendment.  Will review that activity on teleconferences approaching May.</a:t>
            </a: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9BF60411-5AE1-4EDF-AA77-E0C52E81B76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24C910A-6833-4C85-B5E8-D2340E8D6F8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77FA9C1-2239-45E7-A9F2-8990B77E5DF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73764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524000"/>
            <a:ext cx="8382000" cy="4191000"/>
          </a:xfrm>
        </p:spPr>
        <p:txBody>
          <a:bodyPr/>
          <a:lstStyle/>
          <a:p>
            <a:pPr>
              <a:spcBef>
                <a:spcPts val="0"/>
              </a:spcBef>
            </a:pPr>
            <a:r>
              <a:rPr lang="en-US" dirty="0"/>
              <a:t>Annex G, Part 2 (Part 1 is completed, and in </a:t>
            </a:r>
            <a:r>
              <a:rPr lang="en-US" dirty="0" err="1"/>
              <a:t>REVme</a:t>
            </a:r>
            <a:r>
              <a:rPr lang="en-US" dirty="0"/>
              <a:t> D1.0):</a:t>
            </a:r>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sz="2000" dirty="0"/>
              <a:t>Have considered: </a:t>
            </a:r>
            <a:r>
              <a:rPr lang="en-US" sz="2000" dirty="0">
                <a:hlinkClick r:id="rId3"/>
              </a:rPr>
              <a:t>11-22/0101r0</a:t>
            </a:r>
            <a:r>
              <a:rPr lang="en-US" sz="2000" dirty="0"/>
              <a:t> – Harry </a:t>
            </a:r>
            <a:r>
              <a:rPr lang="en-US" sz="2000" dirty="0" err="1"/>
              <a:t>Bims</a:t>
            </a:r>
            <a:endParaRPr lang="en-US" sz="2000" dirty="0"/>
          </a:p>
          <a:p>
            <a:pPr lvl="2">
              <a:spcBef>
                <a:spcPts val="0"/>
              </a:spcBef>
            </a:pPr>
            <a:r>
              <a:rPr lang="en-US" sz="2000" dirty="0"/>
              <a:t>Will resume as submissions become available</a:t>
            </a:r>
          </a:p>
          <a:p>
            <a:pPr marL="457200" lvl="1" indent="0">
              <a:spcBef>
                <a:spcPts val="0"/>
              </a:spcBef>
            </a:pPr>
            <a:endParaRPr lang="en-US" dirty="0"/>
          </a:p>
          <a:p>
            <a:pPr>
              <a:spcBef>
                <a:spcPts val="0"/>
              </a:spcBef>
            </a:pPr>
            <a:r>
              <a:rPr lang="en-US" dirty="0"/>
              <a:t>Consider TGbe/MLO informative annex</a:t>
            </a:r>
          </a:p>
          <a:p>
            <a:pPr lvl="1">
              <a:spcBef>
                <a:spcPts val="0"/>
              </a:spcBef>
            </a:pPr>
            <a:r>
              <a:rPr lang="en-US" dirty="0"/>
              <a:t>Recommend pursuing within TGbe</a:t>
            </a:r>
          </a:p>
        </p:txBody>
      </p:sp>
      <p:sp>
        <p:nvSpPr>
          <p:cNvPr id="2" name="Footer Placeholder 1">
            <a:extLst>
              <a:ext uri="{FF2B5EF4-FFF2-40B4-BE49-F238E27FC236}">
                <a16:creationId xmlns:a16="http://schemas.microsoft.com/office/drawing/2014/main" id="{3F2F03DF-02A5-42E8-B311-FD131A99E3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491B54A-4EB9-4377-B3E3-3F88832B8F1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42EDFD2D-CD47-4298-9598-D74964FFAC0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6172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C415AC0-78B2-4E87-8E6D-4210FD5B5DB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70C0761-C211-466C-8C06-D9D0A37F12B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298C018B-6162-49A7-AFA4-5906BC8881A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14530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Consider the purpose and value of Clause 6</a:t>
            </a:r>
          </a:p>
          <a:p>
            <a:pPr marL="684213">
              <a:lnSpc>
                <a:spcPct val="90000"/>
              </a:lnSpc>
            </a:pPr>
            <a:r>
              <a:rPr lang="en-US" dirty="0"/>
              <a:t>Annex G replacement</a:t>
            </a:r>
          </a:p>
          <a:p>
            <a:pPr marL="684213">
              <a:lnSpc>
                <a:spcPct val="90000"/>
              </a:lnSpc>
            </a:pPr>
            <a:r>
              <a:rPr lang="en-US" dirty="0"/>
              <a:t>Status updates on IEEE Std 802 revision, technical work if/as appropriate</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FontTx/>
              <a:buChar char="•"/>
            </a:pPr>
            <a:r>
              <a:rPr lang="en-US" sz="2400" b="1" dirty="0">
                <a:cs typeface="+mn-cs"/>
              </a:rPr>
              <a:t>March 31 (Thursday): 19:00 ET, 2 hours</a:t>
            </a:r>
            <a:endParaRPr lang="en-US" sz="3200" b="1" dirty="0">
              <a:cs typeface="+mn-cs"/>
            </a:endParaRPr>
          </a:p>
          <a:p>
            <a:pPr marL="684213" lvl="1" indent="-342900">
              <a:lnSpc>
                <a:spcPct val="90000"/>
              </a:lnSpc>
              <a:buChar char="•"/>
            </a:pPr>
            <a:r>
              <a:rPr lang="en-US" sz="2400" b="1" dirty="0">
                <a:cs typeface="+mn-cs"/>
              </a:rPr>
              <a:t>May 2 (Monday): 13:00 ET, 2 hours</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8C075542-8ACD-45AB-B347-824235DB101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1F16B8B-3D8A-44A0-919A-15262E39072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1A7CCF55-23F3-4D9D-B769-AA29987AFC2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0879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Mar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20220315</a:t>
            </a:r>
          </a:p>
        </p:txBody>
      </p:sp>
      <p:sp>
        <p:nvSpPr>
          <p:cNvPr id="6" name="Date Placeholder 3"/>
          <p:cNvSpPr>
            <a:spLocks noGrp="1"/>
          </p:cNvSpPr>
          <p:nvPr>
            <p:ph type="dt" idx="10"/>
          </p:nvPr>
        </p:nvSpPr>
        <p:spPr/>
        <p:txBody>
          <a:bodyPr/>
          <a:lstStyle/>
          <a:p>
            <a:r>
              <a:rPr lang="en-US" dirty="0"/>
              <a:t>Mar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24</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8439"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Mar 2022 (</a:t>
            </a:r>
            <a:r>
              <a:rPr lang="en-AU" dirty="0">
                <a:hlinkClick r:id="rId2"/>
              </a:rPr>
              <a:t>11-22-0278</a:t>
            </a:r>
            <a:r>
              <a:rPr lang="en-AU" dirty="0"/>
              <a:t>)</a:t>
            </a:r>
          </a:p>
          <a:p>
            <a:pPr lvl="1"/>
            <a:r>
              <a:rPr lang="en-AU" dirty="0"/>
              <a:t>LAA deployment seems to be stalled and NR-U deployment is unknown, although any significant deployment of either will likely have an adverse impact on Wi-Fi</a:t>
            </a:r>
          </a:p>
          <a:p>
            <a:pPr lvl="2"/>
            <a:r>
              <a:rPr lang="en-AU" dirty="0"/>
              <a:t>More work required to understand the impact &amp; determine any mitigation</a:t>
            </a:r>
          </a:p>
          <a:p>
            <a:pPr lvl="1"/>
            <a:r>
              <a:rPr lang="en-AU" dirty="0"/>
              <a:t>EN 301 893 (5 GHz) &amp; EN 303 687 (6 GHz) are progressing rapidly towards approval</a:t>
            </a:r>
          </a:p>
          <a:p>
            <a:pPr lvl="2"/>
            <a:r>
              <a:rPr lang="en-AU" dirty="0"/>
              <a:t>They support reasonable </a:t>
            </a:r>
            <a:r>
              <a:rPr lang="en-AU" dirty="0" err="1"/>
              <a:t>coex</a:t>
            </a:r>
            <a:r>
              <a:rPr lang="en-AU" dirty="0"/>
              <a:t> in Europe (&amp; elsewhere) in most cases</a:t>
            </a:r>
          </a:p>
          <a:p>
            <a:pPr lvl="2"/>
            <a:r>
              <a:rPr lang="en-AU" dirty="0"/>
              <a:t>C2C &amp; NB FH requirements in 6 GHz will be monitored now they have been deferred</a:t>
            </a:r>
          </a:p>
          <a:p>
            <a:pPr lvl="1"/>
            <a:r>
              <a:rPr lang="en-AU" dirty="0"/>
              <a:t>The 802.11 WG has some </a:t>
            </a:r>
            <a:r>
              <a:rPr lang="en-AU" dirty="0" err="1"/>
              <a:t>coex</a:t>
            </a:r>
            <a:r>
              <a:rPr lang="en-AU" dirty="0"/>
              <a:t> related issues to resolve (see </a:t>
            </a:r>
            <a:r>
              <a:rPr lang="en-AU" dirty="0">
                <a:hlinkClick r:id="rId3"/>
              </a:rPr>
              <a:t>11-22-0180</a:t>
            </a:r>
            <a:r>
              <a:rPr lang="en-AU" dirty="0"/>
              <a:t>)</a:t>
            </a:r>
          </a:p>
          <a:p>
            <a:pPr lvl="2"/>
            <a:r>
              <a:rPr lang="en-AU" dirty="0"/>
              <a:t>802.11be may have less performance than 802.11ax in Europe in 5 GHz</a:t>
            </a:r>
          </a:p>
          <a:p>
            <a:pPr lvl="2"/>
            <a:r>
              <a:rPr lang="en-AU" dirty="0"/>
              <a:t>802.11ax/be may need refinements for operation in Europe under 6 GHz rules</a:t>
            </a:r>
          </a:p>
          <a:p>
            <a:pPr lvl="2"/>
            <a:r>
              <a:rPr lang="en-AU" dirty="0"/>
              <a:t>802.11be needs to be reviewed to ensure aligned with 6 GHz rules in Europe</a:t>
            </a:r>
          </a:p>
          <a:p>
            <a:pPr lvl="1"/>
            <a:r>
              <a:rPr lang="en-AU" dirty="0"/>
              <a:t>The Coex SC will continue monitoring 3GPP </a:t>
            </a:r>
            <a:r>
              <a:rPr lang="en-AU" dirty="0" err="1"/>
              <a:t>coex</a:t>
            </a:r>
            <a:r>
              <a:rPr lang="en-AU" dirty="0"/>
              <a:t> related activities, </a:t>
            </a:r>
            <a:r>
              <a:rPr lang="en-AU" dirty="0" err="1"/>
              <a:t>inc</a:t>
            </a:r>
            <a:r>
              <a:rPr lang="en-AU" dirty="0"/>
              <a:t> SL-U</a:t>
            </a:r>
          </a:p>
          <a:p>
            <a:pPr lvl="1"/>
            <a:r>
              <a:rPr lang="en-AU" dirty="0"/>
              <a:t>Spectrum access for unlicensed operation remain contentious, esp. 6 GHz</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Mar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May 2022</a:t>
            </a:r>
          </a:p>
        </p:txBody>
      </p:sp>
      <p:sp>
        <p:nvSpPr>
          <p:cNvPr id="3" name="Content Placeholder 2"/>
          <p:cNvSpPr>
            <a:spLocks noGrp="1"/>
          </p:cNvSpPr>
          <p:nvPr>
            <p:ph idx="1"/>
          </p:nvPr>
        </p:nvSpPr>
        <p:spPr/>
        <p:txBody>
          <a:bodyPr/>
          <a:lstStyle/>
          <a:p>
            <a:r>
              <a:rPr lang="en-AU" dirty="0"/>
              <a:t>IEEE 802.11 Coexistence SC </a:t>
            </a:r>
            <a:r>
              <a:rPr lang="en-AU" u="sng" dirty="0"/>
              <a:t>may</a:t>
            </a:r>
            <a:r>
              <a:rPr lang="en-AU" dirty="0"/>
              <a:t> meet in hybrid mode in May 2022</a:t>
            </a:r>
          </a:p>
          <a:p>
            <a:pPr lvl="1"/>
            <a:r>
              <a:rPr lang="en-AU" dirty="0"/>
              <a:t>Review latest Wi-Fi/LAA/NR-U coexistence measurements</a:t>
            </a:r>
          </a:p>
          <a:p>
            <a:pPr lvl="2"/>
            <a:r>
              <a:rPr lang="en-AU" dirty="0"/>
              <a:t>One possible volunteer this week</a:t>
            </a:r>
          </a:p>
          <a:p>
            <a:pPr lvl="1"/>
            <a:r>
              <a:rPr lang="en-AU" dirty="0"/>
              <a:t>Discuss next steps for </a:t>
            </a:r>
            <a:r>
              <a:rPr lang="en-AU" dirty="0" err="1"/>
              <a:t>coex</a:t>
            </a:r>
            <a:r>
              <a:rPr lang="en-AU" dirty="0"/>
              <a:t> related issues highlighted this week</a:t>
            </a:r>
          </a:p>
          <a:p>
            <a:pPr lvl="2"/>
            <a:r>
              <a:rPr lang="en-AU" dirty="0"/>
              <a:t>Including possible LS to </a:t>
            </a:r>
            <a:r>
              <a:rPr lang="en-AU"/>
              <a:t>WFA (see draft in </a:t>
            </a:r>
            <a:r>
              <a:rPr lang="en-AU">
                <a:hlinkClick r:id="rId2"/>
              </a:rPr>
              <a:t>11-22-0486</a:t>
            </a:r>
            <a:r>
              <a:rPr lang="en-AU" dirty="0"/>
              <a:t>)</a:t>
            </a:r>
          </a:p>
          <a:p>
            <a:pPr lvl="1"/>
            <a:r>
              <a:rPr lang="en-AU" dirty="0"/>
              <a:t>Update on 60 GHz </a:t>
            </a:r>
            <a:r>
              <a:rPr lang="en-AU" dirty="0" err="1"/>
              <a:t>coex</a:t>
            </a:r>
            <a:endParaRPr lang="en-AU" dirty="0"/>
          </a:p>
          <a:p>
            <a:pPr lvl="2"/>
            <a:r>
              <a:rPr lang="en-AU" dirty="0"/>
              <a:t>Possibly close activity</a:t>
            </a:r>
          </a:p>
          <a:p>
            <a:pPr lvl="1"/>
            <a:r>
              <a:rPr lang="en-AU" dirty="0"/>
              <a:t>Update on 3GPP related </a:t>
            </a:r>
            <a:r>
              <a:rPr lang="en-AU" dirty="0" err="1"/>
              <a:t>coex</a:t>
            </a:r>
            <a:endParaRPr lang="en-AU" dirty="0"/>
          </a:p>
          <a:p>
            <a:pPr lvl="1"/>
            <a:r>
              <a:rPr lang="en-AU" dirty="0"/>
              <a:t>Update on 6 GHz spectrum </a:t>
            </a:r>
          </a:p>
          <a:p>
            <a:pPr lvl="1"/>
            <a:r>
              <a:rPr lang="en-AU" dirty="0"/>
              <a:t>Discuss IEEE 802 Tech Talk  on </a:t>
            </a:r>
            <a:r>
              <a:rPr lang="en-AU" dirty="0" err="1"/>
              <a:t>coex</a:t>
            </a:r>
            <a:r>
              <a:rPr lang="en-AU" dirty="0"/>
              <a:t> in June 2022</a:t>
            </a:r>
          </a:p>
          <a:p>
            <a:pPr lvl="1"/>
            <a:r>
              <a:rPr lang="en-AU" dirty="0"/>
              <a:t>…</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Mar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7143757" y="4149080"/>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22DD-E8CA-408F-B2BA-D59F97F9D2CB}"/>
              </a:ext>
            </a:extLst>
          </p:cNvPr>
          <p:cNvSpPr>
            <a:spLocks noGrp="1"/>
          </p:cNvSpPr>
          <p:nvPr>
            <p:ph type="ctrTitle"/>
          </p:nvPr>
        </p:nvSpPr>
        <p:spPr/>
        <p:txBody>
          <a:bodyPr/>
          <a:lstStyle/>
          <a:p>
            <a:r>
              <a:rPr lang="en-US" dirty="0"/>
              <a:t>PAR Review SC</a:t>
            </a:r>
          </a:p>
        </p:txBody>
      </p:sp>
      <p:sp>
        <p:nvSpPr>
          <p:cNvPr id="3" name="Subtitle 2">
            <a:extLst>
              <a:ext uri="{FF2B5EF4-FFF2-40B4-BE49-F238E27FC236}">
                <a16:creationId xmlns:a16="http://schemas.microsoft.com/office/drawing/2014/main" id="{15A280A5-E4A8-430E-BA6B-FE36B7CDAD5B}"/>
              </a:ext>
            </a:extLst>
          </p:cNvPr>
          <p:cNvSpPr>
            <a:spLocks noGrp="1"/>
          </p:cNvSpPr>
          <p:nvPr>
            <p:ph type="subTitle" idx="1"/>
          </p:nvPr>
        </p:nvSpPr>
        <p:spPr/>
        <p:txBody>
          <a:bodyPr/>
          <a:lstStyle/>
          <a:p>
            <a:r>
              <a:rPr lang="en-US" dirty="0"/>
              <a:t>Report will be released following March 17 meeting</a:t>
            </a:r>
          </a:p>
        </p:txBody>
      </p:sp>
      <p:sp>
        <p:nvSpPr>
          <p:cNvPr id="7" name="Footer Placeholder 6">
            <a:extLst>
              <a:ext uri="{FF2B5EF4-FFF2-40B4-BE49-F238E27FC236}">
                <a16:creationId xmlns:a16="http://schemas.microsoft.com/office/drawing/2014/main" id="{F40C061A-D83D-4C4A-A461-EDC9ACC3C57A}"/>
              </a:ext>
            </a:extLst>
          </p:cNvPr>
          <p:cNvSpPr>
            <a:spLocks noGrp="1"/>
          </p:cNvSpPr>
          <p:nvPr>
            <p:ph type="ftr" idx="11"/>
          </p:nvPr>
        </p:nvSpPr>
        <p:spPr/>
        <p:txBody>
          <a:bodyPr/>
          <a:lstStyle/>
          <a:p>
            <a:r>
              <a:rPr lang="en-GB"/>
              <a:t>Robert Stacey (Intel)</a:t>
            </a:r>
          </a:p>
        </p:txBody>
      </p:sp>
      <p:sp>
        <p:nvSpPr>
          <p:cNvPr id="8" name="Slide Number Placeholder 7">
            <a:extLst>
              <a:ext uri="{FF2B5EF4-FFF2-40B4-BE49-F238E27FC236}">
                <a16:creationId xmlns:a16="http://schemas.microsoft.com/office/drawing/2014/main" id="{42F4D052-D654-420B-AAC8-AE999F9DBA5D}"/>
              </a:ext>
            </a:extLst>
          </p:cNvPr>
          <p:cNvSpPr>
            <a:spLocks noGrp="1"/>
          </p:cNvSpPr>
          <p:nvPr>
            <p:ph type="sldNum" idx="12"/>
          </p:nvPr>
        </p:nvSpPr>
        <p:spPr/>
        <p:txBody>
          <a:bodyPr/>
          <a:lstStyle/>
          <a:p>
            <a:r>
              <a:rPr lang="en-GB"/>
              <a:t>Slide </a:t>
            </a:r>
            <a:fld id="{DE40C9FC-4879-4F20-9ECA-A574A90476B7}" type="slidenum">
              <a:rPr lang="en-GB" smtClean="0"/>
              <a:pPr/>
              <a:t>27</a:t>
            </a:fld>
            <a:endParaRPr lang="en-GB"/>
          </a:p>
        </p:txBody>
      </p:sp>
      <p:sp>
        <p:nvSpPr>
          <p:cNvPr id="9" name="Date Placeholder 8">
            <a:extLst>
              <a:ext uri="{FF2B5EF4-FFF2-40B4-BE49-F238E27FC236}">
                <a16:creationId xmlns:a16="http://schemas.microsoft.com/office/drawing/2014/main" id="{7B436530-C40E-4778-9B60-FE7874665F12}"/>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206051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2022-03-15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6159"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1D9DA4-9B41-4B7B-AA1A-115D71083D2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02D517A3-D6B0-4611-9AA6-5035328CD5A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D33B8994-8A55-4C46-BA35-12C12752A54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28420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March 2022 virtual meeting</a:t>
            </a:r>
          </a:p>
        </p:txBody>
      </p:sp>
      <p:sp>
        <p:nvSpPr>
          <p:cNvPr id="2" name="Footer Placeholder 1">
            <a:extLst>
              <a:ext uri="{FF2B5EF4-FFF2-40B4-BE49-F238E27FC236}">
                <a16:creationId xmlns:a16="http://schemas.microsoft.com/office/drawing/2014/main" id="{0A94D8F8-508D-4A76-88E9-6F742237E00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AAD9C65-24DF-436C-8730-58615EA7C6F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748935D8-241E-40B0-8F1E-B37C6F66156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8313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90F398-23F8-4485-9331-B3A210FD50CF}"/>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B109A3FA-739A-4DE6-9C77-5F26789FEB4E}"/>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BB66CAE-8831-4984-8CA7-442532187B5D}"/>
              </a:ext>
            </a:extLst>
          </p:cNvPr>
          <p:cNvSpPr>
            <a:spLocks noGrp="1"/>
          </p:cNvSpPr>
          <p:nvPr>
            <p:ph type="dt" idx="10"/>
          </p:nvPr>
        </p:nvSpPr>
        <p:spPr/>
        <p:txBody>
          <a:bodyPr/>
          <a:lstStyle/>
          <a:p>
            <a:r>
              <a:rPr lang="en-US"/>
              <a:t>March 2022</a:t>
            </a:r>
            <a:endParaRPr lang="en-GB" dirty="0"/>
          </a:p>
        </p:txBody>
      </p:sp>
      <p:sp>
        <p:nvSpPr>
          <p:cNvPr id="5" name="Footer Placeholder 4">
            <a:extLst>
              <a:ext uri="{FF2B5EF4-FFF2-40B4-BE49-F238E27FC236}">
                <a16:creationId xmlns:a16="http://schemas.microsoft.com/office/drawing/2014/main" id="{220CD48E-7E32-401C-BC59-1F83C92D11A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0161F7E-C1C2-4033-8AF9-FBA62C73C4AA}"/>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708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t> </a:t>
            </a:r>
            <a:r>
              <a:rPr lang="en-US" altLang="en-US" sz="1600" dirty="0">
                <a:hlinkClick r:id="rId3"/>
              </a:rPr>
              <a:t>https://mentor.ieee.org/802.11/dcn/22/11-22-0281-02-0wng-agenda-for-wng-sc-2022-march.pptx</a:t>
            </a:r>
            <a:r>
              <a:rPr lang="en-US" altLang="en-US" sz="1600" dirty="0"/>
              <a:t> </a:t>
            </a:r>
          </a:p>
          <a:p>
            <a:pPr eaLnBrk="1" hangingPunct="1">
              <a:spcBef>
                <a:spcPts val="0"/>
              </a:spcBef>
            </a:pPr>
            <a:r>
              <a:rPr lang="en-US" altLang="en-US" sz="2000" dirty="0"/>
              <a:t>Presentations at March 2022 meeting</a:t>
            </a:r>
            <a:endParaRPr lang="en-GB" altLang="en-US" sz="2000" dirty="0"/>
          </a:p>
          <a:p>
            <a:pPr marL="857250" lvl="1" indent="-457200">
              <a:spcBef>
                <a:spcPct val="0"/>
              </a:spcBef>
              <a:defRPr/>
            </a:pPr>
            <a:r>
              <a:rPr lang="en-US" sz="1600" dirty="0"/>
              <a:t>“Overview of Wi-Fi 6/6E for Industrial IoT: Enabling Wi-Fi determinism in an IoT world” – Bruno Tomas, et al (Wireless Broadband Alliance)</a:t>
            </a:r>
          </a:p>
          <a:p>
            <a:pPr marL="1200150" lvl="2" indent="-457200">
              <a:spcBef>
                <a:spcPct val="0"/>
              </a:spcBef>
              <a:defRPr/>
            </a:pPr>
            <a:r>
              <a:rPr lang="en-US" sz="1400" dirty="0">
                <a:hlinkClick r:id="rId4"/>
              </a:rPr>
              <a:t>https://www.ieee802.org/1/files/public/docs2022/liaison-WBA-WiFi6E-WTSN-IIOT-0322-v02.pdf</a:t>
            </a:r>
            <a:r>
              <a:rPr lang="en-US" sz="1400" dirty="0"/>
              <a:t> </a:t>
            </a:r>
          </a:p>
          <a:p>
            <a:pPr marL="857250" lvl="1" indent="-457200">
              <a:spcBef>
                <a:spcPct val="0"/>
              </a:spcBef>
              <a:defRPr/>
            </a:pPr>
            <a:r>
              <a:rPr lang="en-US" sz="1600" dirty="0"/>
              <a:t>“Considerations of Next Generation Beyond 11be” – </a:t>
            </a:r>
            <a:r>
              <a:rPr lang="en-US" sz="1600" dirty="0" err="1"/>
              <a:t>Jianhan</a:t>
            </a:r>
            <a:r>
              <a:rPr lang="en-US" sz="1600" dirty="0"/>
              <a:t> Liu (</a:t>
            </a:r>
            <a:r>
              <a:rPr lang="en-US" sz="1600" dirty="0" err="1"/>
              <a:t>Mediatek</a:t>
            </a:r>
            <a:r>
              <a:rPr lang="en-US" sz="1600" dirty="0"/>
              <a:t>)</a:t>
            </a:r>
          </a:p>
          <a:p>
            <a:pPr marL="1200150" lvl="2" indent="-457200">
              <a:spcBef>
                <a:spcPct val="0"/>
              </a:spcBef>
              <a:defRPr/>
            </a:pPr>
            <a:r>
              <a:rPr lang="en-US" sz="1400" dirty="0">
                <a:hlinkClick r:id="rId5"/>
              </a:rPr>
              <a:t>https://mentor.ieee.org/802.11/dcn/22/11-22-0418-00-0wng-considerations-of-next-generation-beyond-11be.pptx</a:t>
            </a:r>
            <a:r>
              <a:rPr lang="en-US" sz="1400" dirty="0"/>
              <a:t> </a:t>
            </a:r>
          </a:p>
          <a:p>
            <a:pPr marL="857250" lvl="1" indent="-457200">
              <a:spcBef>
                <a:spcPct val="0"/>
              </a:spcBef>
              <a:defRPr/>
            </a:pPr>
            <a:r>
              <a:rPr lang="en-US" sz="1600" dirty="0"/>
              <a:t>“Looking ahead to next generation: follow-up” – Ming Gan (Huawei)</a:t>
            </a:r>
          </a:p>
          <a:p>
            <a:pPr marL="1200150" lvl="2" indent="-457200">
              <a:spcBef>
                <a:spcPct val="0"/>
              </a:spcBef>
              <a:defRPr/>
            </a:pPr>
            <a:r>
              <a:rPr lang="en-US" sz="1400" dirty="0">
                <a:hlinkClick r:id="rId6"/>
              </a:rPr>
              <a:t>https://mentor.ieee.org/802.11/dcn/22/11-22-0458-01-0wng-looking-ahead-to-next-generation-follow-up.pptx</a:t>
            </a:r>
            <a:r>
              <a:rPr lang="en-US" sz="1400" dirty="0"/>
              <a:t> </a:t>
            </a:r>
          </a:p>
          <a:p>
            <a:pPr marL="457200" indent="-457200">
              <a:spcBef>
                <a:spcPct val="0"/>
              </a:spcBef>
              <a:defRPr/>
            </a:pPr>
            <a:r>
              <a:rPr lang="en-US" sz="2000" dirty="0"/>
              <a:t>On the agenda but deferred to a future teleconference:</a:t>
            </a:r>
          </a:p>
          <a:p>
            <a:pPr marL="857250" lvl="1" indent="-457200">
              <a:spcBef>
                <a:spcPct val="0"/>
              </a:spcBef>
              <a:defRPr/>
            </a:pPr>
            <a:r>
              <a:rPr lang="en-US" sz="1600" dirty="0"/>
              <a:t>“Making the Case for Open, </a:t>
            </a:r>
            <a:r>
              <a:rPr lang="en-US" sz="1600" dirty="0" err="1"/>
              <a:t>Softwarized</a:t>
            </a:r>
            <a:r>
              <a:rPr lang="en-US" sz="1600" dirty="0"/>
              <a:t>, Data-Driven 802.11 Networks” – Francesco Restuccia (Northeastern University)</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7"/>
              </a:rPr>
              <a:t>https://mentor.ieee.org/802.11/dcn/22/11-22-0469-00-0wng-wng-meeting-minutes-2022-march-electronic-meeting.docx</a:t>
            </a:r>
            <a:r>
              <a:rPr lang="en-GB" altLang="en-US" sz="1800" dirty="0"/>
              <a:t> </a:t>
            </a:r>
            <a:endParaRPr lang="en-GB" altLang="ko-KR" sz="1800" dirty="0">
              <a:ea typeface="Gulim" pitchFamily="34" charset="-127"/>
            </a:endParaRPr>
          </a:p>
          <a:p>
            <a:pPr>
              <a:spcBef>
                <a:spcPts val="0"/>
              </a:spcBef>
            </a:pPr>
            <a:r>
              <a:rPr lang="en-GB" altLang="ko-KR" sz="2000" dirty="0">
                <a:ea typeface="Gulim" pitchFamily="34" charset="-127"/>
              </a:rPr>
              <a:t>Plans for May 2022</a:t>
            </a:r>
            <a:endParaRPr lang="en-US" altLang="en-US" sz="2000" dirty="0"/>
          </a:p>
          <a:p>
            <a:pPr lvl="1" eaLnBrk="1" hangingPunct="1">
              <a:spcBef>
                <a:spcPts val="0"/>
              </a:spcBef>
              <a:defRPr/>
            </a:pPr>
            <a:r>
              <a:rPr lang="en-US" altLang="en-US" sz="1800" dirty="0"/>
              <a:t>TBD – call for presentations will be sent out in April</a:t>
            </a:r>
          </a:p>
          <a:p>
            <a:pPr eaLnBrk="1" hangingPunct="1">
              <a:spcBef>
                <a:spcPts val="0"/>
              </a:spcBef>
              <a:defRPr/>
            </a:pPr>
            <a:r>
              <a:rPr lang="en-US" altLang="en-US" sz="2000" dirty="0"/>
              <a:t>No motions in the SG, one conference call: April 6, 9:00-11:00 Eastern Time</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C1155BCE-9A2C-4654-82A2-ADF542B65E1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707BC5B-16C2-417C-AFA5-866E70E6016A}"/>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60435624-20A7-4904-81C7-9EB7B0E6EB44}"/>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45934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7183"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E1611A1-4E21-47DA-9126-65159EE1A482}"/>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A3A61875-A302-47E7-B0A8-9582E1C63EA8}"/>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4" name="Date Placeholder 3">
            <a:extLst>
              <a:ext uri="{FF2B5EF4-FFF2-40B4-BE49-F238E27FC236}">
                <a16:creationId xmlns:a16="http://schemas.microsoft.com/office/drawing/2014/main" id="{1D428EF1-261F-4CA3-B6F8-8B2E815B838F}"/>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1387168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11-21-0242</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099132"/>
            <a:ext cx="4573704" cy="4113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some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i="1" dirty="0">
                <a:solidFill>
                  <a:schemeClr val="tx1"/>
                </a:solidFill>
              </a:rPr>
              <a:t>ISO has informed IEEE that it will reach out to the submitters to try to obtain positive declarations to ISO</a:t>
            </a:r>
            <a:r>
              <a:rPr lang="en-AU" sz="1600" dirty="0">
                <a:solidFill>
                  <a:schemeClr val="tx1"/>
                </a:solidFill>
              </a:rPr>
              <a:t> (under ISO IPR policy) </a:t>
            </a:r>
            <a:r>
              <a:rPr lang="en-AU" sz="1600" i="1" dirty="0">
                <a:solidFill>
                  <a:schemeClr val="tx1"/>
                </a:solidFill>
              </a:rPr>
              <a:t>that demonstrate a willingness to license on terms that are either royalty-free or reasonable and non-discriminatory</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(see </a:t>
            </a:r>
            <a:r>
              <a:rPr lang="en-AU" sz="1600" dirty="0">
                <a:solidFill>
                  <a:schemeClr val="tx1"/>
                </a:solidFill>
                <a:hlinkClick r:id="rId3"/>
              </a:rPr>
              <a:t>ec-22-0047-00</a:t>
            </a:r>
            <a:r>
              <a:rPr lang="en-AU" sz="1600" dirty="0">
                <a:solidFill>
                  <a:schemeClr val="tx1"/>
                </a:solidFill>
              </a:rPr>
              <a:t>)</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wait!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332150749"/>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22</a:t>
                      </a:r>
                    </a:p>
                  </a:txBody>
                  <a:tcPr/>
                </a:tc>
                <a:tc>
                  <a:txBody>
                    <a:bodyPr/>
                    <a:lstStyle/>
                    <a:p>
                      <a:pPr algn="ctr"/>
                      <a:r>
                        <a:rPr lang="en-AU" dirty="0"/>
                        <a:t>10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84</a:t>
                      </a:r>
                    </a:p>
                  </a:txBody>
                  <a:tcPr>
                    <a:lnT w="12700" cap="flat" cmpd="sng" algn="ctr">
                      <a:solidFill>
                        <a:schemeClr val="tx1"/>
                      </a:solidFill>
                      <a:prstDash val="solid"/>
                      <a:round/>
                      <a:headEnd type="none" w="med" len="med"/>
                      <a:tailEnd type="none" w="med" len="med"/>
                    </a:lnT>
                  </a:tcPr>
                </a:tc>
                <a:tc>
                  <a:txBody>
                    <a:bodyPr/>
                    <a:lstStyle/>
                    <a:p>
                      <a:pPr algn="ctr"/>
                      <a:r>
                        <a:rPr lang="en-AU" b="1" dirty="0"/>
                        <a:t>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9B47314E-255B-4859-9A5E-152797E2945D}"/>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EB76F0CE-A1A9-44B3-B3AD-66AC16374458}"/>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11" name="Date Placeholder 10">
            <a:extLst>
              <a:ext uri="{FF2B5EF4-FFF2-40B4-BE49-F238E27FC236}">
                <a16:creationId xmlns:a16="http://schemas.microsoft.com/office/drawing/2014/main" id="{FF157E9A-3F3C-4AFD-9426-EE1BF22EABA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82474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May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hybrid meeting in May 2022 … </a:t>
            </a:r>
          </a:p>
          <a:p>
            <a:pPr lvl="1"/>
            <a:r>
              <a:rPr lang="en-AU" dirty="0"/>
              <a:t>Execute PSDO process</a:t>
            </a:r>
          </a:p>
          <a:p>
            <a:pPr lvl="1"/>
            <a:r>
              <a:rPr lang="en-AU" dirty="0"/>
              <a:t>Deal with issues arising from IPR related comments on 802.11ax/ay</a:t>
            </a:r>
          </a:p>
          <a:p>
            <a:pPr lvl="1"/>
            <a:r>
              <a:rPr lang="en-AU" dirty="0"/>
              <a:t>Follow up on the issues of interest discussed in the recent WG1 meeting </a:t>
            </a:r>
          </a:p>
          <a:p>
            <a:pPr lvl="2"/>
            <a:r>
              <a:rPr lang="en-AU" dirty="0"/>
              <a:t>Proposed Industrial Wireless Network PWI</a:t>
            </a:r>
          </a:p>
          <a:p>
            <a:pPr lvl="3"/>
            <a:r>
              <a:rPr lang="en-AU" dirty="0"/>
              <a:t>Proposers don’t believe IEEE 802.11 is suitable </a:t>
            </a:r>
          </a:p>
          <a:p>
            <a:pPr lvl="2"/>
            <a:r>
              <a:rPr lang="en-AU" dirty="0"/>
              <a:t>Proposed MCS research project</a:t>
            </a:r>
          </a:p>
          <a:p>
            <a:pPr lvl="3"/>
            <a:r>
              <a:rPr lang="en-AU" dirty="0"/>
              <a:t>Proposers have agreed to not worry about </a:t>
            </a:r>
            <a:r>
              <a:rPr lang="en-AU" i="1" dirty="0"/>
              <a:t>High Efficiency </a:t>
            </a:r>
            <a:r>
              <a:rPr lang="en-AU" dirty="0"/>
              <a:t>nomenclature used by 802.11ax</a:t>
            </a:r>
          </a:p>
          <a:p>
            <a:pPr lvl="1"/>
            <a:r>
              <a:rPr lang="en-AU" dirty="0"/>
              <a:t>…</a:t>
            </a:r>
          </a:p>
          <a:p>
            <a:r>
              <a:rPr lang="en-AU" dirty="0"/>
              <a:t>… probably with a remote Chair!</a:t>
            </a:r>
          </a:p>
        </p:txBody>
      </p:sp>
      <p:sp>
        <p:nvSpPr>
          <p:cNvPr id="7" name="Footer Placeholder 6">
            <a:extLst>
              <a:ext uri="{FF2B5EF4-FFF2-40B4-BE49-F238E27FC236}">
                <a16:creationId xmlns:a16="http://schemas.microsoft.com/office/drawing/2014/main" id="{C7E89063-C75C-403C-8A05-CBC40CD1EAF0}"/>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6A1FD1EF-7EF2-4B93-A805-E1297A950547}"/>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352551E5-902A-4E9F-83C3-31BB9D3F689B}"/>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58037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2022-03-14</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394"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2022</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Continued with LB 258 comment resolutions</a:t>
            </a:r>
            <a:endParaRPr lang="en-US" sz="2400" dirty="0"/>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March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21 March 2022 at 10am ET, 2hrs</a:t>
            </a:r>
          </a:p>
          <a:p>
            <a:pPr lvl="1">
              <a:lnSpc>
                <a:spcPct val="80000"/>
              </a:lnSpc>
            </a:pPr>
            <a:r>
              <a:rPr lang="en-US" altLang="en-US" b="1" dirty="0"/>
              <a:t>28 Mar, 4, 11, 22 April, 6 May – 10am ET, 2hrs</a:t>
            </a:r>
          </a:p>
          <a:p>
            <a:pPr lvl="1">
              <a:lnSpc>
                <a:spcPct val="80000"/>
              </a:lnSpc>
            </a:pPr>
            <a:endParaRPr lang="en-US" altLang="en-US" b="1" dirty="0"/>
          </a:p>
          <a:p>
            <a:pPr>
              <a:lnSpc>
                <a:spcPct val="80000"/>
              </a:lnSpc>
            </a:pPr>
            <a:r>
              <a:rPr lang="en-US" altLang="en-US" dirty="0" err="1"/>
              <a:t>Adhoc</a:t>
            </a:r>
            <a:r>
              <a:rPr lang="en-US" altLang="en-US" dirty="0"/>
              <a:t> Meeting (pending motion result)</a:t>
            </a:r>
            <a:r>
              <a:rPr lang="en-US" altLang="en-US" b="1" dirty="0"/>
              <a:t>: 26-28 April in New York, NY</a:t>
            </a:r>
          </a:p>
          <a:p>
            <a:pPr>
              <a:lnSpc>
                <a:spcPct val="80000"/>
              </a:lnSpc>
            </a:pPr>
            <a:r>
              <a:rPr lang="en-US" altLang="en-US" b="1" dirty="0"/>
              <a:t>Request 5 sessions </a:t>
            </a:r>
            <a:r>
              <a:rPr lang="en-US" altLang="en-US" dirty="0"/>
              <a:t>f</a:t>
            </a:r>
            <a:r>
              <a:rPr lang="en-US" altLang="en-US" b="1" dirty="0"/>
              <a:t>or the May Plenary</a:t>
            </a:r>
            <a:endParaRPr lang="en-US" kern="0" dirty="0"/>
          </a:p>
          <a:p>
            <a:pPr>
              <a:lnSpc>
                <a:spcPct val="90000"/>
              </a:lnSpc>
            </a:pPr>
            <a:r>
              <a:rPr lang="en-US" kern="0" dirty="0"/>
              <a:t>Continue comment resolution on </a:t>
            </a:r>
            <a:r>
              <a:rPr lang="en-US" kern="0"/>
              <a:t>initial LB</a:t>
            </a:r>
          </a:p>
          <a:p>
            <a:pPr marL="0" indent="0">
              <a:lnSpc>
                <a:spcPct val="90000"/>
              </a:lnSpc>
              <a:buNone/>
            </a:pPr>
            <a:endParaRPr lang="en-US" kern="0" dirty="0"/>
          </a:p>
          <a:p>
            <a:pPr marL="0" indent="0">
              <a:lnSpc>
                <a:spcPct val="90000"/>
              </a:lnSpc>
              <a:buNone/>
            </a:pPr>
            <a:r>
              <a:rPr lang="en-US" dirty="0"/>
              <a:t>NOTE: </a:t>
            </a:r>
            <a:r>
              <a:rPr lang="en-US" altLang="en-US" sz="2400" dirty="0"/>
              <a:t>Submission required CIDs: By the start of the May meeting, I would request that all assignees of submission required CIDs publish the list the CIDs and the document number of the submission containing their resolution on the </a:t>
            </a:r>
            <a:r>
              <a:rPr lang="en-US" altLang="en-US" sz="2400" dirty="0" err="1"/>
              <a:t>TGm</a:t>
            </a:r>
            <a:r>
              <a:rPr lang="en-US" altLang="en-US" sz="2400" dirty="0"/>
              <a:t> reflector.</a:t>
            </a:r>
            <a:endParaRPr lang="en-US" dirty="0"/>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March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1827E-B8B1-4A7B-A611-4655CE80F2A3}"/>
              </a:ext>
            </a:extLst>
          </p:cNvPr>
          <p:cNvSpPr>
            <a:spLocks noGrp="1"/>
          </p:cNvSpPr>
          <p:nvPr>
            <p:ph idx="1"/>
          </p:nvPr>
        </p:nvSpPr>
        <p:spPr/>
        <p:txBody>
          <a:bodyPr/>
          <a:lstStyle/>
          <a:p>
            <a:pPr>
              <a:lnSpc>
                <a:spcPct val="80000"/>
              </a:lnSpc>
            </a:pPr>
            <a:r>
              <a:rPr lang="en-US" altLang="en-US" b="1" dirty="0"/>
              <a:t>Dates: 26-28 April</a:t>
            </a:r>
          </a:p>
          <a:p>
            <a:pPr>
              <a:lnSpc>
                <a:spcPct val="80000"/>
              </a:lnSpc>
            </a:pPr>
            <a:r>
              <a:rPr lang="en-US" altLang="en-US" dirty="0"/>
              <a:t>Time: 09:00-17:00 ET</a:t>
            </a:r>
            <a:endParaRPr lang="en-US" altLang="en-US" b="1" dirty="0"/>
          </a:p>
          <a:p>
            <a:pPr>
              <a:lnSpc>
                <a:spcPct val="80000"/>
              </a:lnSpc>
            </a:pPr>
            <a:r>
              <a:rPr lang="en-US" altLang="en-US" b="1" dirty="0"/>
              <a:t>Location: 111 W 33rd Street, New York, NY 10120</a:t>
            </a:r>
          </a:p>
          <a:p>
            <a:pPr>
              <a:lnSpc>
                <a:spcPct val="80000"/>
              </a:lnSpc>
            </a:pPr>
            <a:r>
              <a:rPr lang="en-US" altLang="en-US" dirty="0"/>
              <a:t>Remote: WebEx will be available</a:t>
            </a:r>
            <a:endParaRPr lang="en-US" altLang="en-US" b="1" dirty="0"/>
          </a:p>
          <a:p>
            <a:pPr>
              <a:lnSpc>
                <a:spcPct val="80000"/>
              </a:lnSpc>
            </a:pPr>
            <a:r>
              <a:rPr lang="en-US" altLang="en-US" b="1" dirty="0"/>
              <a:t>Host: Interdigital (contact is Joseph Levy, </a:t>
            </a:r>
            <a:r>
              <a:rPr lang="en-US" altLang="en-US" b="1" dirty="0">
                <a:hlinkClick r:id="rId2"/>
              </a:rPr>
              <a:t>joseph.levy@interdigital.com</a:t>
            </a:r>
            <a:r>
              <a:rPr lang="en-US" altLang="en-US" b="1" dirty="0"/>
              <a:t> )</a:t>
            </a:r>
          </a:p>
          <a:p>
            <a:pPr>
              <a:lnSpc>
                <a:spcPct val="80000"/>
              </a:lnSpc>
            </a:pPr>
            <a:r>
              <a:rPr lang="en-US" altLang="en-US" b="1" dirty="0"/>
              <a:t>Constraints (at this time):</a:t>
            </a:r>
          </a:p>
          <a:p>
            <a:pPr lvl="1">
              <a:lnSpc>
                <a:spcPct val="80000"/>
              </a:lnSpc>
            </a:pPr>
            <a:r>
              <a:rPr lang="en-US" altLang="en-US" b="1" dirty="0"/>
              <a:t>Accommodate up to in 8 participates (Covid-19 restrictions)</a:t>
            </a:r>
          </a:p>
          <a:p>
            <a:pPr lvl="1">
              <a:lnSpc>
                <a:spcPct val="80000"/>
              </a:lnSpc>
            </a:pPr>
            <a:r>
              <a:rPr lang="en-US" altLang="en-US" b="1" dirty="0"/>
              <a:t>Pre-screening (questionnaire), Masking, Social Distancing” required</a:t>
            </a:r>
          </a:p>
          <a:p>
            <a:pPr lvl="1">
              <a:lnSpc>
                <a:spcPct val="80000"/>
              </a:lnSpc>
            </a:pPr>
            <a:r>
              <a:rPr lang="en-US" altLang="en-US" b="1" dirty="0"/>
              <a:t>Accepting a generic NDA regarding confidential </a:t>
            </a:r>
            <a:r>
              <a:rPr lang="en-US" altLang="en-US" b="1" dirty="0" err="1"/>
              <a:t>InterDigital</a:t>
            </a:r>
            <a:r>
              <a:rPr lang="en-US" altLang="en-US" b="1" dirty="0"/>
              <a:t> information is required.  NOTE: There will be no confidential material discussed at this meeting. This is a requirement to enter the building.</a:t>
            </a:r>
          </a:p>
          <a:p>
            <a:pPr>
              <a:lnSpc>
                <a:spcPct val="80000"/>
              </a:lnSpc>
            </a:pPr>
            <a:endParaRPr lang="en-US" altLang="en-US" b="1" dirty="0"/>
          </a:p>
          <a:p>
            <a:pPr lvl="1">
              <a:lnSpc>
                <a:spcPct val="80000"/>
              </a:lnSpc>
            </a:pPr>
            <a:endParaRPr lang="en-US" altLang="en-US" b="1" dirty="0"/>
          </a:p>
          <a:p>
            <a:pPr lvl="1">
              <a:lnSpc>
                <a:spcPct val="80000"/>
              </a:lnSpc>
            </a:pPr>
            <a:endParaRPr lang="en-US" altLang="en-US" b="1" dirty="0"/>
          </a:p>
          <a:p>
            <a:endParaRPr lang="en-CA" dirty="0"/>
          </a:p>
        </p:txBody>
      </p:sp>
      <p:sp>
        <p:nvSpPr>
          <p:cNvPr id="3" name="Title 2">
            <a:extLst>
              <a:ext uri="{FF2B5EF4-FFF2-40B4-BE49-F238E27FC236}">
                <a16:creationId xmlns:a16="http://schemas.microsoft.com/office/drawing/2014/main" id="{E182BDCE-6931-44C7-AEF0-D13372BF000F}"/>
              </a:ext>
            </a:extLst>
          </p:cNvPr>
          <p:cNvSpPr>
            <a:spLocks noGrp="1"/>
          </p:cNvSpPr>
          <p:nvPr>
            <p:ph type="title"/>
          </p:nvPr>
        </p:nvSpPr>
        <p:spPr/>
        <p:txBody>
          <a:bodyPr/>
          <a:lstStyle/>
          <a:p>
            <a:r>
              <a:rPr lang="en-CA" dirty="0"/>
              <a:t>April </a:t>
            </a:r>
            <a:r>
              <a:rPr lang="en-CA" dirty="0" err="1"/>
              <a:t>Adhoc</a:t>
            </a:r>
            <a:r>
              <a:rPr lang="en-CA" dirty="0"/>
              <a:t> Additional </a:t>
            </a:r>
            <a:r>
              <a:rPr lang="en-CA" dirty="0">
                <a:solidFill>
                  <a:srgbClr val="FF0000"/>
                </a:solidFill>
              </a:rPr>
              <a:t>Tentative</a:t>
            </a:r>
            <a:r>
              <a:rPr lang="en-CA" dirty="0"/>
              <a:t> Information</a:t>
            </a:r>
          </a:p>
        </p:txBody>
      </p:sp>
      <p:sp>
        <p:nvSpPr>
          <p:cNvPr id="4" name="Date Placeholder 3">
            <a:extLst>
              <a:ext uri="{FF2B5EF4-FFF2-40B4-BE49-F238E27FC236}">
                <a16:creationId xmlns:a16="http://schemas.microsoft.com/office/drawing/2014/main" id="{7F6A8A99-9D81-4868-AE7D-9EFF2C20B4C6}"/>
              </a:ext>
            </a:extLst>
          </p:cNvPr>
          <p:cNvSpPr>
            <a:spLocks noGrp="1"/>
          </p:cNvSpPr>
          <p:nvPr>
            <p:ph type="dt" sz="half" idx="10"/>
          </p:nvPr>
        </p:nvSpPr>
        <p:spPr/>
        <p:txBody>
          <a:bodyPr/>
          <a:lstStyle/>
          <a:p>
            <a:pPr>
              <a:defRPr/>
            </a:pPr>
            <a:r>
              <a:rPr lang="en-US"/>
              <a:t>March 2022</a:t>
            </a:r>
            <a:endParaRPr lang="en-US" dirty="0"/>
          </a:p>
        </p:txBody>
      </p:sp>
      <p:sp>
        <p:nvSpPr>
          <p:cNvPr id="5" name="Footer Placeholder 4">
            <a:extLst>
              <a:ext uri="{FF2B5EF4-FFF2-40B4-BE49-F238E27FC236}">
                <a16:creationId xmlns:a16="http://schemas.microsoft.com/office/drawing/2014/main" id="{C94A9169-CDBE-4D43-8DA5-01985E11ED57}"/>
              </a:ext>
            </a:extLst>
          </p:cNvPr>
          <p:cNvSpPr>
            <a:spLocks noGrp="1"/>
          </p:cNvSpPr>
          <p:nvPr>
            <p:ph type="ftr" sz="quarter" idx="11"/>
          </p:nvPr>
        </p:nvSpPr>
        <p:spPr/>
        <p:txBody>
          <a:bodyPr/>
          <a:lstStyle/>
          <a:p>
            <a:pPr>
              <a:defRPr/>
            </a:pPr>
            <a:r>
              <a:rPr lang="en-US"/>
              <a:t>Michael Montemurro, Huawei</a:t>
            </a:r>
          </a:p>
        </p:txBody>
      </p:sp>
    </p:spTree>
    <p:extLst>
      <p:ext uri="{BB962C8B-B14F-4D97-AF65-F5344CB8AC3E}">
        <p14:creationId xmlns:p14="http://schemas.microsoft.com/office/powerpoint/2010/main" val="4266069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March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sp>
        <p:nvSpPr>
          <p:cNvPr id="6" name="Date Placeholder 3"/>
          <p:cNvSpPr>
            <a:spLocks noGrp="1"/>
          </p:cNvSpPr>
          <p:nvPr>
            <p:ph type="dt" idx="10"/>
          </p:nvPr>
        </p:nvSpPr>
        <p:spPr/>
        <p:txBody>
          <a:bodyPr/>
          <a:lstStyle/>
          <a:p>
            <a:r>
              <a:rPr lang="en-US"/>
              <a:t>March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38</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7418"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March 2022.</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39</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B2C6CF5F-9262-4F9D-9E1E-A9748F3AE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57" y="685800"/>
            <a:ext cx="10534594" cy="5756640"/>
          </a:xfrm>
          <a:prstGeom prst="rect">
            <a:avLst/>
          </a:prstGeom>
        </p:spPr>
      </p:pic>
    </p:spTree>
    <p:extLst>
      <p:ext uri="{BB962C8B-B14F-4D97-AF65-F5344CB8AC3E}">
        <p14:creationId xmlns:p14="http://schemas.microsoft.com/office/powerpoint/2010/main" val="2799263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March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Reviewed and approved resolutions to 34 Technical and General comments which constitutes 20% of the received Technical and General comments received.</a:t>
            </a:r>
          </a:p>
          <a:p>
            <a:pPr lvl="1">
              <a:buFont typeface="Arial" panose="020B0604020202020204" pitchFamily="34" charset="0"/>
              <a:buChar char="•"/>
            </a:pPr>
            <a:endParaRPr lang="en-US" dirty="0"/>
          </a:p>
          <a:p>
            <a:pPr>
              <a:buFont typeface="Arial" panose="020B0604020202020204" pitchFamily="34" charset="0"/>
              <a:buChar char="•"/>
            </a:pPr>
            <a:r>
              <a:rPr lang="en-US" b="0" dirty="0"/>
              <a:t>Targets towards the May meeting:</a:t>
            </a:r>
          </a:p>
          <a:p>
            <a:pPr lvl="1">
              <a:buFont typeface="Arial" panose="020B0604020202020204" pitchFamily="34" charset="0"/>
              <a:buChar char="•"/>
            </a:pPr>
            <a:r>
              <a:rPr lang="en-US" b="0" dirty="0"/>
              <a:t>Complete response to comments received as part of </a:t>
            </a:r>
            <a:r>
              <a:rPr lang="en-US" dirty="0"/>
              <a:t>P802.11az SAB #1 (35 T/3 G/92 E remaining). </a:t>
            </a:r>
          </a:p>
          <a:p>
            <a:pPr lvl="1">
              <a:buFont typeface="Arial" panose="020B0604020202020204" pitchFamily="34" charset="0"/>
              <a:buChar char="•"/>
            </a:pPr>
            <a:r>
              <a:rPr lang="en-US" b="0" dirty="0"/>
              <a:t>Publish new minor draft D4.2 and initiate SA recirculation ballot.</a:t>
            </a:r>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2022</a:t>
            </a:r>
            <a:endParaRPr lang="en-GB" dirty="0"/>
          </a:p>
        </p:txBody>
      </p:sp>
      <p:graphicFrame>
        <p:nvGraphicFramePr>
          <p:cNvPr id="8" name="Chart 7">
            <a:extLst>
              <a:ext uri="{FF2B5EF4-FFF2-40B4-BE49-F238E27FC236}">
                <a16:creationId xmlns:a16="http://schemas.microsoft.com/office/drawing/2014/main" id="{F8C24FD4-D52A-4E5C-93E4-6742604E9618}"/>
              </a:ext>
            </a:extLst>
          </p:cNvPr>
          <p:cNvGraphicFramePr/>
          <p:nvPr/>
        </p:nvGraphicFramePr>
        <p:xfrm>
          <a:off x="7848872" y="2492896"/>
          <a:ext cx="4007768" cy="3441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10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 past the March meeting</a:t>
            </a:r>
            <a:endParaRPr lang="en-US" b="0" dirty="0"/>
          </a:p>
        </p:txBody>
      </p:sp>
      <p:sp>
        <p:nvSpPr>
          <p:cNvPr id="4" name="Slide Number Placeholder 3">
            <a:extLst>
              <a:ext uri="{FF2B5EF4-FFF2-40B4-BE49-F238E27FC236}">
                <a16:creationId xmlns:a16="http://schemas.microsoft.com/office/drawing/2014/main" id="{37CD4061-4F33-4CD7-BFD6-735B7FEAC97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9F0EF036-ED27-4AA2-88CB-8E8B9D66271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DD5398CD-5E0C-4764-9076-DDC7A6BB0DF4}"/>
              </a:ext>
            </a:extLst>
          </p:cNvPr>
          <p:cNvSpPr>
            <a:spLocks noGrp="1"/>
          </p:cNvSpPr>
          <p:nvPr>
            <p:ph type="dt" idx="15"/>
          </p:nvPr>
        </p:nvSpPr>
        <p:spPr/>
        <p:txBody>
          <a:bodyPr/>
          <a:lstStyle/>
          <a:p>
            <a:r>
              <a:rPr lang="en-US"/>
              <a:t>March 2022</a:t>
            </a:r>
            <a:endParaRPr lang="en-GB" dirty="0"/>
          </a:p>
        </p:txBody>
      </p:sp>
      <p:sp>
        <p:nvSpPr>
          <p:cNvPr id="7" name="Rectangle 6">
            <a:extLst>
              <a:ext uri="{FF2B5EF4-FFF2-40B4-BE49-F238E27FC236}">
                <a16:creationId xmlns:a16="http://schemas.microsoft.com/office/drawing/2014/main" id="{6041F246-CB9B-482F-83D0-BA3762CA5E98}"/>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8" name="Rectangle 7">
            <a:extLst>
              <a:ext uri="{FF2B5EF4-FFF2-40B4-BE49-F238E27FC236}">
                <a16:creationId xmlns:a16="http://schemas.microsoft.com/office/drawing/2014/main" id="{EF161D9C-4B9A-404F-8FF5-36D74855B84C}"/>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9" name="Rectangle 8">
            <a:extLst>
              <a:ext uri="{FF2B5EF4-FFF2-40B4-BE49-F238E27FC236}">
                <a16:creationId xmlns:a16="http://schemas.microsoft.com/office/drawing/2014/main" id="{871D00C0-6BF3-439D-A209-7EF8A346C343}"/>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 name="Rectangle 9">
            <a:extLst>
              <a:ext uri="{FF2B5EF4-FFF2-40B4-BE49-F238E27FC236}">
                <a16:creationId xmlns:a16="http://schemas.microsoft.com/office/drawing/2014/main" id="{532AC891-FC81-44AB-872B-C2E58F349434}"/>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3" name="Rectangle 12">
            <a:extLst>
              <a:ext uri="{FF2B5EF4-FFF2-40B4-BE49-F238E27FC236}">
                <a16:creationId xmlns:a16="http://schemas.microsoft.com/office/drawing/2014/main" id="{9FDCB0BB-493E-4A49-96C4-A2D84617CE2A}"/>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8FCAE29-28D9-4B03-9166-F98168C83D8A}"/>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5" name="Rectangle 14">
            <a:extLst>
              <a:ext uri="{FF2B5EF4-FFF2-40B4-BE49-F238E27FC236}">
                <a16:creationId xmlns:a16="http://schemas.microsoft.com/office/drawing/2014/main" id="{6EFF4C51-D7E0-4F7C-AC7F-BC498A9CE3D8}"/>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17" name="Line 15">
            <a:extLst>
              <a:ext uri="{FF2B5EF4-FFF2-40B4-BE49-F238E27FC236}">
                <a16:creationId xmlns:a16="http://schemas.microsoft.com/office/drawing/2014/main" id="{9BB1AAF4-2829-42C4-B303-EC75D81B7BE2}"/>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8" name="Line 14">
            <a:extLst>
              <a:ext uri="{FF2B5EF4-FFF2-40B4-BE49-F238E27FC236}">
                <a16:creationId xmlns:a16="http://schemas.microsoft.com/office/drawing/2014/main" id="{6B69315E-C24A-4762-8AE3-271BBBC1C96D}"/>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0" name="Line 11">
            <a:extLst>
              <a:ext uri="{FF2B5EF4-FFF2-40B4-BE49-F238E27FC236}">
                <a16:creationId xmlns:a16="http://schemas.microsoft.com/office/drawing/2014/main" id="{FC699970-3519-40D0-B102-6727DA668231}"/>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1" name="Line 15">
            <a:extLst>
              <a:ext uri="{FF2B5EF4-FFF2-40B4-BE49-F238E27FC236}">
                <a16:creationId xmlns:a16="http://schemas.microsoft.com/office/drawing/2014/main" id="{5633C07C-2A32-4814-BD6B-4D3316DC3FE7}"/>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2" name="Line 15">
            <a:extLst>
              <a:ext uri="{FF2B5EF4-FFF2-40B4-BE49-F238E27FC236}">
                <a16:creationId xmlns:a16="http://schemas.microsoft.com/office/drawing/2014/main" id="{1A9A278F-0D3D-4318-8A3B-0C64C275A233}"/>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6" name="Text Box 26">
            <a:extLst>
              <a:ext uri="{FF2B5EF4-FFF2-40B4-BE49-F238E27FC236}">
                <a16:creationId xmlns:a16="http://schemas.microsoft.com/office/drawing/2014/main" id="{028137B2-809A-49E6-B7E9-F797A4367A4F}"/>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28" name="Text Box 24">
            <a:extLst>
              <a:ext uri="{FF2B5EF4-FFF2-40B4-BE49-F238E27FC236}">
                <a16:creationId xmlns:a16="http://schemas.microsoft.com/office/drawing/2014/main" id="{750FB950-8E94-4C05-AF55-ED08FA5C20A0}"/>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39" name="Straight Connector 38">
            <a:extLst>
              <a:ext uri="{FF2B5EF4-FFF2-40B4-BE49-F238E27FC236}">
                <a16:creationId xmlns:a16="http://schemas.microsoft.com/office/drawing/2014/main" id="{A2FA76FA-3809-4D38-B844-5EC04AE23DE9}"/>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24">
            <a:extLst>
              <a:ext uri="{FF2B5EF4-FFF2-40B4-BE49-F238E27FC236}">
                <a16:creationId xmlns:a16="http://schemas.microsoft.com/office/drawing/2014/main" id="{1F616E82-EEAF-419E-9833-AA0F4DF0B89F}"/>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43" name="Rectangle 42">
            <a:extLst>
              <a:ext uri="{FF2B5EF4-FFF2-40B4-BE49-F238E27FC236}">
                <a16:creationId xmlns:a16="http://schemas.microsoft.com/office/drawing/2014/main" id="{F27A7D85-1757-4C66-BECD-EE937921E20B}"/>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44" name="Oval Callout 93">
            <a:extLst>
              <a:ext uri="{FF2B5EF4-FFF2-40B4-BE49-F238E27FC236}">
                <a16:creationId xmlns:a16="http://schemas.microsoft.com/office/drawing/2014/main" id="{A48D6855-C65D-4C9B-8796-5BBBD14EA114}"/>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46" name="Rectangle 45">
            <a:extLst>
              <a:ext uri="{FF2B5EF4-FFF2-40B4-BE49-F238E27FC236}">
                <a16:creationId xmlns:a16="http://schemas.microsoft.com/office/drawing/2014/main" id="{03C9889A-27AD-43D8-B8CE-A8E4750782BA}"/>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47" name="Oval Callout 93">
            <a:extLst>
              <a:ext uri="{FF2B5EF4-FFF2-40B4-BE49-F238E27FC236}">
                <a16:creationId xmlns:a16="http://schemas.microsoft.com/office/drawing/2014/main" id="{23BBD45B-FE1F-41F1-9C20-3646EDF9AA3F}"/>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48" name="Straight Connector 47">
            <a:extLst>
              <a:ext uri="{FF2B5EF4-FFF2-40B4-BE49-F238E27FC236}">
                <a16:creationId xmlns:a16="http://schemas.microsoft.com/office/drawing/2014/main" id="{AF37DB13-CF9F-4A17-B749-FC10876F4C86}"/>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Callout 93">
            <a:extLst>
              <a:ext uri="{FF2B5EF4-FFF2-40B4-BE49-F238E27FC236}">
                <a16:creationId xmlns:a16="http://schemas.microsoft.com/office/drawing/2014/main" id="{FA854426-38AD-4F40-9544-987308C2E8C0}"/>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51" name="Text Box 26">
            <a:extLst>
              <a:ext uri="{FF2B5EF4-FFF2-40B4-BE49-F238E27FC236}">
                <a16:creationId xmlns:a16="http://schemas.microsoft.com/office/drawing/2014/main" id="{88F88663-5EA5-417A-A067-B7DFC76D65C5}"/>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54" name="Text Box 26">
            <a:extLst>
              <a:ext uri="{FF2B5EF4-FFF2-40B4-BE49-F238E27FC236}">
                <a16:creationId xmlns:a16="http://schemas.microsoft.com/office/drawing/2014/main" id="{D45946F4-2B0F-40F1-AECA-BA262EDC1388}"/>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56" name="Text Box 29">
            <a:extLst>
              <a:ext uri="{FF2B5EF4-FFF2-40B4-BE49-F238E27FC236}">
                <a16:creationId xmlns:a16="http://schemas.microsoft.com/office/drawing/2014/main" id="{4A30052F-5A53-450E-8D3B-A9D2BC52D2D7}"/>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58" name="Text Box 29">
            <a:extLst>
              <a:ext uri="{FF2B5EF4-FFF2-40B4-BE49-F238E27FC236}">
                <a16:creationId xmlns:a16="http://schemas.microsoft.com/office/drawing/2014/main" id="{0287B46E-F3EB-4637-A598-2AA899FDFB1A}"/>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59" name="Rectangle 58">
            <a:extLst>
              <a:ext uri="{FF2B5EF4-FFF2-40B4-BE49-F238E27FC236}">
                <a16:creationId xmlns:a16="http://schemas.microsoft.com/office/drawing/2014/main" id="{7D7A4A4E-EFC2-4E2F-A24A-69DD81F14B17}"/>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60" name="Rectangle 59">
            <a:extLst>
              <a:ext uri="{FF2B5EF4-FFF2-40B4-BE49-F238E27FC236}">
                <a16:creationId xmlns:a16="http://schemas.microsoft.com/office/drawing/2014/main" id="{FD33245F-738D-4A9E-A0BE-275B0E0AF06F}"/>
              </a:ext>
            </a:extLst>
          </p:cNvPr>
          <p:cNvSpPr/>
          <p:nvPr/>
        </p:nvSpPr>
        <p:spPr>
          <a:xfrm>
            <a:off x="8096838" y="3684682"/>
            <a:ext cx="498885"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61" name="Rectangle 60">
            <a:extLst>
              <a:ext uri="{FF2B5EF4-FFF2-40B4-BE49-F238E27FC236}">
                <a16:creationId xmlns:a16="http://schemas.microsoft.com/office/drawing/2014/main" id="{2FCE8FAF-B14E-4F71-BAA4-E3B8B00BCE3B}"/>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F189F3FD-6129-4603-BD90-34EE40265A1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61000">
                <a:srgbClr val="00B050"/>
              </a:gs>
              <a:gs pos="81000">
                <a:srgbClr val="77D52B"/>
              </a:gs>
              <a:gs pos="9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63" name="Rectangle 62">
            <a:extLst>
              <a:ext uri="{FF2B5EF4-FFF2-40B4-BE49-F238E27FC236}">
                <a16:creationId xmlns:a16="http://schemas.microsoft.com/office/drawing/2014/main" id="{D8F87CA2-0597-4AA6-BF19-2637B50B5365}"/>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64" name="Oval Callout 93">
            <a:extLst>
              <a:ext uri="{FF2B5EF4-FFF2-40B4-BE49-F238E27FC236}">
                <a16:creationId xmlns:a16="http://schemas.microsoft.com/office/drawing/2014/main" id="{CD36405E-90BF-45E7-AC89-B570D2A750BB}"/>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71" name="Oval Callout 93">
            <a:extLst>
              <a:ext uri="{FF2B5EF4-FFF2-40B4-BE49-F238E27FC236}">
                <a16:creationId xmlns:a16="http://schemas.microsoft.com/office/drawing/2014/main" id="{03FFBD8E-0982-407D-87DF-E910B21CDB1A}"/>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74" name="Text Box 26">
            <a:extLst>
              <a:ext uri="{FF2B5EF4-FFF2-40B4-BE49-F238E27FC236}">
                <a16:creationId xmlns:a16="http://schemas.microsoft.com/office/drawing/2014/main" id="{252564D0-5B02-46D2-81EA-016FB4919462}"/>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76" name="Rectangle 75">
            <a:extLst>
              <a:ext uri="{FF2B5EF4-FFF2-40B4-BE49-F238E27FC236}">
                <a16:creationId xmlns:a16="http://schemas.microsoft.com/office/drawing/2014/main" id="{DCA555C3-88D6-42A7-9EDC-EF210EB2056C}"/>
              </a:ext>
            </a:extLst>
          </p:cNvPr>
          <p:cNvSpPr/>
          <p:nvPr/>
        </p:nvSpPr>
        <p:spPr>
          <a:xfrm>
            <a:off x="9045389"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REVcon</a:t>
            </a:r>
            <a:endParaRPr lang="en-US" sz="900" dirty="0">
              <a:solidFill>
                <a:schemeClr val="tx1"/>
              </a:solidFill>
            </a:endParaRPr>
          </a:p>
        </p:txBody>
      </p:sp>
      <p:sp>
        <p:nvSpPr>
          <p:cNvPr id="75" name="Rectangle 74">
            <a:extLst>
              <a:ext uri="{FF2B5EF4-FFF2-40B4-BE49-F238E27FC236}">
                <a16:creationId xmlns:a16="http://schemas.microsoft.com/office/drawing/2014/main" id="{F3F0F16B-8C38-4782-9610-2B73C4C8F47B}"/>
              </a:ext>
            </a:extLst>
          </p:cNvPr>
          <p:cNvSpPr/>
          <p:nvPr/>
        </p:nvSpPr>
        <p:spPr>
          <a:xfrm>
            <a:off x="8572047" y="3684683"/>
            <a:ext cx="469140"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27" name="Isosceles Triangle 26">
            <a:extLst>
              <a:ext uri="{FF2B5EF4-FFF2-40B4-BE49-F238E27FC236}">
                <a16:creationId xmlns:a16="http://schemas.microsoft.com/office/drawing/2014/main" id="{CB1C1BA3-5DD9-44BE-A130-957DAE8C40DD}"/>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29" name="Isosceles Triangle 28">
            <a:extLst>
              <a:ext uri="{FF2B5EF4-FFF2-40B4-BE49-F238E27FC236}">
                <a16:creationId xmlns:a16="http://schemas.microsoft.com/office/drawing/2014/main" id="{08EBE014-888F-47A0-8329-AC37EDFD6A98}"/>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FA33DCBA-F8DE-4E6A-B75C-5C4A7720286F}"/>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0" name="Isosceles Triangle 49">
            <a:extLst>
              <a:ext uri="{FF2B5EF4-FFF2-40B4-BE49-F238E27FC236}">
                <a16:creationId xmlns:a16="http://schemas.microsoft.com/office/drawing/2014/main" id="{05BFC687-2622-4858-8453-95867272E324}"/>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52" name="Isosceles Triangle 51">
            <a:extLst>
              <a:ext uri="{FF2B5EF4-FFF2-40B4-BE49-F238E27FC236}">
                <a16:creationId xmlns:a16="http://schemas.microsoft.com/office/drawing/2014/main" id="{1AED65DC-FD9C-4578-B6A0-17CEC7E0F8C2}"/>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55" name="Isosceles Triangle 54">
            <a:extLst>
              <a:ext uri="{FF2B5EF4-FFF2-40B4-BE49-F238E27FC236}">
                <a16:creationId xmlns:a16="http://schemas.microsoft.com/office/drawing/2014/main" id="{7C667F73-2428-4702-BCAA-F58ADCC62853}"/>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57" name="Isosceles Triangle 56">
            <a:extLst>
              <a:ext uri="{FF2B5EF4-FFF2-40B4-BE49-F238E27FC236}">
                <a16:creationId xmlns:a16="http://schemas.microsoft.com/office/drawing/2014/main" id="{08DFF385-B3BA-4F57-B2DB-7FD6710F4712}"/>
              </a:ext>
            </a:extLst>
          </p:cNvPr>
          <p:cNvSpPr>
            <a:spLocks noChangeArrowheads="1"/>
          </p:cNvSpPr>
          <p:nvPr/>
        </p:nvSpPr>
        <p:spPr bwMode="auto">
          <a:xfrm>
            <a:off x="965176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66" name="Text Box 26">
            <a:extLst>
              <a:ext uri="{FF2B5EF4-FFF2-40B4-BE49-F238E27FC236}">
                <a16:creationId xmlns:a16="http://schemas.microsoft.com/office/drawing/2014/main" id="{17937EE2-D8D2-469E-B929-707B843D8996}"/>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69" name="Text Box 26">
            <a:extLst>
              <a:ext uri="{FF2B5EF4-FFF2-40B4-BE49-F238E27FC236}">
                <a16:creationId xmlns:a16="http://schemas.microsoft.com/office/drawing/2014/main" id="{9D6A0D72-2F1D-4790-A0EE-3F24598FC8EB}"/>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73" name="Isosceles Triangle 72">
            <a:extLst>
              <a:ext uri="{FF2B5EF4-FFF2-40B4-BE49-F238E27FC236}">
                <a16:creationId xmlns:a16="http://schemas.microsoft.com/office/drawing/2014/main" id="{A440538B-D407-4E7F-9F71-67DD2951A971}"/>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79" name="Text Box 26">
            <a:extLst>
              <a:ext uri="{FF2B5EF4-FFF2-40B4-BE49-F238E27FC236}">
                <a16:creationId xmlns:a16="http://schemas.microsoft.com/office/drawing/2014/main" id="{7DAFFC53-4722-42F5-9C4A-207E7BBE4CE0}"/>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77" name="Straight Connector 76">
            <a:extLst>
              <a:ext uri="{FF2B5EF4-FFF2-40B4-BE49-F238E27FC236}">
                <a16:creationId xmlns:a16="http://schemas.microsoft.com/office/drawing/2014/main" id="{388D557F-C8D9-4F40-9778-B21A431955B5}"/>
              </a:ext>
            </a:extLst>
          </p:cNvPr>
          <p:cNvCxnSpPr>
            <a:cxnSpLocks/>
          </p:cNvCxnSpPr>
          <p:nvPr/>
        </p:nvCxnSpPr>
        <p:spPr bwMode="auto">
          <a:xfrm flipV="1">
            <a:off x="7253951" y="3979958"/>
            <a:ext cx="720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Isosceles Triangle 80">
            <a:extLst>
              <a:ext uri="{FF2B5EF4-FFF2-40B4-BE49-F238E27FC236}">
                <a16:creationId xmlns:a16="http://schemas.microsoft.com/office/drawing/2014/main" id="{44CA29C5-8E00-4249-926D-0657600C093B}"/>
              </a:ext>
            </a:extLst>
          </p:cNvPr>
          <p:cNvSpPr>
            <a:spLocks noChangeArrowheads="1"/>
          </p:cNvSpPr>
          <p:nvPr/>
        </p:nvSpPr>
        <p:spPr bwMode="auto">
          <a:xfrm>
            <a:off x="8000762" y="225631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2" name="Isosceles Triangle 81">
            <a:extLst>
              <a:ext uri="{FF2B5EF4-FFF2-40B4-BE49-F238E27FC236}">
                <a16:creationId xmlns:a16="http://schemas.microsoft.com/office/drawing/2014/main" id="{0021E4CD-C176-4214-9FCD-C369DA8D9103}"/>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83" name="Isosceles Triangle 82">
            <a:extLst>
              <a:ext uri="{FF2B5EF4-FFF2-40B4-BE49-F238E27FC236}">
                <a16:creationId xmlns:a16="http://schemas.microsoft.com/office/drawing/2014/main" id="{96924D86-4214-43EB-93EC-8C86D3268B69}"/>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66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TGaz</a:t>
            </a:r>
            <a:r>
              <a:rPr lang="en-US" dirty="0"/>
              <a:t> CRC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March 2022</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March 	16</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March 	23</a:t>
            </a:r>
            <a:r>
              <a:rPr lang="en-US" altLang="en-US" sz="2000" b="0" kern="0" baseline="30000" dirty="0"/>
              <a:t>rd</a:t>
            </a:r>
            <a:r>
              <a:rPr lang="en-US" altLang="en-US" sz="2000" b="0" kern="0" dirty="0"/>
              <a:t>  	Wed.	13:00 – 15:00 ET</a:t>
            </a:r>
          </a:p>
          <a:p>
            <a:pPr>
              <a:buFont typeface="Arial" panose="020B0604020202020204" pitchFamily="34" charset="0"/>
              <a:buChar char="•"/>
            </a:pPr>
            <a:r>
              <a:rPr lang="en-US" altLang="en-US" sz="2000" b="0" kern="0" dirty="0"/>
              <a:t>March 	30</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April	 	6</a:t>
            </a:r>
            <a:r>
              <a:rPr lang="en-US" altLang="en-US" sz="2000" b="0" kern="0" baseline="30000" dirty="0"/>
              <a:t>th</a:t>
            </a:r>
            <a:r>
              <a:rPr lang="en-US" altLang="en-US" sz="2000" b="0" kern="0" dirty="0"/>
              <a:t> 		Wed.	13:00 – 15:00 ET*  </a:t>
            </a:r>
          </a:p>
          <a:p>
            <a:pPr>
              <a:buFont typeface="Arial" panose="020B0604020202020204" pitchFamily="34" charset="0"/>
              <a:buChar char="•"/>
            </a:pPr>
            <a:r>
              <a:rPr lang="en-US" altLang="en-US" sz="2000" b="0" kern="0" dirty="0"/>
              <a:t>April		13</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April 	20</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April 	27</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May	 	4</a:t>
            </a:r>
            <a:r>
              <a:rPr lang="en-US" altLang="en-US" sz="2000" b="0" kern="0" baseline="30000" dirty="0"/>
              <a:t>th</a:t>
            </a:r>
            <a:r>
              <a:rPr lang="en-US" altLang="en-US" sz="2000" b="0" kern="0" dirty="0"/>
              <a:t> 		 Wed.	13:00 – 15:00 ET*</a:t>
            </a:r>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769441"/>
          </a:xfrm>
          <a:prstGeom prst="rect">
            <a:avLst/>
          </a:prstGeom>
          <a:noFill/>
        </p:spPr>
        <p:txBody>
          <a:bodyPr wrap="square" rtlCol="0">
            <a:spAutoFit/>
          </a:bodyPr>
          <a:lstStyle/>
          <a:p>
            <a:pPr marL="0" indent="0"/>
            <a:endParaRPr lang="en-US" altLang="en-US" sz="1400" b="0" dirty="0">
              <a:solidFill>
                <a:schemeClr val="tx1"/>
              </a:solidFill>
            </a:endParaRPr>
          </a:p>
          <a:p>
            <a:pPr marL="0" indent="0"/>
            <a:r>
              <a:rPr lang="en-US" altLang="en-US" sz="1400" b="0" dirty="0">
                <a:solidFill>
                  <a:schemeClr val="tx1"/>
                </a:solidFill>
              </a:rPr>
              <a:t>* - newly announced</a:t>
            </a:r>
          </a:p>
          <a:p>
            <a:r>
              <a:rPr lang="en-US" sz="1600" dirty="0">
                <a:solidFill>
                  <a:schemeClr val="tx1"/>
                </a:solidFill>
              </a:rPr>
              <a:t>** - meeting as part of the IEEE week, refer to WG agenda document for details.</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2022-03-10</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8207"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40B4BE2-6CE6-4BF7-B2A4-D61AEDFFCE53}"/>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26122B11-7472-4AF3-B565-70ADA082A0FF}"/>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4" name="Date Placeholder 3">
            <a:extLst>
              <a:ext uri="{FF2B5EF4-FFF2-40B4-BE49-F238E27FC236}">
                <a16:creationId xmlns:a16="http://schemas.microsoft.com/office/drawing/2014/main" id="{97C14751-C40F-4C7B-8AFB-46E7577C54EF}"/>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4163480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2022 session.</a:t>
            </a:r>
          </a:p>
        </p:txBody>
      </p:sp>
      <p:sp>
        <p:nvSpPr>
          <p:cNvPr id="2" name="Footer Placeholder 1">
            <a:extLst>
              <a:ext uri="{FF2B5EF4-FFF2-40B4-BE49-F238E27FC236}">
                <a16:creationId xmlns:a16="http://schemas.microsoft.com/office/drawing/2014/main" id="{A65346DC-BDA6-419E-B54D-6343462DBC7B}"/>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1CFD65EE-BB67-4CE8-BF1E-91A75D0EAC1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Date Placeholder 6">
            <a:extLst>
              <a:ext uri="{FF2B5EF4-FFF2-40B4-BE49-F238E27FC236}">
                <a16:creationId xmlns:a16="http://schemas.microsoft.com/office/drawing/2014/main" id="{B3763BA6-5ED2-4868-A117-C3C9C782937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764609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March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LB260 against Draft 1.0 (333 comments in total)</a:t>
            </a:r>
          </a:p>
          <a:p>
            <a:pPr marL="1200150" lvl="2" indent="-342900">
              <a:buFont typeface="Arial" panose="020B0604020202020204" pitchFamily="34" charset="0"/>
              <a:buChar char="•"/>
              <a:defRPr/>
            </a:pPr>
            <a:r>
              <a:rPr lang="en-GB" altLang="en-US" dirty="0"/>
              <a:t>131 Editorial</a:t>
            </a:r>
          </a:p>
          <a:p>
            <a:pPr marL="1200150" lvl="2" indent="-342900">
              <a:buFont typeface="Arial" panose="020B0604020202020204" pitchFamily="34" charset="0"/>
              <a:buChar char="•"/>
              <a:defRPr/>
            </a:pPr>
            <a:r>
              <a:rPr lang="en-GB" altLang="en-US" dirty="0"/>
              <a:t>183 Technical</a:t>
            </a:r>
          </a:p>
          <a:p>
            <a:pPr marL="1200150" lvl="2" indent="-342900">
              <a:buFont typeface="Arial" panose="020B0604020202020204" pitchFamily="34" charset="0"/>
              <a:buChar char="•"/>
              <a:defRPr/>
            </a:pPr>
            <a:r>
              <a:rPr lang="en-GB" altLang="en-US" dirty="0"/>
              <a:t>18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a:t>
            </a:r>
          </a:p>
          <a:p>
            <a:pPr marL="800100" lvl="1" indent="-342900">
              <a:buFont typeface="Arial" panose="020B0604020202020204" pitchFamily="34" charset="0"/>
              <a:buChar char="•"/>
              <a:defRPr/>
            </a:pPr>
            <a:r>
              <a:rPr lang="en-GB" altLang="en-US" dirty="0"/>
              <a:t>CAD document has been updated and approved.</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11-22/0260r4.</a:t>
            </a:r>
          </a:p>
          <a:p>
            <a:pPr marL="457200" lvl="1" indent="0">
              <a:buFontTx/>
              <a:buNone/>
              <a:defRPr/>
            </a:pPr>
            <a:r>
              <a:rPr lang="en-US" altLang="en-US" b="1" dirty="0"/>
              <a:t>Minutes of the meeting are available in doc. 11-22/0450r0.</a:t>
            </a:r>
          </a:p>
        </p:txBody>
      </p:sp>
      <p:sp>
        <p:nvSpPr>
          <p:cNvPr id="7" name="Footer Placeholder 6">
            <a:extLst>
              <a:ext uri="{FF2B5EF4-FFF2-40B4-BE49-F238E27FC236}">
                <a16:creationId xmlns:a16="http://schemas.microsoft.com/office/drawing/2014/main" id="{C400A302-D6DA-4212-B30E-E42D099EB803}"/>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C173A82-CEB8-40B5-893D-29C0DF46CF81}"/>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AD32780D-C41A-4B29-8D69-D642390618B4}"/>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584161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D2.0 release target is </a:t>
            </a:r>
            <a:br>
              <a:rPr lang="en-GB" altLang="en-US" sz="2400" dirty="0"/>
            </a:br>
            <a:r>
              <a:rPr lang="en-GB" altLang="en-US" sz="2400" b="1" dirty="0"/>
              <a:t>31 Mar.</a:t>
            </a:r>
          </a:p>
          <a:p>
            <a:pPr marL="800100" lvl="1" indent="-342900">
              <a:buFont typeface="Arial" panose="020B0604020202020204" pitchFamily="34" charset="0"/>
              <a:buChar char="•"/>
              <a:defRPr/>
            </a:pPr>
            <a:r>
              <a:rPr lang="en-GB" altLang="en-US" sz="2400" dirty="0"/>
              <a:t>D2.0 15-day recirc ballot start is </a:t>
            </a:r>
            <a:r>
              <a:rPr lang="en-GB" altLang="en-US" sz="2400" b="1" dirty="0"/>
              <a:t>4 Apr. </a:t>
            </a:r>
          </a:p>
          <a:p>
            <a:pPr marL="800100" lvl="1" indent="-342900">
              <a:buFont typeface="Arial" panose="020B0604020202020204" pitchFamily="34" charset="0"/>
              <a:buChar char="•"/>
              <a:defRPr/>
            </a:pPr>
            <a:r>
              <a:rPr lang="en-GB" altLang="en-US" sz="2400" dirty="0"/>
              <a:t>Comment resolution against D2.0 for May interim</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224676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21 Apr. 08:30 CET (02:30 EDT) for 1.5h </a:t>
            </a:r>
          </a:p>
          <a:p>
            <a:pPr marL="1200150" lvl="2" indent="-342900">
              <a:buFont typeface="Arial" panose="020B0604020202020204" pitchFamily="34" charset="0"/>
              <a:buChar char="•"/>
              <a:defRPr/>
            </a:pPr>
            <a:r>
              <a:rPr lang="en-GB" altLang="en-US" sz="2000" dirty="0">
                <a:solidFill>
                  <a:schemeClr val="tx1"/>
                </a:solidFill>
              </a:rPr>
              <a:t>28 Apr. 08:30 CET (02:30 EDT) for 1.5h </a:t>
            </a:r>
          </a:p>
          <a:p>
            <a:pPr marL="1200150" lvl="2" indent="-342900">
              <a:buFont typeface="Arial" panose="020B0604020202020204" pitchFamily="34" charset="0"/>
              <a:buChar char="•"/>
              <a:defRPr/>
            </a:pPr>
            <a:r>
              <a:rPr lang="en-GB" altLang="en-US" sz="2000" dirty="0">
                <a:solidFill>
                  <a:schemeClr val="tx1"/>
                </a:solidFill>
              </a:rPr>
              <a:t>  5 May. 08:30 CET (02:30 EDT) for 1.5h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76B2CF0B-3CA2-49FE-BDAA-46EC3B7DF30B}"/>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50011F1B-5664-49D1-8CCB-03E131C0A5E4}"/>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10" name="Date Placeholder 9">
            <a:extLst>
              <a:ext uri="{FF2B5EF4-FFF2-40B4-BE49-F238E27FC236}">
                <a16:creationId xmlns:a16="http://schemas.microsoft.com/office/drawing/2014/main" id="{CD78C99E-E019-4294-B758-95C3AE52C016}"/>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301254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2022-03-14</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9231"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C5D604D9-E6FA-4CB2-B2F6-50F8BAA3D5A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D17F9CB-4BBF-42AB-BA17-99A83B840D4B}"/>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8ACDD24D-20F9-4346-9FC1-E08B5469FC07}"/>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8396271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2022.</a:t>
            </a:r>
          </a:p>
        </p:txBody>
      </p:sp>
      <p:sp>
        <p:nvSpPr>
          <p:cNvPr id="2" name="Footer Placeholder 1">
            <a:extLst>
              <a:ext uri="{FF2B5EF4-FFF2-40B4-BE49-F238E27FC236}">
                <a16:creationId xmlns:a16="http://schemas.microsoft.com/office/drawing/2014/main" id="{0940B2D1-A888-481E-9AF4-2C69F05DFA7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7378565-697C-4667-A19A-26D990B97FD6}"/>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a:extLst>
              <a:ext uri="{FF2B5EF4-FFF2-40B4-BE49-F238E27FC236}">
                <a16:creationId xmlns:a16="http://schemas.microsoft.com/office/drawing/2014/main" id="{517937CB-F45F-498E-B718-541A68AE71DE}"/>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22625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a:buChar char="•"/>
            </a:pPr>
            <a:r>
              <a:rPr lang="en-US" sz="2133" dirty="0">
                <a:solidFill>
                  <a:schemeClr val="tx1"/>
                </a:solidFill>
              </a:rPr>
              <a:t>Work on comment resolutions</a:t>
            </a:r>
          </a:p>
          <a:p>
            <a:pPr>
              <a:buFont typeface="Arial"/>
              <a:buChar char="•"/>
            </a:pPr>
            <a:r>
              <a:rPr lang="en-US" sz="2133" dirty="0">
                <a:solidFill>
                  <a:schemeClr val="tx1"/>
                </a:solidFill>
              </a:rPr>
              <a:t>Discussion with WG Editor and TG Editor on ANA assignments</a:t>
            </a:r>
          </a:p>
          <a:p>
            <a:pPr>
              <a:buFont typeface="Arial"/>
              <a:buChar char="•"/>
            </a:pPr>
            <a:r>
              <a:rPr lang="en-US" sz="2133" dirty="0">
                <a:solidFill>
                  <a:schemeClr val="tx1"/>
                </a:solidFill>
              </a:rPr>
              <a:t>Try to go to D3.0 recirculation WG LB</a:t>
            </a:r>
          </a:p>
          <a:p>
            <a:pPr marL="0" indent="0"/>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5 times this week</a:t>
            </a:r>
          </a:p>
          <a:p>
            <a:pPr marL="380990" indent="-380990">
              <a:buFont typeface="Arial" panose="020B0604020202020204" pitchFamily="34" charset="0"/>
              <a:buChar char="•"/>
            </a:pPr>
            <a:r>
              <a:rPr lang="en-US" sz="2133" dirty="0">
                <a:solidFill>
                  <a:schemeClr val="tx1"/>
                </a:solidFill>
              </a:rPr>
              <a:t>Resolved 79 technical comments</a:t>
            </a:r>
          </a:p>
          <a:p>
            <a:pPr marL="781031" lvl="1" indent="-380990">
              <a:buFont typeface="Arial" panose="020B0604020202020204" pitchFamily="34" charset="0"/>
              <a:buChar char="•"/>
            </a:pPr>
            <a:r>
              <a:rPr lang="en-US" sz="1733" dirty="0">
                <a:solidFill>
                  <a:schemeClr val="tx1"/>
                </a:solidFill>
              </a:rPr>
              <a:t>All comments resolved;</a:t>
            </a:r>
          </a:p>
          <a:p>
            <a:pPr marL="781031" lvl="1" indent="-380990">
              <a:buFont typeface="Arial" panose="020B0604020202020204" pitchFamily="34" charset="0"/>
              <a:buChar char="•"/>
            </a:pPr>
            <a:r>
              <a:rPr lang="en-US" sz="1733" dirty="0">
                <a:solidFill>
                  <a:schemeClr val="tx1"/>
                </a:solidFill>
                <a:highlight>
                  <a:srgbClr val="FFFF00"/>
                </a:highlight>
              </a:rPr>
              <a:t>TG motion to request WG recirc passed</a:t>
            </a:r>
          </a:p>
          <a:p>
            <a:pPr marL="380990" indent="-380990">
              <a:buFont typeface="Arial" panose="020B0604020202020204" pitchFamily="34" charset="0"/>
              <a:buChar char="•"/>
            </a:pPr>
            <a:r>
              <a:rPr lang="en-US" sz="2133" dirty="0">
                <a:solidFill>
                  <a:schemeClr val="tx1"/>
                </a:solidFill>
              </a:rPr>
              <a:t>ANA discussion with WG Editor deferred to upcoming </a:t>
            </a:r>
            <a:r>
              <a:rPr lang="en-US" sz="2133" dirty="0" err="1">
                <a:solidFill>
                  <a:schemeClr val="tx1"/>
                </a:solidFill>
              </a:rPr>
              <a:t>telcos</a:t>
            </a:r>
            <a:endParaRPr lang="en-US" sz="2133" dirty="0">
              <a:solidFill>
                <a:schemeClr val="tx1"/>
              </a:solidFill>
            </a:endParaRPr>
          </a:p>
        </p:txBody>
      </p:sp>
      <p:sp>
        <p:nvSpPr>
          <p:cNvPr id="7" name="Footer Placeholder 6">
            <a:extLst>
              <a:ext uri="{FF2B5EF4-FFF2-40B4-BE49-F238E27FC236}">
                <a16:creationId xmlns:a16="http://schemas.microsoft.com/office/drawing/2014/main" id="{DF529910-1233-41A6-B475-FEF0276F1AEA}"/>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F3540A3D-35E7-4B9F-B51F-3A84E8D6D4C3}"/>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A9E797F2-7B3C-44E2-ABC6-815C8C919C08}"/>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73717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5BB249D3-B151-4F42-B876-914847D43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2" y="674750"/>
            <a:ext cx="10615157" cy="5800663"/>
          </a:xfrm>
          <a:prstGeom prst="rect">
            <a:avLst/>
          </a:prstGeom>
        </p:spPr>
      </p:pic>
    </p:spTree>
    <p:extLst>
      <p:ext uri="{BB962C8B-B14F-4D97-AF65-F5344CB8AC3E}">
        <p14:creationId xmlns:p14="http://schemas.microsoft.com/office/powerpoint/2010/main" val="3575436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Discussion with WG Editor on ANA Assignment</a:t>
            </a:r>
          </a:p>
          <a:p>
            <a:pPr marL="380990" indent="-380990">
              <a:buFont typeface="Arial" panose="020B0604020202020204" pitchFamily="34" charset="0"/>
              <a:buChar char="•"/>
            </a:pPr>
            <a:r>
              <a:rPr lang="en-US" dirty="0">
                <a:solidFill>
                  <a:schemeClr val="tx1"/>
                </a:solidFill>
              </a:rPr>
              <a:t>To be decided: discussion on potential support of S1G</a:t>
            </a:r>
          </a:p>
          <a:p>
            <a:pPr marL="380990" indent="-380990">
              <a:buFont typeface="Arial" panose="020B0604020202020204" pitchFamily="34" charset="0"/>
              <a:buChar char="•"/>
            </a:pPr>
            <a:r>
              <a:rPr lang="en-US" dirty="0">
                <a:solidFill>
                  <a:schemeClr val="tx1"/>
                </a:solidFill>
              </a:rPr>
              <a:t>Start resolving comments from upcoming WG 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Resolution of comments from upcoming WG 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E87742C3-8E3D-420D-9AEA-7611F54C303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44C6AA0B-49C8-4087-B3B5-EF69E9132D72}"/>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Date Placeholder 6">
            <a:extLst>
              <a:ext uri="{FF2B5EF4-FFF2-40B4-BE49-F238E27FC236}">
                <a16:creationId xmlns:a16="http://schemas.microsoft.com/office/drawing/2014/main" id="{B22A3AFD-E68E-44D9-98E1-BC5376FA5EB0}"/>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158999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79681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 Recirculation LB</a:t>
            </a:r>
          </a:p>
          <a:p>
            <a:pPr marL="0" indent="0">
              <a:lnSpc>
                <a:spcPct val="80000"/>
              </a:lnSpc>
            </a:pPr>
            <a:r>
              <a:rPr lang="en-US" altLang="en-US" sz="2133" dirty="0">
                <a:solidFill>
                  <a:schemeClr val="tx1"/>
                </a:solidFill>
              </a:rPr>
              <a:t>March 2022		D3.0 WG Recirculation LB</a:t>
            </a:r>
          </a:p>
          <a:p>
            <a:pPr marL="0" indent="0">
              <a:lnSpc>
                <a:spcPct val="80000"/>
              </a:lnSpc>
            </a:pPr>
            <a:r>
              <a:rPr lang="en-US" altLang="en-US" sz="2133" dirty="0">
                <a:solidFill>
                  <a:schemeClr val="tx1"/>
                </a:solidFill>
              </a:rPr>
              <a:t>March 2022		Editorial review / MEC/MDR on D3.0</a:t>
            </a:r>
          </a:p>
          <a:p>
            <a:pPr marL="0" indent="0">
              <a:lnSpc>
                <a:spcPct val="80000"/>
              </a:lnSpc>
            </a:pPr>
            <a:r>
              <a:rPr lang="en-US" altLang="en-US" sz="2133" dirty="0">
                <a:solidFill>
                  <a:schemeClr val="tx1"/>
                </a:solidFill>
              </a:rPr>
              <a:t>May	2022		D4.0 WG Recirculation LB</a:t>
            </a:r>
          </a:p>
          <a:p>
            <a:pPr marL="0" indent="0">
              <a:lnSpc>
                <a:spcPct val="80000"/>
              </a:lnSpc>
            </a:pPr>
            <a:r>
              <a:rPr lang="en-US" altLang="en-US" sz="2133" dirty="0">
                <a:solidFill>
                  <a:schemeClr val="tx1"/>
                </a:solidFill>
              </a:rPr>
              <a:t>May 2022			Form SAB Pool</a:t>
            </a:r>
          </a:p>
          <a:p>
            <a:pPr marL="0" indent="0">
              <a:lnSpc>
                <a:spcPct val="80000"/>
              </a:lnSpc>
            </a:pPr>
            <a:r>
              <a:rPr lang="en-US" altLang="en-US" sz="2133" dirty="0">
                <a:solidFill>
                  <a:schemeClr val="tx1"/>
                </a:solidFill>
              </a:rPr>
              <a:t>Jul 2022			D4.0-unchanged WG Recirculation LB</a:t>
            </a:r>
          </a:p>
          <a:p>
            <a:pPr marL="0" indent="0">
              <a:lnSpc>
                <a:spcPct val="80000"/>
              </a:lnSpc>
            </a:pPr>
            <a:r>
              <a:rPr lang="en-US" altLang="en-US" sz="2133" dirty="0">
                <a:solidFill>
                  <a:schemeClr val="tx1"/>
                </a:solidFill>
              </a:rPr>
              <a:t>Jul 2022			Initial SAB (4.0)</a:t>
            </a:r>
          </a:p>
          <a:p>
            <a:pPr marL="0" indent="0">
              <a:lnSpc>
                <a:spcPct val="80000"/>
              </a:lnSpc>
            </a:pPr>
            <a:r>
              <a:rPr lang="en-US" altLang="en-US" sz="2133" dirty="0">
                <a:solidFill>
                  <a:schemeClr val="tx1"/>
                </a:solidFill>
              </a:rPr>
              <a:t>November 2022	Recirculation SAB</a:t>
            </a:r>
          </a:p>
          <a:p>
            <a:pPr marL="0" indent="0">
              <a:lnSpc>
                <a:spcPct val="80000"/>
              </a:lnSpc>
            </a:pPr>
            <a:r>
              <a:rPr lang="en-US" altLang="en-US" sz="2133" dirty="0">
                <a:solidFill>
                  <a:schemeClr val="tx1"/>
                </a:solidFill>
              </a:rPr>
              <a:t>March 2023		Final WG/EC approval</a:t>
            </a:r>
          </a:p>
          <a:p>
            <a:pPr marL="0" indent="0">
              <a:lnSpc>
                <a:spcPct val="80000"/>
              </a:lnSpc>
            </a:pPr>
            <a:r>
              <a:rPr lang="en-US" altLang="en-US" sz="2133" dirty="0">
                <a:solidFill>
                  <a:schemeClr val="tx1"/>
                </a:solidFill>
              </a:rPr>
              <a:t>May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F6E4B3EB-730F-4EA3-A539-233D28D700A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49C67569-8C18-427B-821C-1EBC0B433F48}"/>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5A2F53E8-CE53-4F94-A556-98B4F6AFBF3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800904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11-22/0204</a:t>
            </a:r>
          </a:p>
          <a:p>
            <a:r>
              <a:rPr lang="en-US" dirty="0"/>
              <a:t>Meeting / Chair’s Slide Deck:		11-22/0205</a:t>
            </a:r>
          </a:p>
          <a:p>
            <a:r>
              <a:rPr lang="en-US" dirty="0"/>
              <a:t>Meeting minutes:					11-22/0426</a:t>
            </a:r>
          </a:p>
          <a:p>
            <a:r>
              <a:rPr lang="en-US" dirty="0"/>
              <a:t>Snapshot Slide:						11-22/0206</a:t>
            </a:r>
          </a:p>
          <a:p>
            <a:r>
              <a:rPr lang="en-US" dirty="0"/>
              <a:t>Closing report:						11-22/0207</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F02ABD5F-66FD-4A86-97ED-D0B31A185E3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EA5976C-CDCE-41C0-B2DA-D8D7AB1F587F}"/>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FFE09DCD-A992-4C43-9B56-E1986305CF7D}"/>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11089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Interim Week</a:t>
            </a:r>
            <a:r>
              <a:rPr lang="en-US" altLang="zh-CN" dirty="0">
                <a:solidFill>
                  <a:srgbClr val="0000FF"/>
                </a:solidFill>
                <a:latin typeface="Arial Black" panose="020B0A04020102020204" pitchFamily="34" charset="0"/>
              </a:rPr>
              <a:t> Jan </a:t>
            </a:r>
            <a:r>
              <a:rPr lang="en-US" altLang="zh-CN" sz="3200" dirty="0">
                <a:solidFill>
                  <a:srgbClr val="0000FF"/>
                </a:solidFill>
                <a:latin typeface="Arial Black" panose="020B0A04020102020204" pitchFamily="34" charset="0"/>
              </a:rPr>
              <a:t>2022</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8BF06EA-4056-4DA8-A9D2-78627B924A48}"/>
              </a:ext>
            </a:extLst>
          </p:cNvPr>
          <p:cNvSpPr>
            <a:spLocks noGrp="1"/>
          </p:cNvSpPr>
          <p:nvPr>
            <p:ph type="ftr" idx="11"/>
          </p:nvPr>
        </p:nvSpPr>
        <p:spPr/>
        <p:txBody>
          <a:bodyPr/>
          <a:lstStyle/>
          <a:p>
            <a:r>
              <a:rPr lang="en-GB"/>
              <a:t>Bo Sun, ZTE</a:t>
            </a:r>
          </a:p>
        </p:txBody>
      </p:sp>
      <p:sp>
        <p:nvSpPr>
          <p:cNvPr id="3" name="Slide Number Placeholder 2">
            <a:extLst>
              <a:ext uri="{FF2B5EF4-FFF2-40B4-BE49-F238E27FC236}">
                <a16:creationId xmlns:a16="http://schemas.microsoft.com/office/drawing/2014/main" id="{3F28247B-AA05-45D6-BEB0-9C908187649B}"/>
              </a:ext>
            </a:extLst>
          </p:cNvPr>
          <p:cNvSpPr>
            <a:spLocks noGrp="1"/>
          </p:cNvSpPr>
          <p:nvPr>
            <p:ph type="sldNum" idx="12"/>
          </p:nvPr>
        </p:nvSpPr>
        <p:spPr/>
        <p:txBody>
          <a:bodyPr/>
          <a:lstStyle/>
          <a:p>
            <a:r>
              <a:rPr lang="en-GB"/>
              <a:t>Slide </a:t>
            </a:r>
            <a:fld id="{06B781AF-4CCF-49B0-A572-DE54FBE5D942}" type="slidenum">
              <a:rPr lang="en-GB" smtClean="0"/>
              <a:pPr/>
              <a:t>53</a:t>
            </a:fld>
            <a:endParaRPr lang="en-GB"/>
          </a:p>
        </p:txBody>
      </p:sp>
      <p:sp>
        <p:nvSpPr>
          <p:cNvPr id="4" name="Date Placeholder 3">
            <a:extLst>
              <a:ext uri="{FF2B5EF4-FFF2-40B4-BE49-F238E27FC236}">
                <a16:creationId xmlns:a16="http://schemas.microsoft.com/office/drawing/2014/main" id="{64A2AD36-FB4A-49C2-A82E-CCA0683C3984}"/>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4152738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0000" lnSpcReduction="10000"/>
          </a:bodyPr>
          <a:lstStyle/>
          <a:p>
            <a:pPr>
              <a:buFont typeface="Arial" panose="020B0604020202020204" pitchFamily="34" charset="0"/>
              <a:buChar char="•"/>
            </a:pPr>
            <a:r>
              <a:rPr lang="en-GB" altLang="en-US" dirty="0"/>
              <a:t>2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Jan interim week and following TCs before Mar plenary week.</a:t>
            </a:r>
          </a:p>
          <a:p>
            <a:pPr>
              <a:buFont typeface="Arial" panose="020B0604020202020204" pitchFamily="34" charset="0"/>
              <a:buChar char="•"/>
            </a:pPr>
            <a:r>
              <a:rPr lang="en-GB" altLang="en-US" dirty="0"/>
              <a:t>Approved resolutions to all rest CIDs of LB 259 and comments from MDR report.</a:t>
            </a:r>
          </a:p>
          <a:p>
            <a:pPr>
              <a:buFont typeface="Arial" panose="020B0604020202020204" pitchFamily="34" charset="0"/>
              <a:buChar char="•"/>
            </a:pPr>
            <a:r>
              <a:rPr lang="en-GB" altLang="en-US" dirty="0"/>
              <a:t>Approved the generation of  11bd D4.0 and WG motion request for a 15-day WG LB recirculation</a:t>
            </a:r>
          </a:p>
          <a:p>
            <a:pPr>
              <a:buFont typeface="Arial" panose="020B0604020202020204" pitchFamily="34" charset="0"/>
              <a:buChar char="•"/>
            </a:pPr>
            <a:r>
              <a:rPr lang="en-GB" altLang="en-US" dirty="0"/>
              <a:t>Approved the CSD affirmation</a:t>
            </a:r>
          </a:p>
          <a:p>
            <a:pPr>
              <a:buFont typeface="Arial" panose="020B0604020202020204" pitchFamily="34" charset="0"/>
              <a:buChar char="•"/>
            </a:pPr>
            <a:r>
              <a:rPr lang="en-GB" altLang="en-US" dirty="0"/>
              <a:t>Approved Report to EC on Conditional SA BA and granting the </a:t>
            </a:r>
            <a:r>
              <a:rPr lang="en-GB" altLang="en-US" dirty="0" err="1"/>
              <a:t>TGbd</a:t>
            </a:r>
            <a:r>
              <a:rPr lang="en-GB" altLang="en-US" dirty="0"/>
              <a:t> chair editorial license</a:t>
            </a:r>
          </a:p>
          <a:p>
            <a:pPr>
              <a:buFont typeface="Arial" panose="020B0604020202020204" pitchFamily="34" charset="0"/>
              <a:buChar char="•"/>
            </a:pPr>
            <a:r>
              <a:rPr lang="en-GB" altLang="en-US" dirty="0"/>
              <a:t>Approved a WG motion request for Conditional SA BA.</a:t>
            </a:r>
          </a:p>
          <a:p>
            <a:pPr>
              <a:buFont typeface="Arial" panose="020B0604020202020204" pitchFamily="34" charset="0"/>
              <a:buChar char="•"/>
            </a:pPr>
            <a:r>
              <a:rPr lang="en-GB" altLang="en-US" dirty="0"/>
              <a:t>Approved 2 teleconference on Apr 1</a:t>
            </a:r>
            <a:r>
              <a:rPr lang="en-GB" altLang="en-US" baseline="30000" dirty="0"/>
              <a:t>st</a:t>
            </a:r>
            <a:r>
              <a:rPr lang="en-GB" altLang="en-US" dirty="0"/>
              <a:t> and Apr 5</a:t>
            </a:r>
            <a:r>
              <a:rPr lang="en-GB" altLang="en-US" baseline="30000" dirty="0"/>
              <a:t>th</a:t>
            </a:r>
            <a:r>
              <a:rPr lang="en-GB" altLang="en-US" dirty="0"/>
              <a:t>. </a:t>
            </a:r>
          </a:p>
          <a:p>
            <a:pPr>
              <a:buFont typeface="Arial" panose="020B0604020202020204" pitchFamily="34" charset="0"/>
              <a:buChar char="•"/>
            </a:pPr>
            <a:r>
              <a:rPr lang="en-GB" altLang="en-US" dirty="0" err="1"/>
              <a:t>TGbd</a:t>
            </a:r>
            <a:r>
              <a:rPr lang="en-GB" altLang="en-US" dirty="0"/>
              <a:t> agenda for this week:</a:t>
            </a:r>
          </a:p>
          <a:p>
            <a:pPr lvl="1">
              <a:buFont typeface="Arial" panose="020B0604020202020204" pitchFamily="34" charset="0"/>
              <a:buChar char="•"/>
            </a:pPr>
            <a:r>
              <a:rPr lang="en-GB" altLang="en-US" dirty="0">
                <a:hlinkClick r:id="rId2"/>
              </a:rPr>
              <a:t>https://mentor.ieee.org/802.11/dcn/22/11-22-0284-03-00bd-tgbd-agenda-for-mar-plenary-2022.pptx</a:t>
            </a:r>
            <a:endParaRPr lang="en-GB" altLang="en-US" dirty="0"/>
          </a:p>
          <a:p>
            <a:pPr marL="57150" indent="0"/>
            <a:endParaRPr lang="en-US" altLang="en-GB" dirty="0"/>
          </a:p>
          <a:p>
            <a:pPr marL="57150" indent="0"/>
            <a:r>
              <a:rPr lang="en-US" altLang="en-GB" dirty="0"/>
              <a:t>Goal for future TCs: resolve comments collected from WB LB for D4.0</a:t>
            </a:r>
          </a:p>
        </p:txBody>
      </p:sp>
      <p:sp>
        <p:nvSpPr>
          <p:cNvPr id="7" name="标题 6"/>
          <p:cNvSpPr>
            <a:spLocks noGrp="1"/>
          </p:cNvSpPr>
          <p:nvPr>
            <p:ph type="title"/>
          </p:nvPr>
        </p:nvSpPr>
        <p:spPr/>
        <p:txBody>
          <a:bodyPr/>
          <a:lstStyle/>
          <a:p>
            <a:r>
              <a:rPr lang="en-US" altLang="zh-CN" dirty="0" err="1"/>
              <a:t>TGbd’s</a:t>
            </a:r>
            <a:r>
              <a:rPr lang="en-US" altLang="zh-CN" dirty="0"/>
              <a:t> Progress during this plenary week</a:t>
            </a:r>
            <a:endParaRPr lang="zh-CN" altLang="en-US" dirty="0"/>
          </a:p>
        </p:txBody>
      </p:sp>
      <p:sp>
        <p:nvSpPr>
          <p:cNvPr id="2" name="Footer Placeholder 1">
            <a:extLst>
              <a:ext uri="{FF2B5EF4-FFF2-40B4-BE49-F238E27FC236}">
                <a16:creationId xmlns:a16="http://schemas.microsoft.com/office/drawing/2014/main" id="{6A4561B4-6FA1-4701-9059-11BFE40DF780}"/>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753D6EB1-98BA-418F-BE7C-4EF01D0A7CA4}"/>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9" name="Date Placeholder 8">
            <a:extLst>
              <a:ext uri="{FF2B5EF4-FFF2-40B4-BE49-F238E27FC236}">
                <a16:creationId xmlns:a16="http://schemas.microsoft.com/office/drawing/2014/main" id="{C950664E-2F98-4645-871C-8646F7BB8FA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977626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769035669"/>
              </p:ext>
            </p:extLst>
          </p:nvPr>
        </p:nvGraphicFramePr>
        <p:xfrm>
          <a:off x="838200" y="1539240"/>
          <a:ext cx="10668000" cy="493776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 11-21/1999r3, 11-21/2000r4, 11-22/0283r3, </a:t>
                      </a:r>
                      <a:r>
                        <a:rPr lang="en-US" altLang="zh-CN" sz="1200" baseline="0" dirty="0">
                          <a:solidFill>
                            <a:srgbClr val="0070C0"/>
                          </a:solidFill>
                        </a:rPr>
                        <a:t>11-22/0284r3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a:t>
                      </a:r>
                      <a:r>
                        <a:rPr lang="en-US" altLang="zh-CN" sz="1200" baseline="0" dirty="0">
                          <a:solidFill>
                            <a:srgbClr val="0070C0"/>
                          </a:solidFill>
                          <a:sym typeface="+mn-ea"/>
                        </a:rPr>
                        <a:t>11-22/0167r0, 11-22/0416r0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11-19/2045r16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a:t>
                      </a:r>
                      <a:r>
                        <a:rPr lang="en-US" altLang="zh-CN" sz="1200" dirty="0">
                          <a:solidFill>
                            <a:srgbClr val="0070C0"/>
                          </a:solidFill>
                        </a:rPr>
                        <a:t>11-21/2018r7 (LB259)</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11-20/1564r5</a:t>
                      </a:r>
                    </a:p>
                  </a:txBody>
                  <a:tcPr/>
                </a:tc>
                <a:extLst>
                  <a:ext uri="{0D108BD9-81ED-4DB2-BD59-A6C34878D82A}">
                    <a16:rowId xmlns:a16="http://schemas.microsoft.com/office/drawing/2014/main" val="10013"/>
                  </a:ext>
                </a:extLst>
              </a:tr>
              <a:tr h="160689">
                <a:tc>
                  <a:txBody>
                    <a:bodyPr/>
                    <a:lstStyle/>
                    <a:p>
                      <a:pPr>
                        <a:buNone/>
                      </a:pPr>
                      <a:r>
                        <a:rPr lang="en-US" altLang="zh-CN" sz="1200" dirty="0">
                          <a:solidFill>
                            <a:schemeClr val="tx1"/>
                          </a:solidFill>
                        </a:rPr>
                        <a:t>MDR</a:t>
                      </a:r>
                      <a:r>
                        <a:rPr lang="en-US" altLang="zh-CN" sz="1200" baseline="0" dirty="0">
                          <a:solidFill>
                            <a:schemeClr val="tx1"/>
                          </a:solidFill>
                        </a:rPr>
                        <a:t> Report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11-22/0021r14</a:t>
                      </a:r>
                    </a:p>
                  </a:txBody>
                  <a:tcPr/>
                </a:tc>
                <a:extLst>
                  <a:ext uri="{0D108BD9-81ED-4DB2-BD59-A6C34878D82A}">
                    <a16:rowId xmlns:a16="http://schemas.microsoft.com/office/drawing/2014/main" val="10014"/>
                  </a:ext>
                </a:extLst>
              </a:tr>
            </a:tbl>
          </a:graphicData>
        </a:graphic>
      </p:graphicFrame>
      <p:sp>
        <p:nvSpPr>
          <p:cNvPr id="3" name="Footer Placeholder 2">
            <a:extLst>
              <a:ext uri="{FF2B5EF4-FFF2-40B4-BE49-F238E27FC236}">
                <a16:creationId xmlns:a16="http://schemas.microsoft.com/office/drawing/2014/main" id="{1D1BFCBF-82E5-4B43-B767-C99129AAC601}"/>
              </a:ext>
            </a:extLst>
          </p:cNvPr>
          <p:cNvSpPr>
            <a:spLocks noGrp="1"/>
          </p:cNvSpPr>
          <p:nvPr>
            <p:ph type="ftr" idx="14"/>
          </p:nvPr>
        </p:nvSpPr>
        <p:spPr/>
        <p:txBody>
          <a:bodyPr/>
          <a:lstStyle/>
          <a:p>
            <a:r>
              <a:rPr lang="en-GB"/>
              <a:t>Bo Sun, ZTE</a:t>
            </a:r>
            <a:endParaRPr lang="en-GB" dirty="0"/>
          </a:p>
        </p:txBody>
      </p:sp>
      <p:sp>
        <p:nvSpPr>
          <p:cNvPr id="7" name="Slide Number Placeholder 6">
            <a:extLst>
              <a:ext uri="{FF2B5EF4-FFF2-40B4-BE49-F238E27FC236}">
                <a16:creationId xmlns:a16="http://schemas.microsoft.com/office/drawing/2014/main" id="{F9C5E22A-E09A-4545-A444-6A86776C419D}"/>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790CE7EA-466F-4A35-8136-7B136DB454E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095938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#1 (approval of comment resolutions of LB 259)</a:t>
            </a:r>
            <a:endParaRPr lang="zh-CN" altLang="en-US" sz="2800" dirty="0"/>
          </a:p>
        </p:txBody>
      </p:sp>
      <p:sp>
        <p:nvSpPr>
          <p:cNvPr id="3" name="内容占位符 2"/>
          <p:cNvSpPr>
            <a:spLocks noGrp="1"/>
          </p:cNvSpPr>
          <p:nvPr>
            <p:ph idx="1"/>
          </p:nvPr>
        </p:nvSpPr>
        <p:spPr/>
        <p:txBody>
          <a:bodyPr/>
          <a:lstStyle/>
          <a:p>
            <a:r>
              <a:rPr lang="en-US" altLang="zh-CN" sz="2800" dirty="0">
                <a:sym typeface="+mn-ea"/>
              </a:rPr>
              <a:t>Move to approve the comment resolutions to 20 CIDs which marked as “ready for motion” as in 11-21/2018r7</a:t>
            </a:r>
            <a:endParaRPr lang="en-US" altLang="zh-CN" sz="2800"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a:t>
            </a:r>
            <a:r>
              <a:rPr lang="en-US" altLang="zh-CN" sz="2800" dirty="0" err="1">
                <a:latin typeface="Calibri" panose="020F0502020204030204" pitchFamily="34" charset="0"/>
                <a:cs typeface="Calibri" panose="020F0502020204030204" pitchFamily="34" charset="0"/>
              </a:rPr>
              <a:t>Yujin</a:t>
            </a:r>
            <a:r>
              <a:rPr lang="en-US" altLang="zh-CN" sz="2800" dirty="0">
                <a:latin typeface="Calibri" panose="020F0502020204030204" pitchFamily="34" charset="0"/>
                <a:cs typeface="Calibri" panose="020F0502020204030204" pitchFamily="34" charset="0"/>
              </a:rPr>
              <a:t> Noh				Seconded: Joseph Levy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Approved with unanimous consensus</a:t>
            </a:r>
            <a:endParaRPr lang="zh-CN" altLang="en-US" sz="2800" dirty="0"/>
          </a:p>
        </p:txBody>
      </p:sp>
      <p:sp>
        <p:nvSpPr>
          <p:cNvPr id="6" name="Footer Placeholder 5">
            <a:extLst>
              <a:ext uri="{FF2B5EF4-FFF2-40B4-BE49-F238E27FC236}">
                <a16:creationId xmlns:a16="http://schemas.microsoft.com/office/drawing/2014/main" id="{6C8F4A99-D253-476C-9FBF-619C4F3A6D44}"/>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B0FD069B-3684-4750-B8BC-0B0C86B0BE50}"/>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91F9DFAD-9005-4948-AFD8-9DCC10DD781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815515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#2 (approval of comment resolutions from MDR Report)</a:t>
            </a:r>
            <a:endParaRPr lang="zh-CN" altLang="en-US" sz="2800" dirty="0"/>
          </a:p>
        </p:txBody>
      </p:sp>
      <p:sp>
        <p:nvSpPr>
          <p:cNvPr id="3" name="内容占位符 2"/>
          <p:cNvSpPr>
            <a:spLocks noGrp="1"/>
          </p:cNvSpPr>
          <p:nvPr>
            <p:ph idx="1"/>
          </p:nvPr>
        </p:nvSpPr>
        <p:spPr/>
        <p:txBody>
          <a:bodyPr/>
          <a:lstStyle/>
          <a:p>
            <a:r>
              <a:rPr lang="en-US" altLang="zh-CN" sz="2800" dirty="0">
                <a:sym typeface="+mn-ea"/>
              </a:rPr>
              <a:t>Move to approve the comment resolutions to all comments from MDR Report as in 11-22/0021r14</a:t>
            </a:r>
            <a:endParaRPr lang="en-US" altLang="zh-CN" sz="2800"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a:t>
            </a:r>
            <a:r>
              <a:rPr lang="en-US" altLang="zh-CN" sz="2800" dirty="0" err="1">
                <a:latin typeface="Calibri" panose="020F0502020204030204" pitchFamily="34" charset="0"/>
                <a:cs typeface="Calibri" panose="020F0502020204030204" pitchFamily="34" charset="0"/>
              </a:rPr>
              <a:t>Yujin</a:t>
            </a:r>
            <a:r>
              <a:rPr lang="en-US" altLang="zh-CN" sz="2800" dirty="0">
                <a:latin typeface="Calibri" panose="020F0502020204030204" pitchFamily="34" charset="0"/>
                <a:cs typeface="Calibri" panose="020F0502020204030204" pitchFamily="34" charset="0"/>
              </a:rPr>
              <a:t> Noh				Seconded: Joseph Levy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Approved with unanimous consensus</a:t>
            </a:r>
            <a:endParaRPr lang="zh-CN" altLang="en-US" sz="2800" dirty="0"/>
          </a:p>
        </p:txBody>
      </p:sp>
      <p:sp>
        <p:nvSpPr>
          <p:cNvPr id="6" name="Footer Placeholder 5">
            <a:extLst>
              <a:ext uri="{FF2B5EF4-FFF2-40B4-BE49-F238E27FC236}">
                <a16:creationId xmlns:a16="http://schemas.microsoft.com/office/drawing/2014/main" id="{162EB3F3-1ACD-468B-85C8-B35C3746332B}"/>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3ABA84C9-A979-42A6-8285-E97D30506E0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B6CC943D-44A4-4032-A734-028BDE48DF60}"/>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26942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#3 (Generation of D4.0 and WGLB Recirculation)</a:t>
            </a:r>
            <a:endParaRPr lang="zh-CN" altLang="en-US" sz="2800" dirty="0"/>
          </a:p>
        </p:txBody>
      </p:sp>
      <p:sp>
        <p:nvSpPr>
          <p:cNvPr id="3" name="内容占位符 2"/>
          <p:cNvSpPr>
            <a:spLocks noGrp="1"/>
          </p:cNvSpPr>
          <p:nvPr>
            <p:ph idx="1"/>
          </p:nvPr>
        </p:nvSpPr>
        <p:spPr/>
        <p:txBody>
          <a:bodyPr>
            <a:normAutofit fontScale="77500" lnSpcReduction="20000"/>
          </a:bodyPr>
          <a:lstStyle/>
          <a:p>
            <a:r>
              <a:rPr lang="en-US" altLang="zh-CN" sz="2800" dirty="0"/>
              <a:t>Having approved comment resolutions for all of the comments received from LB 259 on IEEE P802.11bd D3.0 as contained in document </a:t>
            </a:r>
          </a:p>
          <a:p>
            <a:r>
              <a:rPr lang="en-US" altLang="zh-CN" sz="2800" u="sng" dirty="0">
                <a:hlinkClick r:id="rId2"/>
              </a:rPr>
              <a:t>https://mentor.ieee.org/802.11/dcn/21/11-21-2018-07-00bd-tgbd-lb259-comments.xlsx</a:t>
            </a:r>
            <a:r>
              <a:rPr lang="en-US" altLang="zh-CN" sz="2800" dirty="0"/>
              <a:t>, and comment resolutions for all comments from MDR as in document </a:t>
            </a:r>
            <a:r>
              <a:rPr lang="en-US" altLang="zh-CN" sz="2800" dirty="0">
                <a:hlinkClick r:id="rId3"/>
              </a:rPr>
              <a:t>https://mentor.ieee.org/802.11/dcn/22/11-22-0021-14-0000-tgbd-mdr-report.docx</a:t>
            </a:r>
            <a:r>
              <a:rPr lang="en-US" altLang="zh-CN" sz="2800" dirty="0"/>
              <a:t>,</a:t>
            </a:r>
          </a:p>
          <a:p>
            <a:endParaRPr lang="en-US" altLang="zh-CN" sz="2800" dirty="0"/>
          </a:p>
          <a:p>
            <a:r>
              <a:rPr lang="en-US" altLang="zh-CN" sz="2800" dirty="0"/>
              <a:t>instruct the </a:t>
            </a:r>
            <a:r>
              <a:rPr lang="en-US" altLang="zh-CN" sz="2800" dirty="0" err="1"/>
              <a:t>TGbd</a:t>
            </a:r>
            <a:r>
              <a:rPr lang="en-US" altLang="zh-CN" sz="2800" dirty="0"/>
              <a:t> editor to create IEEE P802.11bd D4.0 and approve a motion request to WG11 for approval of a 15-day Working Group Recirculation Ballot asking the question “Should IEEE P802.11bd D4.0 be forwarded to SA Ballot?”</a:t>
            </a:r>
            <a:endParaRPr lang="en-US" altLang="zh-CN" sz="2800" b="0" dirty="0"/>
          </a:p>
          <a:p>
            <a:endParaRPr lang="en-US" altLang="zh-CN" sz="2800" dirty="0"/>
          </a:p>
          <a:p>
            <a:r>
              <a:rPr lang="en-US" altLang="zh-CN" sz="2800" dirty="0" err="1"/>
              <a:t>TGbd</a:t>
            </a:r>
            <a:r>
              <a:rPr lang="en-US" altLang="zh-CN" sz="2800" dirty="0"/>
              <a:t> vote: Moved:  </a:t>
            </a:r>
            <a:r>
              <a:rPr lang="en-US" altLang="zh-CN" sz="2800" dirty="0" err="1"/>
              <a:t>Rui</a:t>
            </a:r>
            <a:r>
              <a:rPr lang="en-US" altLang="zh-CN" sz="2800" dirty="0"/>
              <a:t> Cao			Seconded: Joseph Levy</a:t>
            </a:r>
          </a:p>
          <a:p>
            <a:r>
              <a:rPr lang="en-US" altLang="zh-CN" sz="2800" dirty="0"/>
              <a:t>Result: 20Y/0N/4A</a:t>
            </a:r>
            <a:endParaRPr lang="en-US" altLang="zh-CN" sz="2800" b="0" dirty="0"/>
          </a:p>
        </p:txBody>
      </p:sp>
      <p:sp>
        <p:nvSpPr>
          <p:cNvPr id="6" name="Footer Placeholder 5">
            <a:extLst>
              <a:ext uri="{FF2B5EF4-FFF2-40B4-BE49-F238E27FC236}">
                <a16:creationId xmlns:a16="http://schemas.microsoft.com/office/drawing/2014/main" id="{82E3F111-D75B-45F1-9DD4-636AC1DC2055}"/>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166AEAB1-E067-41E0-BBD6-5B24FBFE2DA2}"/>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4BD41461-AFBA-4D9A-94CE-9F54380C86F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848338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#4 (approval of CSD Affirmation)</a:t>
            </a:r>
            <a:endParaRPr lang="zh-CN" altLang="en-US" sz="2800" dirty="0"/>
          </a:p>
        </p:txBody>
      </p:sp>
      <p:sp>
        <p:nvSpPr>
          <p:cNvPr id="3" name="内容占位符 2"/>
          <p:cNvSpPr>
            <a:spLocks noGrp="1"/>
          </p:cNvSpPr>
          <p:nvPr>
            <p:ph idx="1"/>
          </p:nvPr>
        </p:nvSpPr>
        <p:spPr>
          <a:xfrm>
            <a:off x="914399" y="1981238"/>
            <a:ext cx="10361613" cy="4113213"/>
          </a:xfrm>
        </p:spPr>
        <p:txBody>
          <a:bodyPr/>
          <a:lstStyle/>
          <a:p>
            <a:r>
              <a:rPr lang="en-US" altLang="zh-CN" sz="2800" dirty="0">
                <a:sym typeface="+mn-ea"/>
              </a:rPr>
              <a:t>Move to approve the 11bd CSD affirmed as in document </a:t>
            </a:r>
            <a:r>
              <a:rPr lang="en-US" altLang="zh-CN" sz="2800" dirty="0">
                <a:sym typeface="+mn-ea"/>
                <a:hlinkClick r:id="rId2"/>
              </a:rPr>
              <a:t>https://mentor.ieee.org/802.11/dcn/18/11-18-0862-03-0ngv-ieee-802-11-ngv-sg-proposed-csd.docx</a:t>
            </a:r>
            <a:endParaRPr lang="en-US" altLang="zh-CN" sz="2800" dirty="0">
              <a:sym typeface="+mn-ea"/>
            </a:endParaRPr>
          </a:p>
          <a:p>
            <a:endParaRPr lang="en-US" altLang="zh-CN" sz="2800" dirty="0">
              <a:sym typeface="+mn-ea"/>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Bo Sun			Seconded:  Stephan Sand</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18Y/0N/4A</a:t>
            </a:r>
            <a:endParaRPr lang="zh-CN" altLang="en-US" sz="2800" dirty="0"/>
          </a:p>
        </p:txBody>
      </p:sp>
      <p:sp>
        <p:nvSpPr>
          <p:cNvPr id="6" name="Footer Placeholder 5">
            <a:extLst>
              <a:ext uri="{FF2B5EF4-FFF2-40B4-BE49-F238E27FC236}">
                <a16:creationId xmlns:a16="http://schemas.microsoft.com/office/drawing/2014/main" id="{3D9C4BF4-C311-4722-8474-D9982AEB3F31}"/>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DBB7BA7B-C797-4770-AC73-CC0ABA4A98B3}"/>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764C961F-59BE-4E02-B0F5-B1E22FCF578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8743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D7AB8BC0-2FCC-455E-B979-F5BA2F58A1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48423"/>
            <a:ext cx="8650344" cy="4726989"/>
          </a:xfrm>
        </p:spPr>
      </p:pic>
    </p:spTree>
    <p:extLst>
      <p:ext uri="{BB962C8B-B14F-4D97-AF65-F5344CB8AC3E}">
        <p14:creationId xmlns:p14="http://schemas.microsoft.com/office/powerpoint/2010/main" val="1758440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#5 (approval of Report to EC on Conditional SA BA)</a:t>
            </a:r>
            <a:endParaRPr lang="zh-CN" altLang="en-US" sz="2800" dirty="0"/>
          </a:p>
        </p:txBody>
      </p:sp>
      <p:sp>
        <p:nvSpPr>
          <p:cNvPr id="3" name="内容占位符 2"/>
          <p:cNvSpPr>
            <a:spLocks noGrp="1"/>
          </p:cNvSpPr>
          <p:nvPr>
            <p:ph idx="1"/>
          </p:nvPr>
        </p:nvSpPr>
        <p:spPr/>
        <p:txBody>
          <a:bodyPr/>
          <a:lstStyle/>
          <a:p>
            <a:r>
              <a:rPr lang="en-US" altLang="zh-CN" sz="2800" dirty="0">
                <a:sym typeface="+mn-ea"/>
              </a:rPr>
              <a:t>Approve a motion request to WG11 for approval of the Report to EC on Conditional SA BA as in document 11-22/0411r2 and grant the </a:t>
            </a:r>
            <a:r>
              <a:rPr lang="en-US" altLang="zh-CN" sz="2800" dirty="0" err="1">
                <a:sym typeface="+mn-ea"/>
              </a:rPr>
              <a:t>TGbd</a:t>
            </a:r>
            <a:r>
              <a:rPr lang="en-US" altLang="zh-CN" sz="2800" dirty="0">
                <a:sym typeface="+mn-ea"/>
              </a:rPr>
              <a:t> chair editorial license</a:t>
            </a:r>
          </a:p>
          <a:p>
            <a:pPr lvl="1"/>
            <a:r>
              <a:rPr lang="en-US" altLang="zh-CN" sz="2500" dirty="0">
                <a:sym typeface="+mn-ea"/>
                <a:hlinkClick r:id="rId2"/>
              </a:rPr>
              <a:t>https://mentor.ieee.org/802.11/dcn/22/11-22-0411-02-00bd-p802-11bd-report-to-ec-on-approval-to-go-to-sa-ballot.pptx</a:t>
            </a:r>
            <a:endParaRPr lang="en-US" altLang="zh-CN" sz="2500" dirty="0">
              <a:sym typeface="+mn-ea"/>
            </a:endParaRPr>
          </a:p>
          <a:p>
            <a:endParaRPr lang="en-US" altLang="zh-CN" sz="2800" dirty="0">
              <a:sym typeface="+mn-ea"/>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Bo Sun			Seconded: Joseph Levy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19Y/0N/4A</a:t>
            </a:r>
            <a:endParaRPr lang="zh-CN" altLang="en-US" sz="2800" dirty="0"/>
          </a:p>
        </p:txBody>
      </p:sp>
      <p:sp>
        <p:nvSpPr>
          <p:cNvPr id="6" name="Footer Placeholder 5">
            <a:extLst>
              <a:ext uri="{FF2B5EF4-FFF2-40B4-BE49-F238E27FC236}">
                <a16:creationId xmlns:a16="http://schemas.microsoft.com/office/drawing/2014/main" id="{4DD765FA-2534-428F-AC48-D9AC4CDC2C8B}"/>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920ECF78-D780-4512-BE1C-2935BC0B851C}"/>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075D62C4-E1E1-4E7B-98D9-E24D6F00DDD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534290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#6 (request a motion in WG to approve Conditional SA BA)</a:t>
            </a:r>
            <a:endParaRPr lang="zh-CN" altLang="en-US" sz="2800" dirty="0"/>
          </a:p>
        </p:txBody>
      </p:sp>
      <p:sp>
        <p:nvSpPr>
          <p:cNvPr id="3" name="内容占位符 2"/>
          <p:cNvSpPr>
            <a:spLocks noGrp="1"/>
          </p:cNvSpPr>
          <p:nvPr>
            <p:ph idx="1"/>
          </p:nvPr>
        </p:nvSpPr>
        <p:spPr/>
        <p:txBody>
          <a:bodyPr/>
          <a:lstStyle/>
          <a:p>
            <a:r>
              <a:rPr lang="en-US" altLang="zh-CN" sz="2800" dirty="0"/>
              <a:t>Approve a motion request to WG11 for approval Conditional SA Ballot for IEEE P802.11bd D4.0</a:t>
            </a:r>
            <a:endParaRPr lang="en-US" altLang="zh-CN" sz="2800" dirty="0">
              <a:sym typeface="+mn-ea"/>
            </a:endParaRP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Moved: 	Rich Kennedy		Seconded: John Kenney</a:t>
            </a:r>
          </a:p>
          <a:p>
            <a:pPr marL="42545" indent="0">
              <a:lnSpc>
                <a:spcPct val="120000"/>
              </a:lnSpc>
              <a:spcBef>
                <a:spcPts val="0"/>
              </a:spcBef>
            </a:pPr>
            <a:endParaRPr lang="en-US" altLang="zh-CN" sz="2800"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sz="2800" dirty="0">
                <a:latin typeface="Calibri" panose="020F0502020204030204" pitchFamily="34" charset="0"/>
                <a:cs typeface="Calibri" panose="020F0502020204030204" pitchFamily="34" charset="0"/>
              </a:rPr>
              <a:t>Result: 21Y/0N/2A</a:t>
            </a:r>
            <a:endParaRPr lang="zh-CN" altLang="en-US" sz="2800" dirty="0"/>
          </a:p>
        </p:txBody>
      </p:sp>
      <p:sp>
        <p:nvSpPr>
          <p:cNvPr id="6" name="Footer Placeholder 5">
            <a:extLst>
              <a:ext uri="{FF2B5EF4-FFF2-40B4-BE49-F238E27FC236}">
                <a16:creationId xmlns:a16="http://schemas.microsoft.com/office/drawing/2014/main" id="{29D600B8-54E4-49BA-8DC8-D6F93EEDA961}"/>
              </a:ext>
            </a:extLst>
          </p:cNvPr>
          <p:cNvSpPr>
            <a:spLocks noGrp="1"/>
          </p:cNvSpPr>
          <p:nvPr>
            <p:ph type="ftr" idx="14"/>
          </p:nvPr>
        </p:nvSpPr>
        <p:spPr/>
        <p:txBody>
          <a:bodyPr/>
          <a:lstStyle/>
          <a:p>
            <a:r>
              <a:rPr lang="en-GB"/>
              <a:t>Bo Sun, ZTE</a:t>
            </a:r>
            <a:endParaRPr lang="en-GB" dirty="0"/>
          </a:p>
        </p:txBody>
      </p:sp>
      <p:sp>
        <p:nvSpPr>
          <p:cNvPr id="8" name="Slide Number Placeholder 7">
            <a:extLst>
              <a:ext uri="{FF2B5EF4-FFF2-40B4-BE49-F238E27FC236}">
                <a16:creationId xmlns:a16="http://schemas.microsoft.com/office/drawing/2014/main" id="{D286A6E5-F404-49DB-B9F1-A5D4598053CC}"/>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443A5F8D-0D60-43B0-BCF5-045C71512675}"/>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207261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9"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D4.0 LB recirculation					Mar 2022</a:t>
            </a:r>
          </a:p>
          <a:p>
            <a:pPr lvl="1" defTabSz="337185">
              <a:buFont typeface="Arial" panose="020B0604020202020204" pitchFamily="34" charset="0"/>
              <a:buChar char="•"/>
              <a:defRPr/>
            </a:pPr>
            <a:r>
              <a:rPr lang="en-US" altLang="en-US" sz="2000" kern="0" dirty="0">
                <a:solidFill>
                  <a:schemeClr val="tx1"/>
                </a:solidFill>
                <a:sym typeface="+mn-ea"/>
              </a:rPr>
              <a:t>D4.0 LB unchanged recirculation 		Mar 2022 </a:t>
            </a:r>
            <a:r>
              <a:rPr lang="en-US" altLang="en-US" sz="2000" kern="0" dirty="0">
                <a:solidFill>
                  <a:schemeClr val="tx1"/>
                </a:solidFill>
                <a:sym typeface="Wingdings" panose="05000000000000000000" pitchFamily="2" charset="2"/>
              </a:rPr>
              <a:t> Apr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  Apr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  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  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89697B18-66A4-41EA-B1EF-59D79A076377}"/>
              </a:ext>
            </a:extLst>
          </p:cNvPr>
          <p:cNvSpPr>
            <a:spLocks noGrp="1"/>
          </p:cNvSpPr>
          <p:nvPr>
            <p:ph type="ftr" idx="14"/>
          </p:nvPr>
        </p:nvSpPr>
        <p:spPr/>
        <p:txBody>
          <a:bodyPr/>
          <a:lstStyle/>
          <a:p>
            <a:r>
              <a:rPr lang="en-GB"/>
              <a:t>Bo Sun, ZTE</a:t>
            </a:r>
            <a:endParaRPr lang="en-GB" dirty="0"/>
          </a:p>
        </p:txBody>
      </p:sp>
      <p:sp>
        <p:nvSpPr>
          <p:cNvPr id="7" name="Slide Number Placeholder 6">
            <a:extLst>
              <a:ext uri="{FF2B5EF4-FFF2-40B4-BE49-F238E27FC236}">
                <a16:creationId xmlns:a16="http://schemas.microsoft.com/office/drawing/2014/main" id="{93CDFF4D-C2DD-4CD8-AF7C-A945954CBB09}"/>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8" name="Date Placeholder 7">
            <a:extLst>
              <a:ext uri="{FF2B5EF4-FFF2-40B4-BE49-F238E27FC236}">
                <a16:creationId xmlns:a16="http://schemas.microsoft.com/office/drawing/2014/main" id="{2C1C0691-7994-47A1-9BDA-5BCC7D76D976}"/>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639320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925758" y="2602954"/>
            <a:ext cx="9143760" cy="2929258"/>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Apr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Apr 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9:00am ~ 11:00am, ET</a:t>
            </a:r>
            <a:endParaRPr lang="en-US" altLang="zh-CN" sz="2800" dirty="0">
              <a:solidFill>
                <a:schemeClr val="tx1"/>
              </a:solidFill>
              <a:cs typeface="+mn-ea"/>
              <a:sym typeface="+mn-ea"/>
            </a:endParaRP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8A75F094-4073-4F21-83F8-A30DA5D0F66E}"/>
              </a:ext>
            </a:extLst>
          </p:cNvPr>
          <p:cNvSpPr>
            <a:spLocks noGrp="1"/>
          </p:cNvSpPr>
          <p:nvPr>
            <p:ph type="ftr" idx="14"/>
          </p:nvPr>
        </p:nvSpPr>
        <p:spPr/>
        <p:txBody>
          <a:bodyPr/>
          <a:lstStyle/>
          <a:p>
            <a:r>
              <a:rPr lang="en-GB"/>
              <a:t>Bo Sun, ZTE</a:t>
            </a:r>
            <a:endParaRPr lang="en-GB" dirty="0"/>
          </a:p>
        </p:txBody>
      </p:sp>
      <p:sp>
        <p:nvSpPr>
          <p:cNvPr id="7" name="Slide Number Placeholder 6">
            <a:extLst>
              <a:ext uri="{FF2B5EF4-FFF2-40B4-BE49-F238E27FC236}">
                <a16:creationId xmlns:a16="http://schemas.microsoft.com/office/drawing/2014/main" id="{BEBC36D4-11ED-4D53-8B9F-2E933B454656}"/>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7A61C793-E6D5-4B4A-9F15-3E7FAC931DAF}"/>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6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March 2022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64</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March 2022</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2022-03-14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4348"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578C3B-307D-4D7B-8F2F-3A0B588D47BC}"/>
              </a:ext>
            </a:extLst>
          </p:cNvPr>
          <p:cNvPicPr>
            <a:picLocks noChangeAspect="1"/>
          </p:cNvPicPr>
          <p:nvPr/>
        </p:nvPicPr>
        <p:blipFill>
          <a:blip r:embed="rId2"/>
          <a:stretch>
            <a:fillRect/>
          </a:stretch>
        </p:blipFill>
        <p:spPr>
          <a:xfrm>
            <a:off x="8955907" y="2971800"/>
            <a:ext cx="3234123"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6 conf. calls during the March electronic plenary</a:t>
            </a:r>
          </a:p>
          <a:p>
            <a:pPr lvl="1">
              <a:buFont typeface="Arial" panose="020B0604020202020204" pitchFamily="34" charset="0"/>
              <a:buChar char="•"/>
            </a:pPr>
            <a:r>
              <a:rPr lang="en-US" sz="1600" dirty="0"/>
              <a:t>Two Joint calls, and four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~75% of all CC36 comments are now resolved</a:t>
            </a:r>
          </a:p>
          <a:p>
            <a:pPr lvl="1">
              <a:buFont typeface="Arial" panose="020B0604020202020204" pitchFamily="34" charset="0"/>
              <a:buChar char="•"/>
            </a:pPr>
            <a:r>
              <a:rPr lang="en-US" sz="1600" dirty="0"/>
              <a:t>Instructed the editor to generate IEEE802.11 TGbe D1.5</a:t>
            </a:r>
          </a:p>
          <a:p>
            <a:pPr lvl="2">
              <a:buFont typeface="Arial" panose="020B0604020202020204" pitchFamily="34" charset="0"/>
              <a:buChar char="•"/>
            </a:pPr>
            <a:r>
              <a:rPr lang="en-US" sz="1400" dirty="0"/>
              <a:t>TGbe D1.5 is expected to be available </a:t>
            </a:r>
            <a:r>
              <a:rPr lang="en-US" sz="1400" dirty="0">
                <a:solidFill>
                  <a:schemeClr val="tx1"/>
                </a:solidFill>
              </a:rPr>
              <a:t>by end of this month</a:t>
            </a:r>
          </a:p>
          <a:p>
            <a:pPr lvl="1">
              <a:buFont typeface="Arial" panose="020B0604020202020204" pitchFamily="34" charset="0"/>
              <a:buChar char="•"/>
            </a:pPr>
            <a:r>
              <a:rPr lang="en-US" sz="1600" dirty="0">
                <a:solidFill>
                  <a:schemeClr val="tx1"/>
                </a:solidFill>
              </a:rPr>
              <a:t>Amended TGbe timeline and approved </a:t>
            </a:r>
            <a:r>
              <a:rPr lang="en-US" sz="1600" dirty="0">
                <a:solidFill>
                  <a:schemeClr val="tx1"/>
                </a:solidFill>
                <a:hlinkClick r:id="rId3"/>
              </a:rPr>
              <a:t>11-21/0706r5</a:t>
            </a:r>
            <a:r>
              <a:rPr lang="en-US" sz="1600" dirty="0">
                <a:solidFill>
                  <a:schemeClr val="tx1"/>
                </a:solidFill>
              </a:rPr>
              <a:t> as the TGbe CAD</a:t>
            </a:r>
          </a:p>
          <a:p>
            <a:pPr lvl="2">
              <a:buFont typeface="Arial" panose="020B0604020202020204" pitchFamily="34" charset="0"/>
              <a:buChar char="•"/>
            </a:pPr>
            <a:r>
              <a:rPr lang="en-US" sz="1400" dirty="0">
                <a:solidFill>
                  <a:schemeClr val="tx1"/>
                </a:solidFill>
              </a:rPr>
              <a:t>TGbe did not reach consensus on generating D2.0 and go to WG letter ballot</a:t>
            </a:r>
          </a:p>
          <a:p>
            <a:pPr>
              <a:buFont typeface="Arial" panose="020B0604020202020204" pitchFamily="34" charset="0"/>
              <a:buChar char="•"/>
            </a:pPr>
            <a:r>
              <a:rPr lang="en-US" sz="1800" dirty="0"/>
              <a:t>Agenda is available in </a:t>
            </a:r>
            <a:r>
              <a:rPr lang="en-US" sz="1800" dirty="0">
                <a:hlinkClick r:id="rId4"/>
              </a:rPr>
              <a:t>11-22/271r13</a:t>
            </a:r>
            <a:r>
              <a:rPr lang="en-US" sz="1800" dirty="0"/>
              <a:t>, with queues available in </a:t>
            </a:r>
            <a:r>
              <a:rPr lang="en-US" sz="1800" dirty="0">
                <a:solidFill>
                  <a:srgbClr val="FF0000"/>
                </a:solidFill>
                <a:hlinkClick r:id="rId5"/>
              </a:rPr>
              <a:t>11-22/428r2</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6"/>
              </a:rPr>
              <a:t>1982r66</a:t>
            </a:r>
            <a:endParaRPr lang="en-US" sz="1800" dirty="0">
              <a:solidFill>
                <a:srgbClr val="FF0000"/>
              </a:solidFill>
            </a:endParaRP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March 2022</a:t>
            </a:r>
            <a:endParaRPr lang="en-GB"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9035"/>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165075"/>
              <a:ext cx="495193" cy="197767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62687" y="3914406"/>
              <a:ext cx="495193" cy="122834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7609" y="3669989"/>
              <a:ext cx="495193" cy="14727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692703" y="3213452"/>
              <a:ext cx="495192" cy="192929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2033199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March 2022</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06		Wednesday 	– Joint**		10:00-12:00 ET </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07		Thursday 	– MAC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11			Monday 	– MAC/PHY		19:00-21:00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13		Wednesday 	– Joint (Motions)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14		Thursday 	– MAC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18		Monday 	– MAC/PHY		19:00-21:00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20		Wednesday	–Joint TGbe/TSN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21		Thursday 	– MAC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25		Monday 	– MAC/PHY		19:00-21:00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27		Wednesday 	– Joint (Motions) 	10:00-12:00 ET</a:t>
            </a:r>
          </a:p>
          <a:p>
            <a:pPr marL="0" marR="0" lvl="0" indent="0">
              <a:spcBef>
                <a:spcPts val="0"/>
              </a:spcBef>
              <a:spcAft>
                <a:spcPts val="1200"/>
              </a:spcAft>
            </a:pPr>
            <a:r>
              <a:rPr lang="en-US" sz="1200" dirty="0">
                <a:latin typeface="Times New Roman" panose="02020603050405020304" pitchFamily="18" charset="0"/>
                <a:ea typeface="Times New Roman" panose="02020603050405020304" pitchFamily="18" charset="0"/>
              </a:rPr>
              <a:t>Apr 28		Thursday 	– MAC		10:00-12:00  ET</a:t>
            </a:r>
          </a:p>
          <a:p>
            <a:pPr marL="0" marR="0" lvl="0" indent="0">
              <a:spcBef>
                <a:spcPts val="0"/>
              </a:spcBef>
              <a:spcAft>
                <a:spcPts val="1200"/>
              </a:spcAft>
            </a:pPr>
            <a:r>
              <a:rPr lang="en-US" sz="1200" dirty="0">
                <a:solidFill>
                  <a:srgbClr val="FF0000"/>
                </a:solidFill>
                <a:highlight>
                  <a:srgbClr val="00FFFF"/>
                </a:highlight>
                <a:latin typeface="Times New Roman" panose="02020603050405020304" pitchFamily="18" charset="0"/>
                <a:ea typeface="Times New Roman" panose="02020603050405020304" pitchFamily="18" charset="0"/>
              </a:rPr>
              <a:t>May 02		Monday 	– No Conf Call 	Holiday</a:t>
            </a:r>
          </a:p>
          <a:p>
            <a:pPr marL="0" marR="0" lvl="0" indent="0">
              <a:spcBef>
                <a:spcPts val="0"/>
              </a:spcBef>
              <a:spcAft>
                <a:spcPts val="1200"/>
              </a:spcAft>
            </a:pPr>
            <a:r>
              <a:rPr lang="en-US" sz="1200" dirty="0">
                <a:solidFill>
                  <a:srgbClr val="FF0000"/>
                </a:solidFill>
                <a:highlight>
                  <a:srgbClr val="00FFFF"/>
                </a:highlight>
                <a:latin typeface="Times New Roman" panose="02020603050405020304" pitchFamily="18" charset="0"/>
                <a:ea typeface="Times New Roman" panose="02020603050405020304" pitchFamily="18" charset="0"/>
              </a:rPr>
              <a:t>May 04		Wednesday 	– No Conf Call 	Holiday</a:t>
            </a:r>
          </a:p>
          <a:p>
            <a:pPr marL="0" marR="0" lvl="0" indent="0">
              <a:spcBef>
                <a:spcPts val="0"/>
              </a:spcBef>
              <a:spcAft>
                <a:spcPts val="1200"/>
              </a:spcAft>
            </a:pPr>
            <a:r>
              <a:rPr lang="en-US" sz="1200" dirty="0">
                <a:solidFill>
                  <a:srgbClr val="FF0000"/>
                </a:solidFill>
                <a:highlight>
                  <a:srgbClr val="00FFFF"/>
                </a:highlight>
                <a:latin typeface="Times New Roman" panose="02020603050405020304" pitchFamily="18" charset="0"/>
                <a:ea typeface="Times New Roman" panose="02020603050405020304" pitchFamily="18" charset="0"/>
              </a:rPr>
              <a:t>May 05		Thursday	– No Conf Call	Holiday</a:t>
            </a:r>
          </a:p>
          <a:p>
            <a:pPr mar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 Can be modified to MAC on the fly with pre-announcement.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2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16		Wednesday	– MAC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17		Thursday 	– MAC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21		Monday 	– MAC/PHY			19:00-21:00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23		Wednesday 	– Joint (Motions)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24		Thursday 	– MAC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28		Monday 	– MAC/PHY			19:00-21:00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30		Wednesday 	– Joint**			10:00-12:00 ET</a:t>
            </a:r>
          </a:p>
          <a:p>
            <a:pPr marL="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Mar 31		Thursday 	– MAC			10:00-12:00 ET</a:t>
            </a:r>
          </a:p>
          <a:p>
            <a:pPr marL="0" indent="0">
              <a:spcBef>
                <a:spcPts val="0"/>
              </a:spcBef>
              <a:spcAft>
                <a:spcPts val="1200"/>
              </a:spcAft>
            </a:pPr>
            <a:r>
              <a:rPr lang="en-US" sz="1200" dirty="0">
                <a:solidFill>
                  <a:srgbClr val="FF0000"/>
                </a:solidFill>
                <a:effectLst/>
                <a:highlight>
                  <a:srgbClr val="00FFFF"/>
                </a:highlight>
                <a:latin typeface="Times New Roman" panose="02020603050405020304" pitchFamily="18" charset="0"/>
                <a:ea typeface="Times New Roman" panose="02020603050405020304" pitchFamily="18" charset="0"/>
              </a:rPr>
              <a:t>Apr 04		Monday 	– No Conf Call		Holiday</a:t>
            </a:r>
          </a:p>
          <a:p>
            <a:pPr marL="0" indent="0">
              <a:spcBef>
                <a:spcPts val="0"/>
              </a:spcBef>
              <a:spcAft>
                <a:spcPts val="1200"/>
              </a:spcAft>
            </a:pP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rgbClr val="00B050"/>
                </a:solidFill>
              </a:rPr>
              <a:t>PAR approved													Mar           2019</a:t>
            </a:r>
          </a:p>
          <a:p>
            <a:pPr>
              <a:buFont typeface="Arial" panose="020B0604020202020204" pitchFamily="34" charset="0"/>
              <a:buChar char="•"/>
            </a:pPr>
            <a:r>
              <a:rPr lang="en-US" sz="2000" dirty="0">
                <a:solidFill>
                  <a:srgbClr val="00B050"/>
                </a:solidFill>
              </a:rPr>
              <a:t>First TG meeting													May           2019</a:t>
            </a:r>
          </a:p>
          <a:p>
            <a:pPr>
              <a:buFont typeface="Arial" panose="020B0604020202020204" pitchFamily="34" charset="0"/>
              <a:buChar char="•"/>
            </a:pPr>
            <a:r>
              <a:rPr lang="en-US" sz="2000" dirty="0">
                <a:solidFill>
                  <a:srgbClr val="00B050"/>
                </a:solidFill>
              </a:rPr>
              <a:t>D0.1																Sep            2020</a:t>
            </a:r>
          </a:p>
          <a:p>
            <a:pPr>
              <a:buFont typeface="Arial" panose="020B0604020202020204" pitchFamily="34" charset="0"/>
              <a:buChar char="•"/>
            </a:pPr>
            <a:r>
              <a:rPr lang="en-US" sz="2000" dirty="0">
                <a:solidFill>
                  <a:srgbClr val="00B050"/>
                </a:solidFill>
              </a:rPr>
              <a:t>D1.0 WG Comment Collection 									May 	    2021</a:t>
            </a:r>
          </a:p>
          <a:p>
            <a:pPr>
              <a:buFont typeface="Arial" panose="020B0604020202020204" pitchFamily="34" charset="0"/>
              <a:buChar char="•"/>
            </a:pPr>
            <a:r>
              <a:rPr lang="en-US" sz="2000" dirty="0">
                <a:solidFill>
                  <a:srgbClr val="FF0000"/>
                </a:solidFill>
              </a:rPr>
              <a:t>D2.0 WG</a:t>
            </a:r>
            <a:r>
              <a:rPr lang="en-US" sz="2000" strike="sngStrike" dirty="0">
                <a:solidFill>
                  <a:srgbClr val="FF0000"/>
                </a:solidFill>
              </a:rPr>
              <a:t> Comment </a:t>
            </a:r>
            <a:r>
              <a:rPr lang="en-US" sz="2000" strike="sngStrike" dirty="0" err="1">
                <a:solidFill>
                  <a:srgbClr val="FF0000"/>
                </a:solidFill>
              </a:rPr>
              <a:t>Collection</a:t>
            </a:r>
            <a:r>
              <a:rPr lang="en-US" sz="2000" u="sng" dirty="0" err="1">
                <a:solidFill>
                  <a:srgbClr val="FF0000"/>
                </a:solidFill>
              </a:rPr>
              <a:t>Letter</a:t>
            </a:r>
            <a:r>
              <a:rPr lang="en-US" sz="2000" u="sng" dirty="0">
                <a:solidFill>
                  <a:srgbClr val="FF0000"/>
                </a:solidFill>
              </a:rPr>
              <a:t> Ballot</a:t>
            </a:r>
            <a:r>
              <a:rPr lang="en-US" sz="2000" dirty="0">
                <a:solidFill>
                  <a:srgbClr val="FF0000"/>
                </a:solidFill>
              </a:rPr>
              <a:t>						</a:t>
            </a:r>
            <a:r>
              <a:rPr lang="en-US" sz="2000" dirty="0">
                <a:solidFill>
                  <a:schemeClr val="tx1"/>
                </a:solidFill>
              </a:rPr>
              <a:t>Mar 	    2022*</a:t>
            </a:r>
          </a:p>
          <a:p>
            <a:pPr>
              <a:buFont typeface="Arial" panose="020B0604020202020204" pitchFamily="34" charset="0"/>
              <a:buChar char="•"/>
            </a:pPr>
            <a:r>
              <a:rPr lang="en-US" sz="2000" dirty="0">
                <a:solidFill>
                  <a:schemeClr val="tx1"/>
                </a:solidFill>
              </a:rPr>
              <a:t>D3.0 Letter Ballot </a:t>
            </a:r>
            <a:r>
              <a:rPr lang="en-US" sz="2000" dirty="0"/>
              <a:t>												Nov  	    2022</a:t>
            </a:r>
          </a:p>
          <a:p>
            <a:pPr>
              <a:buFont typeface="Arial" panose="020B0604020202020204" pitchFamily="34" charset="0"/>
              <a:buChar char="•"/>
            </a:pPr>
            <a:r>
              <a:rPr lang="en-US" sz="2000" dirty="0"/>
              <a:t>Initial </a:t>
            </a:r>
            <a:r>
              <a:rPr lang="en-US" sz="2000" dirty="0" err="1"/>
              <a:t>S</a:t>
            </a:r>
            <a:r>
              <a:rPr lang="en-US" sz="2000" u="sng" dirty="0" err="1">
                <a:solidFill>
                  <a:srgbClr val="FF0000"/>
                </a:solidFill>
              </a:rPr>
              <a:t>A</a:t>
            </a:r>
            <a:r>
              <a:rPr lang="en-US" sz="2000" strike="sngStrike" dirty="0" err="1">
                <a:solidFill>
                  <a:srgbClr val="FF0000"/>
                </a:solidFill>
              </a:rPr>
              <a:t>ponsor</a:t>
            </a:r>
            <a:r>
              <a:rPr lang="en-US" sz="2000" dirty="0"/>
              <a:t> 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a:p>
            <a:pPr marL="0" indent="0"/>
            <a:r>
              <a:rPr lang="en-US" sz="1600" b="0" dirty="0"/>
              <a:t>*Mar 2022 milestone </a:t>
            </a:r>
            <a:r>
              <a:rPr lang="en-US" sz="1600" b="0"/>
              <a:t>needs to be updated</a:t>
            </a:r>
            <a:endParaRPr lang="en-US" sz="1600" b="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March 2022</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a:ln>
                  <a:noFill/>
                </a:ln>
                <a:solidFill>
                  <a:srgbClr val="0000FF"/>
                </a:solidFill>
                <a:effectLst/>
                <a:uLnTx/>
                <a:uFillTx/>
                <a:latin typeface="Times New Roman"/>
                <a:ea typeface="+mj-ea"/>
                <a:cs typeface="+mj-cs"/>
              </a:rPr>
              <a:t>March </a:t>
            </a:r>
            <a:r>
              <a:rPr kumimoji="0" lang="en-US" altLang="en-US" sz="2800" b="1" i="0" u="none" strike="noStrike" kern="0" cap="none" spc="0" normalizeH="0" baseline="0" noProof="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2022-03-14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6BDD2937-83A9-4ECC-9F9E-85449B31EE1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9453AA9-EDA9-4B48-87E7-2B2BC3A5F2E8}"/>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9080B8E8-E036-4938-9E0C-32F9A43DC17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7056841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sz="2400" b="1" kern="0" dirty="0">
                <a:solidFill>
                  <a:srgbClr val="0000FF"/>
                </a:solidFill>
                <a:latin typeface="Times New Roman"/>
                <a:ea typeface="MS PGothic" pitchFamily="34" charset="-128"/>
              </a:rPr>
              <a:t>March 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C0649971-F1E2-47A0-9AF0-9D2592D5524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6D58287-E01B-4242-A9E8-28AC08243A45}"/>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9D9727C7-1B94-4988-BE9C-825550FDE2F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967796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2" name="Content Placeholder 11">
            <a:extLst>
              <a:ext uri="{FF2B5EF4-FFF2-40B4-BE49-F238E27FC236}">
                <a16:creationId xmlns:a16="http://schemas.microsoft.com/office/drawing/2014/main" id="{51763092-914F-4C8E-B223-B714FC8C8F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600199"/>
            <a:ext cx="8921592" cy="4875213"/>
          </a:xfrm>
        </p:spPr>
      </p:pic>
    </p:spTree>
    <p:extLst>
      <p:ext uri="{BB962C8B-B14F-4D97-AF65-F5344CB8AC3E}">
        <p14:creationId xmlns:p14="http://schemas.microsoft.com/office/powerpoint/2010/main" val="16784316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a:t>
            </a:r>
            <a:r>
              <a:rPr lang="en-US" dirty="0"/>
              <a:t>–</a:t>
            </a:r>
            <a:r>
              <a:rPr lang="en-US" altLang="zh-CN" dirty="0"/>
              <a:t> March </a:t>
            </a:r>
            <a:r>
              <a:rPr lang="en-US" dirty="0"/>
              <a:t>2022</a:t>
            </a:r>
            <a:endParaRPr lang="en-GB" dirty="0"/>
          </a:p>
        </p:txBody>
      </p:sp>
      <p:sp>
        <p:nvSpPr>
          <p:cNvPr id="9218" name="Rectangle 2"/>
          <p:cNvSpPr>
            <a:spLocks noGrp="1" noChangeArrowheads="1"/>
          </p:cNvSpPr>
          <p:nvPr>
            <p:ph idx="1"/>
          </p:nvPr>
        </p:nvSpPr>
        <p:spPr>
          <a:xfrm>
            <a:off x="914401" y="1600200"/>
            <a:ext cx="10361083" cy="44958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ea typeface="MS PGothic" pitchFamily="34" charset="-128"/>
              </a:rPr>
              <a:t>March </a:t>
            </a:r>
            <a:r>
              <a:rPr lang="en-US" altLang="zh-CN" sz="2000" dirty="0"/>
              <a:t>2022 meeting</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4</a:t>
            </a:r>
            <a:r>
              <a:rPr lang="en-US" altLang="zh-CN" sz="1800" dirty="0"/>
              <a:t> teleconference calls for </a:t>
            </a:r>
            <a:r>
              <a:rPr lang="en-US" altLang="zh-CN" sz="1800" dirty="0" err="1"/>
              <a:t>TGbf</a:t>
            </a:r>
            <a:r>
              <a:rPr lang="en-US" altLang="zh-CN" sz="1800" dirty="0"/>
              <a:t> (</a:t>
            </a:r>
            <a:r>
              <a:rPr lang="en-US" altLang="zh-CN" sz="1800" dirty="0">
                <a:solidFill>
                  <a:srgbClr val="0000FF"/>
                </a:solidFill>
              </a:rPr>
              <a:t>March 8, 9, 11, 14</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Feedback type, general protocol and procedure, DMG/EDMG, </a:t>
            </a:r>
            <a:r>
              <a:rPr lang="en-US" sz="1800" dirty="0">
                <a:solidFill>
                  <a:srgbClr val="0000FF"/>
                </a:solidFill>
              </a:rPr>
              <a:t>PDT</a:t>
            </a:r>
            <a:r>
              <a:rPr lang="en-US" sz="1800" dirty="0"/>
              <a:t>……)</a:t>
            </a:r>
          </a:p>
          <a:p>
            <a:pPr marL="720725" lvl="1" indent="-342900" algn="just">
              <a:spcBef>
                <a:spcPts val="0"/>
              </a:spcBef>
              <a:spcAft>
                <a:spcPts val="600"/>
              </a:spcAft>
              <a:buFont typeface="Times New Roman" panose="02020603050405020304" pitchFamily="18" charset="0"/>
              <a:buChar char="−"/>
            </a:pPr>
            <a:r>
              <a:rPr lang="en-US" altLang="zh-CN" sz="1800" dirty="0"/>
              <a:t>Worked towards the creation of </a:t>
            </a:r>
            <a:r>
              <a:rPr lang="en-US" altLang="zh-CN" sz="1800" dirty="0" err="1">
                <a:solidFill>
                  <a:srgbClr val="0000FF"/>
                </a:solidFill>
              </a:rPr>
              <a:t>TGbf</a:t>
            </a:r>
            <a:r>
              <a:rPr lang="en-US" altLang="zh-CN" sz="1800" dirty="0">
                <a:solidFill>
                  <a:srgbClr val="0000FF"/>
                </a:solidFill>
              </a:rPr>
              <a:t> D0.1 </a:t>
            </a:r>
            <a:r>
              <a:rPr lang="en-US" altLang="zh-CN" sz="1800" dirty="0"/>
              <a:t>(Updated plan in the next slide)</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dirty="0"/>
              <a:t>Presentation of technical submissions </a:t>
            </a:r>
            <a:r>
              <a:rPr lang="it-IT" altLang="zh-CN" dirty="0"/>
              <a:t>(e.g., </a:t>
            </a:r>
            <a:r>
              <a:rPr lang="it-IT" altLang="zh-CN" dirty="0">
                <a:solidFill>
                  <a:srgbClr val="0000FF"/>
                </a:solidFill>
              </a:rPr>
              <a:t>PDT for D0.1, </a:t>
            </a:r>
            <a:r>
              <a:rPr lang="it-IT" altLang="zh-CN" dirty="0"/>
              <a:t>Feedback type, general protocol and procedure ……)</a:t>
            </a:r>
            <a:endParaRPr lang="en-US" altLang="zh-CN" dirty="0"/>
          </a:p>
          <a:p>
            <a:pPr marL="720725" lvl="1" indent="-342900" algn="just">
              <a:spcBef>
                <a:spcPts val="0"/>
              </a:spcBef>
              <a:spcAft>
                <a:spcPts val="600"/>
              </a:spcAft>
              <a:buFont typeface="Times New Roman" panose="02020603050405020304" pitchFamily="18" charset="0"/>
              <a:buChar char="−"/>
            </a:pPr>
            <a:r>
              <a:rPr lang="en-US" altLang="zh-CN" dirty="0"/>
              <a:t>Speed up the technical discussion and developing the </a:t>
            </a:r>
            <a:r>
              <a:rPr lang="en-US" altLang="zh-CN" dirty="0">
                <a:solidFill>
                  <a:srgbClr val="0000FF"/>
                </a:solidFill>
              </a:rPr>
              <a:t>SFD</a:t>
            </a:r>
            <a:r>
              <a:rPr lang="en-US" altLang="zh-CN" dirty="0"/>
              <a:t> and </a:t>
            </a:r>
            <a:r>
              <a:rPr lang="en-US" altLang="zh-CN" dirty="0">
                <a:solidFill>
                  <a:srgbClr val="0000FF"/>
                </a:solidFill>
              </a:rPr>
              <a:t>D0.1</a:t>
            </a:r>
            <a:r>
              <a:rPr lang="en-US" altLang="zh-CN" dirty="0"/>
              <a:t> (Requested </a:t>
            </a:r>
            <a:r>
              <a:rPr lang="en-US" altLang="zh-CN" dirty="0">
                <a:solidFill>
                  <a:srgbClr val="0000FF"/>
                </a:solidFill>
              </a:rPr>
              <a:t>3</a:t>
            </a:r>
            <a:r>
              <a:rPr lang="en-US" altLang="zh-CN" dirty="0"/>
              <a:t> calls per week)</a:t>
            </a:r>
          </a:p>
          <a:p>
            <a:pPr marL="720725" lvl="1" indent="-342900" algn="just">
              <a:spcBef>
                <a:spcPts val="0"/>
              </a:spcBef>
              <a:spcAft>
                <a:spcPts val="600"/>
              </a:spcAft>
              <a:buFont typeface="Times New Roman" panose="02020603050405020304" pitchFamily="18" charset="0"/>
              <a:buChar char="−"/>
            </a:pPr>
            <a:r>
              <a:rPr lang="en-US" altLang="zh-CN" dirty="0">
                <a:solidFill>
                  <a:schemeClr val="tx1"/>
                </a:solidFill>
              </a:rPr>
              <a:t>Editor releases </a:t>
            </a:r>
            <a:r>
              <a:rPr lang="en-US" altLang="zh-CN" dirty="0">
                <a:solidFill>
                  <a:srgbClr val="0000FF"/>
                </a:solidFill>
              </a:rPr>
              <a:t>D0.1</a:t>
            </a:r>
            <a:r>
              <a:rPr lang="en-US" altLang="zh-CN" dirty="0">
                <a:solidFill>
                  <a:schemeClr val="tx1"/>
                </a:solidFill>
              </a:rPr>
              <a:t>, and plan to request to the WG chair to start the </a:t>
            </a:r>
            <a:r>
              <a:rPr lang="en-US" altLang="zh-CN" dirty="0">
                <a:solidFill>
                  <a:srgbClr val="0000FF"/>
                </a:solidFill>
              </a:rPr>
              <a:t>comment collection </a:t>
            </a:r>
            <a:r>
              <a:rPr lang="en-US" altLang="zh-CN" dirty="0">
                <a:solidFill>
                  <a:schemeClr val="tx1"/>
                </a:solidFill>
              </a:rPr>
              <a:t>(based on the supportive of </a:t>
            </a:r>
            <a:r>
              <a:rPr lang="en-US" altLang="zh-CN" dirty="0" err="1">
                <a:solidFill>
                  <a:schemeClr val="tx1"/>
                </a:solidFill>
              </a:rPr>
              <a:t>TGbf</a:t>
            </a:r>
            <a:r>
              <a:rPr lang="en-US" altLang="zh-CN" dirty="0">
                <a:solidFill>
                  <a:schemeClr val="tx1"/>
                </a:solidFill>
              </a:rPr>
              <a:t>)</a:t>
            </a:r>
            <a:endParaRPr lang="en-US" altLang="zh-CN" dirty="0">
              <a:solidFill>
                <a:srgbClr val="0000FF"/>
              </a:solidFill>
            </a:endParaRPr>
          </a:p>
          <a:p>
            <a:pPr marL="720725" lvl="1" indent="-342900" algn="just">
              <a:spcBef>
                <a:spcPts val="0"/>
              </a:spcBef>
              <a:spcAft>
                <a:spcPts val="600"/>
              </a:spcAft>
              <a:buFont typeface="Times New Roman" panose="02020603050405020304" pitchFamily="18" charset="0"/>
              <a:buChar char="−"/>
            </a:pPr>
            <a:endParaRPr lang="en-US" altLang="zh-CN" dirty="0"/>
          </a:p>
          <a:p>
            <a:pPr marL="720725" lvl="1" indent="-342900" algn="just">
              <a:spcBef>
                <a:spcPts val="0"/>
              </a:spcBef>
              <a:spcAft>
                <a:spcPts val="600"/>
              </a:spcAft>
              <a:buFont typeface="Times New Roman" panose="02020603050405020304" pitchFamily="18" charset="0"/>
              <a:buChar char="−"/>
            </a:pPr>
            <a:endParaRPr lang="en-US" altLang="zh-CN" dirty="0"/>
          </a:p>
          <a:p>
            <a:pPr marL="1657350" lvl="3" indent="-342900" algn="just">
              <a:spcBef>
                <a:spcPts val="0"/>
              </a:spcBef>
              <a:spcAft>
                <a:spcPts val="600"/>
              </a:spcAft>
              <a:buFont typeface="Arial" panose="020B0604020202020204" pitchFamily="34" charset="0"/>
              <a:buChar char="•"/>
            </a:pPr>
            <a:endParaRPr lang="en-US" sz="1400" dirty="0"/>
          </a:p>
        </p:txBody>
      </p:sp>
      <p:sp>
        <p:nvSpPr>
          <p:cNvPr id="3" name="Footer Placeholder 2">
            <a:extLst>
              <a:ext uri="{FF2B5EF4-FFF2-40B4-BE49-F238E27FC236}">
                <a16:creationId xmlns:a16="http://schemas.microsoft.com/office/drawing/2014/main" id="{72CEC9FD-7209-4F06-8669-FF06FB120F7A}"/>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DB45AA00-7C7A-4E4A-A7B7-10BB9FC00FEB}"/>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7" name="Date Placeholder 6">
            <a:extLst>
              <a:ext uri="{FF2B5EF4-FFF2-40B4-BE49-F238E27FC236}">
                <a16:creationId xmlns:a16="http://schemas.microsoft.com/office/drawing/2014/main" id="{E356DAD0-2D62-43C6-A491-967DEB578077}"/>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019826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600"/>
              </a:spcAft>
              <a:defRPr/>
            </a:pPr>
            <a:r>
              <a:rPr lang="en-US" altLang="zh-CN" sz="1800" kern="0" dirty="0"/>
              <a:t>PAR approved			Sep 2020</a:t>
            </a:r>
          </a:p>
          <a:p>
            <a:pPr marL="161925" lvl="1" indent="-233363" algn="just" defTabSz="685800" eaLnBrk="1" fontAlgn="auto" hangingPunct="1">
              <a:spcBef>
                <a:spcPts val="600"/>
              </a:spcBef>
              <a:spcAft>
                <a:spcPts val="600"/>
              </a:spcAft>
              <a:defRPr/>
            </a:pPr>
            <a:r>
              <a:rPr lang="en-US" altLang="zh-CN" sz="1800" kern="0" dirty="0"/>
              <a:t>First TG meeting			Oct 2020</a:t>
            </a:r>
          </a:p>
          <a:p>
            <a:pPr marL="161925" lvl="1" indent="-233363" algn="just" defTabSz="685800" eaLnBrk="1" fontAlgn="auto" hangingPunct="1">
              <a:spcBef>
                <a:spcPts val="600"/>
              </a:spcBef>
              <a:spcAft>
                <a:spcPts val="600"/>
              </a:spcAft>
              <a:defRPr/>
            </a:pPr>
            <a:r>
              <a:rPr lang="en-US" altLang="zh-CN" sz="1800" kern="0" dirty="0">
                <a:solidFill>
                  <a:srgbClr val="FF0000"/>
                </a:solidFill>
              </a:rPr>
              <a:t>Comment Collection (D0.1)	</a:t>
            </a:r>
            <a:r>
              <a:rPr lang="en-US" altLang="zh-CN" sz="1800" i="1" strike="sngStrike" kern="0" dirty="0">
                <a:solidFill>
                  <a:srgbClr val="FF0000"/>
                </a:solidFill>
              </a:rPr>
              <a:t>Jan 2022</a:t>
            </a:r>
            <a:r>
              <a:rPr lang="en-US" altLang="zh-CN" sz="1800" i="1" strike="sngStrike" kern="0" dirty="0">
                <a:solidFill>
                  <a:srgbClr val="FF0000"/>
                </a:solidFill>
                <a:sym typeface="Wingdings" panose="05000000000000000000" pitchFamily="2" charset="2"/>
              </a:rPr>
              <a:t>Mar 2022</a:t>
            </a:r>
          </a:p>
          <a:p>
            <a:pPr marL="0" lvl="1" indent="0" algn="just" defTabSz="685800" eaLnBrk="1" fontAlgn="auto" hangingPunct="1">
              <a:spcBef>
                <a:spcPts val="600"/>
              </a:spcBef>
              <a:spcAft>
                <a:spcPts val="600"/>
              </a:spcAft>
              <a:buNone/>
              <a:defRPr/>
            </a:pPr>
            <a:r>
              <a:rPr lang="en-US" altLang="zh-CN" sz="1800" i="1" kern="0" dirty="0">
                <a:solidFill>
                  <a:srgbClr val="FF0000"/>
                </a:solidFill>
                <a:sym typeface="Wingdings" panose="05000000000000000000" pitchFamily="2" charset="2"/>
              </a:rPr>
              <a:t>					  April 2022</a:t>
            </a:r>
            <a:endParaRPr lang="en-US" altLang="zh-CN" sz="1800" i="1" kern="0" dirty="0">
              <a:solidFill>
                <a:srgbClr val="FF0000"/>
              </a:solidFill>
            </a:endParaRPr>
          </a:p>
          <a:p>
            <a:pPr marL="161925" lvl="1" indent="-233363" algn="just" defTabSz="685800" eaLnBrk="1" fontAlgn="auto" hangingPunct="1">
              <a:spcBef>
                <a:spcPts val="600"/>
              </a:spcBef>
              <a:spcAft>
                <a:spcPts val="600"/>
              </a:spcAft>
              <a:defRPr/>
            </a:pPr>
            <a:r>
              <a:rPr lang="en-US" altLang="zh-CN" sz="1800" kern="0" dirty="0"/>
              <a:t>Initial Letter Ballot (D1.0)		</a:t>
            </a:r>
            <a:r>
              <a:rPr lang="en-US" altLang="zh-CN" sz="1800" i="1" strike="sngStrike" kern="0" dirty="0"/>
              <a:t>Jul 2022</a:t>
            </a:r>
            <a:r>
              <a:rPr lang="en-US" altLang="zh-CN" sz="1800" i="1" kern="0" dirty="0">
                <a:sym typeface="Wingdings" panose="05000000000000000000" pitchFamily="2" charset="2"/>
              </a:rPr>
              <a:t> Sep</a:t>
            </a:r>
            <a:r>
              <a:rPr lang="en-US" altLang="zh-CN" sz="1800" i="1" kern="0" dirty="0"/>
              <a:t> 2022</a:t>
            </a:r>
          </a:p>
          <a:p>
            <a:pPr marL="161925" lvl="1" indent="-233363" algn="just" defTabSz="685800" eaLnBrk="1" fontAlgn="auto" hangingPunct="1">
              <a:spcBef>
                <a:spcPts val="6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6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6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600"/>
              </a:spcBef>
              <a:spcAft>
                <a:spcPts val="600"/>
              </a:spcAft>
              <a:defRPr/>
            </a:pPr>
            <a:r>
              <a:rPr lang="en-US" altLang="zh-CN" sz="1800" kern="0" dirty="0"/>
              <a:t>Initial SA Ballot (D4.0)	 	Sep 2023</a:t>
            </a:r>
          </a:p>
          <a:p>
            <a:pPr marL="161925" lvl="1" indent="-233363" algn="just" defTabSz="685800" eaLnBrk="1" fontAlgn="auto" hangingPunct="1">
              <a:spcBef>
                <a:spcPts val="6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4114801"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for </a:t>
            </a:r>
            <a:r>
              <a:rPr lang="en-US" altLang="zh-CN" kern="0" dirty="0">
                <a:solidFill>
                  <a:srgbClr val="0000FF"/>
                </a:solidFill>
              </a:rPr>
              <a:t>D0.1 </a:t>
            </a:r>
            <a:r>
              <a:rPr lang="en-US" altLang="zh-CN" kern="0" dirty="0">
                <a:solidFill>
                  <a:srgbClr val="000000"/>
                </a:solidFill>
              </a:rPr>
              <a:t>(</a:t>
            </a:r>
            <a:r>
              <a:rPr lang="en-US" altLang="zh-CN" kern="0" dirty="0">
                <a:solidFill>
                  <a:srgbClr val="FF0000"/>
                </a:solidFill>
              </a:rPr>
              <a:t>Updated</a:t>
            </a:r>
            <a:r>
              <a:rPr lang="en-US" altLang="zh-CN" kern="0" dirty="0">
                <a:solidFill>
                  <a:srgbClr val="000000"/>
                </a:solidFill>
              </a:rPr>
              <a:t>)</a:t>
            </a:r>
          </a:p>
        </p:txBody>
      </p:sp>
      <p:sp>
        <p:nvSpPr>
          <p:cNvPr id="10" name="Rectangle 3"/>
          <p:cNvSpPr txBox="1">
            <a:spLocks noChangeArrowheads="1"/>
          </p:cNvSpPr>
          <p:nvPr/>
        </p:nvSpPr>
        <p:spPr bwMode="auto">
          <a:xfrm>
            <a:off x="6227762" y="1428750"/>
            <a:ext cx="55070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34541" indent="-134541" defTabSz="685800" eaLnBrk="1" fontAlgn="auto" hangingPunct="1">
              <a:spcBef>
                <a:spcPts val="600"/>
              </a:spcBef>
              <a:spcAft>
                <a:spcPts val="0"/>
              </a:spcAft>
              <a:defRPr/>
            </a:pPr>
            <a:r>
              <a:rPr lang="en-US" altLang="zh-CN" sz="1600" kern="0" dirty="0">
                <a:solidFill>
                  <a:schemeClr val="bg1">
                    <a:lumMod val="50000"/>
                  </a:schemeClr>
                </a:solidFill>
              </a:rPr>
              <a:t>Week of January 3</a:t>
            </a:r>
          </a:p>
          <a:p>
            <a:pPr marL="269081" lvl="1" indent="-145256" defTabSz="685800" eaLnBrk="1" fontAlgn="auto" hangingPunct="1">
              <a:spcBef>
                <a:spcPts val="600"/>
              </a:spcBef>
              <a:spcAft>
                <a:spcPts val="0"/>
              </a:spcAft>
              <a:buFont typeface="微软雅黑" panose="020B0503020204020204" pitchFamily="34" charset="-122"/>
              <a:buChar char="–"/>
              <a:defRPr/>
            </a:pPr>
            <a:r>
              <a:rPr lang="en-US" altLang="zh-CN" sz="1100" kern="0" dirty="0">
                <a:solidFill>
                  <a:srgbClr val="FFFFFF">
                    <a:lumMod val="50000"/>
                  </a:srgbClr>
                </a:solidFill>
              </a:rPr>
              <a:t>Editor provides initial list of topics (and updated SFD revision)  	(Tuesday)</a:t>
            </a:r>
          </a:p>
          <a:p>
            <a:pPr marL="269081" lvl="1" indent="-145256" defTabSz="685800" eaLnBrk="1" fontAlgn="auto" hangingPunct="1">
              <a:spcBef>
                <a:spcPts val="600"/>
              </a:spcBef>
              <a:spcAft>
                <a:spcPts val="0"/>
              </a:spcAft>
              <a:buFont typeface="微软雅黑" panose="020B0503020204020204" pitchFamily="34" charset="-122"/>
              <a:buChar char="–"/>
              <a:defRPr/>
            </a:pPr>
            <a:r>
              <a:rPr lang="en-US" altLang="zh-CN" sz="1100" kern="0" dirty="0">
                <a:solidFill>
                  <a:srgbClr val="FFFFFF">
                    <a:lumMod val="50000"/>
                  </a:srgbClr>
                </a:solidFill>
              </a:rPr>
              <a:t>Chair issues call for volunteers				(Tuesday)</a:t>
            </a:r>
          </a:p>
          <a:p>
            <a:pPr marL="269081" lvl="1" indent="-145256" defTabSz="685800" eaLnBrk="1" fontAlgn="auto" hangingPunct="1">
              <a:spcBef>
                <a:spcPts val="600"/>
              </a:spcBef>
              <a:spcAft>
                <a:spcPts val="0"/>
              </a:spcAft>
              <a:buFont typeface="微软雅黑" panose="020B0503020204020204" pitchFamily="34" charset="-122"/>
              <a:buChar char="–"/>
              <a:defRPr/>
            </a:pPr>
            <a:r>
              <a:rPr lang="en-US" altLang="zh-CN" sz="1100" kern="0" dirty="0">
                <a:solidFill>
                  <a:schemeClr val="bg1">
                    <a:lumMod val="50000"/>
                  </a:schemeClr>
                </a:solidFill>
              </a:rPr>
              <a:t>POCs and volunteers are identified for topics in the initial list     	(Friday)</a:t>
            </a:r>
          </a:p>
          <a:p>
            <a:pPr marL="134541" indent="-134541" defTabSz="685800" eaLnBrk="1" fontAlgn="auto" hangingPunct="1">
              <a:spcBef>
                <a:spcPts val="600"/>
              </a:spcBef>
              <a:spcAft>
                <a:spcPts val="0"/>
              </a:spcAft>
            </a:pPr>
            <a:r>
              <a:rPr lang="en-US" altLang="zh-CN" sz="1600" kern="0" dirty="0">
                <a:solidFill>
                  <a:schemeClr val="bg1">
                    <a:lumMod val="50000"/>
                  </a:schemeClr>
                </a:solidFill>
              </a:rPr>
              <a:t>January </a:t>
            </a:r>
            <a:r>
              <a:rPr lang="en-US" altLang="zh-CN" sz="1600" strike="sngStrike" kern="0" dirty="0">
                <a:solidFill>
                  <a:schemeClr val="bg1">
                    <a:lumMod val="50000"/>
                  </a:schemeClr>
                </a:solidFill>
              </a:rPr>
              <a:t>21</a:t>
            </a:r>
            <a:r>
              <a:rPr lang="en-US" altLang="zh-CN" sz="1600" kern="0" dirty="0">
                <a:solidFill>
                  <a:schemeClr val="bg1">
                    <a:lumMod val="50000"/>
                  </a:schemeClr>
                </a:solidFill>
              </a:rPr>
              <a:t>28, 2022</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solidFill>
                  <a:schemeClr val="bg1">
                    <a:lumMod val="50000"/>
                  </a:schemeClr>
                </a:solidFill>
              </a:rPr>
              <a:t>Deadline for </a:t>
            </a:r>
            <a:r>
              <a:rPr lang="en-US" altLang="zh-CN" sz="1200" u="sng" kern="0" dirty="0">
                <a:solidFill>
                  <a:schemeClr val="bg1">
                    <a:lumMod val="50000"/>
                  </a:schemeClr>
                </a:solidFill>
              </a:rPr>
              <a:t>baseline document </a:t>
            </a:r>
            <a:r>
              <a:rPr lang="en-US" altLang="zh-CN" sz="1200" kern="0" dirty="0">
                <a:solidFill>
                  <a:schemeClr val="bg1">
                    <a:lumMod val="50000"/>
                  </a:schemeClr>
                </a:solidFill>
              </a:rPr>
              <a:t>for each topic (in the initial list) to be uploaded</a:t>
            </a:r>
          </a:p>
          <a:p>
            <a:pPr marL="134541" lvl="0" indent="-134541" defTabSz="685800" eaLnBrk="1" fontAlgn="auto" hangingPunct="1">
              <a:spcBef>
                <a:spcPts val="600"/>
              </a:spcBef>
              <a:spcAft>
                <a:spcPts val="0"/>
              </a:spcAft>
            </a:pPr>
            <a:r>
              <a:rPr lang="en-US" altLang="zh-CN" sz="1600" kern="0" dirty="0">
                <a:solidFill>
                  <a:srgbClr val="FF0000"/>
                </a:solidFill>
              </a:rPr>
              <a:t>After March Plenary</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solidFill>
                  <a:srgbClr val="000000"/>
                </a:solidFill>
              </a:rPr>
              <a:t>Editor releases </a:t>
            </a:r>
            <a:r>
              <a:rPr lang="en-US" altLang="zh-CN" sz="1200" kern="0" dirty="0">
                <a:solidFill>
                  <a:srgbClr val="0000FF"/>
                </a:solidFill>
              </a:rPr>
              <a:t>D0.01</a:t>
            </a:r>
            <a:r>
              <a:rPr lang="en-US" altLang="zh-CN" sz="1200" kern="0" dirty="0"/>
              <a:t> (only for reference, not for comment collection)</a:t>
            </a:r>
          </a:p>
          <a:p>
            <a:pPr marL="134541" lvl="0" indent="-134541" defTabSz="685800" eaLnBrk="1" fontAlgn="auto" hangingPunct="1">
              <a:spcBef>
                <a:spcPts val="600"/>
              </a:spcBef>
              <a:spcAft>
                <a:spcPts val="0"/>
              </a:spcAft>
            </a:pPr>
            <a:r>
              <a:rPr lang="en-US" altLang="zh-CN" sz="1600" kern="0" dirty="0">
                <a:solidFill>
                  <a:srgbClr val="FF0000"/>
                </a:solidFill>
              </a:rPr>
              <a:t>April 1</a:t>
            </a:r>
            <a:endParaRPr lang="zh-CN" altLang="zh-CN" sz="1600" kern="0" dirty="0">
              <a:solidFill>
                <a:srgbClr val="FF0000"/>
              </a:solidFill>
            </a:endParaRP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Deadline for sending the </a:t>
            </a:r>
            <a:r>
              <a:rPr lang="en-US" altLang="zh-CN" sz="1200" kern="0" dirty="0">
                <a:solidFill>
                  <a:srgbClr val="0000FF"/>
                </a:solidFill>
              </a:rPr>
              <a:t>Motion request</a:t>
            </a:r>
            <a:r>
              <a:rPr lang="en-US" altLang="zh-CN" sz="1200" kern="0" dirty="0"/>
              <a:t>.</a:t>
            </a:r>
          </a:p>
          <a:p>
            <a:pPr marL="134541" indent="-134541" defTabSz="685800" eaLnBrk="1" fontAlgn="auto" hangingPunct="1">
              <a:spcBef>
                <a:spcPts val="600"/>
              </a:spcBef>
              <a:spcAft>
                <a:spcPts val="0"/>
              </a:spcAft>
            </a:pPr>
            <a:r>
              <a:rPr lang="en-US" altLang="zh-CN" sz="1600" kern="0" dirty="0">
                <a:solidFill>
                  <a:srgbClr val="FF0000"/>
                </a:solidFill>
              </a:rPr>
              <a:t>April 12 or 14 </a:t>
            </a:r>
            <a:r>
              <a:rPr lang="en-US" altLang="zh-CN" sz="1600" kern="0" dirty="0">
                <a:solidFill>
                  <a:srgbClr val="000000"/>
                </a:solidFill>
              </a:rPr>
              <a:t>(10+ days after Motion request) </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solidFill>
                  <a:srgbClr val="FF0000"/>
                </a:solidFill>
              </a:rPr>
              <a:t>Deadline</a:t>
            </a:r>
            <a:r>
              <a:rPr lang="en-US" altLang="zh-CN" sz="1200" kern="0" dirty="0"/>
              <a:t> for contributions to </a:t>
            </a:r>
            <a:r>
              <a:rPr lang="en-US" altLang="zh-CN" sz="1200" kern="0" dirty="0">
                <a:solidFill>
                  <a:srgbClr val="0000FF"/>
                </a:solidFill>
              </a:rPr>
              <a:t>pass motion </a:t>
            </a:r>
            <a:r>
              <a:rPr lang="en-US" altLang="zh-CN" sz="1200" kern="0" dirty="0"/>
              <a:t>and be included in D0.1</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Seek </a:t>
            </a:r>
            <a:r>
              <a:rPr lang="en-US" altLang="zh-CN" sz="1200" kern="0" dirty="0" err="1"/>
              <a:t>TGbf</a:t>
            </a:r>
            <a:r>
              <a:rPr lang="en-US" altLang="zh-CN" sz="1200" kern="0" dirty="0"/>
              <a:t> </a:t>
            </a:r>
            <a:r>
              <a:rPr lang="en-US" altLang="zh-CN" sz="1200" kern="0" dirty="0">
                <a:solidFill>
                  <a:srgbClr val="0000FF"/>
                </a:solidFill>
              </a:rPr>
              <a:t>approval</a:t>
            </a:r>
            <a:r>
              <a:rPr lang="en-US" altLang="zh-CN" sz="1200" kern="0" dirty="0"/>
              <a:t> to go to comment collection  (“Move to Approve a 30-day comment collection on </a:t>
            </a:r>
            <a:r>
              <a:rPr lang="en-US" altLang="zh-CN" sz="1200" kern="0" dirty="0" err="1"/>
              <a:t>TGbf</a:t>
            </a:r>
            <a:r>
              <a:rPr lang="en-US" altLang="zh-CN" sz="1200" kern="0" dirty="0"/>
              <a:t> D0.1.”)</a:t>
            </a:r>
          </a:p>
          <a:p>
            <a:pPr marL="134541" indent="-134541" defTabSz="685800" eaLnBrk="1" fontAlgn="auto" hangingPunct="1">
              <a:spcBef>
                <a:spcPts val="600"/>
              </a:spcBef>
              <a:spcAft>
                <a:spcPts val="0"/>
              </a:spcAft>
            </a:pPr>
            <a:r>
              <a:rPr lang="en-US" altLang="zh-CN" sz="1600" dirty="0">
                <a:solidFill>
                  <a:srgbClr val="FF0000"/>
                </a:solidFill>
              </a:rPr>
              <a:t>April 22 </a:t>
            </a:r>
            <a:r>
              <a:rPr lang="en-US" altLang="zh-CN" sz="1600" dirty="0"/>
              <a:t>(Around)</a:t>
            </a:r>
            <a:r>
              <a:rPr lang="en-US" altLang="zh-CN" sz="1600" kern="0" dirty="0">
                <a:solidFill>
                  <a:srgbClr val="000000"/>
                </a:solidFill>
              </a:rPr>
              <a:t> </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Editor releases </a:t>
            </a:r>
            <a:r>
              <a:rPr lang="en-US" altLang="zh-CN" sz="1200" kern="0" dirty="0">
                <a:solidFill>
                  <a:srgbClr val="0000FF"/>
                </a:solidFill>
              </a:rPr>
              <a:t>D0.1</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If the Motion is favorable, the TG chair sends a </a:t>
            </a:r>
            <a:r>
              <a:rPr lang="en-US" altLang="zh-CN" sz="1200" kern="0" dirty="0">
                <a:solidFill>
                  <a:srgbClr val="0000FF"/>
                </a:solidFill>
              </a:rPr>
              <a:t>request</a:t>
            </a:r>
            <a:r>
              <a:rPr lang="en-US" altLang="zh-CN" sz="1200" kern="0" dirty="0"/>
              <a:t> to the WG chair (Dorothy) to start the comment collection</a:t>
            </a:r>
          </a:p>
          <a:p>
            <a:pPr marL="269081" lvl="1" indent="-145256" defTabSz="685800" eaLnBrk="1" fontAlgn="auto" hangingPunct="1">
              <a:spcBef>
                <a:spcPts val="600"/>
              </a:spcBef>
              <a:spcAft>
                <a:spcPts val="0"/>
              </a:spcAft>
              <a:buFont typeface="微软雅黑" panose="020B0503020204020204" pitchFamily="34" charset="-122"/>
              <a:buChar char="–"/>
            </a:pPr>
            <a:r>
              <a:rPr lang="en-US" altLang="zh-CN" sz="1200" kern="0" dirty="0"/>
              <a:t>30-day comment collection window </a:t>
            </a:r>
            <a:r>
              <a:rPr lang="en-US" altLang="zh-CN" sz="1200" kern="0" dirty="0">
                <a:solidFill>
                  <a:srgbClr val="0000FF"/>
                </a:solidFill>
              </a:rPr>
              <a:t>opens</a:t>
            </a: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7C4F988F-ECB7-4E5F-AEBF-B9714F100EDE}"/>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4C6F3E72-9506-405C-A2F0-628FE2CD99F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6" name="Date Placeholder 5">
            <a:extLst>
              <a:ext uri="{FF2B5EF4-FFF2-40B4-BE49-F238E27FC236}">
                <a16:creationId xmlns:a16="http://schemas.microsoft.com/office/drawing/2014/main" id="{2E32F4BE-F1D6-45BF-A198-86FD04840884}"/>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293454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a:t>Teleconference Times</a:t>
            </a:r>
            <a:endParaRPr lang="en-US" altLang="en-US" dirty="0">
              <a:solidFill>
                <a:schemeClr val="tx2"/>
              </a:solidFill>
            </a:endParaRPr>
          </a:p>
        </p:txBody>
      </p:sp>
      <p:sp>
        <p:nvSpPr>
          <p:cNvPr id="8" name="Rectangle 3"/>
          <p:cNvSpPr txBox="1">
            <a:spLocks noChangeArrowheads="1"/>
          </p:cNvSpPr>
          <p:nvPr/>
        </p:nvSpPr>
        <p:spPr bwMode="auto">
          <a:xfrm>
            <a:off x="457200" y="914400"/>
            <a:ext cx="112776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228600" marR="0" lvl="1" indent="-22860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Confirmed:</a:t>
            </a:r>
            <a:endParaRPr kumimoji="0" lang="en-US" altLang="zh-CN" sz="7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400050" marR="0" lvl="2" indent="0" algn="just" defTabSz="449263" eaLnBrk="1" fontAlgn="auto" latinLnBrk="0" hangingPunct="1">
              <a:lnSpc>
                <a:spcPct val="100000"/>
              </a:lnSpc>
              <a:spcBef>
                <a:spcPct val="0"/>
              </a:spcBef>
              <a:spcAft>
                <a:spcPts val="0"/>
              </a:spcAft>
              <a:buClrTx/>
              <a:buSzTx/>
              <a:buFontTx/>
              <a:buNone/>
              <a:tabLst/>
              <a:defRPr/>
            </a:pPr>
            <a:r>
              <a:rPr kumimoji="0" lang="en-US" altLang="zh-CN" sz="14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March 2022 IEEE Plenary (March </a:t>
            </a:r>
            <a:r>
              <a:rPr kumimoji="0" lang="en-US" altLang="zh-CN" sz="14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rPr>
              <a:t>7-15</a:t>
            </a:r>
            <a:r>
              <a:rPr kumimoji="0" lang="en-US" altLang="zh-CN" sz="14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   </a:t>
            </a:r>
            <a:r>
              <a:rPr kumimoji="0" lang="en-US" altLang="zh-CN" sz="1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(Deadline for contributions to pass motion and be included in D0.1) </a:t>
            </a:r>
            <a:endParaRPr kumimoji="0" lang="en-US" altLang="zh-CN" sz="14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8   (Tuesday),      9am - 11:00am ET</a:t>
            </a:r>
            <a:endParaRPr kumimoji="0" lang="en-US" altLang="zh-CN" sz="1100" b="0" i="0" u="none" strike="sng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9   (Wednesday), 10pm - 11:59pm ET (Not sure if this slot is ok for Plenary and Interim? </a:t>
            </a:r>
            <a:r>
              <a:rPr kumimoji="0" lang="en-US" altLang="zh-CN" sz="14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It’s ok!!</a:t>
            </a:r>
            <a:r>
              <a:rPr kumimoji="0" lang="en-US" altLang="zh-CN" sz="14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11  </a:t>
            </a:r>
            <a:r>
              <a:rPr kumimoji="0" lang="en-US" altLang="zh-CN" sz="1400" b="0"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(Friday),        9am - 11:00am ET</a:t>
            </a:r>
            <a:endParaRPr kumimoji="0" lang="en-US" altLang="zh-CN" sz="1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14  </a:t>
            </a:r>
            <a:r>
              <a:rPr kumimoji="0" lang="en-US" altLang="zh-CN" sz="1400" b="0"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(Monday),     9am - 11:00am ET </a:t>
            </a:r>
          </a:p>
          <a:p>
            <a:pPr marL="400050" marR="0" lvl="2" indent="0" algn="just" defTabSz="449263" eaLnBrk="1" fontAlgn="auto" latinLnBrk="0" hangingPunct="1">
              <a:lnSpc>
                <a:spcPct val="100000"/>
              </a:lnSpc>
              <a:spcBef>
                <a:spcPct val="0"/>
              </a:spcBef>
              <a:spcAft>
                <a:spcPts val="0"/>
              </a:spcAft>
              <a:buClrTx/>
              <a:buSzTx/>
              <a:buFontTx/>
              <a:buNone/>
              <a:tabLst/>
              <a:defRPr/>
            </a:pPr>
            <a:r>
              <a:rPr kumimoji="0" lang="en-US" altLang="zh-CN" sz="1400" b="0"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endParaRPr kumimoji="0" lang="en-US" altLang="zh-CN" sz="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228600" marR="0" lvl="1" indent="-22860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17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21  (Monday),  10am - 12:00pm ET	March    22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24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28  (Monday),  10am - 12:00pm ET	March    29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March    31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sng"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7    (Thursday),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11  (Monday),  10am - 12:00pm ET	April        12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14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18  (Monday),  10am - 12:00pm ET	April        19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21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25  (Monday),  10am - 12:00pm ET	April        26    (Tuesday),  10am - 12:00pm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28  (Thursday), 23</a:t>
            </a:r>
            <a:r>
              <a:rPr kumimoji="0" lang="zh-CN" altLang="en-US"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zh-CN" sz="14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00 - 01:00am ET</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400" b="0" i="0" u="sng"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5    (Thursday), 10am - 12:00pm ET</a:t>
            </a:r>
          </a:p>
          <a:p>
            <a:pPr marL="228600" marR="0" lvl="1" indent="-22860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8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Note: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 when conflict with CAC, the call will be changed from </a:t>
            </a:r>
            <a:r>
              <a:rPr kumimoji="0" lang="en-US" altLang="zh-CN" sz="11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10am</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-12:00pm to </a:t>
            </a:r>
            <a:r>
              <a:rPr kumimoji="0" lang="en-US" altLang="zh-CN" sz="1100" b="0" i="0" u="none" strike="noStrike" kern="0" cap="none" spc="0" normalizeH="0" baseline="0" noProof="0" dirty="0">
                <a:ln>
                  <a:noFill/>
                </a:ln>
                <a:solidFill>
                  <a:srgbClr val="FF33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11am</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-12:00pm (March - May 2022 CAC calls (TBD):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 </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a:t>
            </a:r>
            <a:r>
              <a:rPr kumimoji="0" lang="en-US" altLang="zh-CN" sz="11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23:00 - 01:00am ET </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20</a:t>
            </a:r>
            <a:r>
              <a:rPr kumimoji="0" lang="zh-CN" altLang="en-US"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00  – 22:00 PT, Friday 11am-13:00 in China, Friday 5am-7am in Israel, Friday 4am – 6am in Central Europe), and </a:t>
            </a:r>
            <a:r>
              <a:rPr kumimoji="0" lang="en-US" altLang="zh-CN" sz="11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S PGothic" charset="0"/>
              </a:rPr>
              <a:t>Sang Kim </a:t>
            </a:r>
            <a:r>
              <a:rPr kumimoji="0" lang="en-US" altLang="zh-CN"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will help to take the minutes for these slots.</a:t>
            </a:r>
            <a:endParaRPr kumimoji="0" lang="zh-CN" altLang="en-US" sz="11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graphicFrame>
        <p:nvGraphicFramePr>
          <p:cNvPr id="9" name="表格 8"/>
          <p:cNvGraphicFramePr>
            <a:graphicFrameLocks noGrp="1"/>
          </p:cNvGraphicFramePr>
          <p:nvPr>
            <p:extLst>
              <p:ext uri="{D42A27DB-BD31-4B8C-83A1-F6EECF244321}">
                <p14:modId xmlns:p14="http://schemas.microsoft.com/office/powerpoint/2010/main" val="1151596504"/>
              </p:ext>
            </p:extLst>
          </p:nvPr>
        </p:nvGraphicFramePr>
        <p:xfrm>
          <a:off x="8077200" y="4191000"/>
          <a:ext cx="4054476" cy="1597025"/>
        </p:xfrm>
        <a:graphic>
          <a:graphicData uri="http://schemas.openxmlformats.org/drawingml/2006/table">
            <a:tbl>
              <a:tblPr firstRow="1" firstCol="1" bandRow="1"/>
              <a:tblGrid>
                <a:gridCol w="620017">
                  <a:extLst>
                    <a:ext uri="{9D8B030D-6E8A-4147-A177-3AD203B41FA5}">
                      <a16:colId xmlns:a16="http://schemas.microsoft.com/office/drawing/2014/main" val="20000"/>
                    </a:ext>
                  </a:extLst>
                </a:gridCol>
                <a:gridCol w="1165321">
                  <a:extLst>
                    <a:ext uri="{9D8B030D-6E8A-4147-A177-3AD203B41FA5}">
                      <a16:colId xmlns:a16="http://schemas.microsoft.com/office/drawing/2014/main" val="20001"/>
                    </a:ext>
                  </a:extLst>
                </a:gridCol>
                <a:gridCol w="776880">
                  <a:extLst>
                    <a:ext uri="{9D8B030D-6E8A-4147-A177-3AD203B41FA5}">
                      <a16:colId xmlns:a16="http://schemas.microsoft.com/office/drawing/2014/main" val="20002"/>
                    </a:ext>
                  </a:extLst>
                </a:gridCol>
                <a:gridCol w="699192">
                  <a:extLst>
                    <a:ext uri="{9D8B030D-6E8A-4147-A177-3AD203B41FA5}">
                      <a16:colId xmlns:a16="http://schemas.microsoft.com/office/drawing/2014/main" val="20003"/>
                    </a:ext>
                  </a:extLst>
                </a:gridCol>
                <a:gridCol w="793066">
                  <a:extLst>
                    <a:ext uri="{9D8B030D-6E8A-4147-A177-3AD203B41FA5}">
                      <a16:colId xmlns:a16="http://schemas.microsoft.com/office/drawing/2014/main" val="20004"/>
                    </a:ext>
                  </a:extLst>
                </a:gridCol>
              </a:tblGrid>
              <a:tr h="262890">
                <a:tc>
                  <a:txBody>
                    <a:bodyPr/>
                    <a:lstStyle/>
                    <a:p>
                      <a:pPr>
                        <a:spcAft>
                          <a:spcPts val="0"/>
                        </a:spcAft>
                      </a:pPr>
                      <a:r>
                        <a:rPr lang="en-US" sz="90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highlight>
                            <a:srgbClr val="00FF00"/>
                          </a:highlight>
                          <a:latin typeface="Calibri" panose="020F0502020204030204" pitchFamily="34" charset="0"/>
                          <a:ea typeface="宋体" panose="02010600030101010101" pitchFamily="2" charset="-122"/>
                        </a:rPr>
                        <a:t>Time Central Europe</a:t>
                      </a:r>
                      <a:br>
                        <a:rPr lang="en-US" sz="900">
                          <a:solidFill>
                            <a:srgbClr val="1F497D"/>
                          </a:solidFill>
                          <a:effectLst/>
                          <a:highlight>
                            <a:srgbClr val="00FF00"/>
                          </a:highlight>
                          <a:latin typeface="Calibri" panose="020F0502020204030204" pitchFamily="34" charset="0"/>
                          <a:ea typeface="宋体" panose="02010600030101010101" pitchFamily="2" charset="-122"/>
                        </a:rPr>
                      </a:br>
                      <a:r>
                        <a:rPr lang="en-US" sz="900">
                          <a:solidFill>
                            <a:srgbClr val="1F497D"/>
                          </a:solidFill>
                          <a:effectLst/>
                          <a:highlight>
                            <a:srgbClr val="00FF00"/>
                          </a:highlight>
                          <a:latin typeface="Calibri" panose="020F0502020204030204" pitchFamily="34" charset="0"/>
                          <a:ea typeface="宋体" panose="02010600030101010101" pitchFamily="2" charset="-122"/>
                        </a:rPr>
                        <a:t>Warsaw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AM1</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08:00-10:00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02:00-04:00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23:00-01:00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14:00-16:00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AM2</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10:30-12:30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04:30-06:30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01:30-03:30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16:30-18:30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1F497D"/>
                          </a:solidFill>
                          <a:effectLst/>
                          <a:latin typeface="Calibri" panose="020F0502020204030204" pitchFamily="34" charset="0"/>
                          <a:ea typeface="微软雅黑" panose="020B0503020204020204" pitchFamily="34"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PM1</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13:30-15:30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07:30-09:30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04:30-06:30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19:30-21:30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PM2</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FF0000"/>
                          </a:solidFill>
                          <a:effectLst/>
                          <a:latin typeface="Calibri" panose="020F0502020204030204" pitchFamily="34" charset="0"/>
                          <a:ea typeface="宋体" panose="02010600030101010101" pitchFamily="2" charset="-122"/>
                        </a:rPr>
                        <a:t>16:00-18:00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FF0000"/>
                          </a:solidFill>
                          <a:effectLst/>
                          <a:latin typeface="Calibri" panose="020F0502020204030204" pitchFamily="34" charset="0"/>
                          <a:ea typeface="宋体" panose="02010600030101010101" pitchFamily="2" charset="-122"/>
                        </a:rPr>
                        <a:t>10:00-12:00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0000"/>
                          </a:solidFill>
                          <a:effectLst/>
                          <a:latin typeface="Calibri" panose="020F0502020204030204" pitchFamily="34" charset="0"/>
                          <a:ea typeface="宋体" panose="02010600030101010101" pitchFamily="2" charset="-122"/>
                        </a:rPr>
                        <a:t>07:00-09:00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FF0000"/>
                          </a:solidFill>
                          <a:effectLst/>
                          <a:latin typeface="Calibri" panose="020F0502020204030204" pitchFamily="34" charset="0"/>
                          <a:ea typeface="宋体" panose="02010600030101010101" pitchFamily="2" charset="-122"/>
                        </a:rPr>
                        <a:t>22:00-00:00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a:solidFill>
                            <a:srgbClr val="1F497D"/>
                          </a:solidFill>
                          <a:effectLst/>
                          <a:latin typeface="Calibri" panose="020F0502020204030204" pitchFamily="34" charset="0"/>
                          <a:ea typeface="微软雅黑" panose="020B0503020204020204" pitchFamily="34" charset="-122"/>
                        </a:rPr>
                        <a:t>　</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Evening 1</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19:30-21:30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13:30-15:30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10:30-12:30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01:30-03:30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450">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Evening 2</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22:00-00:00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solidFill>
                            <a:srgbClr val="1F497D"/>
                          </a:solidFill>
                          <a:effectLst/>
                          <a:latin typeface="Calibri" panose="020F0502020204030204" pitchFamily="34" charset="0"/>
                          <a:ea typeface="宋体" panose="02010600030101010101" pitchFamily="2" charset="-122"/>
                        </a:rPr>
                        <a:t>16:00-18:00</a:t>
                      </a:r>
                      <a:endParaRPr lang="zh-CN" sz="90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13:00-15:00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04:00-06:00</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ooter Placeholder 2">
            <a:extLst>
              <a:ext uri="{FF2B5EF4-FFF2-40B4-BE49-F238E27FC236}">
                <a16:creationId xmlns:a16="http://schemas.microsoft.com/office/drawing/2014/main" id="{E024C25B-2560-4F41-8BFA-36D99C30AF1B}"/>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4F02C5E9-102A-4884-BC7B-4D6423C7848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7" name="Date Placeholder 6">
            <a:extLst>
              <a:ext uri="{FF2B5EF4-FFF2-40B4-BE49-F238E27FC236}">
                <a16:creationId xmlns:a16="http://schemas.microsoft.com/office/drawing/2014/main" id="{429382C2-FA9E-4DE0-84CC-73A02B1DEDE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3538752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025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0864B725-CBB7-4541-B35E-6D9D60B0A0E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E023FF2-2BB3-41A0-978D-1695801929D4}"/>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793C908D-F78C-4DB8-B1F4-B50C7EE9AAF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4441122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2022 Plenary Session (virtual)</a:t>
            </a:r>
          </a:p>
        </p:txBody>
      </p:sp>
      <p:sp>
        <p:nvSpPr>
          <p:cNvPr id="2" name="Footer Placeholder 1">
            <a:extLst>
              <a:ext uri="{FF2B5EF4-FFF2-40B4-BE49-F238E27FC236}">
                <a16:creationId xmlns:a16="http://schemas.microsoft.com/office/drawing/2014/main" id="{70BB0989-98F3-4919-9582-71A6801B2F8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C5A99B8-66C3-456D-97E0-699F1DA36D88}"/>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EBE03B25-F54C-4A63-B1F1-F31443FFB2C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922423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5029200"/>
          </a:xfrm>
        </p:spPr>
        <p:txBody>
          <a:bodyPr/>
          <a:lstStyle/>
          <a:p>
            <a:pPr>
              <a:spcBef>
                <a:spcPts val="0"/>
              </a:spcBef>
            </a:pPr>
            <a:r>
              <a:rPr lang="en-US" dirty="0"/>
              <a:t>Agenda is here: </a:t>
            </a:r>
            <a:r>
              <a:rPr lang="en-US" dirty="0">
                <a:hlinkClick r:id="rId3"/>
              </a:rPr>
              <a:t>11-22/0262r8</a:t>
            </a:r>
            <a:r>
              <a:rPr lang="en-US" dirty="0"/>
              <a:t> </a:t>
            </a:r>
          </a:p>
          <a:p>
            <a:pPr>
              <a:spcBef>
                <a:spcPts val="0"/>
              </a:spcBef>
            </a:pPr>
            <a:r>
              <a:rPr lang="en-US" dirty="0"/>
              <a:t>Latest Issue Tracking document: </a:t>
            </a:r>
            <a:r>
              <a:rPr lang="en-US" dirty="0">
                <a:hlinkClick r:id="rId4"/>
              </a:rPr>
              <a:t>11-21/0332r30</a:t>
            </a:r>
            <a:r>
              <a:rPr lang="en-US" dirty="0"/>
              <a:t> </a:t>
            </a:r>
          </a:p>
          <a:p>
            <a:pPr>
              <a:spcBef>
                <a:spcPts val="0"/>
              </a:spcBef>
            </a:pPr>
            <a:r>
              <a:rPr lang="en-US" dirty="0"/>
              <a:t>Contributions reviewed:</a:t>
            </a:r>
          </a:p>
          <a:p>
            <a:pPr lvl="1">
              <a:lnSpc>
                <a:spcPct val="90000"/>
              </a:lnSpc>
              <a:spcBef>
                <a:spcPts val="0"/>
              </a:spcBef>
              <a:spcAft>
                <a:spcPts val="300"/>
              </a:spcAft>
              <a:buFont typeface="Arial" panose="020B0604020202020204" pitchFamily="34" charset="0"/>
              <a:buChar char="•"/>
              <a:defRPr/>
            </a:pPr>
            <a:r>
              <a:rPr lang="en-US" sz="1800" b="1" dirty="0">
                <a:hlinkClick r:id="rId5"/>
              </a:rPr>
              <a:t>11-22/0434r1</a:t>
            </a:r>
            <a:r>
              <a:rPr lang="en-US" sz="1800" b="1" dirty="0"/>
              <a:t>: Proposed CSD update</a:t>
            </a:r>
          </a:p>
          <a:p>
            <a:pPr lvl="1">
              <a:lnSpc>
                <a:spcPct val="90000"/>
              </a:lnSpc>
              <a:spcBef>
                <a:spcPts val="0"/>
              </a:spcBef>
              <a:spcAft>
                <a:spcPts val="300"/>
              </a:spcAft>
              <a:buFont typeface="Arial" panose="020B0604020202020204" pitchFamily="34" charset="0"/>
              <a:buChar char="•"/>
              <a:defRPr/>
            </a:pPr>
            <a:r>
              <a:rPr lang="en-US" sz="1800" b="1" dirty="0">
                <a:hlinkClick r:id="rId6"/>
              </a:rPr>
              <a:t>11-22/0474r1</a:t>
            </a:r>
            <a:r>
              <a:rPr lang="en-US" sz="1800" b="1" dirty="0"/>
              <a:t>: TGbh way ahead</a:t>
            </a:r>
          </a:p>
          <a:p>
            <a:pPr lvl="1">
              <a:lnSpc>
                <a:spcPct val="90000"/>
              </a:lnSpc>
              <a:spcBef>
                <a:spcPts val="0"/>
              </a:spcBef>
              <a:spcAft>
                <a:spcPts val="300"/>
              </a:spcAft>
              <a:buFont typeface="Arial" panose="020B0604020202020204" pitchFamily="34" charset="0"/>
              <a:buChar char="•"/>
              <a:defRPr/>
            </a:pPr>
            <a:r>
              <a:rPr lang="en-US" sz="1800" b="1" dirty="0">
                <a:hlinkClick r:id="rId7"/>
              </a:rPr>
              <a:t>11-21/0332r32</a:t>
            </a:r>
            <a:r>
              <a:rPr lang="en-US" sz="1800" b="1" dirty="0"/>
              <a:t>: Issues Tracking proposed additions/changes</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8">
                  <a:extLst>
                    <a:ext uri="{A12FA001-AC4F-418D-AE19-62706E023703}">
                      <ahyp:hlinkClr xmlns:ahyp="http://schemas.microsoft.com/office/drawing/2018/hyperlinkcolor" val="tx"/>
                    </a:ext>
                  </a:extLst>
                </a:hlinkClick>
              </a:rPr>
              <a:t>11-22/0459r0</a:t>
            </a:r>
            <a:r>
              <a:rPr lang="en-US" altLang="en-US" sz="1800" b="1" dirty="0"/>
              <a:t>: Merged solutions concept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9">
                  <a:extLst>
                    <a:ext uri="{A12FA001-AC4F-418D-AE19-62706E023703}">
                      <ahyp:hlinkClr xmlns:ahyp="http://schemas.microsoft.com/office/drawing/2018/hyperlinkcolor" val="tx"/>
                    </a:ext>
                  </a:extLst>
                </a:hlinkClick>
              </a:rPr>
              <a:t>11-22/0470r0</a:t>
            </a:r>
            <a:r>
              <a:rPr lang="en-US" altLang="en-US" sz="1800" b="1" dirty="0"/>
              <a:t>: Combined proposal</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10">
                  <a:extLst>
                    <a:ext uri="{A12FA001-AC4F-418D-AE19-62706E023703}">
                      <ahyp:hlinkClr xmlns:ahyp="http://schemas.microsoft.com/office/drawing/2018/hyperlinkcolor" val="tx"/>
                    </a:ext>
                  </a:extLst>
                </a:hlinkClick>
              </a:rPr>
              <a:t>11-22/0301r2</a:t>
            </a:r>
            <a:r>
              <a:rPr lang="en-US" altLang="en-US" sz="1800" b="1" dirty="0"/>
              <a:t>: MAAD MAC (1) text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11">
                  <a:extLst>
                    <a:ext uri="{A12FA001-AC4F-418D-AE19-62706E023703}">
                      <ahyp:hlinkClr xmlns:ahyp="http://schemas.microsoft.com/office/drawing/2018/hyperlinkcolor" val="tx"/>
                    </a:ext>
                  </a:extLst>
                </a:hlinkClick>
              </a:rPr>
              <a:t>11-22/0424r1</a:t>
            </a:r>
            <a:r>
              <a:rPr lang="en-US" altLang="en-US" sz="1800" b="1" dirty="0"/>
              <a:t>: MAAD MAC 2 presentation</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accent2"/>
                </a:solidFill>
                <a:hlinkClick r:id="rId12">
                  <a:extLst>
                    <a:ext uri="{A12FA001-AC4F-418D-AE19-62706E023703}">
                      <ahyp:hlinkClr xmlns:ahyp="http://schemas.microsoft.com/office/drawing/2018/hyperlinkcolor" val="tx"/>
                    </a:ext>
                  </a:extLst>
                </a:hlinkClick>
              </a:rPr>
              <a:t>11-22/0427r4</a:t>
            </a:r>
            <a:r>
              <a:rPr lang="en-US" altLang="en-US" sz="1800" b="1" dirty="0"/>
              <a:t>: MAAD MAC 2 text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bg2"/>
                </a:solidFill>
                <a:hlinkClick r:id="rId13"/>
              </a:rPr>
              <a:t>11-22/0473r0</a:t>
            </a:r>
            <a:r>
              <a:rPr lang="en-US" altLang="en-US" sz="1800" b="1" dirty="0">
                <a:solidFill>
                  <a:schemeClr val="tx1"/>
                </a:solidFill>
              </a:rPr>
              <a:t>: Rule based random MAC STA identification</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14"/>
              </a:rPr>
              <a:t>11-22/0187r2</a:t>
            </a:r>
            <a:r>
              <a:rPr lang="en-US" altLang="en-US" sz="1800" b="1" dirty="0">
                <a:solidFill>
                  <a:schemeClr val="tx1"/>
                </a:solidFill>
              </a:rPr>
              <a:t>: Network generated Device ID</a:t>
            </a:r>
          </a:p>
          <a:p>
            <a:pPr lvl="1">
              <a:lnSpc>
                <a:spcPct val="90000"/>
              </a:lnSpc>
              <a:spcBef>
                <a:spcPts val="0"/>
              </a:spcBef>
              <a:spcAft>
                <a:spcPts val="300"/>
              </a:spcAft>
              <a:buFont typeface="Arial" panose="020B0604020202020204" pitchFamily="34" charset="0"/>
              <a:buChar char="•"/>
              <a:defRPr/>
            </a:pPr>
            <a:r>
              <a:rPr lang="en-US" sz="1800" b="1" dirty="0">
                <a:hlinkClick r:id="rId15"/>
              </a:rPr>
              <a:t>11-22/0482r0</a:t>
            </a:r>
            <a:r>
              <a:rPr lang="en-US" sz="1800" b="1" dirty="0"/>
              <a:t>: Annex Text for Opaque Device ID</a:t>
            </a:r>
          </a:p>
          <a:p>
            <a:pPr lvl="1">
              <a:lnSpc>
                <a:spcPct val="90000"/>
              </a:lnSpc>
              <a:spcBef>
                <a:spcPts val="0"/>
              </a:spcBef>
              <a:spcAft>
                <a:spcPts val="300"/>
              </a:spcAft>
              <a:buFont typeface="Arial" panose="020B0604020202020204" pitchFamily="34" charset="0"/>
              <a:buChar char="•"/>
              <a:defRPr/>
            </a:pPr>
            <a:r>
              <a:rPr lang="en-US" sz="1800" b="1" dirty="0">
                <a:solidFill>
                  <a:schemeClr val="accent2"/>
                </a:solidFill>
                <a:hlinkClick r:id="rId16">
                  <a:extLst>
                    <a:ext uri="{A12FA001-AC4F-418D-AE19-62706E023703}">
                      <ahyp:hlinkClr xmlns:ahyp="http://schemas.microsoft.com/office/drawing/2018/hyperlinkcolor" val="tx"/>
                    </a:ext>
                  </a:extLst>
                </a:hlinkClick>
              </a:rPr>
              <a:t>11-22/0435r0</a:t>
            </a:r>
            <a:r>
              <a:rPr lang="en-US" sz="1800" b="1" dirty="0"/>
              <a:t>: Open issues from Issues Tracking (partially reviewed)</a:t>
            </a:r>
          </a:p>
          <a:p>
            <a:pPr>
              <a:lnSpc>
                <a:spcPct val="90000"/>
              </a:lnSpc>
              <a:spcBef>
                <a:spcPts val="0"/>
              </a:spcBef>
              <a:spcAft>
                <a:spcPts val="300"/>
              </a:spcAft>
              <a:buFont typeface="Arial" panose="020B0604020202020204" pitchFamily="34" charset="0"/>
              <a:buChar char="•"/>
              <a:defRPr/>
            </a:pPr>
            <a:r>
              <a:rPr lang="en-US" sz="2200" dirty="0">
                <a:solidFill>
                  <a:srgbClr val="FF0000"/>
                </a:solidFill>
              </a:rPr>
              <a:t>Missed target for Draft 1.0</a:t>
            </a:r>
            <a:r>
              <a:rPr lang="en-US" sz="2200" dirty="0"/>
              <a:t>, out of March session</a:t>
            </a:r>
          </a:p>
        </p:txBody>
      </p:sp>
      <p:sp>
        <p:nvSpPr>
          <p:cNvPr id="2" name="Footer Placeholder 1">
            <a:extLst>
              <a:ext uri="{FF2B5EF4-FFF2-40B4-BE49-F238E27FC236}">
                <a16:creationId xmlns:a16="http://schemas.microsoft.com/office/drawing/2014/main" id="{1E9B6E02-541C-4935-A6EE-FBA0C4FED5A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A722427-7A3B-47CA-A927-B38B10BDD18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4E8B42D9-6E41-4A94-9B01-B283A29D2707}"/>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56003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Jan 2022</a:t>
            </a:r>
          </a:p>
          <a:p>
            <a:pPr lvl="1" algn="just">
              <a:spcBef>
                <a:spcPts val="0"/>
              </a:spcBef>
            </a:pPr>
            <a:r>
              <a:rPr lang="en-US" altLang="zh-CN" sz="2400" dirty="0"/>
              <a:t>Initial Letter Ballot (D1.0)		</a:t>
            </a:r>
            <a:r>
              <a:rPr lang="en-US" altLang="zh-CN" sz="2400" dirty="0">
                <a:highlight>
                  <a:srgbClr val="FF0000"/>
                </a:highlight>
              </a:rPr>
              <a:t>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12C13CBC-FAA9-4519-A35F-1E6337E7615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E89FA7E-C4C6-4EEF-AD56-ACA4E44FA835}"/>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AC0CF1DB-1D5E-4C33-92E5-BEE7272D6DDF}"/>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838830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Mar 29,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Apr 7, 19:00-21:00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Apr 12,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Apr 21, 19:00-21:00 ET</a:t>
            </a:r>
            <a:endParaRPr lang="en-US" sz="2800" dirty="0">
              <a:latin typeface="Calibri" panose="020F0502020204030204" pitchFamily="34" charset="0"/>
              <a:ea typeface="Calibri" panose="020F0502020204030204" pitchFamily="34" charset="0"/>
            </a:endParaRPr>
          </a:p>
          <a:p>
            <a:pPr lvl="0"/>
            <a:endParaRPr lang="en-US" sz="2800" dirty="0"/>
          </a:p>
        </p:txBody>
      </p:sp>
      <p:sp>
        <p:nvSpPr>
          <p:cNvPr id="2" name="Footer Placeholder 1">
            <a:extLst>
              <a:ext uri="{FF2B5EF4-FFF2-40B4-BE49-F238E27FC236}">
                <a16:creationId xmlns:a16="http://schemas.microsoft.com/office/drawing/2014/main" id="{A2745CA8-3729-4EA4-91EF-4DB516FB8CC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AC2586F-F0A2-45F2-9F64-D28190F7511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29CB0973-5FFA-4D9C-9E81-05629B45344C}"/>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2887539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2022-03-14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AEA8C341-1944-4304-ACD6-A8091D7ACE5C}"/>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C4A03B5-A868-4C93-828E-6B8E640BF81F}"/>
              </a:ext>
            </a:extLst>
          </p:cNvPr>
          <p:cNvSpPr>
            <a:spLocks noGrp="1"/>
          </p:cNvSpPr>
          <p:nvPr>
            <p:ph type="sldNum" idx="12"/>
          </p:nvPr>
        </p:nvSpPr>
        <p:spPr/>
        <p:txBody>
          <a:bodyPr/>
          <a:lstStyle/>
          <a:p>
            <a:r>
              <a:rPr lang="en-GB"/>
              <a:t>Slide </a:t>
            </a:r>
            <a:fld id="{DE40C9FC-4879-4F20-9ECA-A574A90476B7}" type="slidenum">
              <a:rPr lang="en-GB" smtClean="0"/>
              <a:pPr/>
              <a:t>78</a:t>
            </a:fld>
            <a:endParaRPr lang="en-GB"/>
          </a:p>
        </p:txBody>
      </p:sp>
      <p:sp>
        <p:nvSpPr>
          <p:cNvPr id="5" name="Date Placeholder 4">
            <a:extLst>
              <a:ext uri="{FF2B5EF4-FFF2-40B4-BE49-F238E27FC236}">
                <a16:creationId xmlns:a16="http://schemas.microsoft.com/office/drawing/2014/main" id="{F99155F9-5073-42AF-992D-E8F702E4C189}"/>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254038444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March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85000" lnSpcReduction="10000"/>
          </a:bodyPr>
          <a:lstStyle/>
          <a:p>
            <a:pPr>
              <a:buClr>
                <a:srgbClr val="000000"/>
              </a:buClr>
              <a:buSzPct val="100000"/>
              <a:buFont typeface="Arial"/>
              <a:buChar char="•"/>
            </a:pPr>
            <a:r>
              <a:rPr lang="en-US" dirty="0" err="1"/>
              <a:t>TGbi</a:t>
            </a:r>
            <a:r>
              <a:rPr lang="en-US" dirty="0"/>
              <a:t> met twice during this plenary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4 technical presentations on proposed requirements based on the use cases and issues in doc 21/641.</a:t>
            </a:r>
          </a:p>
          <a:p>
            <a:pPr>
              <a:buClr>
                <a:srgbClr val="000000"/>
              </a:buClr>
              <a:buSzPct val="100000"/>
              <a:buFont typeface="Arial"/>
              <a:buChar char="•"/>
            </a:pPr>
            <a:r>
              <a:rPr lang="en-US" dirty="0"/>
              <a:t>An updated Requirements document will be posted as 21/1848r4 updated per discussions.</a:t>
            </a:r>
          </a:p>
          <a:p>
            <a:pPr>
              <a:buClr>
                <a:srgbClr val="000000"/>
              </a:buClr>
              <a:buSzPct val="100000"/>
              <a:buFont typeface="Arial"/>
              <a:buChar char="•"/>
            </a:pPr>
            <a:endParaRPr lang="en-US" dirty="0"/>
          </a:p>
          <a:p>
            <a:pPr>
              <a:buClr>
                <a:srgbClr val="000000"/>
              </a:buClr>
              <a:buSzPct val="100000"/>
              <a:buFont typeface="Arial"/>
              <a:buChar char="•"/>
            </a:pPr>
            <a:r>
              <a:rPr lang="en-US" dirty="0"/>
              <a:t>The timeline has an update to reflect that the Issue/Use Case document was approved in February.</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March 24, 9am-10amEDT</a:t>
            </a:r>
          </a:p>
          <a:p>
            <a:pPr lvl="1">
              <a:buClr>
                <a:srgbClr val="000000"/>
              </a:buClr>
              <a:buSzPct val="100000"/>
              <a:buFont typeface="Arial"/>
              <a:buChar char="•"/>
            </a:pPr>
            <a:r>
              <a:rPr lang="en-US" dirty="0"/>
              <a:t> March 31, 9am-10amEDT</a:t>
            </a:r>
          </a:p>
          <a:p>
            <a:pPr lvl="1">
              <a:buClr>
                <a:srgbClr val="000000"/>
              </a:buClr>
              <a:buSzPct val="100000"/>
              <a:buFont typeface="Arial"/>
              <a:buChar char="•"/>
            </a:pPr>
            <a:r>
              <a:rPr lang="en-US" dirty="0"/>
              <a:t> April 7, 9am-10amEDT</a:t>
            </a:r>
          </a:p>
          <a:p>
            <a:pPr lvl="1">
              <a:buClr>
                <a:srgbClr val="000000"/>
              </a:buClr>
              <a:buSzPct val="100000"/>
              <a:buFont typeface="Arial"/>
              <a:buChar char="•"/>
            </a:pPr>
            <a:r>
              <a:rPr lang="en-US" dirty="0"/>
              <a:t> April 14, 9am-10amEDT</a:t>
            </a:r>
          </a:p>
          <a:p>
            <a:pPr lvl="1">
              <a:buClr>
                <a:srgbClr val="000000"/>
              </a:buClr>
              <a:buSzPct val="100000"/>
              <a:buFont typeface="Arial"/>
              <a:buChar char="•"/>
            </a:pPr>
            <a:endParaRPr lang="en-US" dirty="0"/>
          </a:p>
        </p:txBody>
      </p:sp>
      <p:sp>
        <p:nvSpPr>
          <p:cNvPr id="2" name="TextBox 1">
            <a:extLst>
              <a:ext uri="{FF2B5EF4-FFF2-40B4-BE49-F238E27FC236}">
                <a16:creationId xmlns:a16="http://schemas.microsoft.com/office/drawing/2014/main" id="{821C2679-F38E-134C-A5C2-381F3E4E10AF}"/>
              </a:ext>
            </a:extLst>
          </p:cNvPr>
          <p:cNvSpPr txBox="1"/>
          <p:nvPr/>
        </p:nvSpPr>
        <p:spPr>
          <a:xfrm>
            <a:off x="4648200" y="4800600"/>
            <a:ext cx="492698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449262"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i="0" u="none" strike="noStrike" cap="none" spc="0" normalizeH="0" baseline="0" dirty="0">
                <a:ln>
                  <a:noFill/>
                </a:ln>
                <a:solidFill>
                  <a:srgbClr val="000000"/>
                </a:solidFill>
                <a:effectLst/>
                <a:uFillTx/>
                <a:latin typeface="+mn-lt"/>
                <a:ea typeface="+mn-ea"/>
                <a:cs typeface="+mn-cs"/>
                <a:sym typeface="Times New Roman"/>
              </a:rPr>
              <a:t>April 21, 9am-10amEDT</a:t>
            </a:r>
            <a:r>
              <a:rPr lang="en-US" sz="1800" dirty="0"/>
              <a:t>pril 28, 9am-10amEDT</a:t>
            </a:r>
          </a:p>
          <a:p>
            <a:pPr marL="342900" marR="0" indent="-342900" algn="l" defTabSz="449262"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i="0" u="none" strike="noStrike" cap="none" spc="0" normalizeH="0" baseline="0" dirty="0">
                <a:ln>
                  <a:noFill/>
                </a:ln>
                <a:solidFill>
                  <a:srgbClr val="000000"/>
                </a:solidFill>
                <a:effectLst/>
                <a:uFillTx/>
                <a:latin typeface="+mn-lt"/>
                <a:ea typeface="+mn-ea"/>
                <a:cs typeface="+mn-cs"/>
                <a:sym typeface="Times New Roman"/>
              </a:rPr>
              <a:t>May 5, 9am-10amEDT</a:t>
            </a:r>
          </a:p>
        </p:txBody>
      </p:sp>
      <p:sp>
        <p:nvSpPr>
          <p:cNvPr id="3" name="Footer Placeholder 2">
            <a:extLst>
              <a:ext uri="{FF2B5EF4-FFF2-40B4-BE49-F238E27FC236}">
                <a16:creationId xmlns:a16="http://schemas.microsoft.com/office/drawing/2014/main" id="{AF631595-6AE0-4D38-96A9-E7603B0BFC4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24503F5-CC3F-40F7-8A57-590C1D84AA16}"/>
              </a:ext>
            </a:extLst>
          </p:cNvPr>
          <p:cNvSpPr>
            <a:spLocks noGrp="1"/>
          </p:cNvSpPr>
          <p:nvPr>
            <p:ph type="sldNum" idx="12"/>
          </p:nvPr>
        </p:nvSpPr>
        <p:spPr/>
        <p:txBody>
          <a:bodyPr/>
          <a:lstStyle/>
          <a:p>
            <a:r>
              <a:rPr lang="en-GB"/>
              <a:t>Slide </a:t>
            </a:r>
            <a:fld id="{F5D8E26B-7BCF-4D25-9C89-0168A6618F18}" type="slidenum">
              <a:rPr lang="en-GB" smtClean="0"/>
              <a:pPr/>
              <a:t>79</a:t>
            </a:fld>
            <a:endParaRPr lang="en-GB"/>
          </a:p>
        </p:txBody>
      </p:sp>
      <p:sp>
        <p:nvSpPr>
          <p:cNvPr id="5" name="Date Placeholder 4">
            <a:extLst>
              <a:ext uri="{FF2B5EF4-FFF2-40B4-BE49-F238E27FC236}">
                <a16:creationId xmlns:a16="http://schemas.microsoft.com/office/drawing/2014/main" id="{E35E68AE-F459-4FD7-9516-8C4ABBCC1D9B}"/>
              </a:ext>
            </a:extLst>
          </p:cNvPr>
          <p:cNvSpPr>
            <a:spLocks noGrp="1"/>
          </p:cNvSpPr>
          <p:nvPr>
            <p:ph type="dt" idx="10"/>
          </p:nvPr>
        </p:nvSpPr>
        <p:spPr/>
        <p:txBody>
          <a:bodyPr/>
          <a:lstStyle/>
          <a:p>
            <a:r>
              <a:rPr lang="en-US"/>
              <a:t>March 2022</a:t>
            </a:r>
            <a:endParaRPr lang="en-GB"/>
          </a:p>
        </p:txBody>
      </p:sp>
    </p:spTree>
    <p:extLst>
      <p:ext uri="{BB962C8B-B14F-4D97-AF65-F5344CB8AC3E}">
        <p14:creationId xmlns:p14="http://schemas.microsoft.com/office/powerpoint/2010/main" val="54402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9" name="Content Placeholder 8">
            <a:extLst>
              <a:ext uri="{FF2B5EF4-FFF2-40B4-BE49-F238E27FC236}">
                <a16:creationId xmlns:a16="http://schemas.microsoft.com/office/drawing/2014/main" id="{0F11EC3E-5463-4E61-BEA0-9D2BB4E352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11" y="1600200"/>
            <a:ext cx="8921591" cy="4875213"/>
          </a:xfrm>
        </p:spPr>
      </p:pic>
    </p:spTree>
    <p:extLst>
      <p:ext uri="{BB962C8B-B14F-4D97-AF65-F5344CB8AC3E}">
        <p14:creationId xmlns:p14="http://schemas.microsoft.com/office/powerpoint/2010/main" val="42521513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rgbClr val="FF0000"/>
                </a:solidFill>
              </a:rPr>
              <a:t>February </a:t>
            </a:r>
            <a:r>
              <a:rPr lang="en-US" dirty="0"/>
              <a:t>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635BC568-6CFF-4730-A180-ABD38711C81F}"/>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DF8CBE65-1727-47CA-9CAD-F9A45958CF35}"/>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8" name="Date Placeholder 7">
            <a:extLst>
              <a:ext uri="{FF2B5EF4-FFF2-40B4-BE49-F238E27FC236}">
                <a16:creationId xmlns:a16="http://schemas.microsoft.com/office/drawing/2014/main" id="{2804625E-A677-460D-983C-9DC0B08F5A0A}"/>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6457677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March</a:t>
            </a:r>
            <a:r>
              <a:rPr lang="en-US" dirty="0"/>
              <a:t> 2022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2022-03-15</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2444413746"/>
              </p:ext>
            </p:extLst>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1279"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3EF35090-F1EB-43A9-888F-AC86DB52CD47}"/>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BF263431-66DE-4986-9BF4-5AE16CC6F8A5}"/>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CDD4A979-1CFD-4253-9E45-E1FAE6AE37A1}"/>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1776267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29218" y="1052736"/>
            <a:ext cx="10639389" cy="5184576"/>
          </a:xfrm>
        </p:spPr>
        <p:txBody>
          <a:bodyPr/>
          <a:lstStyle/>
          <a:p>
            <a:pPr marL="342900" lvl="2" indent="-342900">
              <a:spcBef>
                <a:spcPts val="300"/>
              </a:spcBef>
              <a:spcAft>
                <a:spcPts val="0"/>
              </a:spcAft>
              <a:defRPr/>
            </a:pPr>
            <a:r>
              <a:rPr lang="en-US" altLang="en-US" dirty="0"/>
              <a:t>Had one Session: Thu 03/10 16:00 EST</a:t>
            </a:r>
            <a:endParaRPr lang="en-US" altLang="en-US" b="1" dirty="0"/>
          </a:p>
          <a:p>
            <a:pPr marL="342900" lvl="2" indent="-342900">
              <a:spcBef>
                <a:spcPts val="300"/>
              </a:spcBef>
              <a:spcAft>
                <a:spcPts val="0"/>
              </a:spcAft>
              <a:defRPr/>
            </a:pPr>
            <a:r>
              <a:rPr lang="en-US" b="0" dirty="0"/>
              <a:t>Chair reviewed the two documents:</a:t>
            </a:r>
          </a:p>
          <a:p>
            <a:pPr marL="400050" indent="-228600">
              <a:spcBef>
                <a:spcPts val="0"/>
              </a:spcBef>
              <a:spcAft>
                <a:spcPts val="0"/>
              </a:spcAft>
              <a:buFont typeface="Times New Roman" panose="02020603050405020304" pitchFamily="18" charset="0"/>
              <a:buChar char="•"/>
              <a:tabLst>
                <a:tab pos="1371600" algn="l"/>
              </a:tabLst>
            </a:pPr>
            <a:r>
              <a:rPr lang="en-US" sz="1600" b="0" dirty="0"/>
              <a:t>11-22-0378-01-0itu, Proposed modifications to ITU-R M.1450-5, Hassan Yaghoobi (Intel Corp.)</a:t>
            </a:r>
          </a:p>
          <a:p>
            <a:pPr marL="400050" indent="-228600">
              <a:spcBef>
                <a:spcPts val="0"/>
              </a:spcBef>
              <a:spcAft>
                <a:spcPts val="0"/>
              </a:spcAft>
              <a:buFont typeface="Times New Roman" panose="02020603050405020304" pitchFamily="18" charset="0"/>
              <a:buChar char="•"/>
              <a:tabLst>
                <a:tab pos="1371600" algn="l"/>
              </a:tabLst>
            </a:pPr>
            <a:r>
              <a:rPr lang="en-US" sz="1600" b="0" dirty="0">
                <a:effectLst/>
                <a:latin typeface="Times New Roman" panose="02020603050405020304" pitchFamily="18" charset="0"/>
                <a:ea typeface="SimSun" panose="02010600030101010101" pitchFamily="2" charset="-122"/>
                <a:hlinkClick r:id="rId2"/>
              </a:rPr>
              <a:t>https://mentor.ieee.org/802.11/dcn/22/11-22-0378-00-0itu-proposed-modifications-to-itu-r-m-1450-5.docx</a:t>
            </a:r>
            <a:r>
              <a:rPr lang="en-US" sz="1600" b="0" dirty="0">
                <a:effectLst/>
                <a:latin typeface="Times New Roman" panose="02020603050405020304" pitchFamily="18" charset="0"/>
                <a:ea typeface="SimSun" panose="02010600030101010101" pitchFamily="2" charset="-122"/>
              </a:rPr>
              <a:t>   </a:t>
            </a:r>
          </a:p>
          <a:p>
            <a:pPr marL="400050" indent="-228600">
              <a:spcBef>
                <a:spcPts val="0"/>
              </a:spcBef>
              <a:spcAft>
                <a:spcPts val="0"/>
              </a:spcAft>
              <a:buFont typeface="Times New Roman" panose="02020603050405020304" pitchFamily="18" charset="0"/>
              <a:buChar char="•"/>
              <a:tabLst>
                <a:tab pos="1371600" algn="l"/>
              </a:tabLst>
            </a:pPr>
            <a:r>
              <a:rPr lang="en-US" sz="1600" b="0" dirty="0">
                <a:effectLst/>
                <a:latin typeface="Times New Roman" panose="02020603050405020304" pitchFamily="18" charset="0"/>
                <a:ea typeface="SimSun" panose="02010600030101010101" pitchFamily="2" charset="-122"/>
              </a:rPr>
              <a:t>11-22-0379-01-0itu, Proposed modifications to ITU-R M.1801-2, Hassan Yaghoobi (Intel Corp.)</a:t>
            </a:r>
          </a:p>
          <a:p>
            <a:pPr marL="400050" indent="-228600">
              <a:spcBef>
                <a:spcPts val="0"/>
              </a:spcBef>
              <a:spcAft>
                <a:spcPts val="1200"/>
              </a:spcAft>
              <a:buFont typeface="Times New Roman" panose="02020603050405020304" pitchFamily="18" charset="0"/>
              <a:buChar char="•"/>
              <a:tabLst>
                <a:tab pos="1371600" algn="l"/>
              </a:tabLst>
            </a:pPr>
            <a:r>
              <a:rPr lang="en-US" sz="1600" b="0" dirty="0">
                <a:effectLst/>
                <a:latin typeface="Times New Roman" panose="02020603050405020304" pitchFamily="18" charset="0"/>
                <a:ea typeface="SimSun" panose="02010600030101010101" pitchFamily="2" charset="-122"/>
                <a:hlinkClick r:id="rId3"/>
              </a:rPr>
              <a:t>https://mentor.ieee.org/802.11/dcn/22/11-22-0379-00-0itu-proposed-modifications-to-itu-r-m-1801-2.docx</a:t>
            </a:r>
            <a:r>
              <a:rPr lang="en-US" sz="1600" b="0" dirty="0">
                <a:effectLst/>
                <a:latin typeface="Times New Roman" panose="02020603050405020304" pitchFamily="18" charset="0"/>
                <a:ea typeface="SimSun" panose="02010600030101010101" pitchFamily="2" charset="-122"/>
              </a:rPr>
              <a:t>  </a:t>
            </a:r>
          </a:p>
          <a:p>
            <a:pPr indent="-285750">
              <a:spcBef>
                <a:spcPts val="300"/>
              </a:spcBef>
              <a:spcAft>
                <a:spcPts val="300"/>
              </a:spcAft>
              <a:buFont typeface="Symbol" panose="05050102010706020507" pitchFamily="18" charset="2"/>
              <a:buChar char=""/>
              <a:tabLst>
                <a:tab pos="914400" algn="l"/>
              </a:tabLst>
            </a:pPr>
            <a:r>
              <a:rPr lang="en-US" sz="1600" b="0" dirty="0"/>
              <a:t>r2 of the two contribution were created based on feedback on the call. </a:t>
            </a:r>
          </a:p>
          <a:p>
            <a:pPr indent="-285750">
              <a:spcBef>
                <a:spcPts val="300"/>
              </a:spcBef>
              <a:spcAft>
                <a:spcPts val="300"/>
              </a:spcAft>
              <a:buFont typeface="Symbol" panose="05050102010706020507" pitchFamily="18" charset="2"/>
              <a:buChar char=""/>
              <a:tabLst>
                <a:tab pos="914400" algn="l"/>
              </a:tabLst>
            </a:pPr>
            <a:r>
              <a:rPr lang="en-US" sz="1600" b="0" dirty="0"/>
              <a:t>Two documents 11-22/378r2 and 11-22/379r2 endorsed (without objection) by IT</a:t>
            </a:r>
            <a:r>
              <a:rPr lang="en-US" sz="1600" b="0" dirty="0">
                <a:latin typeface="Times New Roman" panose="02020603050405020304" pitchFamily="18" charset="0"/>
                <a:ea typeface="SimSun" panose="02010600030101010101" pitchFamily="2" charset="-122"/>
              </a:rPr>
              <a:t>U AHG as the AHG recommendation to 802.11 and 802.18.</a:t>
            </a:r>
            <a:endParaRPr lang="en-US" sz="1600" dirty="0"/>
          </a:p>
          <a:p>
            <a:pPr indent="-285750">
              <a:spcBef>
                <a:spcPts val="300"/>
              </a:spcBef>
              <a:spcAft>
                <a:spcPts val="1200"/>
              </a:spcAft>
              <a:buFont typeface="Symbol" panose="05050102010706020507" pitchFamily="18" charset="2"/>
              <a:buChar char=""/>
              <a:tabLst>
                <a:tab pos="914400" algn="l"/>
              </a:tabLst>
            </a:pPr>
            <a:r>
              <a:rPr lang="en-US" sz="1600" b="0" dirty="0"/>
              <a:t>Chair discussed the WP5A schedule, and plan to submit the documents.</a:t>
            </a:r>
          </a:p>
          <a:p>
            <a:pPr marL="342900" lvl="2" indent="-342900">
              <a:spcBef>
                <a:spcPts val="300"/>
              </a:spcBef>
              <a:spcAft>
                <a:spcPts val="0"/>
              </a:spcAft>
              <a:buFont typeface="Arial" panose="020B0604020202020204" pitchFamily="34" charset="0"/>
              <a:buChar char="•"/>
              <a:defRPr/>
            </a:pPr>
            <a:r>
              <a:rPr lang="en-US" b="1" dirty="0">
                <a:solidFill>
                  <a:schemeClr val="tx1"/>
                </a:solidFill>
              </a:rPr>
              <a:t>Next Steps</a:t>
            </a:r>
            <a:endParaRPr lang="en-US" b="1" dirty="0">
              <a:effectLst/>
            </a:endParaRPr>
          </a:p>
          <a:p>
            <a:pPr indent="-285750">
              <a:spcBef>
                <a:spcPts val="0"/>
              </a:spcBef>
              <a:spcAft>
                <a:spcPts val="300"/>
              </a:spcAft>
              <a:buFont typeface="Symbol" panose="05050102010706020507" pitchFamily="18" charset="2"/>
              <a:buChar char=""/>
              <a:tabLst>
                <a:tab pos="914400" algn="l"/>
              </a:tabLst>
            </a:pPr>
            <a:r>
              <a:rPr lang="en-US" sz="1400" b="0" dirty="0">
                <a:ea typeface="+mn-ea"/>
                <a:cs typeface="+mn-cs"/>
              </a:rPr>
              <a:t>The two documents (11-22/378r2 and 11-22/379r2) will be reported to 802.11 and 802.18 for further processing, approval in EC and submission to WP 5A. </a:t>
            </a:r>
          </a:p>
          <a:p>
            <a:pPr indent="-285750">
              <a:spcBef>
                <a:spcPts val="300"/>
              </a:spcBef>
              <a:spcAft>
                <a:spcPts val="300"/>
              </a:spcAft>
              <a:buFont typeface="Symbol" panose="05050102010706020507" pitchFamily="18" charset="2"/>
              <a:buChar char=""/>
              <a:tabLst>
                <a:tab pos="914400" algn="l"/>
              </a:tabLst>
            </a:pPr>
            <a:r>
              <a:rPr lang="en-US" sz="1400" b="0" dirty="0">
                <a:ea typeface="+mn-ea"/>
                <a:cs typeface="+mn-cs"/>
              </a:rPr>
              <a:t>Will continue to follow and monitor the issue of these submissions in IEEE 802.18 and WP5A.</a:t>
            </a:r>
          </a:p>
          <a:p>
            <a:pPr indent="-285750">
              <a:spcBef>
                <a:spcPts val="0"/>
              </a:spcBef>
              <a:spcAft>
                <a:spcPts val="1200"/>
              </a:spcAft>
              <a:buFont typeface="Symbol" panose="05050102010706020507" pitchFamily="18" charset="2"/>
              <a:buChar char=""/>
              <a:tabLst>
                <a:tab pos="914400" algn="l"/>
              </a:tabLst>
            </a:pPr>
            <a:r>
              <a:rPr lang="en-US" sz="1400" b="0" dirty="0">
                <a:ea typeface="+mn-ea"/>
                <a:cs typeface="+mn-cs"/>
              </a:rPr>
              <a:t>Working Party 5A Next Meeting Dates:</a:t>
            </a:r>
            <a:r>
              <a:rPr lang="en-US" sz="1400" b="0" dirty="0">
                <a:effectLst/>
                <a:latin typeface="Times New Roman" panose="02020603050405020304" pitchFamily="18" charset="0"/>
                <a:ea typeface="SimSun" panose="02010600030101010101" pitchFamily="2" charset="-122"/>
              </a:rPr>
              <a:t> </a:t>
            </a:r>
            <a:r>
              <a:rPr lang="en-US" sz="1400" b="0" u="sng" dirty="0">
                <a:solidFill>
                  <a:srgbClr val="0000FF"/>
                </a:solidFill>
                <a:effectLst/>
                <a:latin typeface="Times New Roman" panose="02020603050405020304" pitchFamily="18" charset="0"/>
                <a:ea typeface="SimSun" panose="02010600030101010101" pitchFamily="2" charset="-122"/>
                <a:hlinkClick r:id="rId4"/>
              </a:rPr>
              <a:t>Monday 2022-05-23 - Friday 2022-06-03</a:t>
            </a:r>
            <a:endParaRPr lang="en-US" sz="1400" b="0" dirty="0">
              <a:effectLst/>
              <a:latin typeface="Times New Roman" panose="02020603050405020304" pitchFamily="18" charset="0"/>
              <a:ea typeface="SimSun" panose="02010600030101010101" pitchFamily="2" charset="-122"/>
            </a:endParaRPr>
          </a:p>
          <a:p>
            <a:pPr marL="342900" lvl="2" indent="-342900">
              <a:spcBef>
                <a:spcPts val="300"/>
              </a:spcBef>
              <a:spcAft>
                <a:spcPts val="0"/>
              </a:spcAft>
              <a:buFont typeface="Arial" panose="020B0604020202020204" pitchFamily="34" charset="0"/>
              <a:buChar char="•"/>
              <a:defRPr/>
            </a:pPr>
            <a:r>
              <a:rPr lang="pt-BR" b="1" dirty="0"/>
              <a:t>Next AHG Meeting: </a:t>
            </a:r>
            <a:r>
              <a:rPr lang="en-US" dirty="0"/>
              <a:t>TBD</a:t>
            </a:r>
          </a:p>
          <a:p>
            <a:pPr marL="342900" lvl="2" indent="-342900">
              <a:spcBef>
                <a:spcPts val="300"/>
              </a:spcBef>
              <a:spcAft>
                <a:spcPts val="0"/>
              </a:spcAft>
              <a:buFont typeface="Arial" panose="020B0604020202020204" pitchFamily="34" charset="0"/>
              <a:buChar char="•"/>
              <a:defRPr/>
            </a:pPr>
            <a:r>
              <a:rPr lang="pt-BR" altLang="en-US" b="1" dirty="0"/>
              <a:t>Meeting Minutes: </a:t>
            </a:r>
            <a:r>
              <a:rPr lang="en-US" dirty="0"/>
              <a:t>11-22-0333-00-0itu</a:t>
            </a:r>
            <a:r>
              <a:rPr lang="pt-BR" altLang="en-US" dirty="0"/>
              <a:t> </a:t>
            </a:r>
            <a:endParaRPr lang="en-US" altLang="en-US" dirty="0">
              <a:highlight>
                <a:srgbClr val="FFFF00"/>
              </a:highlight>
            </a:endParaRPr>
          </a:p>
        </p:txBody>
      </p:sp>
      <p:sp>
        <p:nvSpPr>
          <p:cNvPr id="6" name="Footer Placeholder 5">
            <a:extLst>
              <a:ext uri="{FF2B5EF4-FFF2-40B4-BE49-F238E27FC236}">
                <a16:creationId xmlns:a16="http://schemas.microsoft.com/office/drawing/2014/main" id="{C4F228EA-A236-4E0A-86FB-E8AE15B327AE}"/>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1993391E-78FA-4DE7-B3F2-0025C62D20C6}"/>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8" name="Date Placeholder 7">
            <a:extLst>
              <a:ext uri="{FF2B5EF4-FFF2-40B4-BE49-F238E27FC236}">
                <a16:creationId xmlns:a16="http://schemas.microsoft.com/office/drawing/2014/main" id="{8EB56CAB-DBD5-43F7-9C9A-D6FF9281F742}"/>
              </a:ext>
            </a:extLst>
          </p:cNvPr>
          <p:cNvSpPr>
            <a:spLocks noGrp="1"/>
          </p:cNvSpPr>
          <p:nvPr>
            <p:ph type="dt" idx="15"/>
          </p:nvPr>
        </p:nvSpPr>
        <p:spPr/>
        <p:txBody>
          <a:bodyPr/>
          <a:lstStyle/>
          <a:p>
            <a:r>
              <a:rPr lang="en-US"/>
              <a:t>March 2022</a:t>
            </a:r>
            <a:endParaRPr lang="en-GB" dirty="0"/>
          </a:p>
        </p:txBody>
      </p:sp>
    </p:spTree>
    <p:extLst>
      <p:ext uri="{BB962C8B-B14F-4D97-AF65-F5344CB8AC3E}">
        <p14:creationId xmlns:p14="http://schemas.microsoft.com/office/powerpoint/2010/main" val="3499049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8F256-6F14-4C1E-B39A-78090ADCF638}"/>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A358C27E-BE8E-4B21-8BAE-C94E7C32374F}"/>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A42EB18-3A5D-4556-953E-A57382AB1C7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D1FB6D41-B1B2-4471-9FC7-D5CE02261EF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AF39131-122F-412A-AB27-899E883BE0E5}"/>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Tree>
    <p:extLst>
      <p:ext uri="{BB962C8B-B14F-4D97-AF65-F5344CB8AC3E}">
        <p14:creationId xmlns:p14="http://schemas.microsoft.com/office/powerpoint/2010/main" val="19578736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84</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2022-3-15</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5371"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a:bodyPr>
          <a:lstStyle/>
          <a:p>
            <a:pPr>
              <a:defRPr/>
            </a:pPr>
            <a:endParaRPr lang="en-US" altLang="en-US" b="0" dirty="0"/>
          </a:p>
          <a:p>
            <a:pPr>
              <a:defRPr/>
            </a:pPr>
            <a:endParaRPr lang="en-US" altLang="en-US" b="0" dirty="0"/>
          </a:p>
          <a:p>
            <a:pPr>
              <a:defRPr/>
            </a:pPr>
            <a:r>
              <a:rPr lang="en-US" altLang="en-US" b="0" dirty="0"/>
              <a:t>Recent Items of note</a:t>
            </a:r>
          </a:p>
          <a:p>
            <a:pPr lvl="1">
              <a:defRPr/>
            </a:pPr>
            <a:r>
              <a:rPr lang="en-US" altLang="en-US" sz="2400" dirty="0"/>
              <a:t>Hybrid face-to-face and online task group meetings were held on Mar 1</a:t>
            </a:r>
            <a:r>
              <a:rPr lang="en-US" altLang="en-US" sz="2400" baseline="30000" dirty="0"/>
              <a:t>st</a:t>
            </a:r>
            <a:r>
              <a:rPr lang="en-US" altLang="en-US" sz="2400" dirty="0"/>
              <a:t> and 2</a:t>
            </a:r>
            <a:r>
              <a:rPr lang="en-US" altLang="en-US" sz="2400" baseline="30000" dirty="0"/>
              <a:t>nd</a:t>
            </a:r>
            <a:r>
              <a:rPr lang="en-US" altLang="en-US" sz="2400" dirty="0"/>
              <a:t> 2022 in Dallas Tx. </a:t>
            </a:r>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dirty="0" err="1"/>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85</a:t>
            </a:fld>
            <a:endParaRPr lang="en-GB" altLang="en-US" sz="1200" b="0" dirty="0"/>
          </a:p>
        </p:txBody>
      </p:sp>
      <p:sp>
        <p:nvSpPr>
          <p:cNvPr id="2" name="Footer Placeholder 1">
            <a:extLst>
              <a:ext uri="{FF2B5EF4-FFF2-40B4-BE49-F238E27FC236}">
                <a16:creationId xmlns:a16="http://schemas.microsoft.com/office/drawing/2014/main" id="{9882C0E8-2717-4809-97DE-32458711B32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86</a:t>
            </a:fld>
            <a:endParaRPr lang="en-GB" altLang="en-US" sz="1200" b="0" dirty="0"/>
          </a:p>
        </p:txBody>
      </p:sp>
      <p:sp>
        <p:nvSpPr>
          <p:cNvPr id="3" name="Footer Placeholder 2">
            <a:extLst>
              <a:ext uri="{FF2B5EF4-FFF2-40B4-BE49-F238E27FC236}">
                <a16:creationId xmlns:a16="http://schemas.microsoft.com/office/drawing/2014/main" id="{6CF3EF3B-B28A-4593-A9F3-8678A825186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Plan to resume face-to-face member meetings with a Jun 7</a:t>
            </a:r>
            <a:r>
              <a:rPr lang="en-US" altLang="en-US" sz="2000" b="0" baseline="30000" dirty="0"/>
              <a:t>th</a:t>
            </a:r>
            <a:r>
              <a:rPr lang="en-US" altLang="en-US" sz="2000" b="0" dirty="0"/>
              <a:t>-9</a:t>
            </a:r>
            <a:r>
              <a:rPr lang="en-US" altLang="en-US" sz="2000" b="0" baseline="30000" dirty="0"/>
              <a:t>th</a:t>
            </a:r>
            <a:r>
              <a:rPr lang="en-US" altLang="en-US" sz="2000" b="0" dirty="0"/>
              <a:t> 2022 session in Chicago.</a:t>
            </a:r>
          </a:p>
          <a:p>
            <a:pPr>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87</a:t>
            </a:fld>
            <a:endParaRPr lang="en-GB" altLang="en-US" sz="1200" b="0" dirty="0"/>
          </a:p>
        </p:txBody>
      </p:sp>
      <p:sp>
        <p:nvSpPr>
          <p:cNvPr id="2" name="Footer Placeholder 1">
            <a:extLst>
              <a:ext uri="{FF2B5EF4-FFF2-40B4-BE49-F238E27FC236}">
                <a16:creationId xmlns:a16="http://schemas.microsoft.com/office/drawing/2014/main" id="{4C77AEAA-4617-4C84-879F-CCCC76637BEE}"/>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51"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88</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2022-03-15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19462"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3075"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D9B-38F1-4E9D-83C4-13C7C104124B}"/>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17F60539-FBC7-4392-96AF-FC285738B7C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C7CF88E-9868-4332-9F69-A89889CF8A1E}"/>
              </a:ext>
            </a:extLst>
          </p:cNvPr>
          <p:cNvSpPr>
            <a:spLocks noGrp="1"/>
          </p:cNvSpPr>
          <p:nvPr>
            <p:ph type="dt" idx="10"/>
          </p:nvPr>
        </p:nvSpPr>
        <p:spPr/>
        <p:txBody>
          <a:bodyPr/>
          <a:lstStyle/>
          <a:p>
            <a:r>
              <a:rPr lang="en-US"/>
              <a:t>March 2022</a:t>
            </a:r>
            <a:endParaRPr lang="en-GB"/>
          </a:p>
        </p:txBody>
      </p:sp>
      <p:sp>
        <p:nvSpPr>
          <p:cNvPr id="5" name="Footer Placeholder 4">
            <a:extLst>
              <a:ext uri="{FF2B5EF4-FFF2-40B4-BE49-F238E27FC236}">
                <a16:creationId xmlns:a16="http://schemas.microsoft.com/office/drawing/2014/main" id="{C8A79D8D-AE69-472D-BAE3-C31C595723E4}"/>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41564538-8AFF-4051-9D42-00E28451252E}"/>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2903144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hybrid Vienna, AT</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91</a:t>
            </a:fld>
            <a:endParaRPr lang="en-US"/>
          </a:p>
        </p:txBody>
      </p:sp>
    </p:spTree>
    <p:extLst>
      <p:ext uri="{BB962C8B-B14F-4D97-AF65-F5344CB8AC3E}">
        <p14:creationId xmlns:p14="http://schemas.microsoft.com/office/powerpoint/2010/main" val="2249265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9190: EAP-TLS 1.3: Using the Extensible Authentication Protocol with TLS 1.3 – mentions the use of EAP in IEEE 802.11 authentication</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92</a:t>
            </a:fld>
            <a:endParaRPr lang="en-US"/>
          </a:p>
        </p:txBody>
      </p:sp>
    </p:spTree>
    <p:extLst>
      <p:ext uri="{BB962C8B-B14F-4D97-AF65-F5344CB8AC3E}">
        <p14:creationId xmlns:p14="http://schemas.microsoft.com/office/powerpoint/2010/main" val="39826320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113 March 19-25, 2022</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93</a:t>
            </a:fld>
            <a:endParaRPr lang="en-US"/>
          </a:p>
        </p:txBody>
      </p:sp>
      <p:graphicFrame>
        <p:nvGraphicFramePr>
          <p:cNvPr id="2" name="Table 1"/>
          <p:cNvGraphicFramePr>
            <a:graphicFrameLocks noGrp="1"/>
          </p:cNvGraphicFramePr>
          <p:nvPr/>
        </p:nvGraphicFramePr>
        <p:xfrm>
          <a:off x="2607222" y="3167292"/>
          <a:ext cx="6977557" cy="2189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secret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Credential Transfer</a:t>
                      </a:r>
                      <a:endParaRPr lang="en-US" b="0" dirty="0"/>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r>
                        <a:rPr lang="en-US" dirty="0" err="1">
                          <a:hlinkClick r:id="rId5"/>
                        </a:rPr>
                        <a:t>savnet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Address Validation in Intra-domain and Inter-domain Networks</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6"/>
                        </a:rPr>
                        <a:t>can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Computing-Aware Networking</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7"/>
                        </a:rPr>
                        <a:t>moq</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Media over QUIC</a:t>
                      </a:r>
                    </a:p>
                  </a:txBody>
                  <a:tcPr marL="70945" marR="70945" marT="35472" marB="35472" anchor="ctr"/>
                </a:tc>
                <a:extLst>
                  <a:ext uri="{0D108BD9-81ED-4DB2-BD59-A6C34878D82A}">
                    <a16:rowId xmlns:a16="http://schemas.microsoft.com/office/drawing/2014/main" val="2550796925"/>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94</a:t>
            </a:fld>
            <a:endParaRPr lang="en-US"/>
          </a:p>
        </p:txBody>
      </p:sp>
      <p:graphicFrame>
        <p:nvGraphicFramePr>
          <p:cNvPr id="2" name="Table 1"/>
          <p:cNvGraphicFramePr>
            <a:graphicFrameLocks noGrp="1"/>
          </p:cNvGraphicFramePr>
          <p:nvPr/>
        </p:nvGraphicFramePr>
        <p:xfrm>
          <a:off x="2590800" y="2875632"/>
          <a:ext cx="6977558" cy="148984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8"/>
                        </a:rPr>
                        <a:t>shmoo</a:t>
                      </a:r>
                      <a:endParaRPr lang="en-US" sz="1800" b="0" dirty="0"/>
                    </a:p>
                  </a:txBody>
                  <a:tcPr marL="70945" marR="70945" marT="35472" marB="35472" anchor="ctr"/>
                </a:tc>
                <a:tc>
                  <a:txBody>
                    <a:bodyPr/>
                    <a:lstStyle/>
                    <a:p>
                      <a:r>
                        <a:rPr lang="en-US" dirty="0">
                          <a:hlinkClick r:id="rId9"/>
                        </a:rPr>
                        <a:t>Stay Home Meet Only Online</a:t>
                      </a:r>
                      <a:endParaRPr lang="en-US"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95</a:t>
            </a:fld>
            <a:endParaRPr lang="en-US"/>
          </a:p>
        </p:txBody>
      </p:sp>
    </p:spTree>
    <p:extLst>
      <p:ext uri="{BB962C8B-B14F-4D97-AF65-F5344CB8AC3E}">
        <p14:creationId xmlns:p14="http://schemas.microsoft.com/office/powerpoint/2010/main" val="511215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2022)</a:t>
            </a:r>
          </a:p>
          <a:p>
            <a:pPr lvl="1">
              <a:lnSpc>
                <a:spcPct val="80000"/>
              </a:lnSpc>
            </a:pPr>
            <a:r>
              <a:rPr lang="en-US" sz="1400" dirty="0"/>
              <a:t>Updated (and submitted for publication):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96</a:t>
            </a:fld>
            <a:endParaRPr lang="en-US"/>
          </a:p>
        </p:txBody>
      </p:sp>
    </p:spTree>
    <p:extLst>
      <p:ext uri="{BB962C8B-B14F-4D97-AF65-F5344CB8AC3E}">
        <p14:creationId xmlns:p14="http://schemas.microsoft.com/office/powerpoint/2010/main" val="40919238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97</a:t>
            </a:fld>
            <a:endParaRPr lang="en-US"/>
          </a:p>
        </p:txBody>
      </p:sp>
    </p:spTree>
    <p:extLst>
      <p:ext uri="{BB962C8B-B14F-4D97-AF65-F5344CB8AC3E}">
        <p14:creationId xmlns:p14="http://schemas.microsoft.com/office/powerpoint/2010/main" val="21307688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https://datatracker.ietf.org/doc/draft-henry-madinas-framework/</a:t>
            </a:r>
            <a:r>
              <a:rPr lang="en-US" sz="1400" dirty="0"/>
              <a:t> (March 2022)</a:t>
            </a:r>
          </a:p>
          <a:p>
            <a:pPr lvl="1">
              <a:lnSpc>
                <a:spcPct val="80000"/>
              </a:lnSpc>
              <a:spcAft>
                <a:spcPts val="600"/>
              </a:spcAft>
            </a:pPr>
            <a:r>
              <a:rPr lang="en-US" sz="1400" dirty="0"/>
              <a:t>Updated: MAC address randomization, see </a:t>
            </a:r>
            <a:r>
              <a:rPr lang="en-US" sz="1400" dirty="0">
                <a:hlinkClick r:id="rId5"/>
              </a:rPr>
              <a:t>https://datatracker.ietf.org/doc/draft-zuniga-madinas-mac-address-randomization/</a:t>
            </a:r>
            <a:r>
              <a:rPr lang="en-US" sz="1400" dirty="0"/>
              <a:t> (March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98</a:t>
            </a:fld>
            <a:endParaRPr lang="en-US"/>
          </a:p>
        </p:txBody>
      </p:sp>
    </p:spTree>
    <p:extLst>
      <p:ext uri="{BB962C8B-B14F-4D97-AF65-F5344CB8AC3E}">
        <p14:creationId xmlns:p14="http://schemas.microsoft.com/office/powerpoint/2010/main" val="1240790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Published: the aforementioned Using EAP-TLS with TLS 1.3, see </a:t>
            </a:r>
            <a:r>
              <a:rPr lang="en-US" sz="1400" dirty="0">
                <a:hlinkClick r:id="rId4"/>
              </a:rPr>
              <a:t>https://www.rfc-editor.org/info/rfc9190</a:t>
            </a:r>
            <a:r>
              <a:rPr lang="en-US" sz="1400" dirty="0"/>
              <a:t> (February 2022)</a:t>
            </a:r>
          </a:p>
          <a:p>
            <a:pPr lvl="1">
              <a:lnSpc>
                <a:spcPct val="80000"/>
              </a:lnSpc>
              <a:spcAft>
                <a:spcPts val="600"/>
              </a:spcAft>
            </a:pPr>
            <a:r>
              <a:rPr lang="en-US" sz="1400" dirty="0"/>
              <a:t>Updated: TLS-based EAP types and TLS 1.3, see </a:t>
            </a:r>
            <a:r>
              <a:rPr lang="en-US" sz="1400" dirty="0">
                <a:hlinkClick r:id="rId5"/>
              </a:rPr>
              <a:t>https://datatracker.ietf.org/doc/draft-ietf-emu-tls-eap-types/</a:t>
            </a:r>
            <a:r>
              <a:rPr lang="en-US" sz="1400" dirty="0"/>
              <a:t> (March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99</a:t>
            </a:fld>
            <a:endParaRPr lang="en-US"/>
          </a:p>
        </p:txBody>
      </p:sp>
    </p:spTree>
    <p:extLst>
      <p:ext uri="{BB962C8B-B14F-4D97-AF65-F5344CB8AC3E}">
        <p14:creationId xmlns:p14="http://schemas.microsoft.com/office/powerpoint/2010/main" val="270600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4651</TotalTime>
  <Words>12283</Words>
  <Application>Microsoft Office PowerPoint</Application>
  <PresentationFormat>Widescreen</PresentationFormat>
  <Paragraphs>1971</Paragraphs>
  <Slides>124</Slides>
  <Notes>71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124</vt:i4>
      </vt:variant>
    </vt:vector>
  </HeadingPairs>
  <TitlesOfParts>
    <vt:vector size="136" baseType="lpstr">
      <vt:lpstr>微软雅黑</vt:lpstr>
      <vt:lpstr>Arial</vt:lpstr>
      <vt:lpstr>Arial Black</vt:lpstr>
      <vt:lpstr>Calibri</vt:lpstr>
      <vt:lpstr>Garamond</vt:lpstr>
      <vt:lpstr>Roboto</vt:lpstr>
      <vt:lpstr>Symbol</vt:lpstr>
      <vt:lpstr>Times</vt:lpstr>
      <vt:lpstr>Times New Roman</vt:lpstr>
      <vt:lpstr>Office Theme</vt:lpstr>
      <vt:lpstr>Document</vt:lpstr>
      <vt:lpstr>Dokument</vt:lpstr>
      <vt:lpstr>802.11 WG March 2022 Session Report</vt:lpstr>
      <vt:lpstr>Abstract</vt:lpstr>
      <vt:lpstr>Attendance</vt:lpstr>
      <vt:lpstr>PowerPoint Presentation</vt:lpstr>
      <vt:lpstr>PowerPoint Presentation</vt:lpstr>
      <vt:lpstr>Attendees by affiliation (attended at least one meeting January to March)</vt:lpstr>
      <vt:lpstr>Attendance by subgroup (January to March)</vt:lpstr>
      <vt:lpstr>Attendance by subgroup (March session)</vt:lpstr>
      <vt:lpstr>Closing Reports</vt:lpstr>
      <vt:lpstr>802.11 WG Editor’s Meeting (March 2022)</vt:lpstr>
      <vt:lpstr>Agenda for 2022-03-07 meeting</vt:lpstr>
      <vt:lpstr>Volunteer Editor Contacts</vt:lpstr>
      <vt:lpstr>MDR Status</vt:lpstr>
      <vt:lpstr>802.11 Style Guide</vt:lpstr>
      <vt:lpstr>MIB Style, Visio and Frame Practices</vt:lpstr>
      <vt:lpstr>Editor Amendment Ordering</vt:lpstr>
      <vt:lpstr>Draft Development Snapshot</vt:lpstr>
      <vt:lpstr>ARC Closing Report </vt:lpstr>
      <vt:lpstr>Abstract</vt:lpstr>
      <vt:lpstr>Work Completed</vt:lpstr>
      <vt:lpstr>Work Completed</vt:lpstr>
      <vt:lpstr>Monitoring/future activities</vt:lpstr>
      <vt:lpstr>Plans</vt:lpstr>
      <vt:lpstr>IEEE 802.11 Coexistence SC Mar 2022 (virtual) closing report</vt:lpstr>
      <vt:lpstr>IEEE 802.11 Coexistence SC achieved its goals as a discussion forum for coexistence issues</vt:lpstr>
      <vt:lpstr>IEEE 802.11 Coexistence SC will continue promoting good coexistence in May 2022</vt:lpstr>
      <vt:lpstr>PAR Review SC</vt:lpstr>
      <vt:lpstr>WNG SC Closing Report</vt:lpstr>
      <vt:lpstr>Abstract</vt:lpstr>
      <vt:lpstr>PowerPoint Presentation</vt:lpstr>
      <vt:lpstr>IEEE 802 JTC1 Standing Committee Mar 2022 (virtual) closing report</vt:lpstr>
      <vt:lpstr>The IEEE 802 JTC1 SC reviewed the PSDO process status, including IPR issues holding up 802.11ax/ay/ba </vt:lpstr>
      <vt:lpstr>The IEEE 802 JTC1 SC will undertake its usual work at its virtual meeting in May 2022</vt:lpstr>
      <vt:lpstr>REVme Closing Report – March 2022</vt:lpstr>
      <vt:lpstr>Work Completed</vt:lpstr>
      <vt:lpstr>Plans for March</vt:lpstr>
      <vt:lpstr>April Adhoc Additional Tentative Information</vt:lpstr>
      <vt:lpstr>TGaz Next Generation Positioning  March Electronic Meeting Closing Report</vt:lpstr>
      <vt:lpstr>Abstract</vt:lpstr>
      <vt:lpstr>March Progress and Targets Towards the May Meeting</vt:lpstr>
      <vt:lpstr>Timeline – updated past the March meeting</vt:lpstr>
      <vt:lpstr>Scheduled TGaz CRC telecons</vt:lpstr>
      <vt:lpstr>Light Communications Task Group (TGbb)  March 2022 Closing Report</vt:lpstr>
      <vt:lpstr>Abstract</vt:lpstr>
      <vt:lpstr>TGbb activities at the March 2022 meeting</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Interim Week Jan 2022 IEEE 802.11 TGbd Closing Report</vt:lpstr>
      <vt:lpstr>TGbd’s Progress during this plenary week</vt:lpstr>
      <vt:lpstr>TGbd Progress Documents</vt:lpstr>
      <vt:lpstr>Motion #1 (approval of comment resolutions of LB 259)</vt:lpstr>
      <vt:lpstr>Motion #2 (approval of comment resolutions from MDR Report)</vt:lpstr>
      <vt:lpstr>Motion #3 (Generation of D4.0 and WGLB Recirculation)</vt:lpstr>
      <vt:lpstr>Motion #4 (approval of CSD Affirmation)</vt:lpstr>
      <vt:lpstr>Motion #5 (approval of Report to EC on Conditional SA BA)</vt:lpstr>
      <vt:lpstr>Motion #6 (request a motion in WG to approve Conditional SA BA)</vt:lpstr>
      <vt:lpstr>TGbd Timeline (updated)  </vt:lpstr>
      <vt:lpstr>IEEE 802.11 TGbd TC Plan</vt:lpstr>
      <vt:lpstr>TGbe March 2022 Closing Report</vt:lpstr>
      <vt:lpstr>TGbe (Extremely High Throughput)</vt:lpstr>
      <vt:lpstr>Teleconference Plan</vt:lpstr>
      <vt:lpstr>Amended TGbe Timeline And Status</vt:lpstr>
      <vt:lpstr>PowerPoint Presentation</vt:lpstr>
      <vt:lpstr>Abstract</vt:lpstr>
      <vt:lpstr>TGbf (WLAN Sensing)– March 2022</vt:lpstr>
      <vt:lpstr>TGbf Timeline (Updated)</vt:lpstr>
      <vt:lpstr>Teleconference Times</vt:lpstr>
      <vt:lpstr>TGbh Closing Report </vt:lpstr>
      <vt:lpstr>Abstract</vt:lpstr>
      <vt:lpstr>Work Completed</vt:lpstr>
      <vt:lpstr>Timeline</vt:lpstr>
      <vt:lpstr>Teleconference(s)</vt:lpstr>
      <vt:lpstr>TGbi Closing Report</vt:lpstr>
      <vt:lpstr>IEEE 802.11 TGbi – March 2022</vt:lpstr>
      <vt:lpstr>Timeline</vt:lpstr>
      <vt:lpstr>ITU AHG Closing Report for March 2022 Plenary</vt:lpstr>
      <vt:lpstr>PowerPoint Presentation</vt:lpstr>
      <vt:lpstr>External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113 March 19-25,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lpstr>Internal Liaisons</vt:lpstr>
      <vt:lpstr>IEEE 802.18 RR-TAG Electronic Plenary Liaison  from 802.18 to 802.11</vt:lpstr>
      <vt:lpstr>802.18 Radio Regulatory Technical Advisory Group – RR-TAG</vt:lpstr>
      <vt:lpstr>802.18 meeting general items </vt:lpstr>
      <vt:lpstr>802.18 meeting discussion items – EU Standards</vt:lpstr>
      <vt:lpstr>802.18 meeting discussion items - non-EU stds and USA activities</vt:lpstr>
      <vt:lpstr>802.18 meeting discussion items – ITU-R </vt:lpstr>
      <vt:lpstr>General Discussion Items</vt:lpstr>
      <vt:lpstr>General Discussion Items – ongoing – Multi-Stake holder groups</vt:lpstr>
      <vt:lpstr>General Discussion Items – ongoing  –  IEEE 802 Wireless Standards Table of Frequency Ranges</vt:lpstr>
      <vt:lpstr>PowerPoint Presentation</vt:lpstr>
      <vt:lpstr>March 2022 802.19 Liaison Report</vt:lpstr>
      <vt:lpstr>Voters and Voting Rights</vt:lpstr>
      <vt:lpstr>March 2022 Working Group Elections</vt:lpstr>
      <vt:lpstr>IEEE 802 Frequency Tables – Activity</vt:lpstr>
      <vt:lpstr>Schedule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173</cp:revision>
  <cp:lastPrinted>1601-01-01T00:00:00Z</cp:lastPrinted>
  <dcterms:created xsi:type="dcterms:W3CDTF">2018-05-10T15:59:06Z</dcterms:created>
  <dcterms:modified xsi:type="dcterms:W3CDTF">2022-03-15T15:07:50Z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