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tags/tag1.xml" ContentType="application/vnd.openxmlformats-officedocument.presentationml.tags+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27"/>
  </p:notesMasterIdLst>
  <p:handoutMasterIdLst>
    <p:handoutMasterId r:id="rId128"/>
  </p:handoutMasterIdLst>
  <p:sldIdLst>
    <p:sldId id="256" r:id="rId2"/>
    <p:sldId id="257" r:id="rId3"/>
    <p:sldId id="1600" r:id="rId4"/>
    <p:sldId id="533" r:id="rId5"/>
    <p:sldId id="534" r:id="rId6"/>
    <p:sldId id="535" r:id="rId7"/>
    <p:sldId id="536" r:id="rId8"/>
    <p:sldId id="2419" r:id="rId9"/>
    <p:sldId id="1603" r:id="rId10"/>
    <p:sldId id="258" r:id="rId11"/>
    <p:sldId id="283" r:id="rId12"/>
    <p:sldId id="262" r:id="rId13"/>
    <p:sldId id="269" r:id="rId14"/>
    <p:sldId id="270" r:id="rId15"/>
    <p:sldId id="278" r:id="rId16"/>
    <p:sldId id="273" r:id="rId17"/>
    <p:sldId id="284" r:id="rId18"/>
    <p:sldId id="285" r:id="rId19"/>
    <p:sldId id="272" r:id="rId20"/>
    <p:sldId id="293" r:id="rId21"/>
    <p:sldId id="307" r:id="rId22"/>
    <p:sldId id="306" r:id="rId23"/>
    <p:sldId id="296" r:id="rId24"/>
    <p:sldId id="2420" r:id="rId25"/>
    <p:sldId id="2421" r:id="rId26"/>
    <p:sldId id="276" r:id="rId27"/>
    <p:sldId id="309" r:id="rId28"/>
    <p:sldId id="331" r:id="rId29"/>
    <p:sldId id="332" r:id="rId30"/>
    <p:sldId id="386" r:id="rId31"/>
    <p:sldId id="387" r:id="rId32"/>
    <p:sldId id="388" r:id="rId33"/>
    <p:sldId id="389" r:id="rId34"/>
    <p:sldId id="390" r:id="rId35"/>
    <p:sldId id="2418" r:id="rId36"/>
    <p:sldId id="523" r:id="rId37"/>
    <p:sldId id="288" r:id="rId38"/>
    <p:sldId id="524" r:id="rId39"/>
    <p:sldId id="1640" r:id="rId40"/>
    <p:sldId id="1641" r:id="rId41"/>
    <p:sldId id="868" r:id="rId42"/>
    <p:sldId id="2417" r:id="rId43"/>
    <p:sldId id="2400" r:id="rId44"/>
    <p:sldId id="392" r:id="rId45"/>
    <p:sldId id="393" r:id="rId46"/>
    <p:sldId id="263" r:id="rId47"/>
    <p:sldId id="264" r:id="rId48"/>
    <p:sldId id="394" r:id="rId49"/>
    <p:sldId id="395" r:id="rId50"/>
    <p:sldId id="266" r:id="rId51"/>
    <p:sldId id="396" r:id="rId52"/>
    <p:sldId id="268" r:id="rId53"/>
    <p:sldId id="397" r:id="rId54"/>
    <p:sldId id="1578" r:id="rId55"/>
    <p:sldId id="1573" r:id="rId56"/>
    <p:sldId id="1576" r:id="rId57"/>
    <p:sldId id="1580" r:id="rId58"/>
    <p:sldId id="1581" r:id="rId59"/>
    <p:sldId id="1582" r:id="rId60"/>
    <p:sldId id="1583" r:id="rId61"/>
    <p:sldId id="1584" r:id="rId62"/>
    <p:sldId id="1585" r:id="rId63"/>
    <p:sldId id="1575" r:id="rId64"/>
    <p:sldId id="1577" r:id="rId65"/>
    <p:sldId id="261" r:id="rId66"/>
    <p:sldId id="1601" r:id="rId67"/>
    <p:sldId id="1602" r:id="rId68"/>
    <p:sldId id="259" r:id="rId69"/>
    <p:sldId id="265" r:id="rId70"/>
    <p:sldId id="1587" r:id="rId71"/>
    <p:sldId id="1588" r:id="rId72"/>
    <p:sldId id="271" r:id="rId73"/>
    <p:sldId id="267" r:id="rId74"/>
    <p:sldId id="1589" r:id="rId75"/>
    <p:sldId id="1590" r:id="rId76"/>
    <p:sldId id="1591" r:id="rId77"/>
    <p:sldId id="297" r:id="rId78"/>
    <p:sldId id="290" r:id="rId79"/>
    <p:sldId id="1592" r:id="rId80"/>
    <p:sldId id="1593" r:id="rId81"/>
    <p:sldId id="1594" r:id="rId82"/>
    <p:sldId id="1595" r:id="rId83"/>
    <p:sldId id="1596" r:id="rId84"/>
    <p:sldId id="1637" r:id="rId85"/>
    <p:sldId id="1639" r:id="rId86"/>
    <p:sldId id="440" r:id="rId87"/>
    <p:sldId id="441" r:id="rId88"/>
    <p:sldId id="442" r:id="rId89"/>
    <p:sldId id="2422" r:id="rId90"/>
    <p:sldId id="2423" r:id="rId91"/>
    <p:sldId id="326" r:id="rId92"/>
    <p:sldId id="339" r:id="rId93"/>
    <p:sldId id="373" r:id="rId94"/>
    <p:sldId id="371" r:id="rId95"/>
    <p:sldId id="372" r:id="rId96"/>
    <p:sldId id="353" r:id="rId97"/>
    <p:sldId id="364" r:id="rId98"/>
    <p:sldId id="376" r:id="rId99"/>
    <p:sldId id="374" r:id="rId100"/>
    <p:sldId id="378" r:id="rId101"/>
    <p:sldId id="343" r:id="rId102"/>
    <p:sldId id="348" r:id="rId103"/>
    <p:sldId id="357" r:id="rId104"/>
    <p:sldId id="377" r:id="rId105"/>
    <p:sldId id="368" r:id="rId106"/>
    <p:sldId id="375" r:id="rId107"/>
    <p:sldId id="366" r:id="rId108"/>
    <p:sldId id="2424" r:id="rId109"/>
    <p:sldId id="2425" r:id="rId110"/>
    <p:sldId id="1638" r:id="rId111"/>
    <p:sldId id="1598" r:id="rId112"/>
    <p:sldId id="514" r:id="rId113"/>
    <p:sldId id="515" r:id="rId114"/>
    <p:sldId id="779" r:id="rId115"/>
    <p:sldId id="516" r:id="rId116"/>
    <p:sldId id="517" r:id="rId117"/>
    <p:sldId id="775" r:id="rId118"/>
    <p:sldId id="777" r:id="rId119"/>
    <p:sldId id="778" r:id="rId120"/>
    <p:sldId id="776" r:id="rId121"/>
    <p:sldId id="1599" r:id="rId122"/>
    <p:sldId id="305" r:id="rId123"/>
    <p:sldId id="303" r:id="rId124"/>
    <p:sldId id="298" r:id="rId125"/>
    <p:sldId id="304" r:id="rId126"/>
  </p:sldIdLst>
  <p:sldSz cx="12192000" cy="6858000"/>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832" autoAdjust="0"/>
    <p:restoredTop sz="94660"/>
  </p:normalViewPr>
  <p:slideViewPr>
    <p:cSldViewPr>
      <p:cViewPr varScale="1">
        <p:scale>
          <a:sx n="152" d="100"/>
          <a:sy n="152" d="100"/>
        </p:scale>
        <p:origin x="120" y="372"/>
      </p:cViewPr>
      <p:guideLst>
        <p:guide orient="horz" pos="2160"/>
        <p:guide pos="384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handoutMaster" Target="handoutMasters/handoutMaster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dirty="0"/>
              <a:t>P802.11az</a:t>
            </a:r>
            <a:r>
              <a:rPr lang="en-US" baseline="0" dirty="0"/>
              <a:t> </a:t>
            </a:r>
            <a:r>
              <a:rPr lang="en-US" dirty="0"/>
              <a:t>SA1</a:t>
            </a:r>
            <a:r>
              <a:rPr lang="en-US" baseline="0" dirty="0"/>
              <a:t> CR Status</a:t>
            </a:r>
            <a:endParaRPr lang="en-US" dirty="0"/>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294623498792468"/>
          <c:y val="0.16645970674947"/>
          <c:w val="0.86251844759057739"/>
          <c:h val="0.64167057773928859"/>
        </c:manualLayout>
      </c:layout>
      <c:barChart>
        <c:barDir val="col"/>
        <c:grouping val="clustered"/>
        <c:varyColors val="0"/>
        <c:ser>
          <c:idx val="0"/>
          <c:order val="0"/>
          <c:tx>
            <c:strRef>
              <c:f>Sheet1!$B$1</c:f>
              <c:strCache>
                <c:ptCount val="1"/>
                <c:pt idx="0">
                  <c:v>Received</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Sheet1!$A$2:$A$5</c:f>
              <c:strCache>
                <c:ptCount val="3"/>
                <c:pt idx="0">
                  <c:v>Technical</c:v>
                </c:pt>
                <c:pt idx="1">
                  <c:v>General</c:v>
                </c:pt>
                <c:pt idx="2">
                  <c:v>Editorial</c:v>
                </c:pt>
              </c:strCache>
            </c:strRef>
          </c:cat>
          <c:val>
            <c:numRef>
              <c:f>Sheet1!$B$2:$B$5</c:f>
              <c:numCache>
                <c:formatCode>General</c:formatCode>
                <c:ptCount val="4"/>
                <c:pt idx="0">
                  <c:v>166</c:v>
                </c:pt>
                <c:pt idx="1">
                  <c:v>6</c:v>
                </c:pt>
                <c:pt idx="2">
                  <c:v>192</c:v>
                </c:pt>
              </c:numCache>
            </c:numRef>
          </c:val>
          <c:extLst>
            <c:ext xmlns:c16="http://schemas.microsoft.com/office/drawing/2014/chart" uri="{C3380CC4-5D6E-409C-BE32-E72D297353CC}">
              <c16:uniqueId val="{00000000-0D4D-4B1D-8229-1A3A4414893D}"/>
            </c:ext>
          </c:extLst>
        </c:ser>
        <c:ser>
          <c:idx val="1"/>
          <c:order val="1"/>
          <c:tx>
            <c:strRef>
              <c:f>Sheet1!$C$1</c:f>
              <c:strCache>
                <c:ptCount val="1"/>
                <c:pt idx="0">
                  <c:v>Resolved</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Sheet1!$A$2:$A$5</c:f>
              <c:strCache>
                <c:ptCount val="3"/>
                <c:pt idx="0">
                  <c:v>Technical</c:v>
                </c:pt>
                <c:pt idx="1">
                  <c:v>General</c:v>
                </c:pt>
                <c:pt idx="2">
                  <c:v>Editorial</c:v>
                </c:pt>
              </c:strCache>
            </c:strRef>
          </c:cat>
          <c:val>
            <c:numRef>
              <c:f>Sheet1!$C$2:$C$5</c:f>
              <c:numCache>
                <c:formatCode>General</c:formatCode>
                <c:ptCount val="4"/>
                <c:pt idx="0">
                  <c:v>131</c:v>
                </c:pt>
                <c:pt idx="1">
                  <c:v>3</c:v>
                </c:pt>
                <c:pt idx="2">
                  <c:v>100</c:v>
                </c:pt>
              </c:numCache>
            </c:numRef>
          </c:val>
          <c:extLst>
            <c:ext xmlns:c16="http://schemas.microsoft.com/office/drawing/2014/chart" uri="{C3380CC4-5D6E-409C-BE32-E72D297353CC}">
              <c16:uniqueId val="{00000001-0D4D-4B1D-8229-1A3A4414893D}"/>
            </c:ext>
          </c:extLst>
        </c:ser>
        <c:dLbls>
          <c:showLegendKey val="0"/>
          <c:showVal val="0"/>
          <c:showCatName val="0"/>
          <c:showSerName val="0"/>
          <c:showPercent val="0"/>
          <c:showBubbleSize val="0"/>
        </c:dLbls>
        <c:gapWidth val="100"/>
        <c:overlap val="-24"/>
        <c:axId val="1133470200"/>
        <c:axId val="1133476432"/>
      </c:barChart>
      <c:catAx>
        <c:axId val="113347020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33476432"/>
        <c:crosses val="autoZero"/>
        <c:auto val="1"/>
        <c:lblAlgn val="ctr"/>
        <c:lblOffset val="100"/>
        <c:noMultiLvlLbl val="0"/>
      </c:catAx>
      <c:valAx>
        <c:axId val="11334764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334702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5.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fld id="{B87CCAAF-252C-4847-8D16-EDD6B40E4912}" type="datetimeFigureOut">
              <a:rPr lang="en-US" smtClean="0"/>
              <a:pPr/>
              <a:t>3/14/2022</a:t>
            </a:fld>
            <a:endParaRPr lang="en-US"/>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doc.: IEEE 802.11-yy/xxxxr0</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Month Year</a:t>
            </a:r>
          </a:p>
        </p:txBody>
      </p:sp>
      <p:sp>
        <p:nvSpPr>
          <p:cNvPr id="2052" name="Rectangle 4"/>
          <p:cNvSpPr>
            <a:spLocks noGrp="1" noRot="1" noChangeAspect="1" noChangeArrowheads="1"/>
          </p:cNvSpPr>
          <p:nvPr>
            <p:ph type="sldImg"/>
          </p:nvPr>
        </p:nvSpPr>
        <p:spPr bwMode="auto">
          <a:xfrm>
            <a:off x="385763" y="701675"/>
            <a:ext cx="6161087"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a:t>John Doe, Some Company</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a:noFill/>
        </p:spPr>
        <p:txBody>
          <a:bodyPr/>
          <a:lstStyle/>
          <a:p>
            <a:r>
              <a:rPr lang="en-US"/>
              <a:t>doc.: IEEE 802.11-16/0190r0</a:t>
            </a:r>
          </a:p>
        </p:txBody>
      </p:sp>
      <p:sp>
        <p:nvSpPr>
          <p:cNvPr id="20483" name="Rectangle 3"/>
          <p:cNvSpPr>
            <a:spLocks noGrp="1" noChangeArrowheads="1"/>
          </p:cNvSpPr>
          <p:nvPr>
            <p:ph type="dt" sz="quarter" idx="1"/>
          </p:nvPr>
        </p:nvSpPr>
        <p:spPr>
          <a:noFill/>
        </p:spPr>
        <p:txBody>
          <a:bodyPr/>
          <a:lstStyle/>
          <a:p>
            <a:r>
              <a:rPr lang="en-US"/>
              <a:t>January 2016</a:t>
            </a:r>
          </a:p>
        </p:txBody>
      </p:sp>
      <p:sp>
        <p:nvSpPr>
          <p:cNvPr id="20484" name="Rectangle 6"/>
          <p:cNvSpPr>
            <a:spLocks noGrp="1" noChangeArrowheads="1"/>
          </p:cNvSpPr>
          <p:nvPr>
            <p:ph type="ftr" sz="quarter" idx="4"/>
          </p:nvPr>
        </p:nvSpPr>
        <p:spPr>
          <a:noFill/>
        </p:spPr>
        <p:txBody>
          <a:bodyPr/>
          <a:lstStyle/>
          <a:p>
            <a:pPr lvl="4"/>
            <a:r>
              <a:rPr lang="en-US"/>
              <a:t>Joseph Levy (InterDigital)</a:t>
            </a:r>
          </a:p>
        </p:txBody>
      </p:sp>
      <p:sp>
        <p:nvSpPr>
          <p:cNvPr id="20485" name="Rectangle 7"/>
          <p:cNvSpPr>
            <a:spLocks noGrp="1" noChangeArrowheads="1"/>
          </p:cNvSpPr>
          <p:nvPr>
            <p:ph type="sldNum" sz="quarter" idx="5"/>
          </p:nvPr>
        </p:nvSpPr>
        <p:spPr>
          <a:noFill/>
        </p:spPr>
        <p:txBody>
          <a:bodyPr/>
          <a:lstStyle/>
          <a:p>
            <a:r>
              <a:rPr lang="en-US"/>
              <a:t>Page </a:t>
            </a:r>
            <a:fld id="{F12C820A-A132-4231-BE0A-AC79B82FD720}" type="slidenum">
              <a:rPr lang="en-US" smtClean="0"/>
              <a:pPr/>
              <a:t>19</a:t>
            </a:fld>
            <a:endParaRPr lang="en-US"/>
          </a:p>
        </p:txBody>
      </p:sp>
      <p:sp>
        <p:nvSpPr>
          <p:cNvPr id="20486" name="Rectangle 2"/>
          <p:cNvSpPr>
            <a:spLocks noGrp="1" noRot="1" noChangeAspect="1" noChangeArrowheads="1" noTextEdit="1"/>
          </p:cNvSpPr>
          <p:nvPr>
            <p:ph type="sldImg"/>
          </p:nvPr>
        </p:nvSpPr>
        <p:spPr>
          <a:xfrm>
            <a:off x="384175" y="701675"/>
            <a:ext cx="6165850" cy="3468688"/>
          </a:xfrm>
          <a:ln cap="flat"/>
        </p:spPr>
      </p:sp>
      <p:sp>
        <p:nvSpPr>
          <p:cNvPr id="20487" name="Rectangle 3"/>
          <p:cNvSpPr>
            <a:spLocks noGrp="1" noChangeArrowheads="1"/>
          </p:cNvSpPr>
          <p:nvPr>
            <p:ph type="body" idx="1"/>
          </p:nvPr>
        </p:nvSpPr>
        <p:spPr>
          <a:noFill/>
          <a:ln/>
        </p:spPr>
        <p:txBody>
          <a:bodyPr lIns="95250" rIns="95250"/>
          <a:lstStyle/>
          <a:p>
            <a:endParaRPr lang="en-US"/>
          </a:p>
        </p:txBody>
      </p:sp>
    </p:spTree>
    <p:extLst>
      <p:ext uri="{BB962C8B-B14F-4D97-AF65-F5344CB8AC3E}">
        <p14:creationId xmlns:p14="http://schemas.microsoft.com/office/powerpoint/2010/main" val="2944458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4175" y="701675"/>
            <a:ext cx="6165850"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802.11-16/0190r0</a:t>
            </a:r>
          </a:p>
        </p:txBody>
      </p:sp>
      <p:sp>
        <p:nvSpPr>
          <p:cNvPr id="21509" name="Date Placeholder 4"/>
          <p:cNvSpPr>
            <a:spLocks noGrp="1"/>
          </p:cNvSpPr>
          <p:nvPr>
            <p:ph type="dt" sz="quarter" idx="1"/>
          </p:nvPr>
        </p:nvSpPr>
        <p:spPr>
          <a:noFill/>
        </p:spPr>
        <p:txBody>
          <a:bodyPr/>
          <a:lstStyle/>
          <a:p>
            <a:r>
              <a:rPr lang="en-US"/>
              <a:t>January 2016</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20</a:t>
            </a:fld>
            <a:endParaRPr lang="en-US"/>
          </a:p>
        </p:txBody>
      </p:sp>
    </p:spTree>
    <p:extLst>
      <p:ext uri="{BB962C8B-B14F-4D97-AF65-F5344CB8AC3E}">
        <p14:creationId xmlns:p14="http://schemas.microsoft.com/office/powerpoint/2010/main" val="39526001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4175" y="701675"/>
            <a:ext cx="6165850"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802.11-16/0190r0</a:t>
            </a:r>
          </a:p>
        </p:txBody>
      </p:sp>
      <p:sp>
        <p:nvSpPr>
          <p:cNvPr id="21509" name="Date Placeholder 4"/>
          <p:cNvSpPr>
            <a:spLocks noGrp="1"/>
          </p:cNvSpPr>
          <p:nvPr>
            <p:ph type="dt" sz="quarter" idx="1"/>
          </p:nvPr>
        </p:nvSpPr>
        <p:spPr>
          <a:noFill/>
        </p:spPr>
        <p:txBody>
          <a:bodyPr/>
          <a:lstStyle/>
          <a:p>
            <a:r>
              <a:rPr lang="en-US"/>
              <a:t>January 2016</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21</a:t>
            </a:fld>
            <a:endParaRPr lang="en-US"/>
          </a:p>
        </p:txBody>
      </p:sp>
    </p:spTree>
    <p:extLst>
      <p:ext uri="{BB962C8B-B14F-4D97-AF65-F5344CB8AC3E}">
        <p14:creationId xmlns:p14="http://schemas.microsoft.com/office/powerpoint/2010/main" val="34905500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4175" y="701675"/>
            <a:ext cx="6165850"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802.11-16/0190r0</a:t>
            </a:r>
          </a:p>
        </p:txBody>
      </p:sp>
      <p:sp>
        <p:nvSpPr>
          <p:cNvPr id="21509" name="Date Placeholder 4"/>
          <p:cNvSpPr>
            <a:spLocks noGrp="1"/>
          </p:cNvSpPr>
          <p:nvPr>
            <p:ph type="dt" sz="quarter" idx="1"/>
          </p:nvPr>
        </p:nvSpPr>
        <p:spPr>
          <a:noFill/>
        </p:spPr>
        <p:txBody>
          <a:bodyPr/>
          <a:lstStyle/>
          <a:p>
            <a:r>
              <a:rPr lang="en-US"/>
              <a:t>January 2016</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22</a:t>
            </a:fld>
            <a:endParaRPr lang="en-US"/>
          </a:p>
        </p:txBody>
      </p:sp>
    </p:spTree>
    <p:extLst>
      <p:ext uri="{BB962C8B-B14F-4D97-AF65-F5344CB8AC3E}">
        <p14:creationId xmlns:p14="http://schemas.microsoft.com/office/powerpoint/2010/main" val="2626910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xfrm>
            <a:off x="384175" y="701675"/>
            <a:ext cx="6165850" cy="3468688"/>
          </a:xfrm>
          <a:ln/>
        </p:spPr>
      </p:sp>
      <p:sp>
        <p:nvSpPr>
          <p:cNvPr id="23555" name="Notes Placeholder 2"/>
          <p:cNvSpPr>
            <a:spLocks noGrp="1"/>
          </p:cNvSpPr>
          <p:nvPr>
            <p:ph type="body" idx="1"/>
          </p:nvPr>
        </p:nvSpPr>
        <p:spPr>
          <a:noFill/>
          <a:ln/>
        </p:spPr>
        <p:txBody>
          <a:bodyPr/>
          <a:lstStyle/>
          <a:p>
            <a:endParaRPr lang="en-US"/>
          </a:p>
        </p:txBody>
      </p:sp>
      <p:sp>
        <p:nvSpPr>
          <p:cNvPr id="23556" name="Header Placeholder 3"/>
          <p:cNvSpPr>
            <a:spLocks noGrp="1"/>
          </p:cNvSpPr>
          <p:nvPr>
            <p:ph type="hdr" sz="quarter"/>
          </p:nvPr>
        </p:nvSpPr>
        <p:spPr>
          <a:noFill/>
        </p:spPr>
        <p:txBody>
          <a:bodyPr/>
          <a:lstStyle/>
          <a:p>
            <a:r>
              <a:rPr lang="en-US"/>
              <a:t>doc.: IEEE 802.11-16/0190r0</a:t>
            </a:r>
          </a:p>
        </p:txBody>
      </p:sp>
      <p:sp>
        <p:nvSpPr>
          <p:cNvPr id="23557" name="Date Placeholder 4"/>
          <p:cNvSpPr>
            <a:spLocks noGrp="1"/>
          </p:cNvSpPr>
          <p:nvPr>
            <p:ph type="dt" sz="quarter" idx="1"/>
          </p:nvPr>
        </p:nvSpPr>
        <p:spPr>
          <a:noFill/>
        </p:spPr>
        <p:txBody>
          <a:bodyPr/>
          <a:lstStyle/>
          <a:p>
            <a:r>
              <a:rPr lang="en-US"/>
              <a:t>January 2016</a:t>
            </a:r>
          </a:p>
        </p:txBody>
      </p:sp>
      <p:sp>
        <p:nvSpPr>
          <p:cNvPr id="23558" name="Footer Placeholder 5"/>
          <p:cNvSpPr>
            <a:spLocks noGrp="1"/>
          </p:cNvSpPr>
          <p:nvPr>
            <p:ph type="ftr" sz="quarter" idx="4"/>
          </p:nvPr>
        </p:nvSpPr>
        <p:spPr>
          <a:noFill/>
        </p:spPr>
        <p:txBody>
          <a:bodyPr/>
          <a:lstStyle/>
          <a:p>
            <a:pPr lvl="4"/>
            <a:r>
              <a:rPr lang="en-US"/>
              <a:t>Joseph Levy (InterDigital)</a:t>
            </a:r>
          </a:p>
        </p:txBody>
      </p:sp>
      <p:sp>
        <p:nvSpPr>
          <p:cNvPr id="23559" name="Slide Number Placeholder 6"/>
          <p:cNvSpPr>
            <a:spLocks noGrp="1"/>
          </p:cNvSpPr>
          <p:nvPr>
            <p:ph type="sldNum" sz="quarter" idx="5"/>
          </p:nvPr>
        </p:nvSpPr>
        <p:spPr>
          <a:noFill/>
        </p:spPr>
        <p:txBody>
          <a:bodyPr/>
          <a:lstStyle/>
          <a:p>
            <a:r>
              <a:rPr lang="en-US"/>
              <a:t>Page </a:t>
            </a:r>
            <a:fld id="{0BDA00EA-C510-44A9-980E-C8DBCAD60F3A}" type="slidenum">
              <a:rPr lang="en-US" smtClean="0"/>
              <a:pPr/>
              <a:t>23</a:t>
            </a:fld>
            <a:endParaRPr lang="en-US"/>
          </a:p>
        </p:txBody>
      </p:sp>
    </p:spTree>
    <p:extLst>
      <p:ext uri="{BB962C8B-B14F-4D97-AF65-F5344CB8AC3E}">
        <p14:creationId xmlns:p14="http://schemas.microsoft.com/office/powerpoint/2010/main" val="21008961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24</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z="1400"/>
              <a:t>doc.: IEEE 802.11-13/0900r0</a:t>
            </a:r>
          </a:p>
        </p:txBody>
      </p:sp>
      <p:sp>
        <p:nvSpPr>
          <p:cNvPr id="17411" name="Rectangle 3"/>
          <p:cNvSpPr>
            <a:spLocks noGrp="1" noChangeArrowheads="1"/>
          </p:cNvSpPr>
          <p:nvPr>
            <p:ph type="dt" sz="quarter" idx="1"/>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a:t>July 2013</a:t>
            </a:r>
            <a:endParaRPr lang="en-GB" altLang="en-US" sz="1400"/>
          </a:p>
        </p:txBody>
      </p:sp>
      <p:sp>
        <p:nvSpPr>
          <p:cNvPr id="17412" name="Rectangle 6"/>
          <p:cNvSpPr>
            <a:spLocks noGrp="1" noChangeArrowheads="1"/>
          </p:cNvSpPr>
          <p:nvPr>
            <p:ph type="ftr" sz="quarter" idx="4"/>
          </p:nvPr>
        </p:nvSpPr>
        <p:spPr>
          <a:noFill/>
        </p:spPr>
        <p:txBody>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8788" defTabSz="933450">
              <a:spcBef>
                <a:spcPct val="30000"/>
              </a:spcBef>
              <a:defRPr sz="1200">
                <a:solidFill>
                  <a:schemeClr val="tx1"/>
                </a:solidFill>
                <a:latin typeface="Times New Roman" pitchFamily="18" charset="0"/>
              </a:defRPr>
            </a:lvl5pPr>
            <a:lvl6pPr marL="915988" defTabSz="933450" eaLnBrk="0" fontAlgn="base" hangingPunct="0">
              <a:spcBef>
                <a:spcPct val="30000"/>
              </a:spcBef>
              <a:spcAft>
                <a:spcPct val="0"/>
              </a:spcAft>
              <a:defRPr sz="1200">
                <a:solidFill>
                  <a:schemeClr val="tx1"/>
                </a:solidFill>
                <a:latin typeface="Times New Roman" pitchFamily="18" charset="0"/>
              </a:defRPr>
            </a:lvl6pPr>
            <a:lvl7pPr marL="1373188" defTabSz="933450" eaLnBrk="0" fontAlgn="base" hangingPunct="0">
              <a:spcBef>
                <a:spcPct val="30000"/>
              </a:spcBef>
              <a:spcAft>
                <a:spcPct val="0"/>
              </a:spcAft>
              <a:defRPr sz="1200">
                <a:solidFill>
                  <a:schemeClr val="tx1"/>
                </a:solidFill>
                <a:latin typeface="Times New Roman" pitchFamily="18" charset="0"/>
              </a:defRPr>
            </a:lvl7pPr>
            <a:lvl8pPr marL="1830388" defTabSz="933450" eaLnBrk="0" fontAlgn="base" hangingPunct="0">
              <a:spcBef>
                <a:spcPct val="30000"/>
              </a:spcBef>
              <a:spcAft>
                <a:spcPct val="0"/>
              </a:spcAft>
              <a:defRPr sz="1200">
                <a:solidFill>
                  <a:schemeClr val="tx1"/>
                </a:solidFill>
                <a:latin typeface="Times New Roman" pitchFamily="18" charset="0"/>
              </a:defRPr>
            </a:lvl8pPr>
            <a:lvl9pPr marL="2287588" defTabSz="933450"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GB" altLang="en-US"/>
              <a:t>Clint Chaplin, Chair (Samsung)</a:t>
            </a:r>
          </a:p>
        </p:txBody>
      </p:sp>
      <p:sp>
        <p:nvSpPr>
          <p:cNvPr id="17413" name="Rectangle 7"/>
          <p:cNvSpPr>
            <a:spLocks noGrp="1" noChangeArrowheads="1"/>
          </p:cNvSpPr>
          <p:nvPr>
            <p:ph type="sldNum" sz="quarter" idx="5"/>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a:t>Page </a:t>
            </a:r>
            <a:fld id="{B6A31C27-B09A-4880-B9CE-D62100860083}" type="slidenum">
              <a:rPr lang="en-GB" altLang="en-US"/>
              <a:pPr>
                <a:spcBef>
                  <a:spcPct val="0"/>
                </a:spcBef>
              </a:pPr>
              <a:t>28</a:t>
            </a:fld>
            <a:endParaRPr lang="en-GB" altLang="en-US"/>
          </a:p>
        </p:txBody>
      </p:sp>
      <p:sp>
        <p:nvSpPr>
          <p:cNvPr id="17414" name="Rectangle 2"/>
          <p:cNvSpPr>
            <a:spLocks noGrp="1" noRot="1" noChangeAspect="1" noChangeArrowheads="1" noTextEdit="1"/>
          </p:cNvSpPr>
          <p:nvPr>
            <p:ph type="sldImg"/>
          </p:nvPr>
        </p:nvSpPr>
        <p:spPr>
          <a:xfrm>
            <a:off x="98425" y="750888"/>
            <a:ext cx="6597650" cy="3711575"/>
          </a:xfrm>
          <a:ln/>
        </p:spPr>
      </p:sp>
      <p:sp>
        <p:nvSpPr>
          <p:cNvPr id="17415"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20607960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z="1400"/>
              <a:t>doc.: IEEE 802.11-13/0900r0</a:t>
            </a:r>
          </a:p>
        </p:txBody>
      </p:sp>
      <p:sp>
        <p:nvSpPr>
          <p:cNvPr id="18435" name="Rectangle 3"/>
          <p:cNvSpPr>
            <a:spLocks noGrp="1" noChangeArrowheads="1"/>
          </p:cNvSpPr>
          <p:nvPr>
            <p:ph type="dt" sz="quarter" idx="1"/>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a:t>July 2013</a:t>
            </a:r>
            <a:endParaRPr lang="en-GB" altLang="en-US" sz="1400"/>
          </a:p>
        </p:txBody>
      </p:sp>
      <p:sp>
        <p:nvSpPr>
          <p:cNvPr id="18436" name="Rectangle 6"/>
          <p:cNvSpPr>
            <a:spLocks noGrp="1" noChangeArrowheads="1"/>
          </p:cNvSpPr>
          <p:nvPr>
            <p:ph type="ftr" sz="quarter" idx="4"/>
          </p:nvPr>
        </p:nvSpPr>
        <p:spPr>
          <a:noFill/>
        </p:spPr>
        <p:txBody>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8788" defTabSz="933450">
              <a:spcBef>
                <a:spcPct val="30000"/>
              </a:spcBef>
              <a:defRPr sz="1200">
                <a:solidFill>
                  <a:schemeClr val="tx1"/>
                </a:solidFill>
                <a:latin typeface="Times New Roman" pitchFamily="18" charset="0"/>
              </a:defRPr>
            </a:lvl5pPr>
            <a:lvl6pPr marL="915988" defTabSz="933450" eaLnBrk="0" fontAlgn="base" hangingPunct="0">
              <a:spcBef>
                <a:spcPct val="30000"/>
              </a:spcBef>
              <a:spcAft>
                <a:spcPct val="0"/>
              </a:spcAft>
              <a:defRPr sz="1200">
                <a:solidFill>
                  <a:schemeClr val="tx1"/>
                </a:solidFill>
                <a:latin typeface="Times New Roman" pitchFamily="18" charset="0"/>
              </a:defRPr>
            </a:lvl6pPr>
            <a:lvl7pPr marL="1373188" defTabSz="933450" eaLnBrk="0" fontAlgn="base" hangingPunct="0">
              <a:spcBef>
                <a:spcPct val="30000"/>
              </a:spcBef>
              <a:spcAft>
                <a:spcPct val="0"/>
              </a:spcAft>
              <a:defRPr sz="1200">
                <a:solidFill>
                  <a:schemeClr val="tx1"/>
                </a:solidFill>
                <a:latin typeface="Times New Roman" pitchFamily="18" charset="0"/>
              </a:defRPr>
            </a:lvl7pPr>
            <a:lvl8pPr marL="1830388" defTabSz="933450" eaLnBrk="0" fontAlgn="base" hangingPunct="0">
              <a:spcBef>
                <a:spcPct val="30000"/>
              </a:spcBef>
              <a:spcAft>
                <a:spcPct val="0"/>
              </a:spcAft>
              <a:defRPr sz="1200">
                <a:solidFill>
                  <a:schemeClr val="tx1"/>
                </a:solidFill>
                <a:latin typeface="Times New Roman" pitchFamily="18" charset="0"/>
              </a:defRPr>
            </a:lvl8pPr>
            <a:lvl9pPr marL="2287588" defTabSz="933450"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GB" altLang="en-US"/>
              <a:t>Clint Chaplin, Chair (Samsung)</a:t>
            </a:r>
          </a:p>
        </p:txBody>
      </p:sp>
      <p:sp>
        <p:nvSpPr>
          <p:cNvPr id="18437" name="Rectangle 7"/>
          <p:cNvSpPr>
            <a:spLocks noGrp="1" noChangeArrowheads="1"/>
          </p:cNvSpPr>
          <p:nvPr>
            <p:ph type="sldNum" sz="quarter" idx="5"/>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a:t>Page </a:t>
            </a:r>
            <a:fld id="{60D2CC4C-3E45-403F-B1FF-28CA88101F17}" type="slidenum">
              <a:rPr lang="en-GB" altLang="en-US"/>
              <a:pPr>
                <a:spcBef>
                  <a:spcPct val="0"/>
                </a:spcBef>
              </a:pPr>
              <a:t>29</a:t>
            </a:fld>
            <a:endParaRPr lang="en-GB" altLang="en-US"/>
          </a:p>
        </p:txBody>
      </p:sp>
      <p:sp>
        <p:nvSpPr>
          <p:cNvPr id="18438" name="Rectangle 2"/>
          <p:cNvSpPr>
            <a:spLocks noGrp="1" noRot="1" noChangeAspect="1" noChangeArrowheads="1" noTextEdit="1"/>
          </p:cNvSpPr>
          <p:nvPr>
            <p:ph type="sldImg"/>
          </p:nvPr>
        </p:nvSpPr>
        <p:spPr>
          <a:xfrm>
            <a:off x="98425" y="750888"/>
            <a:ext cx="6597650" cy="3711575"/>
          </a:xfrm>
          <a:ln cap="flat"/>
        </p:spPr>
      </p:sp>
      <p:sp>
        <p:nvSpPr>
          <p:cNvPr id="18439" name="Rectangle 3"/>
          <p:cNvSpPr>
            <a:spLocks noGrp="1" noChangeArrowheads="1"/>
          </p:cNvSpPr>
          <p:nvPr>
            <p:ph type="body" idx="1"/>
          </p:nvPr>
        </p:nvSpPr>
        <p:spPr>
          <a:noFill/>
        </p:spPr>
        <p:txBody>
          <a:bodyPr lIns="95335" rIns="95335"/>
          <a:lstStyle/>
          <a:p>
            <a:endParaRPr lang="en-US" altLang="en-US"/>
          </a:p>
        </p:txBody>
      </p:sp>
    </p:spTree>
    <p:extLst>
      <p:ext uri="{BB962C8B-B14F-4D97-AF65-F5344CB8AC3E}">
        <p14:creationId xmlns:p14="http://schemas.microsoft.com/office/powerpoint/2010/main" val="11972296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z="1400"/>
              <a:t>doc.: IEEE 802.11-13/0900r0</a:t>
            </a:r>
          </a:p>
        </p:txBody>
      </p:sp>
      <p:sp>
        <p:nvSpPr>
          <p:cNvPr id="19459" name="Rectangle 3"/>
          <p:cNvSpPr>
            <a:spLocks noGrp="1" noChangeArrowheads="1"/>
          </p:cNvSpPr>
          <p:nvPr>
            <p:ph type="dt" sz="quarter" idx="1"/>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a:t>July 2013</a:t>
            </a:r>
            <a:endParaRPr lang="en-GB" altLang="en-US" sz="1400"/>
          </a:p>
        </p:txBody>
      </p:sp>
      <p:sp>
        <p:nvSpPr>
          <p:cNvPr id="19460" name="Rectangle 6"/>
          <p:cNvSpPr>
            <a:spLocks noGrp="1" noChangeArrowheads="1"/>
          </p:cNvSpPr>
          <p:nvPr>
            <p:ph type="ftr" sz="quarter" idx="4"/>
          </p:nvPr>
        </p:nvSpPr>
        <p:spPr>
          <a:noFill/>
        </p:spPr>
        <p:txBody>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8788" defTabSz="933450">
              <a:spcBef>
                <a:spcPct val="30000"/>
              </a:spcBef>
              <a:defRPr sz="1200">
                <a:solidFill>
                  <a:schemeClr val="tx1"/>
                </a:solidFill>
                <a:latin typeface="Times New Roman" pitchFamily="18" charset="0"/>
              </a:defRPr>
            </a:lvl5pPr>
            <a:lvl6pPr marL="915988" defTabSz="933450" eaLnBrk="0" fontAlgn="base" hangingPunct="0">
              <a:spcBef>
                <a:spcPct val="30000"/>
              </a:spcBef>
              <a:spcAft>
                <a:spcPct val="0"/>
              </a:spcAft>
              <a:defRPr sz="1200">
                <a:solidFill>
                  <a:schemeClr val="tx1"/>
                </a:solidFill>
                <a:latin typeface="Times New Roman" pitchFamily="18" charset="0"/>
              </a:defRPr>
            </a:lvl6pPr>
            <a:lvl7pPr marL="1373188" defTabSz="933450" eaLnBrk="0" fontAlgn="base" hangingPunct="0">
              <a:spcBef>
                <a:spcPct val="30000"/>
              </a:spcBef>
              <a:spcAft>
                <a:spcPct val="0"/>
              </a:spcAft>
              <a:defRPr sz="1200">
                <a:solidFill>
                  <a:schemeClr val="tx1"/>
                </a:solidFill>
                <a:latin typeface="Times New Roman" pitchFamily="18" charset="0"/>
              </a:defRPr>
            </a:lvl7pPr>
            <a:lvl8pPr marL="1830388" defTabSz="933450" eaLnBrk="0" fontAlgn="base" hangingPunct="0">
              <a:spcBef>
                <a:spcPct val="30000"/>
              </a:spcBef>
              <a:spcAft>
                <a:spcPct val="0"/>
              </a:spcAft>
              <a:defRPr sz="1200">
                <a:solidFill>
                  <a:schemeClr val="tx1"/>
                </a:solidFill>
                <a:latin typeface="Times New Roman" pitchFamily="18" charset="0"/>
              </a:defRPr>
            </a:lvl8pPr>
            <a:lvl9pPr marL="2287588" defTabSz="933450"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GB" altLang="en-US"/>
              <a:t>Clint Chaplin, Chair (Samsung)</a:t>
            </a:r>
          </a:p>
        </p:txBody>
      </p:sp>
      <p:sp>
        <p:nvSpPr>
          <p:cNvPr id="19461" name="Rectangle 7"/>
          <p:cNvSpPr>
            <a:spLocks noGrp="1" noChangeArrowheads="1"/>
          </p:cNvSpPr>
          <p:nvPr>
            <p:ph type="sldNum" sz="quarter" idx="5"/>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a:t>Page </a:t>
            </a:r>
            <a:fld id="{CE31C515-4596-4B3E-8972-F5FD6C34C3AA}" type="slidenum">
              <a:rPr lang="en-GB" altLang="en-US"/>
              <a:pPr>
                <a:spcBef>
                  <a:spcPct val="0"/>
                </a:spcBef>
              </a:pPr>
              <a:t>30</a:t>
            </a:fld>
            <a:endParaRPr lang="en-GB" altLang="en-US"/>
          </a:p>
        </p:txBody>
      </p:sp>
      <p:sp>
        <p:nvSpPr>
          <p:cNvPr id="19462" name="Rectangle 2"/>
          <p:cNvSpPr>
            <a:spLocks noGrp="1" noRot="1" noChangeAspect="1" noChangeArrowheads="1" noTextEdit="1"/>
          </p:cNvSpPr>
          <p:nvPr>
            <p:ph type="sldImg"/>
          </p:nvPr>
        </p:nvSpPr>
        <p:spPr>
          <a:xfrm>
            <a:off x="100013" y="750888"/>
            <a:ext cx="6596062" cy="3711575"/>
          </a:xfrm>
          <a:ln cap="flat"/>
        </p:spPr>
      </p:sp>
      <p:sp>
        <p:nvSpPr>
          <p:cNvPr id="19463" name="Rectangle 3"/>
          <p:cNvSpPr>
            <a:spLocks noGrp="1" noChangeArrowheads="1"/>
          </p:cNvSpPr>
          <p:nvPr>
            <p:ph type="body" idx="1"/>
          </p:nvPr>
        </p:nvSpPr>
        <p:spPr>
          <a:xfrm>
            <a:off x="904875" y="4718050"/>
            <a:ext cx="4984750" cy="4468813"/>
          </a:xfrm>
          <a:noFill/>
        </p:spPr>
        <p:txBody>
          <a:bodyPr lIns="95230" tIns="46028" rIns="95230" bIns="46028"/>
          <a:lstStyle/>
          <a:p>
            <a:endParaRPr lang="en-US" altLang="en-US"/>
          </a:p>
        </p:txBody>
      </p:sp>
    </p:spTree>
    <p:extLst>
      <p:ext uri="{BB962C8B-B14F-4D97-AF65-F5344CB8AC3E}">
        <p14:creationId xmlns:p14="http://schemas.microsoft.com/office/powerpoint/2010/main" val="29381354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31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7163331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2</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403076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a:noFill/>
        </p:spPr>
        <p:txBody>
          <a:bodyPr/>
          <a:lstStyle/>
          <a:p>
            <a:r>
              <a:rPr lang="en-US">
                <a:latin typeface="Times New Roman" charset="0"/>
              </a:rPr>
              <a:t>doc.: IEEE 802.11-yy/xxxxr0</a:t>
            </a:r>
          </a:p>
        </p:txBody>
      </p:sp>
      <p:sp>
        <p:nvSpPr>
          <p:cNvPr id="9219" name="Rectangle 3"/>
          <p:cNvSpPr>
            <a:spLocks noGrp="1" noChangeArrowheads="1"/>
          </p:cNvSpPr>
          <p:nvPr>
            <p:ph type="dt" sz="quarter" idx="1"/>
          </p:nvPr>
        </p:nvSpPr>
        <p:spPr>
          <a:noFill/>
        </p:spPr>
        <p:txBody>
          <a:bodyPr/>
          <a:lstStyle/>
          <a:p>
            <a:r>
              <a:rPr lang="en-US">
                <a:latin typeface="Times New Roman" charset="0"/>
              </a:rPr>
              <a:t>Month Year</a:t>
            </a:r>
          </a:p>
        </p:txBody>
      </p:sp>
      <p:sp>
        <p:nvSpPr>
          <p:cNvPr id="9220" name="Rectangle 6"/>
          <p:cNvSpPr>
            <a:spLocks noGrp="1" noChangeArrowheads="1"/>
          </p:cNvSpPr>
          <p:nvPr>
            <p:ph type="ftr" sz="quarter" idx="4"/>
          </p:nvPr>
        </p:nvSpPr>
        <p:spPr>
          <a:noFill/>
        </p:spPr>
        <p:txBody>
          <a:bodyPr/>
          <a:lstStyle/>
          <a:p>
            <a:pPr lvl="4"/>
            <a:r>
              <a:rPr lang="en-US">
                <a:latin typeface="Times New Roman" charset="0"/>
              </a:rPr>
              <a:t>Osama Aboul-Magd (Samsung)</a:t>
            </a:r>
          </a:p>
        </p:txBody>
      </p:sp>
      <p:sp>
        <p:nvSpPr>
          <p:cNvPr id="9221" name="Rectangle 7"/>
          <p:cNvSpPr>
            <a:spLocks noGrp="1" noChangeArrowheads="1"/>
          </p:cNvSpPr>
          <p:nvPr>
            <p:ph type="sldNum" sz="quarter" idx="5"/>
          </p:nvPr>
        </p:nvSpPr>
        <p:spPr>
          <a:noFill/>
        </p:spPr>
        <p:txBody>
          <a:bodyPr/>
          <a:lstStyle/>
          <a:p>
            <a:r>
              <a:rPr lang="en-US">
                <a:latin typeface="Times New Roman" charset="0"/>
              </a:rPr>
              <a:t>Page </a:t>
            </a:r>
            <a:fld id="{48189E4D-1385-4EFA-9270-3C7FC52F7D9E}" type="slidenum">
              <a:rPr lang="en-US" smtClean="0">
                <a:latin typeface="Times New Roman" charset="0"/>
              </a:rPr>
              <a:pPr/>
              <a:t>35</a:t>
            </a:fld>
            <a:endParaRPr lang="en-US">
              <a:latin typeface="Times New Roman" charset="0"/>
            </a:endParaRPr>
          </a:p>
        </p:txBody>
      </p:sp>
      <p:sp>
        <p:nvSpPr>
          <p:cNvPr id="9222" name="Rectangle 2"/>
          <p:cNvSpPr>
            <a:spLocks noGrp="1" noRot="1" noChangeAspect="1" noChangeArrowheads="1" noTextEdit="1"/>
          </p:cNvSpPr>
          <p:nvPr>
            <p:ph type="sldImg"/>
          </p:nvPr>
        </p:nvSpPr>
        <p:spPr>
          <a:xfrm>
            <a:off x="384175" y="701675"/>
            <a:ext cx="6165850" cy="3468688"/>
          </a:xfrm>
          <a:ln/>
        </p:spPr>
      </p:sp>
      <p:sp>
        <p:nvSpPr>
          <p:cNvPr id="9223" name="Rectangle 3"/>
          <p:cNvSpPr>
            <a:spLocks noGrp="1" noChangeArrowheads="1"/>
          </p:cNvSpPr>
          <p:nvPr>
            <p:ph type="body" idx="1"/>
          </p:nvPr>
        </p:nvSpPr>
        <p:spPr>
          <a:noFill/>
          <a:ln/>
        </p:spPr>
        <p:txBody>
          <a:bodyPr/>
          <a:lstStyle/>
          <a:p>
            <a:endParaRPr lang="en-US">
              <a:latin typeface="Times New Roman"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4175" y="701675"/>
            <a:ext cx="6165850" cy="3468688"/>
          </a:xfrm>
          <a:ln/>
        </p:spPr>
      </p:sp>
      <p:sp>
        <p:nvSpPr>
          <p:cNvPr id="11267" name="Notes Placeholder 2"/>
          <p:cNvSpPr>
            <a:spLocks noGrp="1"/>
          </p:cNvSpPr>
          <p:nvPr>
            <p:ph type="body" idx="1"/>
          </p:nvPr>
        </p:nvSpPr>
        <p:spPr>
          <a:noFill/>
          <a:ln/>
        </p:spPr>
        <p:txBody>
          <a:bodyPr/>
          <a:lstStyle/>
          <a:p>
            <a:endParaRPr lang="en-US">
              <a:latin typeface="Times New Roman" charset="0"/>
            </a:endParaRPr>
          </a:p>
        </p:txBody>
      </p:sp>
      <p:sp>
        <p:nvSpPr>
          <p:cNvPr id="11268" name="Header Placeholder 3"/>
          <p:cNvSpPr>
            <a:spLocks noGrp="1"/>
          </p:cNvSpPr>
          <p:nvPr>
            <p:ph type="hdr" sz="quarter"/>
          </p:nvPr>
        </p:nvSpPr>
        <p:spPr>
          <a:noFill/>
        </p:spPr>
        <p:txBody>
          <a:bodyPr/>
          <a:lstStyle/>
          <a:p>
            <a:r>
              <a:rPr lang="en-US">
                <a:latin typeface="Times New Roman" charset="0"/>
              </a:rPr>
              <a:t>doc.: IEEE 802.11-yy/xxxxr0</a:t>
            </a:r>
          </a:p>
        </p:txBody>
      </p:sp>
      <p:sp>
        <p:nvSpPr>
          <p:cNvPr id="11269" name="Date Placeholder 4"/>
          <p:cNvSpPr>
            <a:spLocks noGrp="1"/>
          </p:cNvSpPr>
          <p:nvPr>
            <p:ph type="dt" sz="quarter" idx="1"/>
          </p:nvPr>
        </p:nvSpPr>
        <p:spPr>
          <a:noFill/>
        </p:spPr>
        <p:txBody>
          <a:bodyPr/>
          <a:lstStyle/>
          <a:p>
            <a:r>
              <a:rPr lang="en-US">
                <a:latin typeface="Times New Roman" charset="0"/>
              </a:rPr>
              <a:t>Month Year</a:t>
            </a:r>
          </a:p>
        </p:txBody>
      </p:sp>
      <p:sp>
        <p:nvSpPr>
          <p:cNvPr id="11270" name="Footer Placeholder 5"/>
          <p:cNvSpPr>
            <a:spLocks noGrp="1"/>
          </p:cNvSpPr>
          <p:nvPr>
            <p:ph type="ftr" sz="quarter" idx="4"/>
          </p:nvPr>
        </p:nvSpPr>
        <p:spPr>
          <a:noFill/>
        </p:spPr>
        <p:txBody>
          <a:bodyPr/>
          <a:lstStyle/>
          <a:p>
            <a:pPr lvl="4"/>
            <a:r>
              <a:rPr lang="en-US">
                <a:latin typeface="Times New Roman" charset="0"/>
              </a:rPr>
              <a:t>Osama Aboul-Magd (Samsung)</a:t>
            </a:r>
          </a:p>
        </p:txBody>
      </p:sp>
      <p:sp>
        <p:nvSpPr>
          <p:cNvPr id="11271" name="Slide Number Placeholder 6"/>
          <p:cNvSpPr>
            <a:spLocks noGrp="1"/>
          </p:cNvSpPr>
          <p:nvPr>
            <p:ph type="sldNum" sz="quarter" idx="5"/>
          </p:nvPr>
        </p:nvSpPr>
        <p:spPr>
          <a:noFill/>
        </p:spPr>
        <p:txBody>
          <a:bodyPr/>
          <a:lstStyle/>
          <a:p>
            <a:r>
              <a:rPr lang="en-US">
                <a:latin typeface="Times New Roman" charset="0"/>
              </a:rPr>
              <a:t>Page </a:t>
            </a:r>
            <a:fld id="{484108AB-0851-459B-AB7B-943A8BD15352}" type="slidenum">
              <a:rPr lang="en-US" smtClean="0">
                <a:latin typeface="Times New Roman" charset="0"/>
              </a:rPr>
              <a:pPr/>
              <a:t>36</a:t>
            </a:fld>
            <a:endParaRPr lang="en-US">
              <a:latin typeface="Times New Roman" charset="0"/>
            </a:endParaRPr>
          </a:p>
        </p:txBody>
      </p:sp>
    </p:spTree>
    <p:extLst>
      <p:ext uri="{BB962C8B-B14F-4D97-AF65-F5344CB8AC3E}">
        <p14:creationId xmlns:p14="http://schemas.microsoft.com/office/powerpoint/2010/main" val="12723442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4175" y="701675"/>
            <a:ext cx="6165850" cy="3468688"/>
          </a:xfrm>
          <a:ln/>
        </p:spPr>
      </p:sp>
      <p:sp>
        <p:nvSpPr>
          <p:cNvPr id="11267" name="Notes Placeholder 2"/>
          <p:cNvSpPr>
            <a:spLocks noGrp="1"/>
          </p:cNvSpPr>
          <p:nvPr>
            <p:ph type="body" idx="1"/>
          </p:nvPr>
        </p:nvSpPr>
        <p:spPr>
          <a:noFill/>
          <a:ln/>
        </p:spPr>
        <p:txBody>
          <a:bodyPr/>
          <a:lstStyle/>
          <a:p>
            <a:endParaRPr lang="en-US">
              <a:latin typeface="Times New Roman" charset="0"/>
            </a:endParaRPr>
          </a:p>
        </p:txBody>
      </p:sp>
      <p:sp>
        <p:nvSpPr>
          <p:cNvPr id="11268" name="Header Placeholder 3"/>
          <p:cNvSpPr>
            <a:spLocks noGrp="1"/>
          </p:cNvSpPr>
          <p:nvPr>
            <p:ph type="hdr" sz="quarter"/>
          </p:nvPr>
        </p:nvSpPr>
        <p:spPr>
          <a:noFill/>
        </p:spPr>
        <p:txBody>
          <a:bodyPr/>
          <a:lstStyle/>
          <a:p>
            <a:r>
              <a:rPr lang="en-US">
                <a:latin typeface="Times New Roman" charset="0"/>
              </a:rPr>
              <a:t>doc.: IEEE 802.11-yy/xxxxr0</a:t>
            </a:r>
          </a:p>
        </p:txBody>
      </p:sp>
      <p:sp>
        <p:nvSpPr>
          <p:cNvPr id="11269" name="Date Placeholder 4"/>
          <p:cNvSpPr>
            <a:spLocks noGrp="1"/>
          </p:cNvSpPr>
          <p:nvPr>
            <p:ph type="dt" sz="quarter" idx="1"/>
          </p:nvPr>
        </p:nvSpPr>
        <p:spPr>
          <a:noFill/>
        </p:spPr>
        <p:txBody>
          <a:bodyPr/>
          <a:lstStyle/>
          <a:p>
            <a:r>
              <a:rPr lang="en-US">
                <a:latin typeface="Times New Roman" charset="0"/>
              </a:rPr>
              <a:t>Month Year</a:t>
            </a:r>
          </a:p>
        </p:txBody>
      </p:sp>
      <p:sp>
        <p:nvSpPr>
          <p:cNvPr id="11270" name="Footer Placeholder 5"/>
          <p:cNvSpPr>
            <a:spLocks noGrp="1"/>
          </p:cNvSpPr>
          <p:nvPr>
            <p:ph type="ftr" sz="quarter" idx="4"/>
          </p:nvPr>
        </p:nvSpPr>
        <p:spPr>
          <a:noFill/>
        </p:spPr>
        <p:txBody>
          <a:bodyPr/>
          <a:lstStyle/>
          <a:p>
            <a:pPr lvl="4"/>
            <a:r>
              <a:rPr lang="en-US">
                <a:latin typeface="Times New Roman" charset="0"/>
              </a:rPr>
              <a:t>Osama Aboul-Magd (Samsung)</a:t>
            </a:r>
          </a:p>
        </p:txBody>
      </p:sp>
      <p:sp>
        <p:nvSpPr>
          <p:cNvPr id="11271" name="Slide Number Placeholder 6"/>
          <p:cNvSpPr>
            <a:spLocks noGrp="1"/>
          </p:cNvSpPr>
          <p:nvPr>
            <p:ph type="sldNum" sz="quarter" idx="5"/>
          </p:nvPr>
        </p:nvSpPr>
        <p:spPr>
          <a:noFill/>
        </p:spPr>
        <p:txBody>
          <a:bodyPr/>
          <a:lstStyle/>
          <a:p>
            <a:r>
              <a:rPr lang="en-US">
                <a:latin typeface="Times New Roman" charset="0"/>
              </a:rPr>
              <a:t>Page </a:t>
            </a:r>
            <a:fld id="{484108AB-0851-459B-AB7B-943A8BD15352}" type="slidenum">
              <a:rPr lang="en-US" smtClean="0">
                <a:latin typeface="Times New Roman" charset="0"/>
              </a:rPr>
              <a:pPr/>
              <a:t>37</a:t>
            </a:fld>
            <a:endParaRPr lang="en-US">
              <a:latin typeface="Times New Roman"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39</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40</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403076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802.11-19/1413r0</a:t>
            </a:r>
          </a:p>
        </p:txBody>
      </p:sp>
      <p:sp>
        <p:nvSpPr>
          <p:cNvPr id="5" name="Rectangle 3"/>
          <p:cNvSpPr>
            <a:spLocks noGrp="1" noChangeArrowheads="1"/>
          </p:cNvSpPr>
          <p:nvPr>
            <p:ph type="dt"/>
          </p:nvPr>
        </p:nvSpPr>
        <p:spPr>
          <a:ln/>
        </p:spPr>
        <p:txBody>
          <a:bodyPr/>
          <a:lstStyle/>
          <a:p>
            <a:r>
              <a:rPr lang="en-US"/>
              <a:t>Sept. 2019</a:t>
            </a:r>
          </a:p>
        </p:txBody>
      </p:sp>
      <p:sp>
        <p:nvSpPr>
          <p:cNvPr id="6" name="Rectangle 6"/>
          <p:cNvSpPr>
            <a:spLocks noGrp="1" noChangeArrowheads="1"/>
          </p:cNvSpPr>
          <p:nvPr>
            <p:ph type="ftr"/>
          </p:nvPr>
        </p:nvSpPr>
        <p:spPr>
          <a:ln/>
        </p:spPr>
        <p:txBody>
          <a:bodyPr/>
          <a:lstStyle/>
          <a:p>
            <a:r>
              <a:rPr lang="en-US"/>
              <a:t>Nikola Serafimovski, pureLiFi</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44</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9630070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802.11-19/1413r0</a:t>
            </a:r>
          </a:p>
        </p:txBody>
      </p:sp>
      <p:sp>
        <p:nvSpPr>
          <p:cNvPr id="5" name="Rectangle 3"/>
          <p:cNvSpPr>
            <a:spLocks noGrp="1" noChangeArrowheads="1"/>
          </p:cNvSpPr>
          <p:nvPr>
            <p:ph type="dt"/>
          </p:nvPr>
        </p:nvSpPr>
        <p:spPr>
          <a:ln/>
        </p:spPr>
        <p:txBody>
          <a:bodyPr/>
          <a:lstStyle/>
          <a:p>
            <a:r>
              <a:rPr lang="en-US"/>
              <a:t>Sept. 2019</a:t>
            </a:r>
          </a:p>
        </p:txBody>
      </p:sp>
      <p:sp>
        <p:nvSpPr>
          <p:cNvPr id="6" name="Rectangle 6"/>
          <p:cNvSpPr>
            <a:spLocks noGrp="1" noChangeArrowheads="1"/>
          </p:cNvSpPr>
          <p:nvPr>
            <p:ph type="ftr"/>
          </p:nvPr>
        </p:nvSpPr>
        <p:spPr>
          <a:ln/>
        </p:spPr>
        <p:txBody>
          <a:bodyPr/>
          <a:lstStyle/>
          <a:p>
            <a:r>
              <a:rPr lang="en-US"/>
              <a:t>Nikola Serafimovski, pureLiFi</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45</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2782417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802.11-19/1413r0</a:t>
            </a:r>
          </a:p>
        </p:txBody>
      </p:sp>
      <p:sp>
        <p:nvSpPr>
          <p:cNvPr id="5" name="Rectangle 3"/>
          <p:cNvSpPr>
            <a:spLocks noGrp="1" noChangeArrowheads="1"/>
          </p:cNvSpPr>
          <p:nvPr>
            <p:ph type="dt"/>
          </p:nvPr>
        </p:nvSpPr>
        <p:spPr>
          <a:ln/>
        </p:spPr>
        <p:txBody>
          <a:bodyPr/>
          <a:lstStyle/>
          <a:p>
            <a:r>
              <a:rPr lang="en-US"/>
              <a:t>Sept. 2019</a:t>
            </a:r>
          </a:p>
        </p:txBody>
      </p:sp>
      <p:sp>
        <p:nvSpPr>
          <p:cNvPr id="6" name="Rectangle 6"/>
          <p:cNvSpPr>
            <a:spLocks noGrp="1" noChangeArrowheads="1"/>
          </p:cNvSpPr>
          <p:nvPr>
            <p:ph type="ftr"/>
          </p:nvPr>
        </p:nvSpPr>
        <p:spPr>
          <a:ln/>
        </p:spPr>
        <p:txBody>
          <a:bodyPr/>
          <a:lstStyle/>
          <a:p>
            <a:r>
              <a:rPr lang="en-US"/>
              <a:t>Nikola Serafimovski, pureLiFi</a:t>
            </a:r>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46</a:t>
            </a:fld>
            <a:endParaRPr lang="en-US"/>
          </a:p>
        </p:txBody>
      </p:sp>
      <p:sp>
        <p:nvSpPr>
          <p:cNvPr id="19457"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0041920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802.11-19/1413r0</a:t>
            </a:r>
          </a:p>
        </p:txBody>
      </p:sp>
      <p:sp>
        <p:nvSpPr>
          <p:cNvPr id="5" name="Rectangle 3"/>
          <p:cNvSpPr>
            <a:spLocks noGrp="1" noChangeArrowheads="1"/>
          </p:cNvSpPr>
          <p:nvPr>
            <p:ph type="dt"/>
          </p:nvPr>
        </p:nvSpPr>
        <p:spPr>
          <a:ln/>
        </p:spPr>
        <p:txBody>
          <a:bodyPr/>
          <a:lstStyle/>
          <a:p>
            <a:r>
              <a:rPr lang="en-US"/>
              <a:t>Sept. 2019</a:t>
            </a:r>
          </a:p>
        </p:txBody>
      </p:sp>
      <p:sp>
        <p:nvSpPr>
          <p:cNvPr id="6" name="Rectangle 6"/>
          <p:cNvSpPr>
            <a:spLocks noGrp="1" noChangeArrowheads="1"/>
          </p:cNvSpPr>
          <p:nvPr>
            <p:ph type="ftr"/>
          </p:nvPr>
        </p:nvSpPr>
        <p:spPr>
          <a:ln/>
        </p:spPr>
        <p:txBody>
          <a:bodyPr/>
          <a:lstStyle/>
          <a:p>
            <a:r>
              <a:rPr lang="en-US"/>
              <a:t>Nikola Serafimovski, pureLiFi</a:t>
            </a:r>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47</a:t>
            </a:fld>
            <a:endParaRPr lang="en-US"/>
          </a:p>
        </p:txBody>
      </p:sp>
      <p:sp>
        <p:nvSpPr>
          <p:cNvPr id="19457"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6274391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de-DE"/>
              <a:t>doc.: IEEE 802.11-22/0207</a:t>
            </a:r>
            <a:endParaRPr lang="en-US"/>
          </a:p>
        </p:txBody>
      </p:sp>
      <p:sp>
        <p:nvSpPr>
          <p:cNvPr id="5" name="Rectangle 3"/>
          <p:cNvSpPr>
            <a:spLocks noGrp="1" noChangeArrowheads="1"/>
          </p:cNvSpPr>
          <p:nvPr>
            <p:ph type="dt"/>
          </p:nvPr>
        </p:nvSpPr>
        <p:spPr>
          <a:ln/>
        </p:spPr>
        <p:txBody>
          <a:bodyPr/>
          <a:lstStyle/>
          <a:p>
            <a:r>
              <a:rPr lang="en-GB"/>
              <a:t>March 2022</a:t>
            </a:r>
            <a:endParaRPr lang="en-US"/>
          </a:p>
        </p:txBody>
      </p:sp>
      <p:sp>
        <p:nvSpPr>
          <p:cNvPr id="6" name="Rectangle 6"/>
          <p:cNvSpPr>
            <a:spLocks noGrp="1" noChangeArrowheads="1"/>
          </p:cNvSpPr>
          <p:nvPr>
            <p:ph type="ftr"/>
          </p:nvPr>
        </p:nvSpPr>
        <p:spPr>
          <a:ln/>
        </p:spPr>
        <p:txBody>
          <a:bodyPr/>
          <a:lstStyle/>
          <a:p>
            <a:r>
              <a:rPr lang="de-DE"/>
              <a:t>Marc Emmelmann (Koden-TI)</a:t>
            </a:r>
            <a:endParaRPr lang="en-US"/>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48</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00786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dirty="0"/>
              <a:t>doc.: IEEE 802.11-yy/xxxxr0</a:t>
            </a:r>
          </a:p>
        </p:txBody>
      </p:sp>
      <p:sp>
        <p:nvSpPr>
          <p:cNvPr id="5" name="Rectangle 3"/>
          <p:cNvSpPr>
            <a:spLocks noGrp="1" noChangeArrowheads="1"/>
          </p:cNvSpPr>
          <p:nvPr>
            <p:ph type="dt"/>
          </p:nvPr>
        </p:nvSpPr>
        <p:spPr>
          <a:ln/>
        </p:spPr>
        <p:txBody>
          <a:bodyPr/>
          <a:lstStyle/>
          <a:p>
            <a:r>
              <a:rPr lang="en-US" dirty="0"/>
              <a:t>Month Year</a:t>
            </a:r>
          </a:p>
        </p:txBody>
      </p:sp>
      <p:sp>
        <p:nvSpPr>
          <p:cNvPr id="6" name="Rectangle 6"/>
          <p:cNvSpPr>
            <a:spLocks noGrp="1" noChangeArrowheads="1"/>
          </p:cNvSpPr>
          <p:nvPr>
            <p:ph type="ftr"/>
          </p:nvPr>
        </p:nvSpPr>
        <p:spPr>
          <a:ln/>
        </p:spPr>
        <p:txBody>
          <a:bodyPr/>
          <a:lstStyle/>
          <a:p>
            <a:r>
              <a:rPr lang="en-US" dirty="0"/>
              <a:t>John Doe, Some Company</a:t>
            </a:r>
          </a:p>
        </p:txBody>
      </p:sp>
      <p:sp>
        <p:nvSpPr>
          <p:cNvPr id="7" name="Rectangle 7"/>
          <p:cNvSpPr>
            <a:spLocks noGrp="1" noChangeArrowheads="1"/>
          </p:cNvSpPr>
          <p:nvPr>
            <p:ph type="sldNum"/>
          </p:nvPr>
        </p:nvSpPr>
        <p:spPr>
          <a:ln/>
        </p:spPr>
        <p:txBody>
          <a:bodyPr/>
          <a:lstStyle/>
          <a:p>
            <a:r>
              <a:rPr lang="en-US" dirty="0"/>
              <a:t>Page </a:t>
            </a:r>
            <a:fld id="{465D53FD-DB5F-4815-BF01-6488A8FBD189}" type="slidenum">
              <a:rPr lang="en-US"/>
              <a:pPr/>
              <a:t>10</a:t>
            </a:fld>
            <a:endParaRPr lang="en-US" dirty="0"/>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dirty="0"/>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30099990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de-DE"/>
              <a:t>doc.: IEEE 802.11-22/0207</a:t>
            </a:r>
            <a:endParaRPr lang="en-US"/>
          </a:p>
        </p:txBody>
      </p:sp>
      <p:sp>
        <p:nvSpPr>
          <p:cNvPr id="5" name="Rectangle 3"/>
          <p:cNvSpPr>
            <a:spLocks noGrp="1" noChangeArrowheads="1"/>
          </p:cNvSpPr>
          <p:nvPr>
            <p:ph type="dt"/>
          </p:nvPr>
        </p:nvSpPr>
        <p:spPr>
          <a:ln/>
        </p:spPr>
        <p:txBody>
          <a:bodyPr/>
          <a:lstStyle/>
          <a:p>
            <a:r>
              <a:rPr lang="en-GB"/>
              <a:t>March 2022</a:t>
            </a:r>
            <a:endParaRPr lang="en-US"/>
          </a:p>
        </p:txBody>
      </p:sp>
      <p:sp>
        <p:nvSpPr>
          <p:cNvPr id="6" name="Rectangle 6"/>
          <p:cNvSpPr>
            <a:spLocks noGrp="1" noChangeArrowheads="1"/>
          </p:cNvSpPr>
          <p:nvPr>
            <p:ph type="ftr"/>
          </p:nvPr>
        </p:nvSpPr>
        <p:spPr>
          <a:ln/>
        </p:spPr>
        <p:txBody>
          <a:bodyPr/>
          <a:lstStyle/>
          <a:p>
            <a:r>
              <a:rPr lang="de-DE"/>
              <a:t>Marc Emmelmann (Koden-TI)</a:t>
            </a:r>
            <a:endParaRPr lang="en-US"/>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49</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0649976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de-DE"/>
              <a:t>doc.: IEEE 802.11-22/0207</a:t>
            </a:r>
            <a:endParaRPr lang="en-US"/>
          </a:p>
        </p:txBody>
      </p:sp>
      <p:sp>
        <p:nvSpPr>
          <p:cNvPr id="5" name="Rectangle 3"/>
          <p:cNvSpPr>
            <a:spLocks noGrp="1" noChangeArrowheads="1"/>
          </p:cNvSpPr>
          <p:nvPr>
            <p:ph type="dt"/>
          </p:nvPr>
        </p:nvSpPr>
        <p:spPr>
          <a:ln/>
        </p:spPr>
        <p:txBody>
          <a:bodyPr/>
          <a:lstStyle/>
          <a:p>
            <a:r>
              <a:rPr lang="en-GB"/>
              <a:t>March 2022</a:t>
            </a:r>
            <a:endParaRPr lang="en-US"/>
          </a:p>
        </p:txBody>
      </p:sp>
      <p:sp>
        <p:nvSpPr>
          <p:cNvPr id="6" name="Rectangle 6"/>
          <p:cNvSpPr>
            <a:spLocks noGrp="1" noChangeArrowheads="1"/>
          </p:cNvSpPr>
          <p:nvPr>
            <p:ph type="ftr"/>
          </p:nvPr>
        </p:nvSpPr>
        <p:spPr>
          <a:ln/>
        </p:spPr>
        <p:txBody>
          <a:bodyPr/>
          <a:lstStyle/>
          <a:p>
            <a:r>
              <a:rPr lang="de-DE"/>
              <a:t>Marc Emmelmann (Koden-TI)</a:t>
            </a:r>
            <a:endParaRPr lang="en-US"/>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51</a:t>
            </a:fld>
            <a:endParaRPr lang="en-US"/>
          </a:p>
        </p:txBody>
      </p:sp>
      <p:sp>
        <p:nvSpPr>
          <p:cNvPr id="19457"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0863164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de-DE"/>
              <a:t>doc.: IEEE 802.11-22/0207</a:t>
            </a:r>
            <a:endParaRPr lang="en-US"/>
          </a:p>
        </p:txBody>
      </p:sp>
      <p:sp>
        <p:nvSpPr>
          <p:cNvPr id="5" name="Rectangle 3"/>
          <p:cNvSpPr>
            <a:spLocks noGrp="1" noChangeArrowheads="1"/>
          </p:cNvSpPr>
          <p:nvPr>
            <p:ph type="dt"/>
          </p:nvPr>
        </p:nvSpPr>
        <p:spPr>
          <a:ln/>
        </p:spPr>
        <p:txBody>
          <a:bodyPr/>
          <a:lstStyle/>
          <a:p>
            <a:r>
              <a:rPr lang="en-GB"/>
              <a:t>March 2022</a:t>
            </a:r>
            <a:endParaRPr lang="en-US"/>
          </a:p>
        </p:txBody>
      </p:sp>
      <p:sp>
        <p:nvSpPr>
          <p:cNvPr id="6" name="Rectangle 6"/>
          <p:cNvSpPr>
            <a:spLocks noGrp="1" noChangeArrowheads="1"/>
          </p:cNvSpPr>
          <p:nvPr>
            <p:ph type="ftr"/>
          </p:nvPr>
        </p:nvSpPr>
        <p:spPr>
          <a:ln/>
        </p:spPr>
        <p:txBody>
          <a:bodyPr/>
          <a:lstStyle/>
          <a:p>
            <a:r>
              <a:rPr lang="de-DE"/>
              <a:t>Marc Emmelmann (Koden-TI)</a:t>
            </a:r>
            <a:endParaRPr lang="en-US"/>
          </a:p>
        </p:txBody>
      </p:sp>
      <p:sp>
        <p:nvSpPr>
          <p:cNvPr id="7" name="Rectangle 7"/>
          <p:cNvSpPr>
            <a:spLocks noGrp="1" noChangeArrowheads="1"/>
          </p:cNvSpPr>
          <p:nvPr>
            <p:ph type="sldNum"/>
          </p:nvPr>
        </p:nvSpPr>
        <p:spPr>
          <a:ln/>
        </p:spPr>
        <p:txBody>
          <a:bodyPr/>
          <a:lstStyle/>
          <a:p>
            <a:r>
              <a:rPr lang="en-US"/>
              <a:t>Page </a:t>
            </a:r>
            <a:fld id="{E6AF579C-E269-44CC-A9F4-B7D1E2EA3836}" type="slidenum">
              <a:rPr lang="en-US"/>
              <a:pPr/>
              <a:t>53</a:t>
            </a:fld>
            <a:endParaRPr lang="en-US"/>
          </a:p>
        </p:txBody>
      </p:sp>
      <p:sp>
        <p:nvSpPr>
          <p:cNvPr id="20481"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6412075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69</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42035389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70</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14191868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71</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73447785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72</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6242623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73</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93455408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p>
            <a:r>
              <a:rPr lang="en-US"/>
              <a:t>doc.: IEEE 802.11-16/0190r0</a:t>
            </a:r>
          </a:p>
        </p:txBody>
      </p:sp>
      <p:sp>
        <p:nvSpPr>
          <p:cNvPr id="19459" name="Rectangle 3"/>
          <p:cNvSpPr>
            <a:spLocks noGrp="1" noChangeArrowheads="1"/>
          </p:cNvSpPr>
          <p:nvPr>
            <p:ph type="dt" sz="quarter" idx="1"/>
          </p:nvPr>
        </p:nvSpPr>
        <p:spPr>
          <a:noFill/>
        </p:spPr>
        <p:txBody>
          <a:bodyPr/>
          <a:lstStyle/>
          <a:p>
            <a:r>
              <a:rPr lang="en-US"/>
              <a:t>January 2016</a:t>
            </a:r>
          </a:p>
        </p:txBody>
      </p:sp>
      <p:sp>
        <p:nvSpPr>
          <p:cNvPr id="19460" name="Rectangle 6"/>
          <p:cNvSpPr>
            <a:spLocks noGrp="1" noChangeArrowheads="1"/>
          </p:cNvSpPr>
          <p:nvPr>
            <p:ph type="ftr" sz="quarter" idx="4"/>
          </p:nvPr>
        </p:nvSpPr>
        <p:spPr>
          <a:noFill/>
        </p:spPr>
        <p:txBody>
          <a:bodyPr/>
          <a:lstStyle/>
          <a:p>
            <a:pPr lvl="4"/>
            <a:r>
              <a:rPr lang="en-US"/>
              <a:t>Joseph Levy (InterDigital)</a:t>
            </a:r>
          </a:p>
        </p:txBody>
      </p:sp>
      <p:sp>
        <p:nvSpPr>
          <p:cNvPr id="19461" name="Rectangle 7"/>
          <p:cNvSpPr>
            <a:spLocks noGrp="1" noChangeArrowheads="1"/>
          </p:cNvSpPr>
          <p:nvPr>
            <p:ph type="sldNum" sz="quarter" idx="5"/>
          </p:nvPr>
        </p:nvSpPr>
        <p:spPr>
          <a:noFill/>
        </p:spPr>
        <p:txBody>
          <a:bodyPr/>
          <a:lstStyle/>
          <a:p>
            <a:r>
              <a:rPr lang="en-US"/>
              <a:t>Page </a:t>
            </a:r>
            <a:fld id="{7441BA8B-EA44-4BCB-8894-4A698C9D9ECD}" type="slidenum">
              <a:rPr lang="en-US" smtClean="0"/>
              <a:pPr/>
              <a:t>74</a:t>
            </a:fld>
            <a:endParaRPr lang="en-US"/>
          </a:p>
        </p:txBody>
      </p:sp>
      <p:sp>
        <p:nvSpPr>
          <p:cNvPr id="19462" name="Rectangle 2"/>
          <p:cNvSpPr>
            <a:spLocks noGrp="1" noRot="1" noChangeAspect="1" noChangeArrowheads="1" noTextEdit="1"/>
          </p:cNvSpPr>
          <p:nvPr>
            <p:ph type="sldImg"/>
          </p:nvPr>
        </p:nvSpPr>
        <p:spPr>
          <a:xfrm>
            <a:off x="384175" y="701675"/>
            <a:ext cx="6165850" cy="3468688"/>
          </a:xfrm>
          <a:ln/>
        </p:spPr>
      </p:sp>
      <p:sp>
        <p:nvSpPr>
          <p:cNvPr id="19463"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93589671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a:noFill/>
        </p:spPr>
        <p:txBody>
          <a:bodyPr/>
          <a:lstStyle/>
          <a:p>
            <a:r>
              <a:rPr lang="en-US"/>
              <a:t>doc.: IEEE 802.11-16/0190r0</a:t>
            </a:r>
          </a:p>
        </p:txBody>
      </p:sp>
      <p:sp>
        <p:nvSpPr>
          <p:cNvPr id="20483" name="Rectangle 3"/>
          <p:cNvSpPr>
            <a:spLocks noGrp="1" noChangeArrowheads="1"/>
          </p:cNvSpPr>
          <p:nvPr>
            <p:ph type="dt" sz="quarter" idx="1"/>
          </p:nvPr>
        </p:nvSpPr>
        <p:spPr>
          <a:noFill/>
        </p:spPr>
        <p:txBody>
          <a:bodyPr/>
          <a:lstStyle/>
          <a:p>
            <a:r>
              <a:rPr lang="en-US"/>
              <a:t>January 2016</a:t>
            </a:r>
          </a:p>
        </p:txBody>
      </p:sp>
      <p:sp>
        <p:nvSpPr>
          <p:cNvPr id="20484" name="Rectangle 6"/>
          <p:cNvSpPr>
            <a:spLocks noGrp="1" noChangeArrowheads="1"/>
          </p:cNvSpPr>
          <p:nvPr>
            <p:ph type="ftr" sz="quarter" idx="4"/>
          </p:nvPr>
        </p:nvSpPr>
        <p:spPr>
          <a:noFill/>
        </p:spPr>
        <p:txBody>
          <a:bodyPr/>
          <a:lstStyle/>
          <a:p>
            <a:pPr lvl="4"/>
            <a:r>
              <a:rPr lang="en-US"/>
              <a:t>Joseph Levy (InterDigital)</a:t>
            </a:r>
          </a:p>
        </p:txBody>
      </p:sp>
      <p:sp>
        <p:nvSpPr>
          <p:cNvPr id="20485" name="Rectangle 7"/>
          <p:cNvSpPr>
            <a:spLocks noGrp="1" noChangeArrowheads="1"/>
          </p:cNvSpPr>
          <p:nvPr>
            <p:ph type="sldNum" sz="quarter" idx="5"/>
          </p:nvPr>
        </p:nvSpPr>
        <p:spPr>
          <a:noFill/>
        </p:spPr>
        <p:txBody>
          <a:bodyPr/>
          <a:lstStyle/>
          <a:p>
            <a:r>
              <a:rPr lang="en-US"/>
              <a:t>Page </a:t>
            </a:r>
            <a:fld id="{F12C820A-A132-4231-BE0A-AC79B82FD720}" type="slidenum">
              <a:rPr lang="en-US" smtClean="0"/>
              <a:pPr/>
              <a:t>75</a:t>
            </a:fld>
            <a:endParaRPr lang="en-US"/>
          </a:p>
        </p:txBody>
      </p:sp>
      <p:sp>
        <p:nvSpPr>
          <p:cNvPr id="20486" name="Rectangle 2"/>
          <p:cNvSpPr>
            <a:spLocks noGrp="1" noRot="1" noChangeAspect="1" noChangeArrowheads="1" noTextEdit="1"/>
          </p:cNvSpPr>
          <p:nvPr>
            <p:ph type="sldImg"/>
          </p:nvPr>
        </p:nvSpPr>
        <p:spPr>
          <a:xfrm>
            <a:off x="384175" y="701675"/>
            <a:ext cx="6165850" cy="3468688"/>
          </a:xfrm>
          <a:ln cap="flat"/>
        </p:spPr>
      </p:sp>
      <p:sp>
        <p:nvSpPr>
          <p:cNvPr id="20487" name="Rectangle 3"/>
          <p:cNvSpPr>
            <a:spLocks noGrp="1" noChangeArrowheads="1"/>
          </p:cNvSpPr>
          <p:nvPr>
            <p:ph type="body" idx="1"/>
          </p:nvPr>
        </p:nvSpPr>
        <p:spPr>
          <a:noFill/>
          <a:ln/>
        </p:spPr>
        <p:txBody>
          <a:bodyPr lIns="95250" rIns="95250"/>
          <a:lstStyle/>
          <a:p>
            <a:endParaRPr lang="en-US"/>
          </a:p>
        </p:txBody>
      </p:sp>
    </p:spTree>
    <p:extLst>
      <p:ext uri="{BB962C8B-B14F-4D97-AF65-F5344CB8AC3E}">
        <p14:creationId xmlns:p14="http://schemas.microsoft.com/office/powerpoint/2010/main" val="17192611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12</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2296253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4175" y="701675"/>
            <a:ext cx="6165850"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802.11-16/0190r0</a:t>
            </a:r>
          </a:p>
        </p:txBody>
      </p:sp>
      <p:sp>
        <p:nvSpPr>
          <p:cNvPr id="21509" name="Date Placeholder 4"/>
          <p:cNvSpPr>
            <a:spLocks noGrp="1"/>
          </p:cNvSpPr>
          <p:nvPr>
            <p:ph type="dt" sz="quarter" idx="1"/>
          </p:nvPr>
        </p:nvSpPr>
        <p:spPr>
          <a:noFill/>
        </p:spPr>
        <p:txBody>
          <a:bodyPr/>
          <a:lstStyle/>
          <a:p>
            <a:r>
              <a:rPr lang="en-US"/>
              <a:t>January 2016</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76</a:t>
            </a:fld>
            <a:endParaRPr lang="en-US"/>
          </a:p>
        </p:txBody>
      </p:sp>
    </p:spTree>
    <p:extLst>
      <p:ext uri="{BB962C8B-B14F-4D97-AF65-F5344CB8AC3E}">
        <p14:creationId xmlns:p14="http://schemas.microsoft.com/office/powerpoint/2010/main" val="146611061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4175" y="701675"/>
            <a:ext cx="6165850"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802.11-16/0190r0</a:t>
            </a:r>
          </a:p>
        </p:txBody>
      </p:sp>
      <p:sp>
        <p:nvSpPr>
          <p:cNvPr id="21509" name="Date Placeholder 4"/>
          <p:cNvSpPr>
            <a:spLocks noGrp="1"/>
          </p:cNvSpPr>
          <p:nvPr>
            <p:ph type="dt" sz="quarter" idx="1"/>
          </p:nvPr>
        </p:nvSpPr>
        <p:spPr>
          <a:noFill/>
        </p:spPr>
        <p:txBody>
          <a:bodyPr/>
          <a:lstStyle/>
          <a:p>
            <a:r>
              <a:rPr lang="en-US"/>
              <a:t>January 2016</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77</a:t>
            </a:fld>
            <a:endParaRPr lang="en-US"/>
          </a:p>
        </p:txBody>
      </p:sp>
    </p:spTree>
    <p:extLst>
      <p:ext uri="{BB962C8B-B14F-4D97-AF65-F5344CB8AC3E}">
        <p14:creationId xmlns:p14="http://schemas.microsoft.com/office/powerpoint/2010/main" val="112536492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xfrm>
            <a:off x="384175" y="701675"/>
            <a:ext cx="6165850" cy="3468688"/>
          </a:xfrm>
          <a:ln/>
        </p:spPr>
      </p:sp>
      <p:sp>
        <p:nvSpPr>
          <p:cNvPr id="23555" name="Notes Placeholder 2"/>
          <p:cNvSpPr>
            <a:spLocks noGrp="1"/>
          </p:cNvSpPr>
          <p:nvPr>
            <p:ph type="body" idx="1"/>
          </p:nvPr>
        </p:nvSpPr>
        <p:spPr>
          <a:noFill/>
          <a:ln/>
        </p:spPr>
        <p:txBody>
          <a:bodyPr/>
          <a:lstStyle/>
          <a:p>
            <a:endParaRPr lang="en-US"/>
          </a:p>
        </p:txBody>
      </p:sp>
      <p:sp>
        <p:nvSpPr>
          <p:cNvPr id="23556" name="Header Placeholder 3"/>
          <p:cNvSpPr>
            <a:spLocks noGrp="1"/>
          </p:cNvSpPr>
          <p:nvPr>
            <p:ph type="hdr" sz="quarter"/>
          </p:nvPr>
        </p:nvSpPr>
        <p:spPr>
          <a:noFill/>
        </p:spPr>
        <p:txBody>
          <a:bodyPr/>
          <a:lstStyle/>
          <a:p>
            <a:r>
              <a:rPr lang="en-US"/>
              <a:t>doc.: IEEE 802.11-16/0190r0</a:t>
            </a:r>
          </a:p>
        </p:txBody>
      </p:sp>
      <p:sp>
        <p:nvSpPr>
          <p:cNvPr id="23557" name="Date Placeholder 4"/>
          <p:cNvSpPr>
            <a:spLocks noGrp="1"/>
          </p:cNvSpPr>
          <p:nvPr>
            <p:ph type="dt" sz="quarter" idx="1"/>
          </p:nvPr>
        </p:nvSpPr>
        <p:spPr>
          <a:noFill/>
        </p:spPr>
        <p:txBody>
          <a:bodyPr/>
          <a:lstStyle/>
          <a:p>
            <a:r>
              <a:rPr lang="en-US"/>
              <a:t>January 2016</a:t>
            </a:r>
          </a:p>
        </p:txBody>
      </p:sp>
      <p:sp>
        <p:nvSpPr>
          <p:cNvPr id="23558" name="Footer Placeholder 5"/>
          <p:cNvSpPr>
            <a:spLocks noGrp="1"/>
          </p:cNvSpPr>
          <p:nvPr>
            <p:ph type="ftr" sz="quarter" idx="4"/>
          </p:nvPr>
        </p:nvSpPr>
        <p:spPr>
          <a:noFill/>
        </p:spPr>
        <p:txBody>
          <a:bodyPr/>
          <a:lstStyle/>
          <a:p>
            <a:pPr lvl="4"/>
            <a:r>
              <a:rPr lang="en-US"/>
              <a:t>Joseph Levy (InterDigital)</a:t>
            </a:r>
          </a:p>
        </p:txBody>
      </p:sp>
      <p:sp>
        <p:nvSpPr>
          <p:cNvPr id="23559" name="Slide Number Placeholder 6"/>
          <p:cNvSpPr>
            <a:spLocks noGrp="1"/>
          </p:cNvSpPr>
          <p:nvPr>
            <p:ph type="sldNum" sz="quarter" idx="5"/>
          </p:nvPr>
        </p:nvSpPr>
        <p:spPr>
          <a:noFill/>
        </p:spPr>
        <p:txBody>
          <a:bodyPr/>
          <a:lstStyle/>
          <a:p>
            <a:r>
              <a:rPr lang="en-US"/>
              <a:t>Page </a:t>
            </a:r>
            <a:fld id="{0BDA00EA-C510-44A9-980E-C8DBCAD60F3A}" type="slidenum">
              <a:rPr lang="en-US" smtClean="0"/>
              <a:pPr/>
              <a:t>78</a:t>
            </a:fld>
            <a:endParaRPr lang="en-US"/>
          </a:p>
        </p:txBody>
      </p:sp>
    </p:spTree>
    <p:extLst>
      <p:ext uri="{BB962C8B-B14F-4D97-AF65-F5344CB8AC3E}">
        <p14:creationId xmlns:p14="http://schemas.microsoft.com/office/powerpoint/2010/main" val="371631926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802.11-21/0444r1</a:t>
            </a:r>
            <a:endParaRPr lang="en-US" dirty="0"/>
          </a:p>
        </p:txBody>
      </p:sp>
      <p:sp>
        <p:nvSpPr>
          <p:cNvPr id="5" name="Rectangle 3"/>
          <p:cNvSpPr>
            <a:spLocks noGrp="1" noChangeArrowheads="1"/>
          </p:cNvSpPr>
          <p:nvPr>
            <p:ph type="dt"/>
          </p:nvPr>
        </p:nvSpPr>
        <p:spPr>
          <a:ln/>
        </p:spPr>
        <p:txBody>
          <a:bodyPr/>
          <a:lstStyle/>
          <a:p>
            <a:r>
              <a:rPr lang="en-US" dirty="0"/>
              <a:t>March 2021</a:t>
            </a:r>
          </a:p>
        </p:txBody>
      </p:sp>
      <p:sp>
        <p:nvSpPr>
          <p:cNvPr id="6" name="Rectangle 6"/>
          <p:cNvSpPr>
            <a:spLocks noGrp="1" noChangeArrowheads="1"/>
          </p:cNvSpPr>
          <p:nvPr>
            <p:ph type="ftr"/>
          </p:nvPr>
        </p:nvSpPr>
        <p:spPr>
          <a:ln/>
        </p:spPr>
        <p:txBody>
          <a:bodyPr/>
          <a:lstStyle/>
          <a:p>
            <a:r>
              <a:rPr lang="en-US" dirty="0"/>
              <a:t>Stephen McCann, Huawei</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79</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676976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z="1400"/>
              <a:t>doc.: IEEE 802.11-13/0900r0</a:t>
            </a:r>
          </a:p>
        </p:txBody>
      </p:sp>
      <p:sp>
        <p:nvSpPr>
          <p:cNvPr id="17411" name="Rectangle 3"/>
          <p:cNvSpPr>
            <a:spLocks noGrp="1" noChangeArrowheads="1"/>
          </p:cNvSpPr>
          <p:nvPr>
            <p:ph type="dt" sz="quarter" idx="1"/>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dirty="0"/>
              <a:t>September 2013</a:t>
            </a:r>
            <a:endParaRPr lang="en-GB" altLang="en-US" sz="1400" dirty="0"/>
          </a:p>
        </p:txBody>
      </p:sp>
      <p:sp>
        <p:nvSpPr>
          <p:cNvPr id="17412" name="Rectangle 6"/>
          <p:cNvSpPr>
            <a:spLocks noGrp="1" noChangeArrowheads="1"/>
          </p:cNvSpPr>
          <p:nvPr>
            <p:ph type="ftr" sz="quarter" idx="4"/>
          </p:nvPr>
        </p:nvSpPr>
        <p:spPr>
          <a:noFill/>
        </p:spPr>
        <p:txBody>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8788" defTabSz="933450">
              <a:spcBef>
                <a:spcPct val="30000"/>
              </a:spcBef>
              <a:defRPr sz="1200">
                <a:solidFill>
                  <a:schemeClr val="tx1"/>
                </a:solidFill>
                <a:latin typeface="Times New Roman" pitchFamily="18" charset="0"/>
              </a:defRPr>
            </a:lvl5pPr>
            <a:lvl6pPr marL="915988" defTabSz="933450" eaLnBrk="0" fontAlgn="base" hangingPunct="0">
              <a:spcBef>
                <a:spcPct val="30000"/>
              </a:spcBef>
              <a:spcAft>
                <a:spcPct val="0"/>
              </a:spcAft>
              <a:defRPr sz="1200">
                <a:solidFill>
                  <a:schemeClr val="tx1"/>
                </a:solidFill>
                <a:latin typeface="Times New Roman" pitchFamily="18" charset="0"/>
              </a:defRPr>
            </a:lvl6pPr>
            <a:lvl7pPr marL="1373188" defTabSz="933450" eaLnBrk="0" fontAlgn="base" hangingPunct="0">
              <a:spcBef>
                <a:spcPct val="30000"/>
              </a:spcBef>
              <a:spcAft>
                <a:spcPct val="0"/>
              </a:spcAft>
              <a:defRPr sz="1200">
                <a:solidFill>
                  <a:schemeClr val="tx1"/>
                </a:solidFill>
                <a:latin typeface="Times New Roman" pitchFamily="18" charset="0"/>
              </a:defRPr>
            </a:lvl7pPr>
            <a:lvl8pPr marL="1830388" defTabSz="933450" eaLnBrk="0" fontAlgn="base" hangingPunct="0">
              <a:spcBef>
                <a:spcPct val="30000"/>
              </a:spcBef>
              <a:spcAft>
                <a:spcPct val="0"/>
              </a:spcAft>
              <a:defRPr sz="1200">
                <a:solidFill>
                  <a:schemeClr val="tx1"/>
                </a:solidFill>
                <a:latin typeface="Times New Roman" pitchFamily="18" charset="0"/>
              </a:defRPr>
            </a:lvl8pPr>
            <a:lvl9pPr marL="2287588" defTabSz="933450"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GB" altLang="en-US" dirty="0"/>
              <a:t>Hassan Yaghoobi (Intel Corp.)</a:t>
            </a:r>
          </a:p>
        </p:txBody>
      </p:sp>
      <p:sp>
        <p:nvSpPr>
          <p:cNvPr id="17413" name="Rectangle 7"/>
          <p:cNvSpPr>
            <a:spLocks noGrp="1" noChangeArrowheads="1"/>
          </p:cNvSpPr>
          <p:nvPr>
            <p:ph type="sldNum" sz="quarter" idx="5"/>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a:t>Page </a:t>
            </a:r>
            <a:fld id="{B6A31C27-B09A-4880-B9CE-D62100860083}" type="slidenum">
              <a:rPr lang="en-GB" altLang="en-US"/>
              <a:pPr>
                <a:spcBef>
                  <a:spcPct val="0"/>
                </a:spcBef>
              </a:pPr>
              <a:t>82</a:t>
            </a:fld>
            <a:endParaRPr lang="en-GB" altLang="en-US"/>
          </a:p>
        </p:txBody>
      </p:sp>
      <p:sp>
        <p:nvSpPr>
          <p:cNvPr id="17414" name="Rectangle 2"/>
          <p:cNvSpPr>
            <a:spLocks noGrp="1" noRot="1" noChangeAspect="1" noChangeArrowheads="1" noTextEdit="1"/>
          </p:cNvSpPr>
          <p:nvPr>
            <p:ph type="sldImg"/>
          </p:nvPr>
        </p:nvSpPr>
        <p:spPr>
          <a:xfrm>
            <a:off x="98425" y="750888"/>
            <a:ext cx="6597650" cy="3711575"/>
          </a:xfrm>
          <a:ln/>
        </p:spPr>
      </p:sp>
      <p:sp>
        <p:nvSpPr>
          <p:cNvPr id="17415"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419098249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GB" altLang="en-US" sz="1400"/>
              <a:t>doc.: IEEE 802.11-14/0216r0</a:t>
            </a:r>
          </a:p>
        </p:txBody>
      </p:sp>
      <p:sp>
        <p:nvSpPr>
          <p:cNvPr id="921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t>March 2014</a:t>
            </a:r>
            <a:endParaRPr lang="en-GB" altLang="en-US" sz="1400"/>
          </a:p>
        </p:txBody>
      </p:sp>
      <p:sp>
        <p:nvSpPr>
          <p:cNvPr id="9220"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8788" defTabSz="933450">
              <a:spcBef>
                <a:spcPct val="30000"/>
              </a:spcBef>
              <a:defRPr sz="1200">
                <a:solidFill>
                  <a:schemeClr val="tx1"/>
                </a:solidFill>
                <a:latin typeface="Times New Roman" panose="02020603050405020304" pitchFamily="18" charset="0"/>
              </a:defRPr>
            </a:lvl5pPr>
            <a:lvl6pPr marL="915988"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3188"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30388"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7588"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GB" altLang="en-US"/>
              <a:t>Stephen McCann, Blackberry</a:t>
            </a:r>
          </a:p>
        </p:txBody>
      </p:sp>
      <p:sp>
        <p:nvSpPr>
          <p:cNvPr id="92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GB" altLang="en-US"/>
              <a:t>Page </a:t>
            </a:r>
            <a:fld id="{D55620EA-3F44-4E94-8BEB-09EE72043127}" type="slidenum">
              <a:rPr lang="en-GB" altLang="en-US"/>
              <a:pPr>
                <a:spcBef>
                  <a:spcPct val="0"/>
                </a:spcBef>
              </a:pPr>
              <a:t>85</a:t>
            </a:fld>
            <a:endParaRPr lang="en-GB" altLang="en-US"/>
          </a:p>
        </p:txBody>
      </p:sp>
      <p:sp>
        <p:nvSpPr>
          <p:cNvPr id="9222" name="Rectangle 2"/>
          <p:cNvSpPr>
            <a:spLocks noGrp="1" noRot="1" noChangeAspect="1" noChangeArrowheads="1" noTextEdit="1"/>
          </p:cNvSpPr>
          <p:nvPr>
            <p:ph type="sldImg"/>
          </p:nvPr>
        </p:nvSpPr>
        <p:spPr>
          <a:xfrm>
            <a:off x="98425" y="750888"/>
            <a:ext cx="6597650" cy="3711575"/>
          </a:xfrm>
          <a:ln/>
        </p:spPr>
      </p:sp>
      <p:sp>
        <p:nvSpPr>
          <p:cNvPr id="92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4964060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a:xfrm>
            <a:off x="3959225" y="117475"/>
            <a:ext cx="2195513"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ea typeface="ＭＳ Ｐゴシック" panose="020B0600070205080204" pitchFamily="34" charset="-128"/>
              </a:rPr>
              <a:t>doc.: IEEE 802.11-14/0325r0</a:t>
            </a:r>
          </a:p>
        </p:txBody>
      </p:sp>
      <p:sp>
        <p:nvSpPr>
          <p:cNvPr id="10243" name="Rectangle 3"/>
          <p:cNvSpPr>
            <a:spLocks noGrp="1" noChangeArrowheads="1"/>
          </p:cNvSpPr>
          <p:nvPr>
            <p:ph type="dt" sz="quarter" idx="1"/>
          </p:nvPr>
        </p:nvSpPr>
        <p:spPr>
          <a:xfrm>
            <a:off x="641350" y="117475"/>
            <a:ext cx="920750"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t>March 2014</a:t>
            </a:r>
          </a:p>
        </p:txBody>
      </p:sp>
      <p:sp>
        <p:nvSpPr>
          <p:cNvPr id="10244" name="Rectangle 6"/>
          <p:cNvSpPr>
            <a:spLocks noGrp="1" noChangeArrowheads="1"/>
          </p:cNvSpPr>
          <p:nvPr>
            <p:ph type="ftr" sz="quarter" idx="4"/>
          </p:nvPr>
        </p:nvSpPr>
        <p:spPr>
          <a:xfrm>
            <a:off x="3862388" y="9615488"/>
            <a:ext cx="229235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8788" defTabSz="933450">
              <a:spcBef>
                <a:spcPct val="30000"/>
              </a:spcBef>
              <a:defRPr sz="1200">
                <a:solidFill>
                  <a:schemeClr val="tx1"/>
                </a:solidFill>
                <a:latin typeface="Times New Roman" panose="02020603050405020304" pitchFamily="18" charset="0"/>
              </a:defRPr>
            </a:lvl5pPr>
            <a:lvl6pPr marL="915988"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3188"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30388"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7588"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US" altLang="en-US">
                <a:ea typeface="ＭＳ Ｐゴシック" panose="020B0600070205080204" pitchFamily="34" charset="-128"/>
              </a:rPr>
              <a:t>Stephen McCann, Blackberry</a:t>
            </a:r>
          </a:p>
        </p:txBody>
      </p:sp>
      <p:sp>
        <p:nvSpPr>
          <p:cNvPr id="10245" name="Rectangle 7"/>
          <p:cNvSpPr>
            <a:spLocks noGrp="1" noChangeArrowheads="1"/>
          </p:cNvSpPr>
          <p:nvPr>
            <p:ph type="sldNum" sz="quarter" idx="5"/>
          </p:nvPr>
        </p:nvSpPr>
        <p:spPr>
          <a:xfrm>
            <a:off x="3243263" y="9615488"/>
            <a:ext cx="41592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a:t>Page </a:t>
            </a:r>
            <a:fld id="{FF711518-8A9C-49D7-8BC3-2A761B35C2E9}" type="slidenum">
              <a:rPr lang="en-US" altLang="en-US"/>
              <a:pPr>
                <a:spcBef>
                  <a:spcPct val="0"/>
                </a:spcBef>
              </a:pPr>
              <a:t>86</a:t>
            </a:fld>
            <a:endParaRPr lang="en-US" altLang="en-US"/>
          </a:p>
        </p:txBody>
      </p:sp>
      <p:sp>
        <p:nvSpPr>
          <p:cNvPr id="10246" name="Rectangle 2"/>
          <p:cNvSpPr>
            <a:spLocks noGrp="1" noRot="1" noChangeAspect="1" noChangeArrowheads="1" noTextEdit="1"/>
          </p:cNvSpPr>
          <p:nvPr>
            <p:ph type="sldImg"/>
          </p:nvPr>
        </p:nvSpPr>
        <p:spPr>
          <a:ln/>
        </p:spPr>
      </p:sp>
      <p:sp>
        <p:nvSpPr>
          <p:cNvPr id="102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39119928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a:xfrm>
            <a:off x="3959225" y="117475"/>
            <a:ext cx="2195513"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ea typeface="ＭＳ Ｐゴシック" panose="020B0600070205080204" pitchFamily="34" charset="-128"/>
              </a:rPr>
              <a:t>doc.: IEEE 802.11-14/0325r0</a:t>
            </a:r>
          </a:p>
        </p:txBody>
      </p:sp>
      <p:sp>
        <p:nvSpPr>
          <p:cNvPr id="11267" name="Rectangle 3"/>
          <p:cNvSpPr>
            <a:spLocks noGrp="1" noChangeArrowheads="1"/>
          </p:cNvSpPr>
          <p:nvPr>
            <p:ph type="dt" sz="quarter" idx="1"/>
          </p:nvPr>
        </p:nvSpPr>
        <p:spPr>
          <a:xfrm>
            <a:off x="641350" y="117475"/>
            <a:ext cx="920750"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t>March 2014</a:t>
            </a:r>
          </a:p>
        </p:txBody>
      </p:sp>
      <p:sp>
        <p:nvSpPr>
          <p:cNvPr id="11268" name="Rectangle 6"/>
          <p:cNvSpPr>
            <a:spLocks noGrp="1" noChangeArrowheads="1"/>
          </p:cNvSpPr>
          <p:nvPr>
            <p:ph type="ftr" sz="quarter" idx="4"/>
          </p:nvPr>
        </p:nvSpPr>
        <p:spPr>
          <a:xfrm>
            <a:off x="3862388" y="9615488"/>
            <a:ext cx="229235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8788" defTabSz="933450">
              <a:spcBef>
                <a:spcPct val="30000"/>
              </a:spcBef>
              <a:defRPr sz="1200">
                <a:solidFill>
                  <a:schemeClr val="tx1"/>
                </a:solidFill>
                <a:latin typeface="Times New Roman" panose="02020603050405020304" pitchFamily="18" charset="0"/>
              </a:defRPr>
            </a:lvl5pPr>
            <a:lvl6pPr marL="915988"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3188"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30388"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7588"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US" altLang="en-US">
                <a:ea typeface="ＭＳ Ｐゴシック" panose="020B0600070205080204" pitchFamily="34" charset="-128"/>
              </a:rPr>
              <a:t>Stephen McCann, Blackberry</a:t>
            </a:r>
          </a:p>
        </p:txBody>
      </p:sp>
      <p:sp>
        <p:nvSpPr>
          <p:cNvPr id="11269" name="Rectangle 7"/>
          <p:cNvSpPr>
            <a:spLocks noGrp="1" noChangeArrowheads="1"/>
          </p:cNvSpPr>
          <p:nvPr>
            <p:ph type="sldNum" sz="quarter" idx="5"/>
          </p:nvPr>
        </p:nvSpPr>
        <p:spPr>
          <a:xfrm>
            <a:off x="3243263" y="9615488"/>
            <a:ext cx="41592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a:t>Page </a:t>
            </a:r>
            <a:fld id="{9E01ADE7-4C11-4939-A951-A30C1E62FF68}" type="slidenum">
              <a:rPr lang="en-US" altLang="en-US"/>
              <a:pPr>
                <a:spcBef>
                  <a:spcPct val="0"/>
                </a:spcBef>
              </a:pPr>
              <a:t>87</a:t>
            </a:fld>
            <a:endParaRPr lang="en-US" altLang="en-US"/>
          </a:p>
        </p:txBody>
      </p:sp>
      <p:sp>
        <p:nvSpPr>
          <p:cNvPr id="11270" name="Rectangle 2"/>
          <p:cNvSpPr>
            <a:spLocks noGrp="1" noRot="1" noChangeAspect="1" noChangeArrowheads="1" noTextEdit="1"/>
          </p:cNvSpPr>
          <p:nvPr>
            <p:ph type="sldImg"/>
          </p:nvPr>
        </p:nvSpPr>
        <p:spPr>
          <a:ln/>
        </p:spPr>
      </p:sp>
      <p:sp>
        <p:nvSpPr>
          <p:cNvPr id="112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24081591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a:xfrm>
            <a:off x="3959225" y="117475"/>
            <a:ext cx="2195513"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ea typeface="ＭＳ Ｐゴシック" panose="020B0600070205080204" pitchFamily="34" charset="-128"/>
              </a:rPr>
              <a:t>doc.: IEEE 802.11-14/0325r0</a:t>
            </a:r>
          </a:p>
        </p:txBody>
      </p:sp>
      <p:sp>
        <p:nvSpPr>
          <p:cNvPr id="12291" name="Rectangle 3"/>
          <p:cNvSpPr>
            <a:spLocks noGrp="1" noChangeArrowheads="1"/>
          </p:cNvSpPr>
          <p:nvPr>
            <p:ph type="dt" sz="quarter" idx="1"/>
          </p:nvPr>
        </p:nvSpPr>
        <p:spPr>
          <a:xfrm>
            <a:off x="641350" y="117475"/>
            <a:ext cx="920750"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t>March 2014</a:t>
            </a:r>
          </a:p>
        </p:txBody>
      </p:sp>
      <p:sp>
        <p:nvSpPr>
          <p:cNvPr id="12292" name="Rectangle 6"/>
          <p:cNvSpPr>
            <a:spLocks noGrp="1" noChangeArrowheads="1"/>
          </p:cNvSpPr>
          <p:nvPr>
            <p:ph type="ftr" sz="quarter" idx="4"/>
          </p:nvPr>
        </p:nvSpPr>
        <p:spPr>
          <a:xfrm>
            <a:off x="3862388" y="9615488"/>
            <a:ext cx="229235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8788" defTabSz="933450">
              <a:spcBef>
                <a:spcPct val="30000"/>
              </a:spcBef>
              <a:defRPr sz="1200">
                <a:solidFill>
                  <a:schemeClr val="tx1"/>
                </a:solidFill>
                <a:latin typeface="Times New Roman" panose="02020603050405020304" pitchFamily="18" charset="0"/>
              </a:defRPr>
            </a:lvl5pPr>
            <a:lvl6pPr marL="915988"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3188"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30388"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7588"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US" altLang="en-US">
                <a:ea typeface="ＭＳ Ｐゴシック" panose="020B0600070205080204" pitchFamily="34" charset="-128"/>
              </a:rPr>
              <a:t>Stephen McCann, Blackberry</a:t>
            </a:r>
          </a:p>
        </p:txBody>
      </p:sp>
      <p:sp>
        <p:nvSpPr>
          <p:cNvPr id="12293" name="Rectangle 7"/>
          <p:cNvSpPr>
            <a:spLocks noGrp="1" noChangeArrowheads="1"/>
          </p:cNvSpPr>
          <p:nvPr>
            <p:ph type="sldNum" sz="quarter" idx="5"/>
          </p:nvPr>
        </p:nvSpPr>
        <p:spPr>
          <a:xfrm>
            <a:off x="3243263" y="9615488"/>
            <a:ext cx="41592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a:t>Page </a:t>
            </a:r>
            <a:fld id="{4567F9E1-F1ED-4416-AB33-F94FB6852DD4}" type="slidenum">
              <a:rPr lang="en-US" altLang="en-US"/>
              <a:pPr>
                <a:spcBef>
                  <a:spcPct val="0"/>
                </a:spcBef>
              </a:pPr>
              <a:t>88</a:t>
            </a:fld>
            <a:endParaRPr lang="en-US" altLang="en-US"/>
          </a:p>
        </p:txBody>
      </p:sp>
      <p:sp>
        <p:nvSpPr>
          <p:cNvPr id="12294" name="Rectangle 2"/>
          <p:cNvSpPr>
            <a:spLocks noGrp="1" noRot="1" noChangeAspect="1" noChangeArrowheads="1" noTextEdit="1"/>
          </p:cNvSpPr>
          <p:nvPr>
            <p:ph type="sldImg"/>
          </p:nvPr>
        </p:nvSpPr>
        <p:spPr>
          <a:ln/>
        </p:spPr>
      </p:sp>
      <p:sp>
        <p:nvSpPr>
          <p:cNvPr id="122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57837285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3555" name="Rectangle 3"/>
          <p:cNvSpPr>
            <a:spLocks noGrp="1" noChangeArrowheads="1"/>
          </p:cNvSpPr>
          <p:nvPr>
            <p:ph type="dt" sz="quarter" idx="1"/>
          </p:nvPr>
        </p:nvSpPr>
        <p:spPr>
          <a:xfrm>
            <a:off x="654050" y="95706"/>
            <a:ext cx="920060"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March 2022</a:t>
            </a:r>
          </a:p>
        </p:txBody>
      </p:sp>
      <p:sp>
        <p:nvSpPr>
          <p:cNvPr id="23556"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3557"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59DFE69E-7B67-423D-89E4-C946A1808069}" type="slidenum">
              <a:rPr lang="en-US" smtClean="0"/>
              <a:pPr/>
              <a:t>89</a:t>
            </a:fld>
            <a:endParaRPr lang="en-US"/>
          </a:p>
        </p:txBody>
      </p:sp>
      <p:sp>
        <p:nvSpPr>
          <p:cNvPr id="23558" name="Rectangle 2"/>
          <p:cNvSpPr>
            <a:spLocks noGrp="1" noRot="1" noChangeAspect="1" noChangeArrowheads="1" noTextEdit="1"/>
          </p:cNvSpPr>
          <p:nvPr>
            <p:ph type="sldImg"/>
          </p:nvPr>
        </p:nvSpPr>
        <p:spPr>
          <a:xfrm>
            <a:off x="384175" y="701675"/>
            <a:ext cx="6165850" cy="3468688"/>
          </a:xfrm>
          <a:ln/>
        </p:spPr>
      </p:sp>
      <p:sp>
        <p:nvSpPr>
          <p:cNvPr id="23559"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38616461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13</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29999860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4579" name="Rectangle 3"/>
          <p:cNvSpPr>
            <a:spLocks noGrp="1" noChangeArrowheads="1"/>
          </p:cNvSpPr>
          <p:nvPr>
            <p:ph type="dt" sz="quarter" idx="1"/>
          </p:nvPr>
        </p:nvSpPr>
        <p:spPr>
          <a:xfrm>
            <a:off x="654050" y="95706"/>
            <a:ext cx="920060"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March 2022</a:t>
            </a:r>
          </a:p>
        </p:txBody>
      </p:sp>
      <p:sp>
        <p:nvSpPr>
          <p:cNvPr id="24580"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4581"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C2B2D208-67FA-4E74-9755-1AF3509BEB51}" type="slidenum">
              <a:rPr lang="en-US" smtClean="0"/>
              <a:pPr/>
              <a:t>90</a:t>
            </a:fld>
            <a:endParaRPr lang="en-US"/>
          </a:p>
        </p:txBody>
      </p:sp>
      <p:sp>
        <p:nvSpPr>
          <p:cNvPr id="24582" name="Rectangle 2"/>
          <p:cNvSpPr>
            <a:spLocks noGrp="1" noRot="1" noChangeAspect="1" noChangeArrowheads="1" noTextEdit="1"/>
          </p:cNvSpPr>
          <p:nvPr>
            <p:ph type="sldImg"/>
          </p:nvPr>
        </p:nvSpPr>
        <p:spPr>
          <a:xfrm>
            <a:off x="384175" y="701675"/>
            <a:ext cx="6165850" cy="3468688"/>
          </a:xfrm>
          <a:noFill/>
          <a:ln cap="flat"/>
        </p:spPr>
      </p:sp>
      <p:sp>
        <p:nvSpPr>
          <p:cNvPr id="2458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250" rIns="95250"/>
          <a:lstStyle/>
          <a:p>
            <a:endParaRPr lang="en-US"/>
          </a:p>
        </p:txBody>
      </p:sp>
    </p:spTree>
    <p:extLst>
      <p:ext uri="{BB962C8B-B14F-4D97-AF65-F5344CB8AC3E}">
        <p14:creationId xmlns:p14="http://schemas.microsoft.com/office/powerpoint/2010/main" val="168157613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41987" name="Rectangle 3"/>
          <p:cNvSpPr>
            <a:spLocks noGrp="1" noChangeArrowheads="1"/>
          </p:cNvSpPr>
          <p:nvPr>
            <p:ph type="dt" sz="quarter" idx="1"/>
          </p:nvPr>
        </p:nvSpPr>
        <p:spPr>
          <a:xfrm>
            <a:off x="654050" y="95706"/>
            <a:ext cx="920060"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March 2022</a:t>
            </a:r>
          </a:p>
        </p:txBody>
      </p:sp>
      <p:sp>
        <p:nvSpPr>
          <p:cNvPr id="4198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4198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B0A0A058-61AE-463F-87ED-EACDF2E98EFB}" type="slidenum">
              <a:rPr lang="en-US" smtClean="0"/>
              <a:pPr/>
              <a:t>91</a:t>
            </a:fld>
            <a:endParaRPr lang="en-US"/>
          </a:p>
        </p:txBody>
      </p:sp>
      <p:sp>
        <p:nvSpPr>
          <p:cNvPr id="41990" name="Rectangle 2"/>
          <p:cNvSpPr>
            <a:spLocks noGrp="1" noRot="1" noChangeAspect="1" noChangeArrowheads="1" noTextEdit="1"/>
          </p:cNvSpPr>
          <p:nvPr>
            <p:ph type="sldImg"/>
          </p:nvPr>
        </p:nvSpPr>
        <p:spPr>
          <a:xfrm>
            <a:off x="384175" y="701675"/>
            <a:ext cx="6165850" cy="3468688"/>
          </a:xfrm>
          <a:ln/>
        </p:spPr>
      </p:sp>
      <p:sp>
        <p:nvSpPr>
          <p:cNvPr id="4199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359384174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920060"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March 2022</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92</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267201994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920060"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March 2022</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93</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356155560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802.11-17/1557r0</a:t>
            </a:r>
          </a:p>
        </p:txBody>
      </p:sp>
      <p:sp>
        <p:nvSpPr>
          <p:cNvPr id="41987" name="Rectangle 3"/>
          <p:cNvSpPr>
            <a:spLocks noGrp="1" noChangeArrowheads="1"/>
          </p:cNvSpPr>
          <p:nvPr>
            <p:ph type="dt" sz="quarter" idx="1"/>
          </p:nvPr>
        </p:nvSpPr>
        <p:spPr>
          <a:xfrm>
            <a:off x="654050" y="95706"/>
            <a:ext cx="920060"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March 2022</a:t>
            </a:r>
          </a:p>
        </p:txBody>
      </p:sp>
      <p:sp>
        <p:nvSpPr>
          <p:cNvPr id="4198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4198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B0A0A058-61AE-463F-87ED-EACDF2E98EFB}" type="slidenum">
              <a:rPr lang="en-US" smtClean="0"/>
              <a:pPr/>
              <a:t>94</a:t>
            </a:fld>
            <a:endParaRPr lang="en-US"/>
          </a:p>
        </p:txBody>
      </p:sp>
      <p:sp>
        <p:nvSpPr>
          <p:cNvPr id="41990" name="Rectangle 2"/>
          <p:cNvSpPr>
            <a:spLocks noGrp="1" noRot="1" noChangeAspect="1" noChangeArrowheads="1" noTextEdit="1"/>
          </p:cNvSpPr>
          <p:nvPr>
            <p:ph type="sldImg"/>
          </p:nvPr>
        </p:nvSpPr>
        <p:spPr>
          <a:xfrm>
            <a:off x="384175" y="701675"/>
            <a:ext cx="6165850" cy="3468688"/>
          </a:xfrm>
          <a:ln/>
        </p:spPr>
      </p:sp>
      <p:sp>
        <p:nvSpPr>
          <p:cNvPr id="41991"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243312562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802.11-17/1557r0</a:t>
            </a:r>
          </a:p>
        </p:txBody>
      </p:sp>
      <p:sp>
        <p:nvSpPr>
          <p:cNvPr id="41987" name="Rectangle 3"/>
          <p:cNvSpPr>
            <a:spLocks noGrp="1" noChangeArrowheads="1"/>
          </p:cNvSpPr>
          <p:nvPr>
            <p:ph type="dt" sz="quarter" idx="1"/>
          </p:nvPr>
        </p:nvSpPr>
        <p:spPr>
          <a:xfrm>
            <a:off x="654050" y="95706"/>
            <a:ext cx="920060"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March 2022</a:t>
            </a:r>
          </a:p>
        </p:txBody>
      </p:sp>
      <p:sp>
        <p:nvSpPr>
          <p:cNvPr id="4198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4198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B0A0A058-61AE-463F-87ED-EACDF2E98EFB}" type="slidenum">
              <a:rPr lang="en-US" smtClean="0"/>
              <a:pPr/>
              <a:t>95</a:t>
            </a:fld>
            <a:endParaRPr lang="en-US"/>
          </a:p>
        </p:txBody>
      </p:sp>
      <p:sp>
        <p:nvSpPr>
          <p:cNvPr id="41990" name="Rectangle 2"/>
          <p:cNvSpPr>
            <a:spLocks noGrp="1" noRot="1" noChangeAspect="1" noChangeArrowheads="1" noTextEdit="1"/>
          </p:cNvSpPr>
          <p:nvPr>
            <p:ph type="sldImg"/>
          </p:nvPr>
        </p:nvSpPr>
        <p:spPr>
          <a:xfrm>
            <a:off x="384175" y="701675"/>
            <a:ext cx="6165850" cy="3468688"/>
          </a:xfrm>
          <a:ln/>
        </p:spPr>
      </p:sp>
      <p:sp>
        <p:nvSpPr>
          <p:cNvPr id="41991"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357997198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920060"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March 2022</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96</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21673886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920060"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March 2022</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97</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260275375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920060"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March 2022</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98</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287911873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40963" name="Rectangle 3"/>
          <p:cNvSpPr>
            <a:spLocks noGrp="1" noChangeArrowheads="1"/>
          </p:cNvSpPr>
          <p:nvPr>
            <p:ph type="dt" sz="quarter" idx="1"/>
          </p:nvPr>
        </p:nvSpPr>
        <p:spPr>
          <a:xfrm>
            <a:off x="654050" y="95706"/>
            <a:ext cx="920060"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March 2022</a:t>
            </a:r>
          </a:p>
        </p:txBody>
      </p:sp>
      <p:sp>
        <p:nvSpPr>
          <p:cNvPr id="40964"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40965"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93E5D11F-20FA-4889-9D94-08C3D54988E1}" type="slidenum">
              <a:rPr lang="en-US" smtClean="0"/>
              <a:pPr/>
              <a:t>99</a:t>
            </a:fld>
            <a:endParaRPr lang="en-US"/>
          </a:p>
        </p:txBody>
      </p:sp>
      <p:sp>
        <p:nvSpPr>
          <p:cNvPr id="40966" name="Rectangle 2"/>
          <p:cNvSpPr>
            <a:spLocks noGrp="1" noRot="1" noChangeAspect="1" noChangeArrowheads="1" noTextEdit="1"/>
          </p:cNvSpPr>
          <p:nvPr>
            <p:ph type="sldImg"/>
          </p:nvPr>
        </p:nvSpPr>
        <p:spPr>
          <a:xfrm>
            <a:off x="384175" y="701675"/>
            <a:ext cx="6165850" cy="3468688"/>
          </a:xfrm>
          <a:ln/>
        </p:spPr>
      </p:sp>
      <p:sp>
        <p:nvSpPr>
          <p:cNvPr id="40967"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9683233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14</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79252181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40963" name="Rectangle 3"/>
          <p:cNvSpPr>
            <a:spLocks noGrp="1" noChangeArrowheads="1"/>
          </p:cNvSpPr>
          <p:nvPr>
            <p:ph type="dt" sz="quarter" idx="1"/>
          </p:nvPr>
        </p:nvSpPr>
        <p:spPr>
          <a:xfrm>
            <a:off x="654050" y="95706"/>
            <a:ext cx="920060"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March 2022</a:t>
            </a:r>
          </a:p>
        </p:txBody>
      </p:sp>
      <p:sp>
        <p:nvSpPr>
          <p:cNvPr id="40964"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40965"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93E5D11F-20FA-4889-9D94-08C3D54988E1}" type="slidenum">
              <a:rPr lang="en-US" smtClean="0"/>
              <a:pPr/>
              <a:t>100</a:t>
            </a:fld>
            <a:endParaRPr lang="en-US"/>
          </a:p>
        </p:txBody>
      </p:sp>
      <p:sp>
        <p:nvSpPr>
          <p:cNvPr id="40966" name="Rectangle 2"/>
          <p:cNvSpPr>
            <a:spLocks noGrp="1" noRot="1" noChangeAspect="1" noChangeArrowheads="1" noTextEdit="1"/>
          </p:cNvSpPr>
          <p:nvPr>
            <p:ph type="sldImg"/>
          </p:nvPr>
        </p:nvSpPr>
        <p:spPr>
          <a:xfrm>
            <a:off x="384175" y="701675"/>
            <a:ext cx="6165850" cy="3468688"/>
          </a:xfrm>
          <a:ln/>
        </p:spPr>
      </p:sp>
      <p:sp>
        <p:nvSpPr>
          <p:cNvPr id="40967"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197531808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920060"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March 2022</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101</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397129625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920060"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March 2022</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102</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255831132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65"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endParaRPr lang="en-US" sz="1400" dirty="0"/>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103</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265290470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701675"/>
            <a:ext cx="6165850"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dirty="0"/>
              <a:t>doc.: IEEE 802.11-21/1548r0</a:t>
            </a:r>
          </a:p>
        </p:txBody>
      </p:sp>
      <p:sp>
        <p:nvSpPr>
          <p:cNvPr id="5" name="Date Placeholder 4"/>
          <p:cNvSpPr>
            <a:spLocks noGrp="1"/>
          </p:cNvSpPr>
          <p:nvPr>
            <p:ph type="dt" idx="11"/>
          </p:nvPr>
        </p:nvSpPr>
        <p:spPr>
          <a:xfrm>
            <a:off x="654050" y="95706"/>
            <a:ext cx="920060" cy="215444"/>
          </a:xfrm>
        </p:spPr>
        <p:txBody>
          <a:bodyPr/>
          <a:lstStyle/>
          <a:p>
            <a:pPr>
              <a:defRPr/>
            </a:pPr>
            <a:r>
              <a:rPr lang="en-US" dirty="0"/>
              <a:t>March 2022</a:t>
            </a:r>
          </a:p>
        </p:txBody>
      </p:sp>
      <p:sp>
        <p:nvSpPr>
          <p:cNvPr id="6" name="Footer Placeholder 5"/>
          <p:cNvSpPr>
            <a:spLocks noGrp="1"/>
          </p:cNvSpPr>
          <p:nvPr>
            <p:ph type="ftr" sz="quarter" idx="12"/>
          </p:nvPr>
        </p:nvSpPr>
        <p:spPr/>
        <p:txBody>
          <a:bodyPr/>
          <a:lstStyle/>
          <a:p>
            <a:pPr lvl="4">
              <a:defRPr/>
            </a:pPr>
            <a:r>
              <a:rPr lang="en-US"/>
              <a:t>Peter Yee, AKAYLA</a:t>
            </a:r>
          </a:p>
        </p:txBody>
      </p:sp>
      <p:sp>
        <p:nvSpPr>
          <p:cNvPr id="7" name="Slide Number Placeholder 6"/>
          <p:cNvSpPr>
            <a:spLocks noGrp="1"/>
          </p:cNvSpPr>
          <p:nvPr>
            <p:ph type="sldNum" sz="quarter" idx="13"/>
          </p:nvPr>
        </p:nvSpPr>
        <p:spPr/>
        <p:txBody>
          <a:bodyPr/>
          <a:lstStyle/>
          <a:p>
            <a:pPr>
              <a:defRPr/>
            </a:pPr>
            <a:r>
              <a:rPr lang="en-US"/>
              <a:t>Page </a:t>
            </a:r>
            <a:fld id="{10D7EFBA-D1C0-45C5-A488-61E1EC8B7946}" type="slidenum">
              <a:rPr lang="en-US" smtClean="0"/>
              <a:pPr>
                <a:defRPr/>
              </a:pPr>
              <a:t>104</a:t>
            </a:fld>
            <a:endParaRPr lang="en-US"/>
          </a:p>
        </p:txBody>
      </p:sp>
    </p:spTree>
    <p:extLst>
      <p:ext uri="{BB962C8B-B14F-4D97-AF65-F5344CB8AC3E}">
        <p14:creationId xmlns:p14="http://schemas.microsoft.com/office/powerpoint/2010/main" val="137530020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65"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endParaRPr lang="en-US" sz="1400" dirty="0"/>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105</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92784601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65"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endParaRPr lang="en-US" sz="1400" dirty="0"/>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106</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95205704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920060"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March 2022</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107</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82231570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a:xfrm>
            <a:off x="3959225" y="117475"/>
            <a:ext cx="2195513"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dirty="0">
                <a:ea typeface="ＭＳ Ｐゴシック" panose="020B0600070205080204" pitchFamily="34" charset="-128"/>
              </a:rPr>
              <a:t>doc.: IEEE 802.11-14/0325r0</a:t>
            </a:r>
          </a:p>
        </p:txBody>
      </p:sp>
      <p:sp>
        <p:nvSpPr>
          <p:cNvPr id="10243" name="Rectangle 3"/>
          <p:cNvSpPr>
            <a:spLocks noGrp="1" noChangeArrowheads="1"/>
          </p:cNvSpPr>
          <p:nvPr>
            <p:ph type="dt" sz="quarter" idx="1"/>
          </p:nvPr>
        </p:nvSpPr>
        <p:spPr>
          <a:xfrm>
            <a:off x="641350" y="117475"/>
            <a:ext cx="920750"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dirty="0"/>
              <a:t>March 2014</a:t>
            </a:r>
          </a:p>
        </p:txBody>
      </p:sp>
      <p:sp>
        <p:nvSpPr>
          <p:cNvPr id="10244" name="Rectangle 6"/>
          <p:cNvSpPr>
            <a:spLocks noGrp="1" noChangeArrowheads="1"/>
          </p:cNvSpPr>
          <p:nvPr>
            <p:ph type="ftr" sz="quarter" idx="4"/>
          </p:nvPr>
        </p:nvSpPr>
        <p:spPr>
          <a:xfrm>
            <a:off x="3862388" y="9615488"/>
            <a:ext cx="229235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8788" defTabSz="933450">
              <a:spcBef>
                <a:spcPct val="30000"/>
              </a:spcBef>
              <a:defRPr sz="1200">
                <a:solidFill>
                  <a:schemeClr val="tx1"/>
                </a:solidFill>
                <a:latin typeface="Times New Roman" panose="02020603050405020304" pitchFamily="18" charset="0"/>
              </a:defRPr>
            </a:lvl5pPr>
            <a:lvl6pPr marL="915988"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3188"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30388"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7588"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US" altLang="en-US" dirty="0">
                <a:ea typeface="ＭＳ Ｐゴシック" panose="020B0600070205080204" pitchFamily="34" charset="-128"/>
              </a:rPr>
              <a:t>Stephen McCann, Blackberry</a:t>
            </a:r>
          </a:p>
        </p:txBody>
      </p:sp>
      <p:sp>
        <p:nvSpPr>
          <p:cNvPr id="10245" name="Rectangle 7"/>
          <p:cNvSpPr>
            <a:spLocks noGrp="1" noChangeArrowheads="1"/>
          </p:cNvSpPr>
          <p:nvPr>
            <p:ph type="sldNum" sz="quarter" idx="5"/>
          </p:nvPr>
        </p:nvSpPr>
        <p:spPr>
          <a:xfrm>
            <a:off x="3243263" y="9615488"/>
            <a:ext cx="41592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dirty="0"/>
              <a:t>Page </a:t>
            </a:r>
            <a:fld id="{FF711518-8A9C-49D7-8BC3-2A761B35C2E9}" type="slidenum">
              <a:rPr lang="en-US" altLang="en-US"/>
              <a:pPr>
                <a:spcBef>
                  <a:spcPct val="0"/>
                </a:spcBef>
              </a:pPr>
              <a:t>108</a:t>
            </a:fld>
            <a:endParaRPr lang="en-US" altLang="en-US" dirty="0"/>
          </a:p>
        </p:txBody>
      </p:sp>
      <p:sp>
        <p:nvSpPr>
          <p:cNvPr id="10246" name="Rectangle 2"/>
          <p:cNvSpPr>
            <a:spLocks noGrp="1" noRot="1" noChangeAspect="1" noChangeArrowheads="1" noTextEdit="1"/>
          </p:cNvSpPr>
          <p:nvPr>
            <p:ph type="sldImg"/>
          </p:nvPr>
        </p:nvSpPr>
        <p:spPr>
          <a:ln/>
        </p:spPr>
      </p:sp>
      <p:sp>
        <p:nvSpPr>
          <p:cNvPr id="102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39119928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a:xfrm>
            <a:off x="3959225" y="117475"/>
            <a:ext cx="2195513"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dirty="0">
                <a:ea typeface="ＭＳ Ｐゴシック" panose="020B0600070205080204" pitchFamily="34" charset="-128"/>
              </a:rPr>
              <a:t>doc.: IEEE 802.11-14/0325r0</a:t>
            </a:r>
          </a:p>
        </p:txBody>
      </p:sp>
      <p:sp>
        <p:nvSpPr>
          <p:cNvPr id="11267" name="Rectangle 3"/>
          <p:cNvSpPr>
            <a:spLocks noGrp="1" noChangeArrowheads="1"/>
          </p:cNvSpPr>
          <p:nvPr>
            <p:ph type="dt" sz="quarter" idx="1"/>
          </p:nvPr>
        </p:nvSpPr>
        <p:spPr>
          <a:xfrm>
            <a:off x="641350" y="117475"/>
            <a:ext cx="920750"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dirty="0"/>
              <a:t>March 2014</a:t>
            </a:r>
          </a:p>
        </p:txBody>
      </p:sp>
      <p:sp>
        <p:nvSpPr>
          <p:cNvPr id="11268" name="Rectangle 6"/>
          <p:cNvSpPr>
            <a:spLocks noGrp="1" noChangeArrowheads="1"/>
          </p:cNvSpPr>
          <p:nvPr>
            <p:ph type="ftr" sz="quarter" idx="4"/>
          </p:nvPr>
        </p:nvSpPr>
        <p:spPr>
          <a:xfrm>
            <a:off x="3862388" y="9615488"/>
            <a:ext cx="229235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8788" defTabSz="933450">
              <a:spcBef>
                <a:spcPct val="30000"/>
              </a:spcBef>
              <a:defRPr sz="1200">
                <a:solidFill>
                  <a:schemeClr val="tx1"/>
                </a:solidFill>
                <a:latin typeface="Times New Roman" panose="02020603050405020304" pitchFamily="18" charset="0"/>
              </a:defRPr>
            </a:lvl5pPr>
            <a:lvl6pPr marL="915988"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3188"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30388"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7588"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US" altLang="en-US" dirty="0">
                <a:ea typeface="ＭＳ Ｐゴシック" panose="020B0600070205080204" pitchFamily="34" charset="-128"/>
              </a:rPr>
              <a:t>Stephen McCann, Blackberry</a:t>
            </a:r>
          </a:p>
        </p:txBody>
      </p:sp>
      <p:sp>
        <p:nvSpPr>
          <p:cNvPr id="11269" name="Rectangle 7"/>
          <p:cNvSpPr>
            <a:spLocks noGrp="1" noChangeArrowheads="1"/>
          </p:cNvSpPr>
          <p:nvPr>
            <p:ph type="sldNum" sz="quarter" idx="5"/>
          </p:nvPr>
        </p:nvSpPr>
        <p:spPr>
          <a:xfrm>
            <a:off x="3243263" y="9615488"/>
            <a:ext cx="41592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dirty="0"/>
              <a:t>Page </a:t>
            </a:r>
            <a:fld id="{9E01ADE7-4C11-4939-A951-A30C1E62FF68}" type="slidenum">
              <a:rPr lang="en-US" altLang="en-US"/>
              <a:pPr>
                <a:spcBef>
                  <a:spcPct val="0"/>
                </a:spcBef>
              </a:pPr>
              <a:t>109</a:t>
            </a:fld>
            <a:endParaRPr lang="en-US" altLang="en-US" dirty="0"/>
          </a:p>
        </p:txBody>
      </p:sp>
      <p:sp>
        <p:nvSpPr>
          <p:cNvPr id="11270" name="Rectangle 2"/>
          <p:cNvSpPr>
            <a:spLocks noGrp="1" noRot="1" noChangeAspect="1" noChangeArrowheads="1" noTextEdit="1"/>
          </p:cNvSpPr>
          <p:nvPr>
            <p:ph type="sldImg"/>
          </p:nvPr>
        </p:nvSpPr>
        <p:spPr>
          <a:ln/>
        </p:spPr>
      </p:sp>
      <p:sp>
        <p:nvSpPr>
          <p:cNvPr id="112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2408159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15</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72726905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111</a:t>
            </a:fld>
            <a:endParaRPr lang="en-US"/>
          </a:p>
        </p:txBody>
      </p:sp>
      <p:sp>
        <p:nvSpPr>
          <p:cNvPr id="12289" name="Text Box 1"/>
          <p:cNvSpPr txBox="1">
            <a:spLocks noChangeArrowheads="1"/>
          </p:cNvSpPr>
          <p:nvPr/>
        </p:nvSpPr>
        <p:spPr bwMode="auto">
          <a:xfrm>
            <a:off x="1182121" y="709837"/>
            <a:ext cx="4738235" cy="3509035"/>
          </a:xfrm>
          <a:prstGeom prst="rect">
            <a:avLst/>
          </a:prstGeom>
          <a:solidFill>
            <a:srgbClr val="FFFFFF"/>
          </a:solidFill>
          <a:ln w="9525">
            <a:solidFill>
              <a:srgbClr val="000000"/>
            </a:solidFill>
            <a:miter lim="800000"/>
            <a:headEnd/>
            <a:tailEnd/>
          </a:ln>
          <a:effectLst/>
        </p:spPr>
        <p:txBody>
          <a:bodyPr wrap="none" lIns="92994" tIns="46497" rIns="92994" bIns="46497" anchor="ctr"/>
          <a:lstStyle/>
          <a:p>
            <a:endParaRPr lang="en-GB"/>
          </a:p>
        </p:txBody>
      </p:sp>
      <p:sp>
        <p:nvSpPr>
          <p:cNvPr id="12290" name="Rectangle 2"/>
          <p:cNvSpPr txBox="1">
            <a:spLocks noGrp="1" noChangeArrowheads="1"/>
          </p:cNvSpPr>
          <p:nvPr>
            <p:ph type="body"/>
          </p:nvPr>
        </p:nvSpPr>
        <p:spPr bwMode="auto">
          <a:xfrm>
            <a:off x="946347" y="4459767"/>
            <a:ext cx="5209782" cy="4320048"/>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90833266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dirty="0"/>
              <a:t>doc.: IEEE 802.11-yy/xxxxr0</a:t>
            </a:r>
          </a:p>
        </p:txBody>
      </p:sp>
      <p:sp>
        <p:nvSpPr>
          <p:cNvPr id="5" name="Rectangle 3"/>
          <p:cNvSpPr>
            <a:spLocks noGrp="1" noChangeArrowheads="1"/>
          </p:cNvSpPr>
          <p:nvPr>
            <p:ph type="dt"/>
          </p:nvPr>
        </p:nvSpPr>
        <p:spPr>
          <a:ln/>
        </p:spPr>
        <p:txBody>
          <a:bodyPr/>
          <a:lstStyle/>
          <a:p>
            <a:r>
              <a:rPr lang="en-US" dirty="0"/>
              <a:t>Month Year</a:t>
            </a:r>
          </a:p>
        </p:txBody>
      </p:sp>
      <p:sp>
        <p:nvSpPr>
          <p:cNvPr id="6" name="Rectangle 6"/>
          <p:cNvSpPr>
            <a:spLocks noGrp="1" noChangeArrowheads="1"/>
          </p:cNvSpPr>
          <p:nvPr>
            <p:ph type="ftr"/>
          </p:nvPr>
        </p:nvSpPr>
        <p:spPr>
          <a:ln/>
        </p:spPr>
        <p:txBody>
          <a:bodyPr/>
          <a:lstStyle/>
          <a:p>
            <a:r>
              <a:rPr lang="en-US" dirty="0"/>
              <a:t>John Doe, Some Company</a:t>
            </a:r>
          </a:p>
        </p:txBody>
      </p:sp>
      <p:sp>
        <p:nvSpPr>
          <p:cNvPr id="7" name="Rectangle 7"/>
          <p:cNvSpPr>
            <a:spLocks noGrp="1" noChangeArrowheads="1"/>
          </p:cNvSpPr>
          <p:nvPr>
            <p:ph type="sldNum"/>
          </p:nvPr>
        </p:nvSpPr>
        <p:spPr>
          <a:ln/>
        </p:spPr>
        <p:txBody>
          <a:bodyPr/>
          <a:lstStyle/>
          <a:p>
            <a:r>
              <a:rPr lang="en-US" dirty="0"/>
              <a:t>Page </a:t>
            </a:r>
            <a:fld id="{465D53FD-DB5F-4815-BF01-6488A8FBD189}" type="slidenum">
              <a:rPr lang="en-US"/>
              <a:pPr/>
              <a:t>121</a:t>
            </a:fld>
            <a:endParaRPr lang="en-US" dirty="0"/>
          </a:p>
        </p:txBody>
      </p:sp>
      <p:sp>
        <p:nvSpPr>
          <p:cNvPr id="12289" name="Text Box 1"/>
          <p:cNvSpPr txBox="1">
            <a:spLocks noChangeArrowheads="1"/>
          </p:cNvSpPr>
          <p:nvPr/>
        </p:nvSpPr>
        <p:spPr bwMode="auto">
          <a:xfrm>
            <a:off x="1217527" y="725921"/>
            <a:ext cx="4880149" cy="3588543"/>
          </a:xfrm>
          <a:prstGeom prst="rect">
            <a:avLst/>
          </a:prstGeom>
          <a:solidFill>
            <a:srgbClr val="FFFFFF"/>
          </a:solidFill>
          <a:ln w="9525">
            <a:solidFill>
              <a:srgbClr val="000000"/>
            </a:solidFill>
            <a:miter lim="800000"/>
            <a:headEnd/>
            <a:tailEnd/>
          </a:ln>
          <a:effectLst/>
        </p:spPr>
        <p:txBody>
          <a:bodyPr wrap="none" lIns="95390" tIns="47695" rIns="95390" bIns="47695" anchor="ctr"/>
          <a:lstStyle/>
          <a:p>
            <a:endParaRPr lang="en-GB" dirty="0"/>
          </a:p>
        </p:txBody>
      </p:sp>
      <p:sp>
        <p:nvSpPr>
          <p:cNvPr id="12290" name="Rectangle 2"/>
          <p:cNvSpPr txBox="1">
            <a:spLocks noGrp="1" noChangeArrowheads="1"/>
          </p:cNvSpPr>
          <p:nvPr>
            <p:ph type="body"/>
          </p:nvPr>
        </p:nvSpPr>
        <p:spPr bwMode="auto">
          <a:xfrm>
            <a:off x="974690" y="4560817"/>
            <a:ext cx="5365820" cy="4417932"/>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41912014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16</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7754110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p>
            <a:r>
              <a:rPr lang="en-US"/>
              <a:t>doc.: IEEE 802.11-16/0190r0</a:t>
            </a:r>
          </a:p>
        </p:txBody>
      </p:sp>
      <p:sp>
        <p:nvSpPr>
          <p:cNvPr id="19459" name="Rectangle 3"/>
          <p:cNvSpPr>
            <a:spLocks noGrp="1" noChangeArrowheads="1"/>
          </p:cNvSpPr>
          <p:nvPr>
            <p:ph type="dt" sz="quarter" idx="1"/>
          </p:nvPr>
        </p:nvSpPr>
        <p:spPr>
          <a:noFill/>
        </p:spPr>
        <p:txBody>
          <a:bodyPr/>
          <a:lstStyle/>
          <a:p>
            <a:r>
              <a:rPr lang="en-US"/>
              <a:t>January 2016</a:t>
            </a:r>
          </a:p>
        </p:txBody>
      </p:sp>
      <p:sp>
        <p:nvSpPr>
          <p:cNvPr id="19460" name="Rectangle 6"/>
          <p:cNvSpPr>
            <a:spLocks noGrp="1" noChangeArrowheads="1"/>
          </p:cNvSpPr>
          <p:nvPr>
            <p:ph type="ftr" sz="quarter" idx="4"/>
          </p:nvPr>
        </p:nvSpPr>
        <p:spPr>
          <a:noFill/>
        </p:spPr>
        <p:txBody>
          <a:bodyPr/>
          <a:lstStyle/>
          <a:p>
            <a:pPr lvl="4"/>
            <a:r>
              <a:rPr lang="en-US"/>
              <a:t>Joseph Levy (InterDigital)</a:t>
            </a:r>
          </a:p>
        </p:txBody>
      </p:sp>
      <p:sp>
        <p:nvSpPr>
          <p:cNvPr id="19461" name="Rectangle 7"/>
          <p:cNvSpPr>
            <a:spLocks noGrp="1" noChangeArrowheads="1"/>
          </p:cNvSpPr>
          <p:nvPr>
            <p:ph type="sldNum" sz="quarter" idx="5"/>
          </p:nvPr>
        </p:nvSpPr>
        <p:spPr>
          <a:noFill/>
        </p:spPr>
        <p:txBody>
          <a:bodyPr/>
          <a:lstStyle/>
          <a:p>
            <a:r>
              <a:rPr lang="en-US"/>
              <a:t>Page </a:t>
            </a:r>
            <a:fld id="{7441BA8B-EA44-4BCB-8894-4A698C9D9ECD}" type="slidenum">
              <a:rPr lang="en-US" smtClean="0"/>
              <a:pPr/>
              <a:t>18</a:t>
            </a:fld>
            <a:endParaRPr lang="en-US"/>
          </a:p>
        </p:txBody>
      </p:sp>
      <p:sp>
        <p:nvSpPr>
          <p:cNvPr id="19462" name="Rectangle 2"/>
          <p:cNvSpPr>
            <a:spLocks noGrp="1" noRot="1" noChangeAspect="1" noChangeArrowheads="1" noTextEdit="1"/>
          </p:cNvSpPr>
          <p:nvPr>
            <p:ph type="sldImg"/>
          </p:nvPr>
        </p:nvSpPr>
        <p:spPr>
          <a:xfrm>
            <a:off x="384175" y="701675"/>
            <a:ext cx="6165850" cy="3468688"/>
          </a:xfrm>
          <a:ln/>
        </p:spPr>
      </p:sp>
      <p:sp>
        <p:nvSpPr>
          <p:cNvPr id="19463"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5703004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Date Placeholder 3"/>
          <p:cNvSpPr>
            <a:spLocks noGrp="1"/>
          </p:cNvSpPr>
          <p:nvPr>
            <p:ph type="dt" idx="10"/>
          </p:nvPr>
        </p:nvSpPr>
        <p:spPr/>
        <p:txBody>
          <a:bodyPr/>
          <a:lstStyle>
            <a:lvl1pPr>
              <a:defRPr/>
            </a:lvl1pPr>
          </a:lstStyle>
          <a:p>
            <a:r>
              <a:rPr lang="en-US"/>
              <a:t>March 2022</a:t>
            </a:r>
            <a:endParaRPr lang="en-GB"/>
          </a:p>
        </p:txBody>
      </p:sp>
      <p:sp>
        <p:nvSpPr>
          <p:cNvPr id="5" name="Footer Placeholder 4"/>
          <p:cNvSpPr>
            <a:spLocks noGrp="1"/>
          </p:cNvSpPr>
          <p:nvPr>
            <p:ph type="ftr" idx="11"/>
          </p:nvPr>
        </p:nvSpPr>
        <p:spPr/>
        <p:txBody>
          <a:bodyPr/>
          <a:lstStyle>
            <a:lvl1pPr>
              <a:defRPr/>
            </a:lvl1pPr>
          </a:lstStyle>
          <a:p>
            <a:r>
              <a:rPr lang="en-GB"/>
              <a:t>Robert Stacey (Intel)</a:t>
            </a:r>
          </a:p>
        </p:txBody>
      </p:sp>
      <p:sp>
        <p:nvSpPr>
          <p:cNvPr id="6" name="Slide Number Placeholder 5"/>
          <p:cNvSpPr>
            <a:spLocks noGrp="1"/>
          </p:cNvSpPr>
          <p:nvPr>
            <p:ph type="sldNum" idx="12"/>
          </p:nvPr>
        </p:nvSpPr>
        <p:spPr/>
        <p:txBody>
          <a:bodyPr/>
          <a:lstStyle>
            <a:lvl1pPr>
              <a:defRPr/>
            </a:lvl1pPr>
          </a:lstStyle>
          <a:p>
            <a:r>
              <a:rPr lang="en-GB"/>
              <a:t>Slide </a:t>
            </a:r>
            <a:fld id="{DE40C9FC-4879-4F20-9ECA-A574A90476B7}" type="slidenum">
              <a:rPr lang="en-GB"/>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el und Inhalt">
    <p:spTree>
      <p:nvGrpSpPr>
        <p:cNvPr id="1" name=""/>
        <p:cNvGrpSpPr/>
        <p:nvPr/>
      </p:nvGrpSpPr>
      <p:grpSpPr>
        <a:xfrm>
          <a:off x="0" y="0"/>
          <a:ext cx="0" cy="0"/>
          <a:chOff x="0" y="0"/>
          <a:chExt cx="0" cy="0"/>
        </a:xfrm>
      </p:grpSpPr>
      <p:sp>
        <p:nvSpPr>
          <p:cNvPr id="4" name="TextBox 3"/>
          <p:cNvSpPr txBox="1"/>
          <p:nvPr userDrawn="1"/>
        </p:nvSpPr>
        <p:spPr>
          <a:xfrm>
            <a:off x="8026400" y="381001"/>
            <a:ext cx="711200" cy="276225"/>
          </a:xfrm>
          <a:prstGeom prst="rect">
            <a:avLst/>
          </a:prstGeom>
          <a:noFill/>
        </p:spPr>
        <p:txBody>
          <a:bodyPr>
            <a:spAutoFit/>
          </a:bodyPr>
          <a:lstStyle/>
          <a:p>
            <a:pPr eaLnBrk="0" hangingPunct="0">
              <a:defRPr/>
            </a:pPr>
            <a:endParaRPr lang="en-US" sz="1200" dirty="0">
              <a:latin typeface="Times New Roman" pitchFamily="18" charset="0"/>
            </a:endParaRPr>
          </a:p>
        </p:txBody>
      </p:sp>
      <p:sp>
        <p:nvSpPr>
          <p:cNvPr id="3" name="Inhaltsplatzhalter 2"/>
          <p:cNvSpPr>
            <a:spLocks noGrp="1"/>
          </p:cNvSpPr>
          <p:nvPr>
            <p:ph idx="1"/>
          </p:nvPr>
        </p:nvSpPr>
        <p:spPr/>
        <p:txBody>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2" name="Title 1">
            <a:extLst>
              <a:ext uri="{FF2B5EF4-FFF2-40B4-BE49-F238E27FC236}">
                <a16:creationId xmlns:a16="http://schemas.microsoft.com/office/drawing/2014/main" id="{2CB95CDD-E1F6-2D43-A6DE-DFE5E038FF14}"/>
              </a:ext>
            </a:extLst>
          </p:cNvPr>
          <p:cNvSpPr>
            <a:spLocks noGrp="1"/>
          </p:cNvSpPr>
          <p:nvPr>
            <p:ph type="title"/>
          </p:nvPr>
        </p:nvSpPr>
        <p:spPr/>
        <p:txBody>
          <a:bodyPr/>
          <a:lstStyle/>
          <a:p>
            <a:r>
              <a:rPr lang="en-US"/>
              <a:t>Click to edit Master title style</a:t>
            </a:r>
          </a:p>
        </p:txBody>
      </p:sp>
      <p:sp>
        <p:nvSpPr>
          <p:cNvPr id="11" name="Date Placeholder 10">
            <a:extLst>
              <a:ext uri="{FF2B5EF4-FFF2-40B4-BE49-F238E27FC236}">
                <a16:creationId xmlns:a16="http://schemas.microsoft.com/office/drawing/2014/main" id="{E8C9794E-61A5-714F-A1C3-0B830A40B19C}"/>
              </a:ext>
            </a:extLst>
          </p:cNvPr>
          <p:cNvSpPr>
            <a:spLocks noGrp="1"/>
          </p:cNvSpPr>
          <p:nvPr>
            <p:ph type="dt" sz="half" idx="10"/>
          </p:nvPr>
        </p:nvSpPr>
        <p:spPr/>
        <p:txBody>
          <a:bodyPr/>
          <a:lstStyle/>
          <a:p>
            <a:pPr>
              <a:defRPr/>
            </a:pPr>
            <a:r>
              <a:rPr lang="en-US"/>
              <a:t>March 2022</a:t>
            </a:r>
            <a:endParaRPr lang="en-US" dirty="0"/>
          </a:p>
        </p:txBody>
      </p:sp>
      <p:sp>
        <p:nvSpPr>
          <p:cNvPr id="13" name="Footer Placeholder 12">
            <a:extLst>
              <a:ext uri="{FF2B5EF4-FFF2-40B4-BE49-F238E27FC236}">
                <a16:creationId xmlns:a16="http://schemas.microsoft.com/office/drawing/2014/main" id="{8DF689E7-6B72-2C4B-99D0-CD708FC1A435}"/>
              </a:ext>
            </a:extLst>
          </p:cNvPr>
          <p:cNvSpPr>
            <a:spLocks noGrp="1"/>
          </p:cNvSpPr>
          <p:nvPr>
            <p:ph type="ftr" sz="quarter" idx="11"/>
          </p:nvPr>
        </p:nvSpPr>
        <p:spPr/>
        <p:txBody>
          <a:bodyPr/>
          <a:lstStyle/>
          <a:p>
            <a:pPr>
              <a:defRPr/>
            </a:pPr>
            <a:r>
              <a:rPr lang="en-US"/>
              <a:t>Michael Montemurro, Huawei</a:t>
            </a:r>
          </a:p>
        </p:txBody>
      </p:sp>
      <p:sp>
        <p:nvSpPr>
          <p:cNvPr id="14" name="Slide Number Placeholder 13">
            <a:extLst>
              <a:ext uri="{FF2B5EF4-FFF2-40B4-BE49-F238E27FC236}">
                <a16:creationId xmlns:a16="http://schemas.microsoft.com/office/drawing/2014/main" id="{92BF0E52-58D7-5042-997A-535993AD5256}"/>
              </a:ext>
            </a:extLst>
          </p:cNvPr>
          <p:cNvSpPr>
            <a:spLocks noGrp="1"/>
          </p:cNvSpPr>
          <p:nvPr>
            <p:ph type="sldNum" sz="quarter" idx="12"/>
          </p:nvPr>
        </p:nvSpPr>
        <p:spPr/>
        <p:txBody>
          <a:bodyPr/>
          <a:lstStyle/>
          <a:p>
            <a:pPr>
              <a:defRPr/>
            </a:pPr>
            <a:r>
              <a:rPr lang="en-US"/>
              <a:t>Slide </a:t>
            </a:r>
            <a:fld id="{C0237118-83BD-4B23-982E-CD5E6FF86FA7}" type="slidenum">
              <a:rPr lang="en-US" smtClean="0"/>
              <a:pPr>
                <a:defRPr/>
              </a:pPr>
              <a:t>‹#›</a:t>
            </a:fld>
            <a:endParaRPr lang="en-US"/>
          </a:p>
        </p:txBody>
      </p:sp>
    </p:spTree>
    <p:extLst>
      <p:ext uri="{BB962C8B-B14F-4D97-AF65-F5344CB8AC3E}">
        <p14:creationId xmlns:p14="http://schemas.microsoft.com/office/powerpoint/2010/main" val="13070996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1" name="Rectangle 4"/>
          <p:cNvSpPr>
            <a:spLocks noGrp="1" noChangeArrowheads="1"/>
          </p:cNvSpPr>
          <p:nvPr>
            <p:ph type="ftr" idx="14"/>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Robert Stacey (Intel)</a:t>
            </a:r>
            <a:endParaRPr lang="en-GB" dirty="0"/>
          </a:p>
        </p:txBody>
      </p:sp>
      <p:sp>
        <p:nvSpPr>
          <p:cNvPr id="12" name="Rectangle 3"/>
          <p:cNvSpPr>
            <a:spLocks noGrp="1" noChangeArrowheads="1"/>
          </p:cNvSpPr>
          <p:nvPr>
            <p:ph type="dt" idx="15"/>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t>March 2022</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idx="10"/>
          </p:nvPr>
        </p:nvSpPr>
        <p:spPr/>
        <p:txBody>
          <a:bodyPr/>
          <a:lstStyle>
            <a:lvl1pPr>
              <a:defRPr/>
            </a:lvl1pPr>
          </a:lstStyle>
          <a:p>
            <a:r>
              <a:rPr lang="en-US"/>
              <a:t>March 2022</a:t>
            </a:r>
            <a:endParaRPr lang="en-GB"/>
          </a:p>
        </p:txBody>
      </p:sp>
      <p:sp>
        <p:nvSpPr>
          <p:cNvPr id="5" name="Footer Placeholder 4"/>
          <p:cNvSpPr>
            <a:spLocks noGrp="1"/>
          </p:cNvSpPr>
          <p:nvPr>
            <p:ph type="ftr" idx="11"/>
          </p:nvPr>
        </p:nvSpPr>
        <p:spPr/>
        <p:txBody>
          <a:bodyPr/>
          <a:lstStyle>
            <a:lvl1pPr>
              <a:defRPr/>
            </a:lvl1pPr>
          </a:lstStyle>
          <a:p>
            <a:r>
              <a:rPr lang="en-GB"/>
              <a:t>Robert Stacey (Intel)</a:t>
            </a:r>
          </a:p>
        </p:txBody>
      </p:sp>
      <p:sp>
        <p:nvSpPr>
          <p:cNvPr id="6" name="Slide Number Placeholder 5"/>
          <p:cNvSpPr>
            <a:spLocks noGrp="1"/>
          </p:cNvSpPr>
          <p:nvPr>
            <p:ph type="sldNum" idx="12"/>
          </p:nvPr>
        </p:nvSpPr>
        <p:spPr/>
        <p:txBody>
          <a:bodyPr/>
          <a:lstStyle>
            <a:lvl1pPr>
              <a:defRPr/>
            </a:lvl1pPr>
          </a:lstStyle>
          <a:p>
            <a:r>
              <a:rPr lang="en-GB"/>
              <a:t>Slide </a:t>
            </a:r>
            <a:fld id="{3ABCC52B-A3F7-440B-BBF2-55191E6E7773}"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14401" y="1981201"/>
            <a:ext cx="5077884"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5484" y="1981201"/>
            <a:ext cx="508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idx="10"/>
          </p:nvPr>
        </p:nvSpPr>
        <p:spPr/>
        <p:txBody>
          <a:bodyPr/>
          <a:lstStyle>
            <a:lvl1pPr>
              <a:defRPr/>
            </a:lvl1pPr>
          </a:lstStyle>
          <a:p>
            <a:r>
              <a:rPr lang="en-US"/>
              <a:t>March 2022</a:t>
            </a:r>
            <a:endParaRPr lang="en-GB"/>
          </a:p>
        </p:txBody>
      </p:sp>
      <p:sp>
        <p:nvSpPr>
          <p:cNvPr id="6" name="Footer Placeholder 5"/>
          <p:cNvSpPr>
            <a:spLocks noGrp="1"/>
          </p:cNvSpPr>
          <p:nvPr>
            <p:ph type="ftr" idx="11"/>
          </p:nvPr>
        </p:nvSpPr>
        <p:spPr/>
        <p:txBody>
          <a:bodyPr/>
          <a:lstStyle>
            <a:lvl1pPr>
              <a:defRPr/>
            </a:lvl1pPr>
          </a:lstStyle>
          <a:p>
            <a:r>
              <a:rPr lang="en-GB"/>
              <a:t>Robert Stacey (Intel)</a:t>
            </a:r>
          </a:p>
        </p:txBody>
      </p:sp>
      <p:sp>
        <p:nvSpPr>
          <p:cNvPr id="7" name="Slide Number Placeholder 6"/>
          <p:cNvSpPr>
            <a:spLocks noGrp="1"/>
          </p:cNvSpPr>
          <p:nvPr>
            <p:ph type="sldNum" idx="12"/>
          </p:nvPr>
        </p:nvSpPr>
        <p:spPr/>
        <p:txBody>
          <a:bodyPr/>
          <a:lstStyle>
            <a:lvl1pPr>
              <a:defRPr/>
            </a:lvl1pPr>
          </a:lstStyle>
          <a:p>
            <a:r>
              <a:rPr lang="en-GB"/>
              <a:t>Slide </a:t>
            </a:r>
            <a:fld id="{1CD163DD-D5E7-41DA-95F2-71530C24F8C3}"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idx="10"/>
          </p:nvPr>
        </p:nvSpPr>
        <p:spPr/>
        <p:txBody>
          <a:bodyPr/>
          <a:lstStyle>
            <a:lvl1pPr>
              <a:defRPr/>
            </a:lvl1pPr>
          </a:lstStyle>
          <a:p>
            <a:r>
              <a:rPr lang="en-US"/>
              <a:t>March 2022</a:t>
            </a:r>
            <a:endParaRPr lang="en-GB"/>
          </a:p>
        </p:txBody>
      </p:sp>
      <p:sp>
        <p:nvSpPr>
          <p:cNvPr id="8" name="Footer Placeholder 7"/>
          <p:cNvSpPr>
            <a:spLocks noGrp="1"/>
          </p:cNvSpPr>
          <p:nvPr>
            <p:ph type="ftr" idx="11"/>
          </p:nvPr>
        </p:nvSpPr>
        <p:spPr>
          <a:xfrm>
            <a:off x="7524760" y="6475414"/>
            <a:ext cx="3865024" cy="180975"/>
          </a:xfrm>
        </p:spPr>
        <p:txBody>
          <a:bodyPr/>
          <a:lstStyle>
            <a:lvl1pPr>
              <a:defRPr/>
            </a:lvl1pPr>
          </a:lstStyle>
          <a:p>
            <a:r>
              <a:rPr lang="en-GB"/>
              <a:t>Robert Stacey (Intel)</a:t>
            </a:r>
            <a:endParaRPr lang="en-GB" dirty="0"/>
          </a:p>
        </p:txBody>
      </p:sp>
      <p:sp>
        <p:nvSpPr>
          <p:cNvPr id="9" name="Slide Number Placeholder 8"/>
          <p:cNvSpPr>
            <a:spLocks noGrp="1"/>
          </p:cNvSpPr>
          <p:nvPr>
            <p:ph type="sldNum" idx="12"/>
          </p:nvPr>
        </p:nvSpPr>
        <p:spPr/>
        <p:txBody>
          <a:bodyPr/>
          <a:lstStyle>
            <a:lvl1pPr>
              <a:defRPr/>
            </a:lvl1pPr>
          </a:lstStyle>
          <a:p>
            <a:r>
              <a:rPr lang="en-GB"/>
              <a:t>Slide </a:t>
            </a:r>
            <a:fld id="{69B99EC4-A1FB-4C79-B9A5-C1FFD5A90380}"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idx="10"/>
          </p:nvPr>
        </p:nvSpPr>
        <p:spPr/>
        <p:txBody>
          <a:bodyPr/>
          <a:lstStyle>
            <a:lvl1pPr>
              <a:defRPr/>
            </a:lvl1pPr>
          </a:lstStyle>
          <a:p>
            <a:r>
              <a:rPr lang="en-US"/>
              <a:t>March 2022</a:t>
            </a:r>
            <a:endParaRPr lang="en-GB"/>
          </a:p>
        </p:txBody>
      </p:sp>
      <p:sp>
        <p:nvSpPr>
          <p:cNvPr id="4" name="Footer Placeholder 3"/>
          <p:cNvSpPr>
            <a:spLocks noGrp="1"/>
          </p:cNvSpPr>
          <p:nvPr>
            <p:ph type="ftr" idx="11"/>
          </p:nvPr>
        </p:nvSpPr>
        <p:spPr/>
        <p:txBody>
          <a:bodyPr/>
          <a:lstStyle>
            <a:lvl1pPr>
              <a:defRPr/>
            </a:lvl1pPr>
          </a:lstStyle>
          <a:p>
            <a:r>
              <a:rPr lang="en-GB"/>
              <a:t>Robert Stacey (Intel)</a:t>
            </a:r>
          </a:p>
        </p:txBody>
      </p:sp>
      <p:sp>
        <p:nvSpPr>
          <p:cNvPr id="5" name="Slide Number Placeholder 4"/>
          <p:cNvSpPr>
            <a:spLocks noGrp="1"/>
          </p:cNvSpPr>
          <p:nvPr>
            <p:ph type="sldNum" idx="12"/>
          </p:nvPr>
        </p:nvSpPr>
        <p:spPr/>
        <p:txBody>
          <a:bodyPr/>
          <a:lstStyle>
            <a:lvl1pPr>
              <a:defRPr/>
            </a:lvl1pPr>
          </a:lstStyle>
          <a:p>
            <a:r>
              <a:rPr lang="en-GB"/>
              <a:t>Slide </a:t>
            </a:r>
            <a:fld id="{06B781AF-4CCF-49B0-A572-DE54FBE5D942}" type="slidenum">
              <a:rPr lang="en-GB"/>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r>
              <a:rPr lang="en-US"/>
              <a:t>March 2022</a:t>
            </a:r>
            <a:endParaRPr lang="en-GB"/>
          </a:p>
        </p:txBody>
      </p:sp>
      <p:sp>
        <p:nvSpPr>
          <p:cNvPr id="3" name="Footer Placeholder 2"/>
          <p:cNvSpPr>
            <a:spLocks noGrp="1"/>
          </p:cNvSpPr>
          <p:nvPr>
            <p:ph type="ftr" idx="11"/>
          </p:nvPr>
        </p:nvSpPr>
        <p:spPr/>
        <p:txBody>
          <a:bodyPr/>
          <a:lstStyle>
            <a:lvl1pPr>
              <a:defRPr/>
            </a:lvl1pPr>
          </a:lstStyle>
          <a:p>
            <a:r>
              <a:rPr lang="en-GB"/>
              <a:t>Robert Stacey (Intel)</a:t>
            </a:r>
          </a:p>
        </p:txBody>
      </p:sp>
      <p:sp>
        <p:nvSpPr>
          <p:cNvPr id="4" name="Slide Number Placeholder 3"/>
          <p:cNvSpPr>
            <a:spLocks noGrp="1"/>
          </p:cNvSpPr>
          <p:nvPr>
            <p:ph type="sldNum" idx="12"/>
          </p:nvPr>
        </p:nvSpPr>
        <p:spPr/>
        <p:txBody>
          <a:bodyPr/>
          <a:lstStyle>
            <a:lvl1pPr>
              <a:defRPr/>
            </a:lvl1pPr>
          </a:lstStyle>
          <a:p>
            <a:r>
              <a:rPr lang="en-GB"/>
              <a:t>Slide </a:t>
            </a:r>
            <a:fld id="{F5D8E26B-7BCF-4D25-9C89-0168A6618F18}" type="slidenum">
              <a:rPr lang="en-GB"/>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a:t>March 2022</a:t>
            </a:r>
            <a:endParaRPr lang="en-GB"/>
          </a:p>
        </p:txBody>
      </p:sp>
      <p:sp>
        <p:nvSpPr>
          <p:cNvPr id="5" name="Footer Placeholder 4"/>
          <p:cNvSpPr>
            <a:spLocks noGrp="1"/>
          </p:cNvSpPr>
          <p:nvPr>
            <p:ph type="ftr" idx="11"/>
          </p:nvPr>
        </p:nvSpPr>
        <p:spPr/>
        <p:txBody>
          <a:bodyPr/>
          <a:lstStyle>
            <a:lvl1pPr>
              <a:defRPr/>
            </a:lvl1pPr>
          </a:lstStyle>
          <a:p>
            <a:r>
              <a:rPr lang="en-GB"/>
              <a:t>Robert Stacey (Intel)</a:t>
            </a:r>
          </a:p>
        </p:txBody>
      </p:sp>
      <p:sp>
        <p:nvSpPr>
          <p:cNvPr id="6" name="Slide Number Placeholder 5"/>
          <p:cNvSpPr>
            <a:spLocks noGrp="1"/>
          </p:cNvSpPr>
          <p:nvPr>
            <p:ph type="sldNum" idx="12"/>
          </p:nvPr>
        </p:nvSpPr>
        <p:spPr/>
        <p:txBody>
          <a:bodyPr/>
          <a:lstStyle>
            <a:lvl1pPr>
              <a:defRPr/>
            </a:lvl1pPr>
          </a:lstStyle>
          <a:p>
            <a:r>
              <a:rPr lang="en-GB"/>
              <a:t>Slide </a:t>
            </a:r>
            <a:fld id="{6B5E41C2-EF12-4EF2-8280-F2B4208277C2}" type="slidenum">
              <a:rPr lang="en-GB"/>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1" y="685801"/>
            <a:ext cx="2588684" cy="540861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914400" y="685801"/>
            <a:ext cx="7569200" cy="54086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a:t>March 2022</a:t>
            </a:r>
            <a:endParaRPr lang="en-GB"/>
          </a:p>
        </p:txBody>
      </p:sp>
      <p:sp>
        <p:nvSpPr>
          <p:cNvPr id="5" name="Footer Placeholder 4"/>
          <p:cNvSpPr>
            <a:spLocks noGrp="1"/>
          </p:cNvSpPr>
          <p:nvPr>
            <p:ph type="ftr" idx="11"/>
          </p:nvPr>
        </p:nvSpPr>
        <p:spPr/>
        <p:txBody>
          <a:bodyPr/>
          <a:lstStyle>
            <a:lvl1pPr>
              <a:defRPr/>
            </a:lvl1pPr>
          </a:lstStyle>
          <a:p>
            <a:r>
              <a:rPr lang="en-GB"/>
              <a:t>Robert Stacey (Intel)</a:t>
            </a:r>
          </a:p>
        </p:txBody>
      </p:sp>
      <p:sp>
        <p:nvSpPr>
          <p:cNvPr id="6" name="Slide Number Placeholder 5"/>
          <p:cNvSpPr>
            <a:spLocks noGrp="1"/>
          </p:cNvSpPr>
          <p:nvPr>
            <p:ph type="sldNum" idx="12"/>
          </p:nvPr>
        </p:nvSpPr>
        <p:spPr/>
        <p:txBody>
          <a:bodyPr/>
          <a:lstStyle>
            <a:lvl1pPr>
              <a:defRPr/>
            </a:lvl1pPr>
          </a:lstStyle>
          <a:p>
            <a:r>
              <a:rPr lang="en-GB"/>
              <a:t>Slide </a:t>
            </a:r>
            <a:fld id="{9B0D65C8-A0CA-4DDA-83BB-897866218593}"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914401" y="685801"/>
            <a:ext cx="10361084"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a:t>Click to edit the title text format</a:t>
            </a:r>
          </a:p>
        </p:txBody>
      </p:sp>
      <p:sp>
        <p:nvSpPr>
          <p:cNvPr id="1026" name="Rectangle 2"/>
          <p:cNvSpPr>
            <a:spLocks noGrp="1" noChangeArrowheads="1"/>
          </p:cNvSpPr>
          <p:nvPr>
            <p:ph type="body" idx="1"/>
          </p:nvPr>
        </p:nvSpPr>
        <p:spPr bwMode="auto">
          <a:xfrm>
            <a:off x="914401" y="1981201"/>
            <a:ext cx="10361084"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027" name="Rectangle 3"/>
          <p:cNvSpPr>
            <a:spLocks noGrp="1" noChangeArrowheads="1"/>
          </p:cNvSpPr>
          <p:nvPr>
            <p:ph type="dt"/>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t>March 2022</a:t>
            </a:r>
            <a:endParaRPr lang="en-GB" dirty="0"/>
          </a:p>
        </p:txBody>
      </p:sp>
      <p:sp>
        <p:nvSpPr>
          <p:cNvPr id="1028" name="Rectangle 4"/>
          <p:cNvSpPr>
            <a:spLocks noGrp="1" noChangeArrowheads="1"/>
          </p:cNvSpPr>
          <p:nvPr>
            <p:ph type="ftr"/>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Robert Stacey (Intel)</a:t>
            </a:r>
            <a:endParaRPr lang="en-GB" dirty="0"/>
          </a:p>
        </p:txBody>
      </p:sp>
      <p:sp>
        <p:nvSpPr>
          <p:cNvPr id="1029" name="Rectangle 5"/>
          <p:cNvSpPr>
            <a:spLocks noGrp="1" noChangeArrowheads="1"/>
          </p:cNvSpPr>
          <p:nvPr>
            <p:ph type="sldNum"/>
          </p:nvPr>
        </p:nvSpPr>
        <p:spPr bwMode="auto">
          <a:xfrm>
            <a:off x="5793318" y="6475414"/>
            <a:ext cx="704849"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Slide </a:t>
            </a:r>
            <a:fld id="{D09C756B-EB39-4236-ADBB-73052B179AE4}" type="slidenum">
              <a:rPr lang="en-GB"/>
              <a:pPr/>
              <a:t>‹#›</a:t>
            </a:fld>
            <a:endParaRPr lang="en-GB"/>
          </a:p>
        </p:txBody>
      </p:sp>
      <p:sp>
        <p:nvSpPr>
          <p:cNvPr id="1030" name="Line 6"/>
          <p:cNvSpPr>
            <a:spLocks noChangeShapeType="1"/>
          </p:cNvSpPr>
          <p:nvPr/>
        </p:nvSpPr>
        <p:spPr bwMode="auto">
          <a:xfrm>
            <a:off x="914400" y="609600"/>
            <a:ext cx="10363200" cy="1588"/>
          </a:xfrm>
          <a:prstGeom prst="line">
            <a:avLst/>
          </a:prstGeom>
          <a:noFill/>
          <a:ln w="12600">
            <a:solidFill>
              <a:srgbClr val="000000"/>
            </a:solidFill>
            <a:miter lim="800000"/>
            <a:headEnd/>
            <a:tailEnd/>
          </a:ln>
          <a:effectLst/>
        </p:spPr>
        <p:txBody>
          <a:bodyPr/>
          <a:lstStyle/>
          <a:p>
            <a:endParaRPr lang="en-GB" sz="2400"/>
          </a:p>
        </p:txBody>
      </p:sp>
      <p:sp>
        <p:nvSpPr>
          <p:cNvPr id="1031" name="Rectangle 7"/>
          <p:cNvSpPr>
            <a:spLocks noChangeArrowheads="1"/>
          </p:cNvSpPr>
          <p:nvPr/>
        </p:nvSpPr>
        <p:spPr bwMode="auto">
          <a:xfrm>
            <a:off x="912285" y="6475413"/>
            <a:ext cx="718145" cy="184666"/>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Submission</a:t>
            </a:r>
          </a:p>
        </p:txBody>
      </p:sp>
      <p:sp>
        <p:nvSpPr>
          <p:cNvPr id="1032" name="Line 8"/>
          <p:cNvSpPr>
            <a:spLocks noChangeShapeType="1"/>
          </p:cNvSpPr>
          <p:nvPr/>
        </p:nvSpPr>
        <p:spPr bwMode="auto">
          <a:xfrm>
            <a:off x="914400" y="6477000"/>
            <a:ext cx="10464800" cy="1588"/>
          </a:xfrm>
          <a:prstGeom prst="line">
            <a:avLst/>
          </a:prstGeom>
          <a:noFill/>
          <a:ln w="12600">
            <a:solidFill>
              <a:srgbClr val="000000"/>
            </a:solidFill>
            <a:miter lim="800000"/>
            <a:headEnd/>
            <a:tailEnd/>
          </a:ln>
          <a:effectLst/>
        </p:spPr>
        <p:txBody>
          <a:bodyPr/>
          <a:lstStyle/>
          <a:p>
            <a:endParaRPr lang="en-GB" sz="2400"/>
          </a:p>
        </p:txBody>
      </p:sp>
      <p:sp>
        <p:nvSpPr>
          <p:cNvPr id="10" name="Date Placeholder 3"/>
          <p:cNvSpPr txBox="1">
            <a:spLocks/>
          </p:cNvSpPr>
          <p:nvPr userDrawn="1"/>
        </p:nvSpPr>
        <p:spPr bwMode="auto">
          <a:xfrm>
            <a:off x="6667504" y="357166"/>
            <a:ext cx="46672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rPr>
              <a:t>doc.: IEEE 802.11-22/0210r0</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9" r:id="rId9"/>
    <p:sldLayoutId id="2147483660" r:id="rId10"/>
  </p:sldLayoutIdLst>
  <p:hf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vmlDrawing" Target="../drawings/vmlDrawing2.vml"/><Relationship Id="rId5" Type="http://schemas.openxmlformats.org/officeDocument/2006/relationships/image" Target="../media/image7.emf"/><Relationship Id="rId4" Type="http://schemas.openxmlformats.org/officeDocument/2006/relationships/oleObject" Target="../embeddings/oleObject2.bin"/></Relationships>
</file>

<file path=ppt/slides/_rels/slide100.xml.rels><?xml version="1.0" encoding="UTF-8" standalone="yes"?>
<Relationships xmlns="http://schemas.openxmlformats.org/package/2006/relationships"><Relationship Id="rId3" Type="http://schemas.openxmlformats.org/officeDocument/2006/relationships/hyperlink" Target="http://datatracker.ietf.org/wg/emu/" TargetMode="External"/><Relationship Id="rId2" Type="http://schemas.openxmlformats.org/officeDocument/2006/relationships/notesSlide" Target="../notesSlides/notesSlide60.xml"/><Relationship Id="rId1" Type="http://schemas.openxmlformats.org/officeDocument/2006/relationships/slideLayout" Target="../slideLayouts/slideLayout2.xml"/><Relationship Id="rId5" Type="http://schemas.openxmlformats.org/officeDocument/2006/relationships/hyperlink" Target="https://datatracker.ietf.org/doc/draft-ietf-emu-tls-eap-types/" TargetMode="External"/><Relationship Id="rId4" Type="http://schemas.openxmlformats.org/officeDocument/2006/relationships/hyperlink" Target="https://www.rfc-editor.org/info/rfc9190" TargetMode="External"/></Relationships>
</file>

<file path=ppt/slides/_rels/slide101.xml.rels><?xml version="1.0" encoding="UTF-8" standalone="yes"?>
<Relationships xmlns="http://schemas.openxmlformats.org/package/2006/relationships"><Relationship Id="rId3" Type="http://schemas.openxmlformats.org/officeDocument/2006/relationships/hyperlink" Target="http://datatracker.ietf.org/wg/opsawg/" TargetMode="External"/><Relationship Id="rId7" Type="http://schemas.openxmlformats.org/officeDocument/2006/relationships/hyperlink" Target="https://www.ietf.org/topics/netmgmt/" TargetMode="External"/><Relationship Id="rId2" Type="http://schemas.openxmlformats.org/officeDocument/2006/relationships/notesSlide" Target="../notesSlides/notesSlide61.xml"/><Relationship Id="rId1" Type="http://schemas.openxmlformats.org/officeDocument/2006/relationships/slideLayout" Target="../slideLayouts/slideLayout2.xml"/><Relationship Id="rId6" Type="http://schemas.openxmlformats.org/officeDocument/2006/relationships/hyperlink" Target="https://tools.ietf.org/html/rfc6632" TargetMode="External"/><Relationship Id="rId5" Type="http://schemas.openxmlformats.org/officeDocument/2006/relationships/hyperlink" Target="https://www.rfc-editor.org/info/rfc9181" TargetMode="External"/><Relationship Id="rId4" Type="http://schemas.openxmlformats.org/officeDocument/2006/relationships/hyperlink" Target="https://datatracker.ietf.org/doc/draft-ietf-opsawg-l2nm/" TargetMode="External"/></Relationships>
</file>

<file path=ppt/slides/_rels/slide102.xml.rels><?xml version="1.0" encoding="UTF-8" standalone="yes"?>
<Relationships xmlns="http://schemas.openxmlformats.org/package/2006/relationships"><Relationship Id="rId3" Type="http://schemas.openxmlformats.org/officeDocument/2006/relationships/hyperlink" Target="http://datatracker.ietf.org/wg/tls/" TargetMode="External"/><Relationship Id="rId2" Type="http://schemas.openxmlformats.org/officeDocument/2006/relationships/notesSlide" Target="../notesSlides/notesSlide62.xml"/><Relationship Id="rId1" Type="http://schemas.openxmlformats.org/officeDocument/2006/relationships/slideLayout" Target="../slideLayouts/slideLayout2.xml"/><Relationship Id="rId6" Type="http://schemas.openxmlformats.org/officeDocument/2006/relationships/hyperlink" Target="https://datatracker.ietf.org/doc/draft-ietf-tls-rfc8446bis/" TargetMode="External"/><Relationship Id="rId5" Type="http://schemas.openxmlformats.org/officeDocument/2006/relationships/hyperlink" Target="https://datatracker.ietf.org/doc/draft-ietf-tls-ctls/" TargetMode="External"/><Relationship Id="rId4" Type="http://schemas.openxmlformats.org/officeDocument/2006/relationships/hyperlink" Target="https://datatracker.ietf.org/doc/draft-ietf-tls-tlsflags/" TargetMode="External"/></Relationships>
</file>

<file path=ppt/slides/_rels/slide103.xml.rels><?xml version="1.0" encoding="UTF-8" standalone="yes"?>
<Relationships xmlns="http://schemas.openxmlformats.org/package/2006/relationships"><Relationship Id="rId3" Type="http://schemas.openxmlformats.org/officeDocument/2006/relationships/hyperlink" Target="https://datatracker.ietf.org/wg/detnet/charter/" TargetMode="External"/><Relationship Id="rId2" Type="http://schemas.openxmlformats.org/officeDocument/2006/relationships/notesSlide" Target="../notesSlides/notesSlide63.xml"/><Relationship Id="rId1" Type="http://schemas.openxmlformats.org/officeDocument/2006/relationships/slideLayout" Target="../slideLayouts/slideLayout2.xml"/><Relationship Id="rId4" Type="http://schemas.openxmlformats.org/officeDocument/2006/relationships/hyperlink" Target="https://datatracker.ietf.org/doc/draft-ietf-detnet-bounded-latency/" TargetMode="External"/></Relationships>
</file>

<file path=ppt/slides/_rels/slide104.xml.rels><?xml version="1.0" encoding="UTF-8" standalone="yes"?>
<Relationships xmlns="http://schemas.openxmlformats.org/package/2006/relationships"><Relationship Id="rId8" Type="http://schemas.openxmlformats.org/officeDocument/2006/relationships/hyperlink" Target="https://datatracker.ietf.org/doc/draft-ietf-raw-technologies/" TargetMode="External"/><Relationship Id="rId3" Type="http://schemas.openxmlformats.org/officeDocument/2006/relationships/hyperlink" Target="https://datatracker.ietf.org/wg/raw/charter/" TargetMode="External"/><Relationship Id="rId7" Type="http://schemas.openxmlformats.org/officeDocument/2006/relationships/hyperlink" Target="https://datatracker.ietf.org/doc/draft-ietf-raw-oam-support/" TargetMode="External"/><Relationship Id="rId2" Type="http://schemas.openxmlformats.org/officeDocument/2006/relationships/notesSlide" Target="../notesSlides/notesSlide64.xml"/><Relationship Id="rId1" Type="http://schemas.openxmlformats.org/officeDocument/2006/relationships/slideLayout" Target="../slideLayouts/slideLayout2.xml"/><Relationship Id="rId6" Type="http://schemas.openxmlformats.org/officeDocument/2006/relationships/hyperlink" Target="https://datatracker.ietf.org/doc/draft-ietf-raw-architecture/" TargetMode="External"/><Relationship Id="rId5" Type="http://schemas.openxmlformats.org/officeDocument/2006/relationships/hyperlink" Target="https://www.ietf.org/mailman/listinfo/raw" TargetMode="External"/><Relationship Id="rId4" Type="http://schemas.openxmlformats.org/officeDocument/2006/relationships/hyperlink" Target="mailto:raw@ietf.org" TargetMode="External"/><Relationship Id="rId9" Type="http://schemas.openxmlformats.org/officeDocument/2006/relationships/hyperlink" Target="https://datatracker.ietf.org/doc/draft-ietf-raw-use-cases/" TargetMode="External"/></Relationships>
</file>

<file path=ppt/slides/_rels/slide105.xml.rels><?xml version="1.0" encoding="UTF-8" standalone="yes"?>
<Relationships xmlns="http://schemas.openxmlformats.org/package/2006/relationships"><Relationship Id="rId3" Type="http://schemas.openxmlformats.org/officeDocument/2006/relationships/hyperlink" Target="https://datatracker.ietf.org/group/ipwave/about/" TargetMode="External"/><Relationship Id="rId2" Type="http://schemas.openxmlformats.org/officeDocument/2006/relationships/notesSlide" Target="../notesSlides/notesSlide65.xml"/><Relationship Id="rId1" Type="http://schemas.openxmlformats.org/officeDocument/2006/relationships/slideLayout" Target="../slideLayouts/slideLayout2.xml"/><Relationship Id="rId4" Type="http://schemas.openxmlformats.org/officeDocument/2006/relationships/hyperlink" Target="https://datatracker.ietf.org/doc/draft-ietf-ipwave-vehicular-networking/" TargetMode="External"/></Relationships>
</file>

<file path=ppt/slides/_rels/slide106.xml.rels><?xml version="1.0" encoding="UTF-8" standalone="yes"?>
<Relationships xmlns="http://schemas.openxmlformats.org/package/2006/relationships"><Relationship Id="rId3" Type="http://schemas.openxmlformats.org/officeDocument/2006/relationships/hyperlink" Target="https://datatracker.ietf.org/group/anima/about/" TargetMode="External"/><Relationship Id="rId2" Type="http://schemas.openxmlformats.org/officeDocument/2006/relationships/notesSlide" Target="../notesSlides/notesSlide66.xml"/><Relationship Id="rId1" Type="http://schemas.openxmlformats.org/officeDocument/2006/relationships/slideLayout" Target="../slideLayouts/slideLayout2.xml"/><Relationship Id="rId6" Type="http://schemas.openxmlformats.org/officeDocument/2006/relationships/hyperlink" Target="https://datatracker.ietf.org/doc/draft-ietf-anima-constrained-voucher/" TargetMode="External"/><Relationship Id="rId5" Type="http://schemas.openxmlformats.org/officeDocument/2006/relationships/hyperlink" Target="https://datatracker.ietf.org/doc/draft-ietf-anima-brski-cloud/" TargetMode="External"/><Relationship Id="rId4" Type="http://schemas.openxmlformats.org/officeDocument/2006/relationships/hyperlink" Target="https://datatracker.ietf.org/doc/draft-ietf-anima-brski-async-enroll/" TargetMode="External"/></Relationships>
</file>

<file path=ppt/slides/_rels/slide107.xml.rels><?xml version="1.0" encoding="UTF-8" standalone="yes"?>
<Relationships xmlns="http://schemas.openxmlformats.org/package/2006/relationships"><Relationship Id="rId3" Type="http://schemas.openxmlformats.org/officeDocument/2006/relationships/hyperlink" Target="https://datatracker.ietf.org/doc/rfc7241/" TargetMode="External"/><Relationship Id="rId2" Type="http://schemas.openxmlformats.org/officeDocument/2006/relationships/notesSlide" Target="../notesSlides/notesSlide67.xml"/><Relationship Id="rId1" Type="http://schemas.openxmlformats.org/officeDocument/2006/relationships/slideLayout" Target="../slideLayouts/slideLayout2.xml"/><Relationship Id="rId4" Type="http://schemas.openxmlformats.org/officeDocument/2006/relationships/hyperlink" Target="http://ieee-sa.centraldesktop.com/802liaisondb/FrontPage" TargetMode="Externa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1.xml.rels><?xml version="1.0" encoding="UTF-8" standalone="yes"?>
<Relationships xmlns="http://schemas.openxmlformats.org/package/2006/relationships"><Relationship Id="rId3" Type="http://schemas.openxmlformats.org/officeDocument/2006/relationships/notesSlide" Target="../notesSlides/notesSlide70.xml"/><Relationship Id="rId2" Type="http://schemas.openxmlformats.org/officeDocument/2006/relationships/slideLayout" Target="../slideLayouts/slideLayout2.xml"/><Relationship Id="rId1" Type="http://schemas.openxmlformats.org/officeDocument/2006/relationships/vmlDrawing" Target="../drawings/vmlDrawing16.vml"/><Relationship Id="rId5" Type="http://schemas.openxmlformats.org/officeDocument/2006/relationships/image" Target="../media/image21.emf"/><Relationship Id="rId4" Type="http://schemas.openxmlformats.org/officeDocument/2006/relationships/oleObject" Target="../embeddings/oleObject16.bin"/></Relationships>
</file>

<file path=ppt/slides/_rels/slide112.xml.rels><?xml version="1.0" encoding="UTF-8" standalone="yes"?>
<Relationships xmlns="http://schemas.openxmlformats.org/package/2006/relationships"><Relationship Id="rId3" Type="http://schemas.openxmlformats.org/officeDocument/2006/relationships/hyperlink" Target="https://ieeesa.webex.com/ieeesa/j.php?MTID=m91b36f4c80de69b002c6b1e7296833ef" TargetMode="External"/><Relationship Id="rId2" Type="http://schemas.openxmlformats.org/officeDocument/2006/relationships/hyperlink" Target="https://mentor.ieee.org/802.18/dcn/22/18-22-0027.pptx" TargetMode="Externa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hyperlink" Target="https://cept.org/ecc/groups/ecc/client/introduction/" TargetMode="External"/><Relationship Id="rId2" Type="http://schemas.openxmlformats.org/officeDocument/2006/relationships/hyperlink" Target="https://portal.etsi.org/tb.aspx?tbid=287&amp;SubTB=287" TargetMode="External"/><Relationship Id="rId1" Type="http://schemas.openxmlformats.org/officeDocument/2006/relationships/slideLayout" Target="../slideLayouts/slideLayout2.xml"/><Relationship Id="rId5" Type="http://schemas.openxmlformats.org/officeDocument/2006/relationships/hyperlink" Target="https://cept.org/ecc/groups/ecc/wg-fm/client/introduction/" TargetMode="External"/><Relationship Id="rId4" Type="http://schemas.openxmlformats.org/officeDocument/2006/relationships/hyperlink" Target="https://cept.org/ecc/groups/ecc/wg-se/se-45/client/introduction/" TargetMode="External"/></Relationships>
</file>

<file path=ppt/slides/_rels/slide115.xml.rels><?xml version="1.0" encoding="UTF-8" standalone="yes"?>
<Relationships xmlns="http://schemas.openxmlformats.org/package/2006/relationships"><Relationship Id="rId2" Type="http://schemas.openxmlformats.org/officeDocument/2006/relationships/hyperlink" Target="https://mentor.ieee.org/802.18/dcn/22/18-22-0010-00-0000-apac-update-march-2022.pptx" TargetMode="Externa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hyperlink" Target="https://www.wirelessinnovation.org/6ghz-multistakeholder-committee" TargetMode="External"/><Relationship Id="rId2" Type="http://schemas.openxmlformats.org/officeDocument/2006/relationships/hyperlink" Target="https://6ghz.wirelessinnovation.org/work-group-products" TargetMode="External"/><Relationship Id="rId1" Type="http://schemas.openxmlformats.org/officeDocument/2006/relationships/slideLayout" Target="../slideLayouts/slideLayout2.xml"/><Relationship Id="rId4" Type="http://schemas.openxmlformats.org/officeDocument/2006/relationships/hyperlink" Target="https://groups.wirelessinnovation.org/wg/6MSG/dashboard" TargetMode="External"/></Relationships>
</file>

<file path=ppt/slides/_rels/slide119.xml.rels><?xml version="1.0" encoding="UTF-8" standalone="yes"?>
<Relationships xmlns="http://schemas.openxmlformats.org/package/2006/relationships"><Relationship Id="rId3" Type="http://schemas.openxmlformats.org/officeDocument/2006/relationships/hyperlink" Target="https://mentor.ieee.org/802.18/dcn/22/18-22-0030" TargetMode="External"/><Relationship Id="rId2" Type="http://schemas.openxmlformats.org/officeDocument/2006/relationships/hyperlink" Target="https://mentor.ieee.org/802.18/dcn/22/18-22-0009-00-0000-ieee-802-wireless-standards-table-of-frequency-ranges.xlsx"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hyperlink" Target="mailto:harrybims@me.com" TargetMode="External"/><Relationship Id="rId13" Type="http://schemas.openxmlformats.org/officeDocument/2006/relationships/hyperlink" Target="mailto:po-kai.huang@intel.com" TargetMode="External"/><Relationship Id="rId3" Type="http://schemas.openxmlformats.org/officeDocument/2006/relationships/hyperlink" Target="mailto:robert.stacey@intel.com" TargetMode="External"/><Relationship Id="rId7" Type="http://schemas.openxmlformats.org/officeDocument/2006/relationships/hyperlink" Target="mailto:volker.jungnickel@hhi.fraunhofer.de" TargetMode="External"/><Relationship Id="rId12" Type="http://schemas.openxmlformats.org/officeDocument/2006/relationships/hyperlink" Target="mailto:claudiodasilva@fb.com"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mailto:chaochun.wang@mediatek.com" TargetMode="External"/><Relationship Id="rId11" Type="http://schemas.openxmlformats.org/officeDocument/2006/relationships/hyperlink" Target="mailto:edward.ks.au@gmail.com" TargetMode="External"/><Relationship Id="rId5" Type="http://schemas.openxmlformats.org/officeDocument/2006/relationships/hyperlink" Target="mailto:RoyWant@google.com" TargetMode="External"/><Relationship Id="rId10" Type="http://schemas.openxmlformats.org/officeDocument/2006/relationships/hyperlink" Target="mailto:Yujin.Noh@senscomm.com" TargetMode="External"/><Relationship Id="rId4" Type="http://schemas.openxmlformats.org/officeDocument/2006/relationships/hyperlink" Target="mailto:petere@ieee.org" TargetMode="External"/><Relationship Id="rId9" Type="http://schemas.openxmlformats.org/officeDocument/2006/relationships/hyperlink" Target="mailto:carol@ansley.com" TargetMode="External"/><Relationship Id="rId14" Type="http://schemas.openxmlformats.org/officeDocument/2006/relationships/hyperlink" Target="mailto:emily.h.qi@intel.com" TargetMode="External"/></Relationships>
</file>

<file path=ppt/slides/_rels/slide120.xml.rels><?xml version="1.0" encoding="UTF-8" standalone="yes"?>
<Relationships xmlns="http://schemas.openxmlformats.org/package/2006/relationships"><Relationship Id="rId2" Type="http://schemas.openxmlformats.org/officeDocument/2006/relationships/hyperlink" Target="https://ieeesa.webex.com/ieeesa/j.php?MTID=m91b36f4c80de69b002c6b1e7296833ef" TargetMode="Externa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notesSlide" Target="../notesSlides/notesSlide71.xml"/><Relationship Id="rId2" Type="http://schemas.openxmlformats.org/officeDocument/2006/relationships/slideLayout" Target="../slideLayouts/slideLayout2.xml"/><Relationship Id="rId1" Type="http://schemas.openxmlformats.org/officeDocument/2006/relationships/vmlDrawing" Target="../drawings/vmlDrawing17.vml"/><Relationship Id="rId5" Type="http://schemas.openxmlformats.org/officeDocument/2006/relationships/image" Target="../media/image22.wmf"/><Relationship Id="rId4" Type="http://schemas.openxmlformats.org/officeDocument/2006/relationships/oleObject" Target="../embeddings/oleObject17.bin"/></Relationships>
</file>

<file path=ppt/slides/_rels/slide122.xml.rels><?xml version="1.0" encoding="UTF-8" standalone="yes"?>
<Relationships xmlns="http://schemas.openxmlformats.org/package/2006/relationships"><Relationship Id="rId2" Type="http://schemas.openxmlformats.org/officeDocument/2006/relationships/hyperlink" Target="http://802world.org/plenary/" TargetMode="Externa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hyperlink" Target="https://mentor.ieee.org/802.18/dcn/22/18-22-0009-00-0000-ieee-802-wireless-standards-table-of-frequency-ranges.xlsx" TargetMode="Externa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mentor.ieee.org/myproject/Public/mytools/draft/styleman.pdf"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grouper.ieee.org/groups/802/11/Reports/802.11_Timelines.htm"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8.emf"/><Relationship Id="rId4" Type="http://schemas.openxmlformats.org/officeDocument/2006/relationships/oleObject" Target="../embeddings/oleObject3.bin"/></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mentor.ieee.org/802.11/dcn/22/11-22-0261-02-0arc-arc-sc-agenda-mar-2022.pptx"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mentor.ieee.org/802.11/dcn/22/11-22-0413-00-0arc-clause-6-proposal.docx"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mentor.ieee.org/802.11/dcn/22/11-22-0101-00-0arc-the-need-for-frame-exchange-sequences.pptx"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mentor.ieee.org/802.11/dcn/19/11-19-0106-00-000m-sta-and-ap.docx"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vmlDrawing" Target="../drawings/vmlDrawing4.vml"/><Relationship Id="rId5" Type="http://schemas.openxmlformats.org/officeDocument/2006/relationships/image" Target="../media/image9.emf"/><Relationship Id="rId4" Type="http://schemas.openxmlformats.org/officeDocument/2006/relationships/oleObject" Target="../embeddings/oleObject4.bin"/></Relationships>
</file>

<file path=ppt/slides/_rels/slide25.xml.rels><?xml version="1.0" encoding="UTF-8" standalone="yes"?>
<Relationships xmlns="http://schemas.openxmlformats.org/package/2006/relationships"><Relationship Id="rId3" Type="http://schemas.openxmlformats.org/officeDocument/2006/relationships/hyperlink" Target="https://mentor.ieee.org/802.11/dcn/20/11-22-0180" TargetMode="External"/><Relationship Id="rId2" Type="http://schemas.openxmlformats.org/officeDocument/2006/relationships/hyperlink" Target="https://mentor.ieee.org/802.11/dcn/20/11-22-0278"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mentor.ieee.org/802.11/dcn/20/11-22-0486"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10.emf"/><Relationship Id="rId4" Type="http://schemas.openxmlformats.org/officeDocument/2006/relationships/oleObject" Target="../embeddings/oleObject5.bin"/></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hyperlink" Target="https://mentor.ieee.org/802.11/dcn/22/11-22-0281-02-0wng-agenda-for-wng-sc-2022-march.pptx" TargetMode="External"/><Relationship Id="rId7" Type="http://schemas.openxmlformats.org/officeDocument/2006/relationships/hyperlink" Target="https://mentor.ieee.org/802.11/dcn/22/11-22-0469-00-0wng-wng-meeting-minutes-2022-march-electronic-meeting.docx"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https://mentor.ieee.org/802.11/dcn/22/11-22-0458-01-0wng-looking-ahead-to-next-generation-follow-up.pptx" TargetMode="External"/><Relationship Id="rId5" Type="http://schemas.openxmlformats.org/officeDocument/2006/relationships/hyperlink" Target="https://mentor.ieee.org/802.11/dcn/22/11-22-0418-00-0wng-considerations-of-next-generation-beyond-11be.pptx" TargetMode="External"/><Relationship Id="rId4" Type="http://schemas.openxmlformats.org/officeDocument/2006/relationships/hyperlink" Target="https://www.ieee802.org/1/files/public/docs2022/liaison-WBA-WiFi6E-WTSN-IIOT-0322-v02.pdf" TargetMode="Externa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vmlDrawing" Target="../drawings/vmlDrawing6.vml"/><Relationship Id="rId5" Type="http://schemas.openxmlformats.org/officeDocument/2006/relationships/image" Target="../media/image11.wmf"/><Relationship Id="rId4" Type="http://schemas.openxmlformats.org/officeDocument/2006/relationships/oleObject" Target="../embeddings/oleObject6.bin"/></Relationships>
</file>

<file path=ppt/slides/_rels/slide32.xml.rels><?xml version="1.0" encoding="UTF-8" standalone="yes"?>
<Relationships xmlns="http://schemas.openxmlformats.org/package/2006/relationships"><Relationship Id="rId3" Type="http://schemas.openxmlformats.org/officeDocument/2006/relationships/hyperlink" Target="https://mentor.ieee.org/802-ec/dcn/22/ec-22-0047-00-00EC-ieee-sa-response-to-iso-iec-jtc1-on-802-11ax-05nov2021.pdf" TargetMode="External"/><Relationship Id="rId2" Type="http://schemas.openxmlformats.org/officeDocument/2006/relationships/hyperlink" Target="https://mentor.ieee.org/802.11/dcn/20/11-21-0242"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12.emf"/><Relationship Id="rId4" Type="http://schemas.openxmlformats.org/officeDocument/2006/relationships/oleObject" Target="../embeddings/oleObject7.bin"/></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hyperlink" Target="mailto:joseph.levy@interdigital.com" TargetMode="Externa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xml"/><Relationship Id="rId1" Type="http://schemas.openxmlformats.org/officeDocument/2006/relationships/vmlDrawing" Target="../drawings/vmlDrawing8.vml"/><Relationship Id="rId5" Type="http://schemas.openxmlformats.org/officeDocument/2006/relationships/image" Target="../media/image13.emf"/><Relationship Id="rId4" Type="http://schemas.openxmlformats.org/officeDocument/2006/relationships/oleObject" Target="../embeddings/oleObject8.bin"/></Relationships>
</file>

<file path=ppt/slides/_rels/slide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xml"/><Relationship Id="rId1" Type="http://schemas.openxmlformats.org/officeDocument/2006/relationships/vmlDrawing" Target="../drawings/vmlDrawing9.vml"/><Relationship Id="rId5" Type="http://schemas.openxmlformats.org/officeDocument/2006/relationships/image" Target="../media/image14.emf"/><Relationship Id="rId4" Type="http://schemas.openxmlformats.org/officeDocument/2006/relationships/oleObject" Target="../embeddings/oleObject9.bin"/></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image" Target="../media/image15.png"/><Relationship Id="rId4" Type="http://schemas.openxmlformats.org/officeDocument/2006/relationships/oleObject" Target="../embeddings/oleObject10.bin"/></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hyperlink" Target="https://mentor.ieee.org/802.11/dcn/22/11-22-0284-03-00bd-tgbd-agenda-for-mar-plenary-2022.pptx"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hyperlink" Target="https://mentor.ieee.org/802.11/dcn/22/11-22-0021-14-0000-tgbd-mdr-report.docx" TargetMode="External"/><Relationship Id="rId2" Type="http://schemas.openxmlformats.org/officeDocument/2006/relationships/hyperlink" Target="https://mentor.ieee.org/802.11/dcn/21/11-21-2018-07-00bd-tgbd-lb259-comments.xlsx"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hyperlink" Target="https://mentor.ieee.org/802.11/dcn/18/11-18-0862-03-0ngv-ieee-802-11-ngv-sg-proposed-csd.docx" TargetMode="Externa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hyperlink" Target="https://mentor.ieee.org/802.11/dcn/22/11-22-0411-02-00bd-p802-11bd-report-to-ec-on-approval-to-go-to-sa-ballot.pptx" TargetMode="Externa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image" Target="../media/image16.emf"/></Relationships>
</file>

<file path=ppt/slides/_rels/slide66.xml.rels><?xml version="1.0" encoding="UTF-8" standalone="yes"?>
<Relationships xmlns="http://schemas.openxmlformats.org/package/2006/relationships"><Relationship Id="rId3" Type="http://schemas.openxmlformats.org/officeDocument/2006/relationships/hyperlink" Target="https://mentor.ieee.org/802.11/dcn/21/11-21-0706-05-00be-tgbe-coexistence-assessment-document.docx" TargetMode="External"/><Relationship Id="rId2" Type="http://schemas.openxmlformats.org/officeDocument/2006/relationships/image" Target="../media/image17.emf"/><Relationship Id="rId1" Type="http://schemas.openxmlformats.org/officeDocument/2006/relationships/slideLayout" Target="../slideLayouts/slideLayout2.xml"/><Relationship Id="rId6" Type="http://schemas.openxmlformats.org/officeDocument/2006/relationships/hyperlink" Target="https://mentor.ieee.org/802.11/dcn/20/11-20-1982-66-00be-tgbe-motions-list-for-teleconferences-part-2.pptx" TargetMode="External"/><Relationship Id="rId5" Type="http://schemas.openxmlformats.org/officeDocument/2006/relationships/hyperlink" Target="https://mentor.ieee.org/802.11/dcn/22/11-22-0428-01-00be-mar-may-tgbe-teleconference-agenda.docx" TargetMode="External"/><Relationship Id="rId4" Type="http://schemas.openxmlformats.org/officeDocument/2006/relationships/hyperlink" Target="https://mentor.ieee.org/802.11/dcn/22/11-22-0271-13-00be-tgbe-mar-2022-meeting-agenda.pptx" TargetMode="Externa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vmlDrawing" Target="../drawings/vmlDrawing12.vml"/><Relationship Id="rId5" Type="http://schemas.openxmlformats.org/officeDocument/2006/relationships/image" Target="../media/image8.emf"/><Relationship Id="rId4" Type="http://schemas.openxmlformats.org/officeDocument/2006/relationships/oleObject" Target="../embeddings/oleObject12.bin"/></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8" Type="http://schemas.openxmlformats.org/officeDocument/2006/relationships/hyperlink" Target="https://mentor.ieee.org/802.11/dcn/22/11-22-0459-00-00bh-merged-solutions-concept.pptx" TargetMode="External"/><Relationship Id="rId13" Type="http://schemas.openxmlformats.org/officeDocument/2006/relationships/hyperlink" Target="https://mentor.ieee.org/802.11/dcn/22/11-22-0473-00-00bh-rule-based-random-mac-sta-identification.pptx" TargetMode="External"/><Relationship Id="rId3" Type="http://schemas.openxmlformats.org/officeDocument/2006/relationships/hyperlink" Target="https://mentor.ieee.org/802.11/dcn/22/11-22-0262-08-00bh-agenda-tgbh-2022-mar-plenary.pptx" TargetMode="External"/><Relationship Id="rId7" Type="http://schemas.openxmlformats.org/officeDocument/2006/relationships/hyperlink" Target="https://mentor.ieee.org/802.11/dcn/21/11-21-0332-32-00bh-issues-tracking.docx" TargetMode="External"/><Relationship Id="rId12" Type="http://schemas.openxmlformats.org/officeDocument/2006/relationships/hyperlink" Target="https://mentor.ieee.org/802.11/dcn/22/11-22-0427-04-00bh-maad-mac-2-text.docx" TargetMode="External"/><Relationship Id="rId2" Type="http://schemas.openxmlformats.org/officeDocument/2006/relationships/notesSlide" Target="../notesSlides/notesSlide40.xml"/><Relationship Id="rId16" Type="http://schemas.openxmlformats.org/officeDocument/2006/relationships/hyperlink" Target="https://mentor.ieee.org/802.11/dcn/22/11-22-0435-00-00bh-open-issues-from-issues-tracking.pptx" TargetMode="External"/><Relationship Id="rId1" Type="http://schemas.openxmlformats.org/officeDocument/2006/relationships/slideLayout" Target="../slideLayouts/slideLayout2.xml"/><Relationship Id="rId6" Type="http://schemas.openxmlformats.org/officeDocument/2006/relationships/hyperlink" Target="https://mentor.ieee.org/802.11/dcn/22/11-22-0474-01-00bh-tgbh-way-ahead.pptx" TargetMode="External"/><Relationship Id="rId11" Type="http://schemas.openxmlformats.org/officeDocument/2006/relationships/hyperlink" Target="https://mentor.ieee.org/802.11/dcn/22/11-22-0424-01-00bh-maad-mac-2-presentation.pptx" TargetMode="External"/><Relationship Id="rId5" Type="http://schemas.openxmlformats.org/officeDocument/2006/relationships/hyperlink" Target="https://mentor.ieee.org/802.11/dcn/22/11-22-0434-01-00bh-tgbh-csd-update.docx" TargetMode="External"/><Relationship Id="rId15" Type="http://schemas.openxmlformats.org/officeDocument/2006/relationships/hyperlink" Target="https://mentor.ieee.org/802.11/dcn/22/11-22-0482-00-00bh-annex-for-opaque-device-id.docx" TargetMode="External"/><Relationship Id="rId10" Type="http://schemas.openxmlformats.org/officeDocument/2006/relationships/hyperlink" Target="https://mentor.ieee.org/802.11/dcn/22/11-22-0301-02-00bh-maad-mac-text.docx" TargetMode="External"/><Relationship Id="rId4" Type="http://schemas.openxmlformats.org/officeDocument/2006/relationships/hyperlink" Target="https://mentor.ieee.org/802.11/dcn/21/11-21-0332-30-00bh-issues-tracking.docx" TargetMode="External"/><Relationship Id="rId9" Type="http://schemas.openxmlformats.org/officeDocument/2006/relationships/hyperlink" Target="https://mentor.ieee.org/802.11/dcn/22/11-22-0470-00-00bh-combined-proposal.docx" TargetMode="External"/><Relationship Id="rId14" Type="http://schemas.openxmlformats.org/officeDocument/2006/relationships/hyperlink" Target="https://mentor.ieee.org/802.11/dcn/22/11-22-0187-02-00bh-network-generated-device-id.docx" TargetMode="Externa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2.xml"/><Relationship Id="rId1" Type="http://schemas.openxmlformats.org/officeDocument/2006/relationships/vmlDrawing" Target="../drawings/vmlDrawing13.vml"/><Relationship Id="rId5" Type="http://schemas.openxmlformats.org/officeDocument/2006/relationships/image" Target="../media/image18.emf"/><Relationship Id="rId4" Type="http://schemas.openxmlformats.org/officeDocument/2006/relationships/oleObject" Target="../embeddings/oleObject13.bin"/></Relationships>
</file>

<file path=ppt/slides/_rels/slide83.xml.rels><?xml version="1.0" encoding="UTF-8" standalone="yes"?>
<Relationships xmlns="http://schemas.openxmlformats.org/package/2006/relationships"><Relationship Id="rId3" Type="http://schemas.openxmlformats.org/officeDocument/2006/relationships/hyperlink" Target="https://mentor.ieee.org/802.11/dcn/22/11-22-0379-00-0itu-proposed-modifications-to-itu-r-m-1801-2.docx" TargetMode="External"/><Relationship Id="rId2" Type="http://schemas.openxmlformats.org/officeDocument/2006/relationships/hyperlink" Target="https://mentor.ieee.org/802.11/dcn/22/11-22-0378-00-0itu-proposed-modifications-to-itu-r-m-1450-5.docx" TargetMode="External"/><Relationship Id="rId1" Type="http://schemas.openxmlformats.org/officeDocument/2006/relationships/slideLayout" Target="../slideLayouts/slideLayout2.xml"/><Relationship Id="rId4" Type="http://schemas.openxmlformats.org/officeDocument/2006/relationships/hyperlink" Target="https://www.itu.int/events/eventdetails.asp?eventid=19471" TargetMode="Externa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2.xml"/><Relationship Id="rId1" Type="http://schemas.openxmlformats.org/officeDocument/2006/relationships/vmlDrawing" Target="../drawings/vmlDrawing14.vml"/><Relationship Id="rId5" Type="http://schemas.openxmlformats.org/officeDocument/2006/relationships/image" Target="../media/image19.emf"/><Relationship Id="rId4" Type="http://schemas.openxmlformats.org/officeDocument/2006/relationships/oleObject" Target="../embeddings/oleObject14.bin"/></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hyperlink" Target="http://www.wi-fi.org/who-we-are/current-work-areas"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hyperlink" Target="http://www.wi-fi.org/" TargetMode="External"/></Relationships>
</file>

<file path=ppt/slides/_rels/slide8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2.xml"/><Relationship Id="rId1" Type="http://schemas.openxmlformats.org/officeDocument/2006/relationships/vmlDrawing" Target="../drawings/vmlDrawing15.vml"/><Relationship Id="rId5" Type="http://schemas.openxmlformats.org/officeDocument/2006/relationships/image" Target="../media/image20.emf"/><Relationship Id="rId4" Type="http://schemas.openxmlformats.org/officeDocument/2006/relationships/oleObject" Target="../embeddings/oleObject15.bin"/></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hyperlink" Target="http://www.ietf.org/" TargetMode="External"/><Relationship Id="rId2" Type="http://schemas.openxmlformats.org/officeDocument/2006/relationships/notesSlide" Target="../notesSlides/notesSlide51.xml"/><Relationship Id="rId1" Type="http://schemas.openxmlformats.org/officeDocument/2006/relationships/slideLayout" Target="../slideLayouts/slideLayout2.xml"/><Relationship Id="rId5" Type="http://schemas.openxmlformats.org/officeDocument/2006/relationships/hyperlink" Target="https://www.ietf.org/edu/tutorials.html" TargetMode="External"/><Relationship Id="rId4" Type="http://schemas.openxmlformats.org/officeDocument/2006/relationships/hyperlink" Target="https://www.ietf.org/edu/process-oriented-tutorials.html#newcomers" TargetMode="External"/></Relationships>
</file>

<file path=ppt/slides/_rels/slide92.xml.rels><?xml version="1.0" encoding="UTF-8" standalone="yes"?>
<Relationships xmlns="http://schemas.openxmlformats.org/package/2006/relationships"><Relationship Id="rId3" Type="http://schemas.openxmlformats.org/officeDocument/2006/relationships/hyperlink" Target="http://www.iab.org/activities/joint-activities/iab-ieee-coordination/" TargetMode="External"/><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hyperlink" Target="https://datatracker.ietf.org/wg/ipwave/charter/" TargetMode="Externa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hyperlink" Target="https://datatracker.ietf.org/wg/bofs/" TargetMode="External"/><Relationship Id="rId7" Type="http://schemas.openxmlformats.org/officeDocument/2006/relationships/hyperlink" Target="https://datatracker.ietf.org/wg/moq/about/" TargetMode="External"/><Relationship Id="rId2" Type="http://schemas.openxmlformats.org/officeDocument/2006/relationships/notesSlide" Target="../notesSlides/notesSlide54.xml"/><Relationship Id="rId1" Type="http://schemas.openxmlformats.org/officeDocument/2006/relationships/slideLayout" Target="../slideLayouts/slideLayout2.xml"/><Relationship Id="rId6" Type="http://schemas.openxmlformats.org/officeDocument/2006/relationships/hyperlink" Target="https://datatracker.ietf.org/wg/can/about/" TargetMode="External"/><Relationship Id="rId5" Type="http://schemas.openxmlformats.org/officeDocument/2006/relationships/hyperlink" Target="https://datatracker.ietf.org/wg/savnet/about/" TargetMode="External"/><Relationship Id="rId4" Type="http://schemas.openxmlformats.org/officeDocument/2006/relationships/hyperlink" Target="https://datatracker.ietf.org/wg/secret/about/" TargetMode="External"/></Relationships>
</file>

<file path=ppt/slides/_rels/slide95.xml.rels><?xml version="1.0" encoding="UTF-8" standalone="yes"?>
<Relationships xmlns="http://schemas.openxmlformats.org/package/2006/relationships"><Relationship Id="rId8" Type="http://schemas.openxmlformats.org/officeDocument/2006/relationships/hyperlink" Target="https://datatracker.ietf.org/wg/shmoo/about/" TargetMode="External"/><Relationship Id="rId3" Type="http://schemas.openxmlformats.org/officeDocument/2006/relationships/hyperlink" Target="https://datatracker.ietf.org/group/chartering/" TargetMode="External"/><Relationship Id="rId7" Type="http://schemas.openxmlformats.org/officeDocument/2006/relationships/hyperlink" Target="https://datatracker.ietf.org/doc/charter-ietf-grow/" TargetMode="External"/><Relationship Id="rId2" Type="http://schemas.openxmlformats.org/officeDocument/2006/relationships/notesSlide" Target="../notesSlides/notesSlide55.xml"/><Relationship Id="rId1" Type="http://schemas.openxmlformats.org/officeDocument/2006/relationships/slideLayout" Target="../slideLayouts/slideLayout2.xml"/><Relationship Id="rId6" Type="http://schemas.openxmlformats.org/officeDocument/2006/relationships/hyperlink" Target="https://datatracker.ietf.org/wg/grow/about/" TargetMode="External"/><Relationship Id="rId5" Type="http://schemas.openxmlformats.org/officeDocument/2006/relationships/hyperlink" Target="https://datatracker.ietf.org/doc/charter-ietf-ccamp/" TargetMode="External"/><Relationship Id="rId4" Type="http://schemas.openxmlformats.org/officeDocument/2006/relationships/hyperlink" Target="https://datatracker.ietf.org/wg/ccamp/about/" TargetMode="External"/><Relationship Id="rId9" Type="http://schemas.openxmlformats.org/officeDocument/2006/relationships/hyperlink" Target="https://datatracker.ietf.org/doc/charter-ietf-shmoo/" TargetMode="External"/></Relationships>
</file>

<file path=ppt/slides/_rels/slide96.xml.rels><?xml version="1.0" encoding="UTF-8" standalone="yes"?>
<Relationships xmlns="http://schemas.openxmlformats.org/package/2006/relationships"><Relationship Id="rId3" Type="http://schemas.openxmlformats.org/officeDocument/2006/relationships/hyperlink" Target="https://www.ietf.org/blog/yang-catalog-latest-developments-ietf-100-hackathon/" TargetMode="External"/><Relationship Id="rId2" Type="http://schemas.openxmlformats.org/officeDocument/2006/relationships/notesSlide" Target="../notesSlides/notesSlide56.xml"/><Relationship Id="rId1" Type="http://schemas.openxmlformats.org/officeDocument/2006/relationships/slideLayout" Target="../slideLayouts/slideLayout2.xml"/><Relationship Id="rId5" Type="http://schemas.openxmlformats.org/officeDocument/2006/relationships/hyperlink" Target="https://1.ieee802.org/yangsters/" TargetMode="External"/><Relationship Id="rId4" Type="http://schemas.openxmlformats.org/officeDocument/2006/relationships/hyperlink" Target="https://yangcatalog.org/" TargetMode="External"/></Relationships>
</file>

<file path=ppt/slides/_rels/slide97.xml.rels><?xml version="1.0" encoding="UTF-8" standalone="yes"?>
<Relationships xmlns="http://schemas.openxmlformats.org/package/2006/relationships"><Relationship Id="rId3" Type="http://schemas.openxmlformats.org/officeDocument/2006/relationships/hyperlink" Target="http://datatracker.ietf.org/wg/6lo/charter/" TargetMode="External"/><Relationship Id="rId2" Type="http://schemas.openxmlformats.org/officeDocument/2006/relationships/notesSlide" Target="../notesSlides/notesSlide57.xml"/><Relationship Id="rId1" Type="http://schemas.openxmlformats.org/officeDocument/2006/relationships/slideLayout" Target="../slideLayouts/slideLayout2.xml"/><Relationship Id="rId5" Type="http://schemas.openxmlformats.org/officeDocument/2006/relationships/hyperlink" Target="https://datatracker.ietf.org/doc/draft-ietf-6lo-use-cases/" TargetMode="External"/><Relationship Id="rId4" Type="http://schemas.openxmlformats.org/officeDocument/2006/relationships/hyperlink" Target="https://datatracker.ietf.org/doc/draft-ietf-6lo-multicast-registration/" TargetMode="External"/></Relationships>
</file>

<file path=ppt/slides/_rels/slide98.xml.rels><?xml version="1.0" encoding="UTF-8" standalone="yes"?>
<Relationships xmlns="http://schemas.openxmlformats.org/package/2006/relationships"><Relationship Id="rId3" Type="http://schemas.openxmlformats.org/officeDocument/2006/relationships/hyperlink" Target="http://datatracker.ietf.org/wg/roll/" TargetMode="External"/><Relationship Id="rId2" Type="http://schemas.openxmlformats.org/officeDocument/2006/relationships/notesSlide" Target="../notesSlides/notesSlide58.xml"/><Relationship Id="rId1" Type="http://schemas.openxmlformats.org/officeDocument/2006/relationships/slideLayout" Target="../slideLayouts/slideLayout2.xml"/><Relationship Id="rId5" Type="http://schemas.openxmlformats.org/officeDocument/2006/relationships/hyperlink" Target="https://datatracker.ietf.org/group/iotdir/about/" TargetMode="External"/><Relationship Id="rId4" Type="http://schemas.openxmlformats.org/officeDocument/2006/relationships/hyperlink" Target="http://datatracker.ietf.org/wg/core/" TargetMode="External"/></Relationships>
</file>

<file path=ppt/slides/_rels/slide99.xml.rels><?xml version="1.0" encoding="UTF-8" standalone="yes"?>
<Relationships xmlns="http://schemas.openxmlformats.org/package/2006/relationships"><Relationship Id="rId3" Type="http://schemas.openxmlformats.org/officeDocument/2006/relationships/hyperlink" Target="http://datatracker.ietf.org/wg/madinas/" TargetMode="External"/><Relationship Id="rId2" Type="http://schemas.openxmlformats.org/officeDocument/2006/relationships/notesSlide" Target="../notesSlides/notesSlide59.xml"/><Relationship Id="rId1" Type="http://schemas.openxmlformats.org/officeDocument/2006/relationships/slideLayout" Target="../slideLayouts/slideLayout2.xml"/><Relationship Id="rId5" Type="http://schemas.openxmlformats.org/officeDocument/2006/relationships/hyperlink" Target="https://datatracker.ietf.org/doc/draft-zuniga-madinas-mac-address-randomization/" TargetMode="External"/><Relationship Id="rId4" Type="http://schemas.openxmlformats.org/officeDocument/2006/relationships/hyperlink" Target="https://datatracker.ietf.org/doc/draft-henry-madinas-framewor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t>802.11 WG March 2022 Session Report</a:t>
            </a:r>
            <a:endParaRPr lang="en-GB" dirty="0"/>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a:t>Date: 2022-03-14</a:t>
            </a:r>
            <a:endParaRPr lang="en-GB" sz="2000" b="0" dirty="0"/>
          </a:p>
        </p:txBody>
      </p:sp>
      <p:sp>
        <p:nvSpPr>
          <p:cNvPr id="6" name="Date Placeholder 3"/>
          <p:cNvSpPr>
            <a:spLocks noGrp="1"/>
          </p:cNvSpPr>
          <p:nvPr>
            <p:ph type="dt" idx="10"/>
          </p:nvPr>
        </p:nvSpPr>
        <p:spPr/>
        <p:txBody>
          <a:bodyPr/>
          <a:lstStyle/>
          <a:p>
            <a:r>
              <a:rPr lang="en-US"/>
              <a:t>March 2022</a:t>
            </a:r>
            <a:endParaRPr lang="en-GB" dirty="0"/>
          </a:p>
        </p:txBody>
      </p:sp>
      <p:sp>
        <p:nvSpPr>
          <p:cNvPr id="7" name="Footer Placeholder 4"/>
          <p:cNvSpPr>
            <a:spLocks noGrp="1"/>
          </p:cNvSpPr>
          <p:nvPr>
            <p:ph type="ftr" idx="11"/>
          </p:nvPr>
        </p:nvSpPr>
        <p:spPr/>
        <p:txBody>
          <a:bodyPr/>
          <a:lstStyle/>
          <a:p>
            <a:r>
              <a:rPr lang="en-GB"/>
              <a:t>Robert Stacey (Intel)</a:t>
            </a:r>
            <a:endParaRPr lang="en-GB" dirty="0"/>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1</a:t>
            </a:fld>
            <a:endParaRPr lang="en-GB" dirty="0"/>
          </a:p>
        </p:txBody>
      </p:sp>
      <p:graphicFrame>
        <p:nvGraphicFramePr>
          <p:cNvPr id="3075" name="Object 3"/>
          <p:cNvGraphicFramePr>
            <a:graphicFrameLocks noChangeAspect="1"/>
          </p:cNvGraphicFramePr>
          <p:nvPr>
            <p:extLst>
              <p:ext uri="{D42A27DB-BD31-4B8C-83A1-F6EECF244321}">
                <p14:modId xmlns:p14="http://schemas.microsoft.com/office/powerpoint/2010/main" val="959450121"/>
              </p:ext>
            </p:extLst>
          </p:nvPr>
        </p:nvGraphicFramePr>
        <p:xfrm>
          <a:off x="989013" y="2411413"/>
          <a:ext cx="10039350" cy="2428875"/>
        </p:xfrm>
        <a:graphic>
          <a:graphicData uri="http://schemas.openxmlformats.org/presentationml/2006/ole">
            <mc:AlternateContent xmlns:mc="http://schemas.openxmlformats.org/markup-compatibility/2006">
              <mc:Choice xmlns:v="urn:schemas-microsoft-com:vml" Requires="v">
                <p:oleObj spid="_x0000_s3208" name="Document" r:id="rId4" imgW="10512000" imgH="2539535" progId="Word.Document.8">
                  <p:embed/>
                </p:oleObj>
              </mc:Choice>
              <mc:Fallback>
                <p:oleObj name="Document" r:id="rId4" imgW="10512000" imgH="2539535" progId="Word.Document.8">
                  <p:embed/>
                  <p:pic>
                    <p:nvPicPr>
                      <p:cNvPr id="0" name="Picture 3"/>
                      <p:cNvPicPr>
                        <a:picLocks noChangeAspect="1" noChangeArrowheads="1"/>
                      </p:cNvPicPr>
                      <p:nvPr/>
                    </p:nvPicPr>
                    <p:blipFill>
                      <a:blip r:embed="rId5"/>
                      <a:srcRect/>
                      <a:stretch>
                        <a:fillRect/>
                      </a:stretch>
                    </p:blipFill>
                    <p:spPr bwMode="auto">
                      <a:xfrm>
                        <a:off x="989013" y="2411413"/>
                        <a:ext cx="10039350" cy="2428875"/>
                      </a:xfrm>
                      <a:prstGeom prst="rect">
                        <a:avLst/>
                      </a:prstGeom>
                      <a:noFill/>
                    </p:spPr>
                  </p:pic>
                </p:oleObj>
              </mc:Fallback>
            </mc:AlternateContent>
          </a:graphicData>
        </a:graphic>
      </p:graphicFrame>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t>802.11 WG Editor’s Meeting (March 2022)</a:t>
            </a:r>
            <a:endParaRPr lang="en-GB" dirty="0"/>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2022-03-14</a:t>
            </a:r>
          </a:p>
        </p:txBody>
      </p:sp>
      <p:graphicFrame>
        <p:nvGraphicFramePr>
          <p:cNvPr id="3075" name="Object 3"/>
          <p:cNvGraphicFramePr>
            <a:graphicFrameLocks noChangeAspect="1"/>
          </p:cNvGraphicFramePr>
          <p:nvPr>
            <p:extLst>
              <p:ext uri="{D42A27DB-BD31-4B8C-83A1-F6EECF244321}">
                <p14:modId xmlns:p14="http://schemas.microsoft.com/office/powerpoint/2010/main" val="1762794483"/>
              </p:ext>
            </p:extLst>
          </p:nvPr>
        </p:nvGraphicFramePr>
        <p:xfrm>
          <a:off x="993775" y="2436813"/>
          <a:ext cx="10123488" cy="2460625"/>
        </p:xfrm>
        <a:graphic>
          <a:graphicData uri="http://schemas.openxmlformats.org/presentationml/2006/ole">
            <mc:AlternateContent xmlns:mc="http://schemas.openxmlformats.org/markup-compatibility/2006">
              <mc:Choice xmlns:v="urn:schemas-microsoft-com:vml" Requires="v">
                <p:oleObj spid="_x0000_s4108" name="Document" r:id="rId4" imgW="10439485" imgH="2546686" progId="Word.Document.8">
                  <p:embed/>
                </p:oleObj>
              </mc:Choice>
              <mc:Fallback>
                <p:oleObj name="Document" r:id="rId4" imgW="10439485" imgH="2546686" progId="Word.Document.8">
                  <p:embed/>
                  <p:pic>
                    <p:nvPicPr>
                      <p:cNvPr id="3075" name="Object 3"/>
                      <p:cNvPicPr>
                        <a:picLocks noChangeAspect="1" noChangeArrowheads="1"/>
                      </p:cNvPicPr>
                      <p:nvPr/>
                    </p:nvPicPr>
                    <p:blipFill>
                      <a:blip r:embed="rId5"/>
                      <a:srcRect/>
                      <a:stretch>
                        <a:fillRect/>
                      </a:stretch>
                    </p:blipFill>
                    <p:spPr bwMode="auto">
                      <a:xfrm>
                        <a:off x="993775" y="2436813"/>
                        <a:ext cx="10123488" cy="2460625"/>
                      </a:xfrm>
                      <a:prstGeom prst="rect">
                        <a:avLst/>
                      </a:prstGeom>
                      <a:noFill/>
                    </p:spPr>
                  </p:pic>
                </p:oleObj>
              </mc:Fallback>
            </mc:AlternateContent>
          </a:graphicData>
        </a:graphic>
      </p:graphicFrame>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
        <p:nvSpPr>
          <p:cNvPr id="2" name="Footer Placeholder 1">
            <a:extLst>
              <a:ext uri="{FF2B5EF4-FFF2-40B4-BE49-F238E27FC236}">
                <a16:creationId xmlns:a16="http://schemas.microsoft.com/office/drawing/2014/main" id="{FDA2419A-3C71-4ECB-B2DB-41BA9A5F927F}"/>
              </a:ext>
            </a:extLst>
          </p:cNvPr>
          <p:cNvSpPr>
            <a:spLocks noGrp="1"/>
          </p:cNvSpPr>
          <p:nvPr>
            <p:ph type="ftr" idx="11"/>
          </p:nvPr>
        </p:nvSpPr>
        <p:spPr/>
        <p:txBody>
          <a:bodyPr/>
          <a:lstStyle/>
          <a:p>
            <a:r>
              <a:rPr lang="en-GB"/>
              <a:t>Peter Ecclesine, Cisco</a:t>
            </a:r>
          </a:p>
        </p:txBody>
      </p:sp>
      <p:sp>
        <p:nvSpPr>
          <p:cNvPr id="3" name="Slide Number Placeholder 2">
            <a:extLst>
              <a:ext uri="{FF2B5EF4-FFF2-40B4-BE49-F238E27FC236}">
                <a16:creationId xmlns:a16="http://schemas.microsoft.com/office/drawing/2014/main" id="{294F576F-09A6-4EFE-84FD-01F93208FBF4}"/>
              </a:ext>
            </a:extLst>
          </p:cNvPr>
          <p:cNvSpPr>
            <a:spLocks noGrp="1"/>
          </p:cNvSpPr>
          <p:nvPr>
            <p:ph type="sldNum" idx="12"/>
          </p:nvPr>
        </p:nvSpPr>
        <p:spPr/>
        <p:txBody>
          <a:bodyPr/>
          <a:lstStyle/>
          <a:p>
            <a:r>
              <a:rPr lang="en-GB"/>
              <a:t>Slide </a:t>
            </a:r>
            <a:fld id="{DE40C9FC-4879-4F20-9ECA-A574A90476B7}" type="slidenum">
              <a:rPr lang="en-GB" smtClean="0"/>
              <a:pPr/>
              <a:t>10</a:t>
            </a:fld>
            <a:endParaRPr lang="en-GB"/>
          </a:p>
        </p:txBody>
      </p:sp>
      <p:sp>
        <p:nvSpPr>
          <p:cNvPr id="4" name="Date Placeholder 3">
            <a:extLst>
              <a:ext uri="{FF2B5EF4-FFF2-40B4-BE49-F238E27FC236}">
                <a16:creationId xmlns:a16="http://schemas.microsoft.com/office/drawing/2014/main" id="{33EDD824-41F9-43FC-834D-8E33782275DD}"/>
              </a:ext>
            </a:extLst>
          </p:cNvPr>
          <p:cNvSpPr>
            <a:spLocks noGrp="1"/>
          </p:cNvSpPr>
          <p:nvPr>
            <p:ph type="dt" idx="10"/>
          </p:nvPr>
        </p:nvSpPr>
        <p:spPr/>
        <p:txBody>
          <a:bodyPr/>
          <a:lstStyle/>
          <a:p>
            <a:r>
              <a:rPr lang="en-US"/>
              <a:t>March 2022</a:t>
            </a:r>
            <a:endParaRPr lang="en-GB"/>
          </a:p>
        </p:txBody>
      </p:sp>
    </p:spTree>
    <p:extLst>
      <p:ext uri="{BB962C8B-B14F-4D97-AF65-F5344CB8AC3E}">
        <p14:creationId xmlns:p14="http://schemas.microsoft.com/office/powerpoint/2010/main" val="393398388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Rectangle 2"/>
          <p:cNvSpPr>
            <a:spLocks noGrp="1" noChangeArrowheads="1"/>
          </p:cNvSpPr>
          <p:nvPr>
            <p:ph type="title"/>
          </p:nvPr>
        </p:nvSpPr>
        <p:spPr/>
        <p:txBody>
          <a:bodyPr/>
          <a:lstStyle/>
          <a:p>
            <a:r>
              <a:rPr lang="en-US" dirty="0"/>
              <a:t>EMU WG</a:t>
            </a:r>
          </a:p>
        </p:txBody>
      </p:sp>
      <p:sp>
        <p:nvSpPr>
          <p:cNvPr id="19462" name="Rectangle 3"/>
          <p:cNvSpPr>
            <a:spLocks noGrp="1" noChangeArrowheads="1"/>
          </p:cNvSpPr>
          <p:nvPr>
            <p:ph idx="1"/>
          </p:nvPr>
        </p:nvSpPr>
        <p:spPr/>
        <p:txBody>
          <a:bodyPr/>
          <a:lstStyle/>
          <a:p>
            <a:pPr>
              <a:lnSpc>
                <a:spcPct val="80000"/>
              </a:lnSpc>
            </a:pPr>
            <a:r>
              <a:rPr lang="en-US" sz="1800" dirty="0"/>
              <a:t>See </a:t>
            </a:r>
            <a:r>
              <a:rPr lang="en-US" sz="1800" dirty="0">
                <a:hlinkClick r:id="rId3"/>
              </a:rPr>
              <a:t>http://datatracker.ietf.org/wg/emu/</a:t>
            </a:r>
            <a:r>
              <a:rPr lang="en-US" sz="1800" dirty="0"/>
              <a:t> </a:t>
            </a:r>
          </a:p>
          <a:p>
            <a:pPr>
              <a:lnSpc>
                <a:spcPct val="80000"/>
              </a:lnSpc>
            </a:pPr>
            <a:endParaRPr lang="en-US" sz="1800" dirty="0"/>
          </a:p>
          <a:p>
            <a:pPr>
              <a:lnSpc>
                <a:spcPct val="80000"/>
              </a:lnSpc>
            </a:pPr>
            <a:r>
              <a:rPr lang="en-US" sz="1800" dirty="0"/>
              <a:t>EAP Method Updates</a:t>
            </a:r>
          </a:p>
          <a:p>
            <a:pPr lvl="1">
              <a:lnSpc>
                <a:spcPct val="80000"/>
              </a:lnSpc>
            </a:pPr>
            <a:r>
              <a:rPr lang="en-US" sz="1400" dirty="0"/>
              <a:t>This working group has been chartered to provide updates to some commonly used Extensible Authentication Protocol methods including of EAP-TLS, EAP-AKA, EAP-AKA’ (for 5G), EAP-SIM, etc.</a:t>
            </a:r>
          </a:p>
          <a:p>
            <a:pPr lvl="1">
              <a:lnSpc>
                <a:spcPct val="80000"/>
              </a:lnSpc>
            </a:pPr>
            <a:r>
              <a:rPr lang="en-US" sz="1400" dirty="0"/>
              <a:t>The group should document any recently gained new knowledge on vulnerabilities or the possible implications of pervasive surveillance or other new concerns. </a:t>
            </a:r>
          </a:p>
          <a:p>
            <a:pPr lvl="1">
              <a:lnSpc>
                <a:spcPct val="80000"/>
              </a:lnSpc>
            </a:pPr>
            <a:endParaRPr lang="en-US" sz="1800" dirty="0"/>
          </a:p>
          <a:p>
            <a:pPr>
              <a:lnSpc>
                <a:spcPct val="80000"/>
              </a:lnSpc>
              <a:spcAft>
                <a:spcPts val="600"/>
              </a:spcAft>
            </a:pPr>
            <a:r>
              <a:rPr lang="en-US" sz="1800" dirty="0"/>
              <a:t>Updates</a:t>
            </a:r>
            <a:endParaRPr lang="en-US" sz="1600" dirty="0"/>
          </a:p>
          <a:p>
            <a:pPr lvl="1">
              <a:lnSpc>
                <a:spcPct val="80000"/>
              </a:lnSpc>
              <a:spcAft>
                <a:spcPts val="600"/>
              </a:spcAft>
            </a:pPr>
            <a:r>
              <a:rPr lang="en-US" sz="1400" dirty="0"/>
              <a:t>Published: the aforementioned Using EAP-TLS with TLS 1.3, see </a:t>
            </a:r>
            <a:r>
              <a:rPr lang="en-US" sz="1400" dirty="0">
                <a:hlinkClick r:id="rId4"/>
              </a:rPr>
              <a:t>https://www.rfc-editor.org/info/rfc9190</a:t>
            </a:r>
            <a:r>
              <a:rPr lang="en-US" sz="1400" dirty="0"/>
              <a:t> (February 2022)</a:t>
            </a:r>
          </a:p>
          <a:p>
            <a:pPr lvl="1">
              <a:lnSpc>
                <a:spcPct val="80000"/>
              </a:lnSpc>
              <a:spcAft>
                <a:spcPts val="600"/>
              </a:spcAft>
            </a:pPr>
            <a:r>
              <a:rPr lang="en-US" sz="1400" dirty="0"/>
              <a:t>Updated: TLS-based EAP types and TLS 1.3, see </a:t>
            </a:r>
            <a:r>
              <a:rPr lang="en-US" sz="1400" dirty="0">
                <a:hlinkClick r:id="rId5"/>
              </a:rPr>
              <a:t>https://datatracker.ietf.org/doc/draft-ietf-emu-tls-eap-types/</a:t>
            </a:r>
            <a:r>
              <a:rPr lang="en-US" sz="1400" dirty="0"/>
              <a:t> (March 2022)</a:t>
            </a:r>
          </a:p>
        </p:txBody>
      </p:sp>
      <p:sp>
        <p:nvSpPr>
          <p:cNvPr id="19458" name="Date Placeholder 3"/>
          <p:cNvSpPr>
            <a:spLocks noGrp="1"/>
          </p:cNvSpPr>
          <p:nvPr>
            <p:ph type="dt" sz="half"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March 2022</a:t>
            </a:r>
            <a:endParaRPr lang="en-US" sz="1800" dirty="0"/>
          </a:p>
        </p:txBody>
      </p:sp>
      <p:sp>
        <p:nvSpPr>
          <p:cNvPr id="19459"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Peter Yee, AKAYLA</a:t>
            </a:r>
          </a:p>
        </p:txBody>
      </p:sp>
      <p:sp>
        <p:nvSpPr>
          <p:cNvPr id="19460"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BE2D3960-A144-4B75-B89D-4EFD7A4AD3C3}" type="slidenum">
              <a:rPr lang="en-US" smtClean="0"/>
              <a:pPr/>
              <a:t>100</a:t>
            </a:fld>
            <a:endParaRPr lang="en-US"/>
          </a:p>
        </p:txBody>
      </p:sp>
    </p:spTree>
    <p:extLst>
      <p:ext uri="{BB962C8B-B14F-4D97-AF65-F5344CB8AC3E}">
        <p14:creationId xmlns:p14="http://schemas.microsoft.com/office/powerpoint/2010/main" val="27060019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Operations Area Working Group</a:t>
            </a:r>
          </a:p>
        </p:txBody>
      </p:sp>
      <p:sp>
        <p:nvSpPr>
          <p:cNvPr id="113667" name="Rectangle 3"/>
          <p:cNvSpPr>
            <a:spLocks noGrp="1" noChangeArrowheads="1"/>
          </p:cNvSpPr>
          <p:nvPr>
            <p:ph idx="1"/>
          </p:nvPr>
        </p:nvSpPr>
        <p:spPr/>
        <p:txBody>
          <a:bodyPr/>
          <a:lstStyle/>
          <a:p>
            <a:pPr>
              <a:lnSpc>
                <a:spcPct val="80000"/>
              </a:lnSpc>
              <a:defRPr/>
            </a:pPr>
            <a:r>
              <a:rPr lang="en-US" sz="2000" dirty="0">
                <a:hlinkClick r:id="rId3"/>
              </a:rPr>
              <a:t>http://datatracker.ietf.org/wg/opsawg/</a:t>
            </a:r>
            <a:endParaRPr lang="en-US" sz="2000" dirty="0"/>
          </a:p>
          <a:p>
            <a:pPr marL="457200" lvl="1" indent="0">
              <a:lnSpc>
                <a:spcPct val="80000"/>
              </a:lnSpc>
              <a:defRPr/>
            </a:pPr>
            <a:endParaRPr lang="en-US" sz="1400" dirty="0"/>
          </a:p>
          <a:p>
            <a:pPr>
              <a:lnSpc>
                <a:spcPct val="80000"/>
              </a:lnSpc>
              <a:defRPr/>
            </a:pPr>
            <a:r>
              <a:rPr lang="en-US" sz="1800" dirty="0"/>
              <a:t>Updates</a:t>
            </a:r>
          </a:p>
          <a:p>
            <a:pPr lvl="1">
              <a:lnSpc>
                <a:spcPct val="80000"/>
              </a:lnSpc>
              <a:defRPr/>
            </a:pPr>
            <a:r>
              <a:rPr lang="en-US" sz="1400" dirty="0"/>
              <a:t>IESG Evaluation: A Layer 2 VPN Network YANG Model, see </a:t>
            </a:r>
            <a:r>
              <a:rPr lang="en-US" sz="1400" dirty="0">
                <a:hlinkClick r:id="rId4"/>
              </a:rPr>
              <a:t>https://datatracker.ietf.org/doc/draft-ietf-opsawg-l2nm/</a:t>
            </a:r>
            <a:r>
              <a:rPr lang="en-US" sz="1400" dirty="0"/>
              <a:t> (January 2022)</a:t>
            </a:r>
          </a:p>
          <a:p>
            <a:pPr lvl="1">
              <a:lnSpc>
                <a:spcPct val="80000"/>
              </a:lnSpc>
              <a:defRPr/>
            </a:pPr>
            <a:r>
              <a:rPr lang="en-US" sz="1400" dirty="0"/>
              <a:t>Published as RFC 9181: A Layer 2/3 VPN Common YANG Model, see</a:t>
            </a:r>
            <a:r>
              <a:rPr lang="en-US" sz="1400" b="1" dirty="0"/>
              <a:t> </a:t>
            </a:r>
            <a:r>
              <a:rPr lang="en-US" sz="1400" dirty="0">
                <a:hlinkClick r:id="rId5"/>
              </a:rPr>
              <a:t>https://www.rfc-editor.org/info/rfc9181</a:t>
            </a:r>
            <a:r>
              <a:rPr lang="en-US" sz="1400" dirty="0"/>
              <a:t> (February 2022)</a:t>
            </a:r>
          </a:p>
          <a:p>
            <a:pPr marL="0" indent="0">
              <a:lnSpc>
                <a:spcPct val="80000"/>
              </a:lnSpc>
              <a:defRPr/>
            </a:pPr>
            <a:endParaRPr lang="en-US" sz="1800" dirty="0"/>
          </a:p>
          <a:p>
            <a:pPr>
              <a:lnSpc>
                <a:spcPct val="80000"/>
              </a:lnSpc>
              <a:defRPr/>
            </a:pPr>
            <a:r>
              <a:rPr lang="en-US" sz="1800" dirty="0"/>
              <a:t>Background</a:t>
            </a:r>
            <a:endParaRPr lang="en-US" sz="1600" dirty="0"/>
          </a:p>
          <a:p>
            <a:pPr lvl="1">
              <a:lnSpc>
                <a:spcPct val="80000"/>
              </a:lnSpc>
              <a:spcAft>
                <a:spcPts val="600"/>
              </a:spcAft>
              <a:defRPr/>
            </a:pPr>
            <a:r>
              <a:rPr lang="en-US" sz="1400" dirty="0"/>
              <a:t>Of interest: RFC 6632, An Overview of the IETF Network Management Protocols, see </a:t>
            </a:r>
            <a:r>
              <a:rPr lang="en-US" sz="1400" dirty="0">
                <a:hlinkClick r:id="rId6"/>
              </a:rPr>
              <a:t>https://tools.ietf.org/html/rfc6632</a:t>
            </a:r>
            <a:r>
              <a:rPr lang="en-US" sz="1400" dirty="0"/>
              <a:t> </a:t>
            </a:r>
          </a:p>
          <a:p>
            <a:pPr lvl="1">
              <a:lnSpc>
                <a:spcPct val="80000"/>
              </a:lnSpc>
              <a:spcAft>
                <a:spcPts val="600"/>
              </a:spcAft>
              <a:defRPr/>
            </a:pPr>
            <a:r>
              <a:rPr lang="en-US" sz="1400" dirty="0"/>
              <a:t>Automated network management, including YANG data models, see </a:t>
            </a:r>
            <a:r>
              <a:rPr lang="en-US" sz="1400" dirty="0">
                <a:hlinkClick r:id="rId7"/>
              </a:rPr>
              <a:t>https://www.ietf.org/topics/netmgmt/</a:t>
            </a:r>
            <a:r>
              <a:rPr lang="en-US" sz="1400" dirty="0"/>
              <a:t> </a:t>
            </a:r>
          </a:p>
          <a:p>
            <a:pPr lvl="1">
              <a:lnSpc>
                <a:spcPct val="80000"/>
              </a:lnSpc>
              <a:defRPr/>
            </a:pPr>
            <a:endParaRPr lang="en-US" sz="1600" dirty="0"/>
          </a:p>
          <a:p>
            <a:pPr marL="457200" lvl="1" indent="0">
              <a:lnSpc>
                <a:spcPct val="80000"/>
              </a:lnSpc>
              <a:defRPr/>
            </a:pPr>
            <a:endParaRPr lang="en-US" sz="1800" dirty="0"/>
          </a:p>
          <a:p>
            <a:pPr>
              <a:lnSpc>
                <a:spcPct val="80000"/>
              </a:lnSpc>
              <a:defRPr/>
            </a:pPr>
            <a:endParaRPr lang="en-US" sz="1800" dirty="0"/>
          </a:p>
          <a:p>
            <a:pPr lvl="1">
              <a:lnSpc>
                <a:spcPct val="80000"/>
              </a:lnSpc>
              <a:defRPr/>
            </a:pPr>
            <a:endParaRPr lang="en-US" sz="1400" dirty="0"/>
          </a:p>
          <a:p>
            <a:pPr lvl="1">
              <a:lnSpc>
                <a:spcPct val="80000"/>
              </a:lnSpc>
              <a:defRPr/>
            </a:pPr>
            <a:endParaRPr lang="en-US" sz="1400" dirty="0"/>
          </a:p>
          <a:p>
            <a:pPr lvl="1">
              <a:lnSpc>
                <a:spcPct val="80000"/>
              </a:lnSpc>
              <a:defRPr/>
            </a:pPr>
            <a:endParaRPr lang="en-US" sz="1400" dirty="0"/>
          </a:p>
          <a:p>
            <a:pPr>
              <a:lnSpc>
                <a:spcPct val="80000"/>
              </a:lnSpc>
              <a:defRPr/>
            </a:pPr>
            <a:endParaRPr lang="en-US" sz="1000" dirty="0"/>
          </a:p>
          <a:p>
            <a:pPr lvl="1">
              <a:lnSpc>
                <a:spcPct val="80000"/>
              </a:lnSpc>
              <a:defRPr/>
            </a:pPr>
            <a:endParaRPr lang="en-US" sz="1200" dirty="0"/>
          </a:p>
          <a:p>
            <a:pPr lvl="1">
              <a:lnSpc>
                <a:spcPct val="80000"/>
              </a:lnSpc>
              <a:buFontTx/>
              <a:buNone/>
              <a:defRPr/>
            </a:pPr>
            <a:endParaRPr lang="en-US" sz="1400" dirty="0"/>
          </a:p>
        </p:txBody>
      </p:sp>
      <p:sp>
        <p:nvSpPr>
          <p:cNvPr id="5122" name="Date Placeholder 3"/>
          <p:cNvSpPr>
            <a:spLocks noGrp="1"/>
          </p:cNvSpPr>
          <p:nvPr>
            <p:ph type="dt" sz="half"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March 2022</a:t>
            </a:r>
            <a:endParaRPr lang="en-US" sz="1800" dirty="0"/>
          </a:p>
        </p:txBody>
      </p:sp>
      <p:sp>
        <p:nvSpPr>
          <p:cNvPr id="5123"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Peter Yee, AKAYLA</a:t>
            </a:r>
          </a:p>
        </p:txBody>
      </p:sp>
      <p:sp>
        <p:nvSpPr>
          <p:cNvPr id="512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5C16A05F-3B59-49E8-BD71-0001B80580FB}" type="slidenum">
              <a:rPr lang="en-US" smtClean="0"/>
              <a:pPr/>
              <a:t>101</a:t>
            </a:fld>
            <a:endParaRPr lang="en-US"/>
          </a:p>
        </p:txBody>
      </p:sp>
    </p:spTree>
    <p:extLst>
      <p:ext uri="{BB962C8B-B14F-4D97-AF65-F5344CB8AC3E}">
        <p14:creationId xmlns:p14="http://schemas.microsoft.com/office/powerpoint/2010/main" val="275765622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Transport Layer Security (TLS)</a:t>
            </a:r>
          </a:p>
        </p:txBody>
      </p:sp>
      <p:sp>
        <p:nvSpPr>
          <p:cNvPr id="113667" name="Rectangle 3"/>
          <p:cNvSpPr>
            <a:spLocks noGrp="1" noChangeArrowheads="1"/>
          </p:cNvSpPr>
          <p:nvPr>
            <p:ph idx="1"/>
          </p:nvPr>
        </p:nvSpPr>
        <p:spPr/>
        <p:txBody>
          <a:bodyPr/>
          <a:lstStyle/>
          <a:p>
            <a:pPr>
              <a:lnSpc>
                <a:spcPct val="80000"/>
              </a:lnSpc>
              <a:defRPr/>
            </a:pPr>
            <a:r>
              <a:rPr lang="en-US" sz="2000" dirty="0"/>
              <a:t>Transport Layer Security Working Group website: </a:t>
            </a:r>
            <a:r>
              <a:rPr lang="en-US" sz="2000" dirty="0">
                <a:hlinkClick r:id="rId3"/>
              </a:rPr>
              <a:t>http://datatracker.ietf.org/wg/tls/</a:t>
            </a:r>
            <a:r>
              <a:rPr lang="en-US" sz="2000" dirty="0"/>
              <a:t> </a:t>
            </a:r>
          </a:p>
          <a:p>
            <a:pPr>
              <a:lnSpc>
                <a:spcPct val="80000"/>
              </a:lnSpc>
              <a:defRPr/>
            </a:pPr>
            <a:endParaRPr lang="en-US" sz="1400" dirty="0"/>
          </a:p>
          <a:p>
            <a:pPr>
              <a:lnSpc>
                <a:spcPct val="80000"/>
              </a:lnSpc>
              <a:defRPr/>
            </a:pPr>
            <a:r>
              <a:rPr lang="en-US" sz="1800" dirty="0"/>
              <a:t>Updates</a:t>
            </a:r>
          </a:p>
          <a:p>
            <a:pPr lvl="1">
              <a:lnSpc>
                <a:spcPct val="80000"/>
              </a:lnSpc>
              <a:spcAft>
                <a:spcPts val="600"/>
              </a:spcAft>
              <a:defRPr/>
            </a:pPr>
            <a:r>
              <a:rPr lang="en-US" sz="1400" dirty="0"/>
              <a:t>A Flags Extension for TLS 1.3, see </a:t>
            </a:r>
            <a:r>
              <a:rPr lang="en-US" sz="1400" dirty="0">
                <a:hlinkClick r:id="rId4"/>
              </a:rPr>
              <a:t>https://datatracker.ietf.org/doc/draft-ietf-tls-tlsflags/</a:t>
            </a:r>
            <a:r>
              <a:rPr lang="en-US" sz="1400" dirty="0"/>
              <a:t> (March 2022)</a:t>
            </a:r>
          </a:p>
          <a:p>
            <a:pPr lvl="1">
              <a:lnSpc>
                <a:spcPct val="80000"/>
              </a:lnSpc>
              <a:spcAft>
                <a:spcPts val="600"/>
              </a:spcAft>
              <a:defRPr/>
            </a:pPr>
            <a:r>
              <a:rPr lang="en-US" sz="1400" dirty="0"/>
              <a:t>Compact TLS 1.3, see </a:t>
            </a:r>
            <a:r>
              <a:rPr lang="en-US" sz="1400" dirty="0">
                <a:hlinkClick r:id="rId5"/>
              </a:rPr>
              <a:t>https://datatracker.ietf.org/doc/draft-ietf-tls-ctls/</a:t>
            </a:r>
            <a:r>
              <a:rPr lang="en-US" sz="1400" dirty="0"/>
              <a:t> (March 2022)</a:t>
            </a:r>
          </a:p>
          <a:p>
            <a:pPr lvl="1">
              <a:lnSpc>
                <a:spcPct val="80000"/>
              </a:lnSpc>
              <a:spcAft>
                <a:spcPts val="600"/>
              </a:spcAft>
              <a:defRPr/>
            </a:pPr>
            <a:r>
              <a:rPr lang="en-US" sz="1400" dirty="0"/>
              <a:t>The Transport Layer Security (TLS) Protocol Version 1.3, see </a:t>
            </a:r>
            <a:r>
              <a:rPr lang="en-US" sz="1400" dirty="0">
                <a:hlinkClick r:id="rId6"/>
              </a:rPr>
              <a:t>https://datatracker.ietf.org/doc/draft-ietf-tls-rfc8446bis/</a:t>
            </a:r>
            <a:r>
              <a:rPr lang="en-US" sz="1400" dirty="0"/>
              <a:t> (March 2022)</a:t>
            </a:r>
          </a:p>
        </p:txBody>
      </p:sp>
      <p:sp>
        <p:nvSpPr>
          <p:cNvPr id="5122" name="Date Placeholder 3"/>
          <p:cNvSpPr>
            <a:spLocks noGrp="1"/>
          </p:cNvSpPr>
          <p:nvPr>
            <p:ph type="dt" sz="half"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March 2022</a:t>
            </a:r>
            <a:endParaRPr lang="en-US" sz="1800" dirty="0"/>
          </a:p>
        </p:txBody>
      </p:sp>
      <p:sp>
        <p:nvSpPr>
          <p:cNvPr id="5123"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Peter Yee, AKAYLA</a:t>
            </a:r>
          </a:p>
        </p:txBody>
      </p:sp>
      <p:sp>
        <p:nvSpPr>
          <p:cNvPr id="512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5C16A05F-3B59-49E8-BD71-0001B80580FB}" type="slidenum">
              <a:rPr lang="en-US" smtClean="0"/>
              <a:pPr/>
              <a:t>102</a:t>
            </a:fld>
            <a:endParaRPr lang="en-US"/>
          </a:p>
        </p:txBody>
      </p:sp>
    </p:spTree>
    <p:extLst>
      <p:ext uri="{BB962C8B-B14F-4D97-AF65-F5344CB8AC3E}">
        <p14:creationId xmlns:p14="http://schemas.microsoft.com/office/powerpoint/2010/main" val="3881829823"/>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Deterministic Networking (DETNET)</a:t>
            </a:r>
          </a:p>
        </p:txBody>
      </p:sp>
      <p:sp>
        <p:nvSpPr>
          <p:cNvPr id="113667" name="Rectangle 3"/>
          <p:cNvSpPr>
            <a:spLocks noGrp="1" noChangeArrowheads="1"/>
          </p:cNvSpPr>
          <p:nvPr>
            <p:ph idx="1"/>
          </p:nvPr>
        </p:nvSpPr>
        <p:spPr>
          <a:xfrm>
            <a:off x="1905000" y="1371600"/>
            <a:ext cx="8610600" cy="5029200"/>
          </a:xfrm>
        </p:spPr>
        <p:txBody>
          <a:bodyPr/>
          <a:lstStyle/>
          <a:p>
            <a:pPr marL="0" indent="0">
              <a:lnSpc>
                <a:spcPct val="80000"/>
              </a:lnSpc>
              <a:defRPr/>
            </a:pPr>
            <a:endParaRPr lang="en-US" sz="900" dirty="0"/>
          </a:p>
          <a:p>
            <a:pPr lvl="1">
              <a:lnSpc>
                <a:spcPct val="80000"/>
              </a:lnSpc>
              <a:defRPr/>
            </a:pPr>
            <a:endParaRPr lang="en-US" sz="1600" dirty="0"/>
          </a:p>
          <a:p>
            <a:pPr>
              <a:lnSpc>
                <a:spcPct val="80000"/>
              </a:lnSpc>
            </a:pPr>
            <a:r>
              <a:rPr lang="en-US" sz="2000" dirty="0">
                <a:ea typeface="Arial Unicode MS" pitchFamily="34" charset="-128"/>
                <a:cs typeface="Arial Unicode MS" pitchFamily="34" charset="-128"/>
              </a:rPr>
              <a:t>DETNET: </a:t>
            </a:r>
            <a:r>
              <a:rPr lang="en-US" sz="2000" dirty="0">
                <a:ea typeface="Arial Unicode MS" pitchFamily="34" charset="-128"/>
                <a:cs typeface="Arial Unicode MS" pitchFamily="34" charset="-128"/>
                <a:hlinkClick r:id="rId3"/>
              </a:rPr>
              <a:t>https://datatracker.ietf.org/wg/detnet/charter/</a:t>
            </a:r>
            <a:r>
              <a:rPr lang="en-US" sz="2000" dirty="0">
                <a:ea typeface="Arial Unicode MS" pitchFamily="34" charset="-128"/>
                <a:cs typeface="Arial Unicode MS" pitchFamily="34" charset="-128"/>
              </a:rPr>
              <a:t> </a:t>
            </a:r>
          </a:p>
          <a:p>
            <a:pPr lvl="1"/>
            <a:r>
              <a:rPr lang="en-US" sz="1400" dirty="0"/>
              <a:t>The Deterministic Networking (</a:t>
            </a:r>
            <a:r>
              <a:rPr lang="en-US" sz="1400" dirty="0" err="1"/>
              <a:t>DetNet</a:t>
            </a:r>
            <a:r>
              <a:rPr lang="en-US" sz="1400" dirty="0"/>
              <a:t>) Working Group focuses on deterministic data paths that operate over Layer 2 bridged and Layer 3 routed segments, where such paths can provide bounds on latency, loss, and packet delay variation (jitter), and high reliability. </a:t>
            </a:r>
          </a:p>
          <a:p>
            <a:pPr lvl="1"/>
            <a:r>
              <a:rPr lang="en-US" sz="1400" dirty="0"/>
              <a:t>The IEEE 802.11be activities seem like they may fit in with </a:t>
            </a:r>
            <a:r>
              <a:rPr lang="en-US" sz="1400" dirty="0" err="1"/>
              <a:t>DetNet</a:t>
            </a:r>
            <a:r>
              <a:rPr lang="en-US" sz="1400" dirty="0"/>
              <a:t> and there was a joint IEEE-IETF </a:t>
            </a:r>
            <a:r>
              <a:rPr lang="en-US" sz="1400" dirty="0" err="1"/>
              <a:t>DetNet</a:t>
            </a:r>
            <a:r>
              <a:rPr lang="en-US" sz="1400" dirty="0"/>
              <a:t> discussion in Bangkok (November 2018).</a:t>
            </a:r>
          </a:p>
          <a:p>
            <a:pPr lvl="1"/>
            <a:r>
              <a:rPr lang="en-US" sz="1400" dirty="0"/>
              <a:t>Addresses Layer 3 aspects in support of applications requiring deterministic networking. </a:t>
            </a:r>
          </a:p>
          <a:p>
            <a:pPr lvl="1"/>
            <a:r>
              <a:rPr lang="en-US" sz="1400" dirty="0"/>
              <a:t>The Working Group collaborates with IEEE 802.1 Time Sensitive Networking (TSN), which is responsible for Layer 2 operations, to define a common architecture for both Layer 2 and Layer 3. </a:t>
            </a:r>
          </a:p>
          <a:p>
            <a:pPr lvl="1"/>
            <a:r>
              <a:rPr lang="en-US" sz="1400" dirty="0"/>
              <a:t>Example applications for deterministic networks include professional and home audio/video, multimedia in transportation, engine control systems, and other general industrial and vehicular applications being considered by the IEEE 802.1 TSN Task Group.</a:t>
            </a:r>
          </a:p>
          <a:p>
            <a:r>
              <a:rPr lang="en-US" sz="1800" dirty="0"/>
              <a:t>Updates:</a:t>
            </a:r>
          </a:p>
          <a:p>
            <a:pPr lvl="1">
              <a:spcAft>
                <a:spcPts val="600"/>
              </a:spcAft>
            </a:pPr>
            <a:r>
              <a:rPr lang="en-US" sz="1400" dirty="0"/>
              <a:t>Updated, awaiting write-up: </a:t>
            </a:r>
            <a:r>
              <a:rPr lang="en-US" sz="1400" dirty="0" err="1"/>
              <a:t>DetNet</a:t>
            </a:r>
            <a:r>
              <a:rPr lang="en-US" sz="1400" dirty="0"/>
              <a:t> Bounded Latency</a:t>
            </a:r>
            <a:r>
              <a:rPr lang="en-US" sz="1400" dirty="0">
                <a:sym typeface="Wingdings" pitchFamily="2" charset="2"/>
              </a:rPr>
              <a:t>: </a:t>
            </a:r>
            <a:r>
              <a:rPr lang="en-US" sz="1400" dirty="0">
                <a:sym typeface="Wingdings" pitchFamily="2" charset="2"/>
                <a:hlinkClick r:id="rId4"/>
              </a:rPr>
              <a:t>https://datatracker.ietf.org/doc/draft-ietf-detnet-bounded-latency/</a:t>
            </a:r>
            <a:r>
              <a:rPr lang="en-US" sz="1400" dirty="0">
                <a:sym typeface="Wingdings" pitchFamily="2" charset="2"/>
              </a:rPr>
              <a:t> (February 2022)</a:t>
            </a:r>
          </a:p>
        </p:txBody>
      </p:sp>
      <p:sp>
        <p:nvSpPr>
          <p:cNvPr id="5122" name="Date Placeholder 3"/>
          <p:cNvSpPr>
            <a:spLocks noGrp="1"/>
          </p:cNvSpPr>
          <p:nvPr>
            <p:ph type="dt" sz="half"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March 2022</a:t>
            </a:r>
            <a:endParaRPr lang="en-US" sz="1800" dirty="0"/>
          </a:p>
        </p:txBody>
      </p:sp>
      <p:sp>
        <p:nvSpPr>
          <p:cNvPr id="5123"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Peter Yee, AKAYLA</a:t>
            </a:r>
          </a:p>
        </p:txBody>
      </p:sp>
      <p:sp>
        <p:nvSpPr>
          <p:cNvPr id="512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5C16A05F-3B59-49E8-BD71-0001B80580FB}" type="slidenum">
              <a:rPr lang="en-US" smtClean="0"/>
              <a:pPr/>
              <a:t>103</a:t>
            </a:fld>
            <a:endParaRPr lang="en-US"/>
          </a:p>
        </p:txBody>
      </p:sp>
    </p:spTree>
    <p:extLst>
      <p:ext uri="{BB962C8B-B14F-4D97-AF65-F5344CB8AC3E}">
        <p14:creationId xmlns:p14="http://schemas.microsoft.com/office/powerpoint/2010/main" val="166086526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Reliable and Available Wireless (RAW)</a:t>
            </a:r>
            <a:br>
              <a:rPr lang="en-US" dirty="0"/>
            </a:br>
            <a:endParaRPr lang="en-US" dirty="0"/>
          </a:p>
        </p:txBody>
      </p:sp>
      <p:sp>
        <p:nvSpPr>
          <p:cNvPr id="3" name="Content Placeholder 2"/>
          <p:cNvSpPr>
            <a:spLocks noGrp="1"/>
          </p:cNvSpPr>
          <p:nvPr>
            <p:ph idx="1"/>
          </p:nvPr>
        </p:nvSpPr>
        <p:spPr>
          <a:ln>
            <a:noFill/>
          </a:ln>
        </p:spPr>
        <p:txBody>
          <a:bodyPr/>
          <a:lstStyle/>
          <a:p>
            <a:pPr>
              <a:lnSpc>
                <a:spcPct val="80000"/>
              </a:lnSpc>
            </a:pPr>
            <a:r>
              <a:rPr lang="en-US" sz="2000" dirty="0">
                <a:ea typeface="Arial Unicode MS" pitchFamily="34" charset="-128"/>
                <a:cs typeface="Arial Unicode MS" pitchFamily="34" charset="-128"/>
              </a:rPr>
              <a:t>RAW: </a:t>
            </a:r>
            <a:r>
              <a:rPr lang="en-US" sz="2000" dirty="0">
                <a:ea typeface="Arial Unicode MS" pitchFamily="34" charset="-128"/>
                <a:cs typeface="Arial Unicode MS" pitchFamily="34" charset="-128"/>
                <a:hlinkClick r:id="rId3"/>
              </a:rPr>
              <a:t>https://datatracker.ietf.org/wg/raw/charter/</a:t>
            </a:r>
            <a:r>
              <a:rPr lang="en-US" sz="2000" dirty="0">
                <a:ea typeface="Arial Unicode MS" pitchFamily="34" charset="-128"/>
                <a:cs typeface="Arial Unicode MS" pitchFamily="34" charset="-128"/>
              </a:rPr>
              <a:t> </a:t>
            </a:r>
          </a:p>
          <a:p>
            <a:pPr lvl="1"/>
            <a:r>
              <a:rPr lang="en-US" sz="1400" dirty="0"/>
              <a:t>Reliable and Available Wireless (RAW) provides for high reliability and availability for IP connectivity over a wireless medium. RAW extends the </a:t>
            </a:r>
            <a:r>
              <a:rPr lang="en-US" sz="1400" dirty="0" err="1"/>
              <a:t>DetNet</a:t>
            </a:r>
            <a:r>
              <a:rPr lang="en-US" sz="1400" dirty="0"/>
              <a:t> Working Group concepts to provide for high reliability and availability for an IP network utilizing scheduled wireless segments and other media, e.g., frequency/time-sharing physical media resources with stochastic traffic: …, IEEE 802.11ax/be…</a:t>
            </a:r>
          </a:p>
          <a:p>
            <a:r>
              <a:rPr lang="en-US" sz="2200" dirty="0"/>
              <a:t>Request:</a:t>
            </a:r>
          </a:p>
          <a:p>
            <a:pPr lvl="1"/>
            <a:r>
              <a:rPr lang="en-US" sz="1400"/>
              <a:t>Interested IEEE </a:t>
            </a:r>
            <a:r>
              <a:rPr lang="en-US" sz="1400" dirty="0"/>
              <a:t>802.11 members to review RAW documents (</a:t>
            </a:r>
            <a:r>
              <a:rPr lang="en-US" sz="1400" i="1" dirty="0"/>
              <a:t>e.g.</a:t>
            </a:r>
            <a:r>
              <a:rPr lang="en-US" sz="1400" dirty="0"/>
              <a:t>, architecture, technologies) and send input to the RAW mailing list: </a:t>
            </a:r>
            <a:r>
              <a:rPr lang="en-US" sz="1400" dirty="0">
                <a:hlinkClick r:id="rId4"/>
              </a:rPr>
              <a:t>raw@ietf.org</a:t>
            </a:r>
            <a:r>
              <a:rPr lang="en-US" sz="1400" dirty="0"/>
              <a:t>; join here: </a:t>
            </a:r>
            <a:r>
              <a:rPr lang="en-US" sz="1400" dirty="0">
                <a:hlinkClick r:id="rId5"/>
              </a:rPr>
              <a:t>https://www.ietf.org/mailman/listinfo/raw</a:t>
            </a:r>
            <a:r>
              <a:rPr lang="en-US" sz="1400" dirty="0"/>
              <a:t> </a:t>
            </a:r>
          </a:p>
          <a:p>
            <a:r>
              <a:rPr lang="en-US" sz="2200" dirty="0"/>
              <a:t>Updates:</a:t>
            </a:r>
          </a:p>
          <a:p>
            <a:pPr lvl="1">
              <a:lnSpc>
                <a:spcPct val="80000"/>
              </a:lnSpc>
              <a:spcAft>
                <a:spcPts val="600"/>
              </a:spcAft>
            </a:pPr>
            <a:r>
              <a:rPr lang="en-US" sz="1400" dirty="0">
                <a:sym typeface="Wingdings" pitchFamily="2" charset="2"/>
              </a:rPr>
              <a:t>Reliable and Available Wireless Architecture, see </a:t>
            </a:r>
            <a:r>
              <a:rPr lang="en-US" sz="1400" dirty="0">
                <a:sym typeface="Wingdings" pitchFamily="2" charset="2"/>
                <a:hlinkClick r:id="rId6"/>
              </a:rPr>
              <a:t>https://datatracker.ietf.org/doc/draft-ietf-raw-architecture/</a:t>
            </a:r>
            <a:r>
              <a:rPr lang="en-US" sz="1400" dirty="0">
                <a:sym typeface="Wingdings" pitchFamily="2" charset="2"/>
              </a:rPr>
              <a:t> (March 2022)</a:t>
            </a:r>
          </a:p>
          <a:p>
            <a:pPr lvl="1">
              <a:lnSpc>
                <a:spcPct val="80000"/>
              </a:lnSpc>
              <a:spcAft>
                <a:spcPts val="600"/>
              </a:spcAft>
            </a:pPr>
            <a:r>
              <a:rPr lang="en-US" sz="1400" dirty="0">
                <a:sym typeface="Wingdings" pitchFamily="2" charset="2"/>
              </a:rPr>
              <a:t>Operations, Administration and Maintenance (OAM) features for RAW, see </a:t>
            </a:r>
            <a:r>
              <a:rPr lang="en-US" sz="1400" dirty="0">
                <a:sym typeface="Wingdings" pitchFamily="2" charset="2"/>
                <a:hlinkClick r:id="rId7"/>
              </a:rPr>
              <a:t>https://datatracker.ietf.org/doc/draft-ietf-raw-oam-support/</a:t>
            </a:r>
            <a:r>
              <a:rPr lang="en-US" sz="1400" dirty="0">
                <a:sym typeface="Wingdings" pitchFamily="2" charset="2"/>
              </a:rPr>
              <a:t> (March 2022)</a:t>
            </a:r>
          </a:p>
          <a:p>
            <a:pPr lvl="1">
              <a:lnSpc>
                <a:spcPct val="80000"/>
              </a:lnSpc>
              <a:spcAft>
                <a:spcPts val="600"/>
              </a:spcAft>
            </a:pPr>
            <a:r>
              <a:rPr lang="en-US" sz="1400" dirty="0">
                <a:sym typeface="Wingdings" pitchFamily="2" charset="2"/>
              </a:rPr>
              <a:t>Reliable and Available Wireless Technologies, see </a:t>
            </a:r>
            <a:r>
              <a:rPr lang="en-US" sz="1400" dirty="0">
                <a:sym typeface="Wingdings" pitchFamily="2" charset="2"/>
                <a:hlinkClick r:id="rId8"/>
              </a:rPr>
              <a:t>https://datatracker.ietf.org/doc/draft-ietf-raw-technologies/</a:t>
            </a:r>
            <a:r>
              <a:rPr lang="en-US" sz="1400" dirty="0">
                <a:sym typeface="Wingdings" pitchFamily="2" charset="2"/>
              </a:rPr>
              <a:t> (February 2022)</a:t>
            </a:r>
          </a:p>
          <a:p>
            <a:pPr lvl="1">
              <a:lnSpc>
                <a:spcPct val="80000"/>
              </a:lnSpc>
              <a:spcAft>
                <a:spcPts val="600"/>
              </a:spcAft>
            </a:pPr>
            <a:r>
              <a:rPr lang="en-US" sz="1400" dirty="0">
                <a:sym typeface="Wingdings" pitchFamily="2" charset="2"/>
              </a:rPr>
              <a:t>RAW use-cases, see </a:t>
            </a:r>
            <a:r>
              <a:rPr lang="en-US" sz="1400" dirty="0">
                <a:sym typeface="Wingdings" pitchFamily="2" charset="2"/>
                <a:hlinkClick r:id="rId9"/>
              </a:rPr>
              <a:t>https://datatracker.ietf.org/doc/draft-ietf-raw-use-cases/</a:t>
            </a:r>
            <a:r>
              <a:rPr lang="en-US" sz="1400" dirty="0">
                <a:sym typeface="Wingdings" pitchFamily="2" charset="2"/>
              </a:rPr>
              <a:t> (February 2022)</a:t>
            </a:r>
          </a:p>
          <a:p>
            <a:pPr lvl="1"/>
            <a:endParaRPr lang="en-US" sz="1400" dirty="0">
              <a:sym typeface="Wingdings" pitchFamily="2" charset="2"/>
            </a:endParaRPr>
          </a:p>
        </p:txBody>
      </p:sp>
      <p:sp>
        <p:nvSpPr>
          <p:cNvPr id="4" name="Date Placeholder 3"/>
          <p:cNvSpPr>
            <a:spLocks noGrp="1"/>
          </p:cNvSpPr>
          <p:nvPr>
            <p:ph type="dt" sz="half"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a:defRPr/>
            </a:pPr>
            <a:r>
              <a:rPr lang="en-US"/>
              <a:t>March 2022</a:t>
            </a:r>
            <a:endParaRPr lang="en-US" dirty="0"/>
          </a:p>
        </p:txBody>
      </p:sp>
      <p:sp>
        <p:nvSpPr>
          <p:cNvPr id="5"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a:defRPr/>
            </a:pPr>
            <a:r>
              <a:rPr lang="en-US"/>
              <a:t>Peter Yee, AKAYLA</a:t>
            </a:r>
          </a:p>
        </p:txBody>
      </p:sp>
      <p:sp>
        <p:nvSpPr>
          <p:cNvPr id="6" name="Slide Number Placeholder 5"/>
          <p:cNvSpPr>
            <a:spLocks noGrp="1"/>
          </p:cNvSpPr>
          <p:nvPr>
            <p:ph type="sldNum" sz="quarter" idx="12"/>
          </p:nvPr>
        </p:nvSpPr>
        <p:spPr/>
        <p:txBody>
          <a:bodyPr/>
          <a:lstStyle/>
          <a:p>
            <a:pPr>
              <a:defRPr/>
            </a:pPr>
            <a:r>
              <a:rPr lang="en-US"/>
              <a:t>Slide </a:t>
            </a:r>
            <a:fld id="{AE20CCF4-4BCF-4FB2-8854-64DB88A74558}" type="slidenum">
              <a:rPr lang="en-US" smtClean="0"/>
              <a:pPr>
                <a:defRPr/>
              </a:pPr>
              <a:t>104</a:t>
            </a:fld>
            <a:endParaRPr lang="en-US"/>
          </a:p>
        </p:txBody>
      </p:sp>
    </p:spTree>
    <p:extLst>
      <p:ext uri="{BB962C8B-B14F-4D97-AF65-F5344CB8AC3E}">
        <p14:creationId xmlns:p14="http://schemas.microsoft.com/office/powerpoint/2010/main" val="65614109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IP Wireless Access in Vehicular Environments  (IPWAVE)</a:t>
            </a:r>
          </a:p>
        </p:txBody>
      </p:sp>
      <p:sp>
        <p:nvSpPr>
          <p:cNvPr id="113667" name="Rectangle 3"/>
          <p:cNvSpPr>
            <a:spLocks noGrp="1" noChangeArrowheads="1"/>
          </p:cNvSpPr>
          <p:nvPr>
            <p:ph idx="1"/>
          </p:nvPr>
        </p:nvSpPr>
        <p:spPr/>
        <p:txBody>
          <a:bodyPr/>
          <a:lstStyle/>
          <a:p>
            <a:pPr marL="0" indent="0">
              <a:lnSpc>
                <a:spcPct val="80000"/>
              </a:lnSpc>
              <a:defRPr/>
            </a:pPr>
            <a:endParaRPr lang="en-US" sz="900" dirty="0"/>
          </a:p>
          <a:p>
            <a:pPr lvl="1">
              <a:lnSpc>
                <a:spcPct val="80000"/>
              </a:lnSpc>
              <a:defRPr/>
            </a:pPr>
            <a:endParaRPr lang="en-US" sz="1600" dirty="0"/>
          </a:p>
          <a:p>
            <a:pPr>
              <a:lnSpc>
                <a:spcPct val="80000"/>
              </a:lnSpc>
            </a:pPr>
            <a:r>
              <a:rPr lang="en-US" sz="2000" dirty="0">
                <a:ea typeface="Arial Unicode MS" pitchFamily="34" charset="-128"/>
                <a:cs typeface="Arial Unicode MS" pitchFamily="34" charset="-128"/>
              </a:rPr>
              <a:t>IPWAVE: </a:t>
            </a:r>
            <a:r>
              <a:rPr lang="en-US" sz="2000" dirty="0">
                <a:ea typeface="Arial Unicode MS" pitchFamily="34" charset="-128"/>
                <a:cs typeface="Arial Unicode MS" pitchFamily="34" charset="-128"/>
                <a:hlinkClick r:id="rId3"/>
              </a:rPr>
              <a:t>https://datatracker.ietf.org/group/ipwave/about/</a:t>
            </a:r>
            <a:r>
              <a:rPr lang="en-US" sz="2000" dirty="0">
                <a:ea typeface="Arial Unicode MS" pitchFamily="34" charset="-128"/>
                <a:cs typeface="Arial Unicode MS" pitchFamily="34" charset="-128"/>
              </a:rPr>
              <a:t>   </a:t>
            </a:r>
          </a:p>
          <a:p>
            <a:pPr>
              <a:lnSpc>
                <a:spcPct val="80000"/>
              </a:lnSpc>
            </a:pPr>
            <a:endParaRPr lang="en-US" sz="2000" dirty="0">
              <a:ea typeface="Arial Unicode MS" pitchFamily="34" charset="-128"/>
              <a:cs typeface="Arial Unicode MS" pitchFamily="34" charset="-128"/>
            </a:endParaRPr>
          </a:p>
          <a:p>
            <a:pPr>
              <a:lnSpc>
                <a:spcPct val="80000"/>
              </a:lnSpc>
            </a:pPr>
            <a:r>
              <a:rPr lang="en-US" sz="2000" dirty="0">
                <a:ea typeface="Arial Unicode MS" pitchFamily="34" charset="-128"/>
                <a:cs typeface="Arial Unicode MS" pitchFamily="34" charset="-128"/>
              </a:rPr>
              <a:t>Deliverable is: </a:t>
            </a:r>
            <a:r>
              <a:rPr lang="en-US" sz="2000" dirty="0"/>
              <a:t>document that specifies the mechanisms for</a:t>
            </a:r>
            <a:br>
              <a:rPr lang="en-US" sz="2000" dirty="0"/>
            </a:br>
            <a:r>
              <a:rPr lang="en-US" sz="2000" dirty="0"/>
              <a:t>transmission of IPv6 datagrams over IEEE 802.11-OCB mode</a:t>
            </a:r>
          </a:p>
          <a:p>
            <a:pPr>
              <a:lnSpc>
                <a:spcPct val="80000"/>
              </a:lnSpc>
            </a:pPr>
            <a:endParaRPr lang="en-US" sz="2000" dirty="0"/>
          </a:p>
          <a:p>
            <a:r>
              <a:rPr lang="en-US" sz="1800" dirty="0"/>
              <a:t>Updates</a:t>
            </a:r>
          </a:p>
          <a:p>
            <a:pPr lvl="1"/>
            <a:r>
              <a:rPr lang="en-US" sz="1400" dirty="0"/>
              <a:t>Use cases and problem statement document: </a:t>
            </a:r>
            <a:r>
              <a:rPr lang="en-US" sz="1400" dirty="0">
                <a:hlinkClick r:id="rId4"/>
              </a:rPr>
              <a:t>https://datatracker.ietf.org/doc/draft-ietf-ipwave-vehicular-networking/</a:t>
            </a:r>
            <a:r>
              <a:rPr lang="en-US" sz="1400" dirty="0"/>
              <a:t> (February 2022) [In IESG evaluation]</a:t>
            </a:r>
          </a:p>
          <a:p>
            <a:pPr lvl="1"/>
            <a:endParaRPr lang="en-US" sz="1800" dirty="0"/>
          </a:p>
          <a:p>
            <a:pPr lvl="1">
              <a:lnSpc>
                <a:spcPct val="80000"/>
              </a:lnSpc>
              <a:defRPr/>
            </a:pPr>
            <a:endParaRPr lang="en-US" sz="1600" u="sng" dirty="0"/>
          </a:p>
          <a:p>
            <a:pPr lvl="1">
              <a:lnSpc>
                <a:spcPct val="80000"/>
              </a:lnSpc>
              <a:defRPr/>
            </a:pPr>
            <a:endParaRPr lang="en-US" sz="1600" dirty="0"/>
          </a:p>
          <a:p>
            <a:pPr>
              <a:lnSpc>
                <a:spcPct val="80000"/>
              </a:lnSpc>
              <a:defRPr/>
            </a:pPr>
            <a:endParaRPr lang="en-US" sz="1800" dirty="0"/>
          </a:p>
          <a:p>
            <a:pPr lvl="1">
              <a:lnSpc>
                <a:spcPct val="80000"/>
              </a:lnSpc>
              <a:defRPr/>
            </a:pPr>
            <a:endParaRPr lang="en-US" sz="1400" dirty="0"/>
          </a:p>
          <a:p>
            <a:pPr lvl="1">
              <a:lnSpc>
                <a:spcPct val="80000"/>
              </a:lnSpc>
              <a:defRPr/>
            </a:pPr>
            <a:endParaRPr lang="en-US" sz="1400" dirty="0"/>
          </a:p>
          <a:p>
            <a:pPr lvl="1">
              <a:lnSpc>
                <a:spcPct val="80000"/>
              </a:lnSpc>
              <a:defRPr/>
            </a:pPr>
            <a:endParaRPr lang="en-US" sz="1400" dirty="0"/>
          </a:p>
          <a:p>
            <a:pPr>
              <a:lnSpc>
                <a:spcPct val="80000"/>
              </a:lnSpc>
              <a:defRPr/>
            </a:pPr>
            <a:endParaRPr lang="en-US" sz="1000" dirty="0"/>
          </a:p>
          <a:p>
            <a:pPr lvl="1">
              <a:lnSpc>
                <a:spcPct val="80000"/>
              </a:lnSpc>
              <a:defRPr/>
            </a:pPr>
            <a:endParaRPr lang="en-US" sz="1200" dirty="0"/>
          </a:p>
          <a:p>
            <a:pPr lvl="1">
              <a:lnSpc>
                <a:spcPct val="80000"/>
              </a:lnSpc>
              <a:buFontTx/>
              <a:buNone/>
              <a:defRPr/>
            </a:pPr>
            <a:endParaRPr lang="en-US" sz="1400" dirty="0"/>
          </a:p>
        </p:txBody>
      </p:sp>
      <p:sp>
        <p:nvSpPr>
          <p:cNvPr id="5122" name="Date Placeholder 3"/>
          <p:cNvSpPr>
            <a:spLocks noGrp="1"/>
          </p:cNvSpPr>
          <p:nvPr>
            <p:ph type="dt" sz="half"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March 2022</a:t>
            </a:r>
            <a:endParaRPr lang="en-US" sz="1800" dirty="0"/>
          </a:p>
        </p:txBody>
      </p:sp>
      <p:sp>
        <p:nvSpPr>
          <p:cNvPr id="5123"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Peter Yee, AKAYLA</a:t>
            </a:r>
          </a:p>
        </p:txBody>
      </p:sp>
      <p:sp>
        <p:nvSpPr>
          <p:cNvPr id="512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5C16A05F-3B59-49E8-BD71-0001B80580FB}" type="slidenum">
              <a:rPr lang="en-US" smtClean="0"/>
              <a:pPr/>
              <a:t>105</a:t>
            </a:fld>
            <a:endParaRPr lang="en-US"/>
          </a:p>
        </p:txBody>
      </p:sp>
    </p:spTree>
    <p:extLst>
      <p:ext uri="{BB962C8B-B14F-4D97-AF65-F5344CB8AC3E}">
        <p14:creationId xmlns:p14="http://schemas.microsoft.com/office/powerpoint/2010/main" val="370544729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Autonomic Networking Integrated Model and Approach (ANIMA) </a:t>
            </a:r>
          </a:p>
        </p:txBody>
      </p:sp>
      <p:sp>
        <p:nvSpPr>
          <p:cNvPr id="113667" name="Rectangle 3"/>
          <p:cNvSpPr>
            <a:spLocks noGrp="1" noChangeArrowheads="1"/>
          </p:cNvSpPr>
          <p:nvPr>
            <p:ph idx="1"/>
          </p:nvPr>
        </p:nvSpPr>
        <p:spPr/>
        <p:txBody>
          <a:bodyPr/>
          <a:lstStyle/>
          <a:p>
            <a:pPr marL="0" indent="0">
              <a:lnSpc>
                <a:spcPct val="80000"/>
              </a:lnSpc>
              <a:defRPr/>
            </a:pPr>
            <a:endParaRPr lang="en-US" sz="900" dirty="0"/>
          </a:p>
          <a:p>
            <a:pPr lvl="1">
              <a:lnSpc>
                <a:spcPct val="80000"/>
              </a:lnSpc>
              <a:defRPr/>
            </a:pPr>
            <a:endParaRPr lang="en-US" sz="1600" dirty="0"/>
          </a:p>
          <a:p>
            <a:pPr>
              <a:lnSpc>
                <a:spcPct val="80000"/>
              </a:lnSpc>
            </a:pPr>
            <a:r>
              <a:rPr lang="en-US" sz="2000" dirty="0">
                <a:ea typeface="Arial Unicode MS" pitchFamily="34" charset="-128"/>
                <a:cs typeface="Arial Unicode MS" pitchFamily="34" charset="-128"/>
              </a:rPr>
              <a:t>ANIMA: </a:t>
            </a:r>
            <a:r>
              <a:rPr lang="en-US" sz="2000" dirty="0">
                <a:ea typeface="Arial Unicode MS" pitchFamily="34" charset="-128"/>
                <a:cs typeface="Arial Unicode MS" pitchFamily="34" charset="-128"/>
                <a:hlinkClick r:id="rId3"/>
              </a:rPr>
              <a:t>https://datatracker.ietf.org/group/anima/about/</a:t>
            </a:r>
            <a:endParaRPr lang="en-US" sz="2000" dirty="0">
              <a:ea typeface="Arial Unicode MS" pitchFamily="34" charset="-128"/>
              <a:cs typeface="Arial Unicode MS" pitchFamily="34" charset="-128"/>
            </a:endParaRPr>
          </a:p>
          <a:p>
            <a:pPr>
              <a:lnSpc>
                <a:spcPct val="80000"/>
              </a:lnSpc>
            </a:pPr>
            <a:endParaRPr lang="en-US" sz="2000" dirty="0">
              <a:ea typeface="Arial Unicode MS" pitchFamily="34" charset="-128"/>
              <a:cs typeface="Arial Unicode MS" pitchFamily="34" charset="-128"/>
            </a:endParaRPr>
          </a:p>
          <a:p>
            <a:pPr lvl="1">
              <a:lnSpc>
                <a:spcPct val="80000"/>
              </a:lnSpc>
            </a:pPr>
            <a:r>
              <a:rPr lang="en-US" sz="1400" dirty="0">
                <a:ea typeface="Arial Unicode MS" pitchFamily="34" charset="-128"/>
                <a:cs typeface="Arial Unicode MS" pitchFamily="34" charset="-128"/>
              </a:rPr>
              <a:t>ANIMA designs protocols to allow network operations to be carried out without requiring low-level management of individual devices</a:t>
            </a:r>
            <a:endParaRPr lang="en-US" sz="1400" dirty="0"/>
          </a:p>
          <a:p>
            <a:r>
              <a:rPr lang="en-US" sz="1800" dirty="0"/>
              <a:t>Updates:</a:t>
            </a:r>
          </a:p>
          <a:p>
            <a:pPr lvl="1">
              <a:lnSpc>
                <a:spcPct val="80000"/>
              </a:lnSpc>
              <a:spcAft>
                <a:spcPts val="600"/>
              </a:spcAft>
              <a:defRPr/>
            </a:pPr>
            <a:r>
              <a:rPr lang="en-US" sz="1400" dirty="0"/>
              <a:t>BRSKI-AE: Alternative Enrollment Protocols in BRSKI, see </a:t>
            </a:r>
            <a:r>
              <a:rPr lang="en-US" sz="1400" dirty="0">
                <a:hlinkClick r:id="rId4"/>
              </a:rPr>
              <a:t>https://datatracker.ietf.org/doc/draft-ietf-anima-brski-async-enroll/</a:t>
            </a:r>
            <a:r>
              <a:rPr lang="en-US" sz="1400" dirty="0"/>
              <a:t> (March 2022)</a:t>
            </a:r>
          </a:p>
          <a:p>
            <a:pPr lvl="1">
              <a:lnSpc>
                <a:spcPct val="80000"/>
              </a:lnSpc>
              <a:spcAft>
                <a:spcPts val="600"/>
              </a:spcAft>
              <a:defRPr/>
            </a:pPr>
            <a:r>
              <a:rPr lang="en-US" sz="1400" dirty="0"/>
              <a:t>BRSKI Cloud Registrar, see </a:t>
            </a:r>
            <a:r>
              <a:rPr lang="en-US" sz="1400" dirty="0">
                <a:hlinkClick r:id="rId5"/>
              </a:rPr>
              <a:t>https://datatracker.ietf.org/doc/draft-ietf-anima-brski-cloud/</a:t>
            </a:r>
            <a:r>
              <a:rPr lang="en-US" sz="1400" dirty="0"/>
              <a:t> (March 2022)</a:t>
            </a:r>
          </a:p>
          <a:p>
            <a:pPr lvl="1">
              <a:lnSpc>
                <a:spcPct val="80000"/>
              </a:lnSpc>
              <a:spcAft>
                <a:spcPts val="600"/>
              </a:spcAft>
              <a:defRPr/>
            </a:pPr>
            <a:r>
              <a:rPr lang="en-US" sz="1400" dirty="0"/>
              <a:t>Constrained Bootstrapping Remote Secure Key Infrastructure (BRSKI), see </a:t>
            </a:r>
            <a:r>
              <a:rPr lang="en-US" sz="1400" dirty="0">
                <a:hlinkClick r:id="rId6"/>
              </a:rPr>
              <a:t>https://datatracker.ietf.org/doc/draft-ietf-anima-constrained-voucher/</a:t>
            </a:r>
            <a:r>
              <a:rPr lang="en-US" sz="1400" dirty="0"/>
              <a:t> (February 2022)</a:t>
            </a:r>
          </a:p>
          <a:p>
            <a:pPr lvl="1">
              <a:lnSpc>
                <a:spcPct val="80000"/>
              </a:lnSpc>
              <a:defRPr/>
            </a:pPr>
            <a:endParaRPr lang="en-US" sz="1600" u="sng" dirty="0"/>
          </a:p>
          <a:p>
            <a:pPr lvl="1">
              <a:lnSpc>
                <a:spcPct val="80000"/>
              </a:lnSpc>
              <a:defRPr/>
            </a:pPr>
            <a:endParaRPr lang="en-US" sz="1600" dirty="0"/>
          </a:p>
          <a:p>
            <a:pPr>
              <a:lnSpc>
                <a:spcPct val="80000"/>
              </a:lnSpc>
              <a:defRPr/>
            </a:pPr>
            <a:endParaRPr lang="en-US" sz="1800" dirty="0"/>
          </a:p>
          <a:p>
            <a:pPr lvl="1">
              <a:lnSpc>
                <a:spcPct val="80000"/>
              </a:lnSpc>
              <a:defRPr/>
            </a:pPr>
            <a:endParaRPr lang="en-US" sz="1400" dirty="0"/>
          </a:p>
          <a:p>
            <a:pPr lvl="1">
              <a:lnSpc>
                <a:spcPct val="80000"/>
              </a:lnSpc>
              <a:defRPr/>
            </a:pPr>
            <a:endParaRPr lang="en-US" sz="1400" dirty="0"/>
          </a:p>
          <a:p>
            <a:pPr lvl="1">
              <a:lnSpc>
                <a:spcPct val="80000"/>
              </a:lnSpc>
              <a:defRPr/>
            </a:pPr>
            <a:endParaRPr lang="en-US" sz="1400" dirty="0"/>
          </a:p>
          <a:p>
            <a:pPr>
              <a:lnSpc>
                <a:spcPct val="80000"/>
              </a:lnSpc>
              <a:defRPr/>
            </a:pPr>
            <a:endParaRPr lang="en-US" sz="1000" dirty="0"/>
          </a:p>
          <a:p>
            <a:pPr lvl="1">
              <a:lnSpc>
                <a:spcPct val="80000"/>
              </a:lnSpc>
              <a:defRPr/>
            </a:pPr>
            <a:endParaRPr lang="en-US" sz="1200" dirty="0"/>
          </a:p>
          <a:p>
            <a:pPr lvl="1">
              <a:lnSpc>
                <a:spcPct val="80000"/>
              </a:lnSpc>
              <a:buFontTx/>
              <a:buNone/>
              <a:defRPr/>
            </a:pPr>
            <a:endParaRPr lang="en-US" sz="1400" dirty="0"/>
          </a:p>
        </p:txBody>
      </p:sp>
      <p:sp>
        <p:nvSpPr>
          <p:cNvPr id="5122" name="Date Placeholder 3"/>
          <p:cNvSpPr>
            <a:spLocks noGrp="1"/>
          </p:cNvSpPr>
          <p:nvPr>
            <p:ph type="dt" sz="half"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March 2022</a:t>
            </a:r>
            <a:endParaRPr lang="en-US" sz="1800" dirty="0"/>
          </a:p>
        </p:txBody>
      </p:sp>
      <p:sp>
        <p:nvSpPr>
          <p:cNvPr id="5123"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Peter Yee, AKAYLA</a:t>
            </a:r>
          </a:p>
        </p:txBody>
      </p:sp>
      <p:sp>
        <p:nvSpPr>
          <p:cNvPr id="512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5C16A05F-3B59-49E8-BD71-0001B80580FB}" type="slidenum">
              <a:rPr lang="en-US" smtClean="0"/>
              <a:pPr/>
              <a:t>106</a:t>
            </a:fld>
            <a:endParaRPr lang="en-US"/>
          </a:p>
        </p:txBody>
      </p:sp>
    </p:spTree>
    <p:extLst>
      <p:ext uri="{BB962C8B-B14F-4D97-AF65-F5344CB8AC3E}">
        <p14:creationId xmlns:p14="http://schemas.microsoft.com/office/powerpoint/2010/main" val="31508564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References</a:t>
            </a:r>
          </a:p>
        </p:txBody>
      </p:sp>
      <p:sp>
        <p:nvSpPr>
          <p:cNvPr id="113667" name="Rectangle 3"/>
          <p:cNvSpPr>
            <a:spLocks noGrp="1" noChangeArrowheads="1"/>
          </p:cNvSpPr>
          <p:nvPr>
            <p:ph idx="1"/>
          </p:nvPr>
        </p:nvSpPr>
        <p:spPr/>
        <p:txBody>
          <a:bodyPr/>
          <a:lstStyle/>
          <a:p>
            <a:pPr marL="0" indent="0">
              <a:lnSpc>
                <a:spcPct val="80000"/>
              </a:lnSpc>
              <a:defRPr/>
            </a:pPr>
            <a:endParaRPr lang="en-US" sz="900" dirty="0"/>
          </a:p>
          <a:p>
            <a:pPr marL="457200" lvl="1" indent="0">
              <a:lnSpc>
                <a:spcPct val="80000"/>
              </a:lnSpc>
              <a:defRPr/>
            </a:pPr>
            <a:endParaRPr lang="en-US" sz="1200" dirty="0"/>
          </a:p>
          <a:p>
            <a:pPr>
              <a:lnSpc>
                <a:spcPct val="80000"/>
              </a:lnSpc>
              <a:defRPr/>
            </a:pPr>
            <a:r>
              <a:rPr lang="en-US" sz="2000" dirty="0"/>
              <a:t>RFC 7241, “The IEEE 802/IETF Relationship” (RFC 4441 update)</a:t>
            </a:r>
          </a:p>
          <a:p>
            <a:pPr lvl="1">
              <a:lnSpc>
                <a:spcPct val="80000"/>
              </a:lnSpc>
              <a:defRPr/>
            </a:pPr>
            <a:r>
              <a:rPr lang="en-US" sz="1600" dirty="0">
                <a:hlinkClick r:id="rId3"/>
              </a:rPr>
              <a:t>https://datatracker.ietf.org/doc/rfc7241/</a:t>
            </a:r>
            <a:r>
              <a:rPr lang="en-US" sz="1600" dirty="0"/>
              <a:t> </a:t>
            </a:r>
          </a:p>
          <a:p>
            <a:pPr>
              <a:lnSpc>
                <a:spcPct val="80000"/>
              </a:lnSpc>
              <a:spcBef>
                <a:spcPts val="1200"/>
              </a:spcBef>
              <a:defRPr/>
            </a:pPr>
            <a:r>
              <a:rPr lang="en-US" sz="2000" dirty="0"/>
              <a:t>IEEE 802 Liaisons list is available </a:t>
            </a:r>
          </a:p>
          <a:p>
            <a:pPr lvl="1">
              <a:lnSpc>
                <a:spcPct val="80000"/>
              </a:lnSpc>
              <a:defRPr/>
            </a:pPr>
            <a:r>
              <a:rPr lang="en-US" sz="1600" u="sng" dirty="0">
                <a:hlinkClick r:id="rId4"/>
              </a:rPr>
              <a:t>http://ieee-sa.centraldesktop.com/802liaisondb/FrontPage</a:t>
            </a:r>
            <a:endParaRPr lang="en-US" sz="1600" u="sng" dirty="0"/>
          </a:p>
          <a:p>
            <a:pPr lvl="1">
              <a:lnSpc>
                <a:spcPct val="80000"/>
              </a:lnSpc>
              <a:defRPr/>
            </a:pPr>
            <a:endParaRPr lang="en-US" sz="1600" u="sng" dirty="0"/>
          </a:p>
          <a:p>
            <a:pPr marL="0" indent="0">
              <a:lnSpc>
                <a:spcPct val="80000"/>
              </a:lnSpc>
              <a:defRPr/>
            </a:pPr>
            <a:endParaRPr lang="en-US" sz="2200" dirty="0"/>
          </a:p>
        </p:txBody>
      </p:sp>
      <p:sp>
        <p:nvSpPr>
          <p:cNvPr id="5122" name="Date Placeholder 3"/>
          <p:cNvSpPr>
            <a:spLocks noGrp="1"/>
          </p:cNvSpPr>
          <p:nvPr>
            <p:ph type="dt" sz="half"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March 2022</a:t>
            </a:r>
            <a:endParaRPr lang="en-US" sz="1800" dirty="0"/>
          </a:p>
        </p:txBody>
      </p:sp>
      <p:sp>
        <p:nvSpPr>
          <p:cNvPr id="5123"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Peter Yee, AKAYLA</a:t>
            </a:r>
          </a:p>
        </p:txBody>
      </p:sp>
      <p:sp>
        <p:nvSpPr>
          <p:cNvPr id="512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5C16A05F-3B59-49E8-BD71-0001B80580FB}" type="slidenum">
              <a:rPr lang="en-US" smtClean="0"/>
              <a:pPr/>
              <a:t>107</a:t>
            </a:fld>
            <a:endParaRPr lang="en-US"/>
          </a:p>
        </p:txBody>
      </p:sp>
    </p:spTree>
    <p:extLst>
      <p:ext uri="{BB962C8B-B14F-4D97-AF65-F5344CB8AC3E}">
        <p14:creationId xmlns:p14="http://schemas.microsoft.com/office/powerpoint/2010/main" val="981111824"/>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2149873" y="604021"/>
            <a:ext cx="8498681" cy="4503370"/>
          </a:xfrm>
        </p:spPr>
        <p:txBody>
          <a:bodyPr>
            <a:normAutofit/>
          </a:bodyPr>
          <a:lstStyle/>
          <a:p>
            <a:pPr marL="0" indent="0">
              <a:defRPr/>
            </a:pPr>
            <a:r>
              <a:rPr lang="en-US" altLang="en-US" b="0" dirty="0"/>
              <a:t>The IEEE 1609 Working Group</a:t>
            </a:r>
          </a:p>
          <a:p>
            <a:pPr lvl="1">
              <a:defRPr/>
            </a:pPr>
            <a:r>
              <a:rPr lang="en-US" altLang="en-US" b="0" dirty="0"/>
              <a:t>“Middle layer” V2X protocols</a:t>
            </a:r>
          </a:p>
          <a:p>
            <a:pPr lvl="1">
              <a:defRPr/>
            </a:pPr>
            <a:r>
              <a:rPr lang="en-US" altLang="en-US" dirty="0"/>
              <a:t>Scope includes operation over LTE-V2X and DSRC (802.11p/802.11bd)</a:t>
            </a:r>
            <a:endParaRPr lang="en-US" altLang="en-US" sz="1600" dirty="0"/>
          </a:p>
        </p:txBody>
      </p:sp>
      <p:sp>
        <p:nvSpPr>
          <p:cNvPr id="5123" name="Date Placeholder 3"/>
          <p:cNvSpPr>
            <a:spLocks noGrp="1"/>
          </p:cNvSpPr>
          <p:nvPr>
            <p:ph type="dt" sz="quarter" idx="10"/>
          </p:nvPr>
        </p:nvSpPr>
        <p:spPr bwMode="auto">
          <a:xfrm>
            <a:off x="936786" y="332601"/>
            <a:ext cx="968214" cy="276999"/>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b" anchorCtr="0" compatLnSpc="1">
            <a:prstTxWarp prst="textNoShape">
              <a:avLst/>
            </a:prstTxWarp>
            <a:spAutoFit/>
          </a:bodyPr>
          <a:lstStyle>
            <a:defPPr>
              <a:defRPr lang="en-GB"/>
            </a:defPPr>
            <a:lvl1pPr algn="l" rtl="0" eaLnBrk="0" fontAlgn="base" hangingPunct="0">
              <a:spcBef>
                <a:spcPct val="0"/>
              </a:spcBef>
              <a:spcAft>
                <a:spcPct val="0"/>
              </a:spcAft>
              <a:defRPr sz="1800" b="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pPr>
              <a:spcBef>
                <a:spcPct val="0"/>
              </a:spcBef>
              <a:buFontTx/>
              <a:buNone/>
            </a:pPr>
            <a:r>
              <a:rPr lang="en-US" dirty="0"/>
              <a:t>March 2022</a:t>
            </a:r>
            <a:endParaRPr lang="en-GB" altLang="en-US" sz="1800" dirty="0"/>
          </a:p>
        </p:txBody>
      </p:sp>
      <p:sp>
        <p:nvSpPr>
          <p:cNvPr id="4" name="Slide Number Placeholder 5"/>
          <p:cNvSpPr>
            <a:spLocks noGrp="1"/>
          </p:cNvSpPr>
          <p:nvPr>
            <p:ph type="sldNum" sz="quarter" idx="12"/>
          </p:nvPr>
        </p:nvSpPr>
        <p:spPr>
          <a:xfrm>
            <a:off x="5868989" y="6475413"/>
            <a:ext cx="611187"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GB" altLang="en-US" sz="1200" b="0" dirty="0"/>
              <a:t>Slide </a:t>
            </a:r>
            <a:fld id="{827138B0-886C-442D-A790-BBBA55B88C81}" type="slidenum">
              <a:rPr lang="en-GB" altLang="en-US" sz="1200" b="0"/>
              <a:pPr>
                <a:spcBef>
                  <a:spcPct val="0"/>
                </a:spcBef>
                <a:buFontTx/>
                <a:buNone/>
              </a:pPr>
              <a:t>108</a:t>
            </a:fld>
            <a:endParaRPr lang="en-GB" altLang="en-US" sz="1200" b="0" dirty="0"/>
          </a:p>
        </p:txBody>
      </p:sp>
      <p:sp>
        <p:nvSpPr>
          <p:cNvPr id="30" name="Footer Placeholder 4">
            <a:extLst>
              <a:ext uri="{FF2B5EF4-FFF2-40B4-BE49-F238E27FC236}">
                <a16:creationId xmlns:a16="http://schemas.microsoft.com/office/drawing/2014/main" id="{39FF489E-957D-4BB3-A1DC-E703A9CCCE22}"/>
              </a:ext>
            </a:extLst>
          </p:cNvPr>
          <p:cNvSpPr>
            <a:spLocks noGrp="1"/>
          </p:cNvSpPr>
          <p:nvPr>
            <p:ph type="ftr" sz="quarter" idx="11"/>
          </p:nvPr>
        </p:nvSpPr>
        <p:spPr bwMode="auto">
          <a:xfrm>
            <a:off x="7244980" y="6475413"/>
            <a:ext cx="4108820" cy="184666"/>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defPPr>
              <a:defRPr lang="en-GB"/>
            </a:defPPr>
            <a:lvl1pPr algn="r"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pPr>
              <a:spcBef>
                <a:spcPct val="0"/>
              </a:spcBef>
              <a:buFontTx/>
              <a:buNone/>
            </a:pPr>
            <a:r>
              <a:rPr lang="en-GB" dirty="0"/>
              <a:t>John Kenney, Toyota</a:t>
            </a:r>
            <a:endParaRPr lang="en-GB" altLang="en-US" sz="1200" b="0" dirty="0"/>
          </a:p>
        </p:txBody>
      </p:sp>
      <p:grpSp>
        <p:nvGrpSpPr>
          <p:cNvPr id="26" name="Group 25">
            <a:extLst>
              <a:ext uri="{FF2B5EF4-FFF2-40B4-BE49-F238E27FC236}">
                <a16:creationId xmlns:a16="http://schemas.microsoft.com/office/drawing/2014/main" id="{F4D68C45-4390-4A67-8EB6-B0CAA9AD5EFE}"/>
              </a:ext>
            </a:extLst>
          </p:cNvPr>
          <p:cNvGrpSpPr/>
          <p:nvPr/>
        </p:nvGrpSpPr>
        <p:grpSpPr>
          <a:xfrm>
            <a:off x="2376488" y="1900800"/>
            <a:ext cx="8029344" cy="4673947"/>
            <a:chOff x="852488" y="1900799"/>
            <a:chExt cx="8029344" cy="4673947"/>
          </a:xfrm>
        </p:grpSpPr>
        <p:grpSp>
          <p:nvGrpSpPr>
            <p:cNvPr id="2" name="Group 1">
              <a:extLst>
                <a:ext uri="{FF2B5EF4-FFF2-40B4-BE49-F238E27FC236}">
                  <a16:creationId xmlns:a16="http://schemas.microsoft.com/office/drawing/2014/main" id="{1FD13B46-D442-4C9A-A7B0-0A9740430BA6}"/>
                </a:ext>
              </a:extLst>
            </p:cNvPr>
            <p:cNvGrpSpPr/>
            <p:nvPr/>
          </p:nvGrpSpPr>
          <p:grpSpPr>
            <a:xfrm>
              <a:off x="852488" y="1900799"/>
              <a:ext cx="6985000" cy="4212282"/>
              <a:chOff x="1000125" y="1781175"/>
              <a:chExt cx="6985000" cy="4611562"/>
            </a:xfrm>
          </p:grpSpPr>
          <p:sp>
            <p:nvSpPr>
              <p:cNvPr id="5" name="Rectangle 6">
                <a:extLst>
                  <a:ext uri="{FF2B5EF4-FFF2-40B4-BE49-F238E27FC236}">
                    <a16:creationId xmlns:a16="http://schemas.microsoft.com/office/drawing/2014/main" id="{4F4BDF9D-4CFE-4F1E-95AE-F19DF4A93063}"/>
                  </a:ext>
                </a:extLst>
              </p:cNvPr>
              <p:cNvSpPr>
                <a:spLocks noChangeArrowheads="1"/>
              </p:cNvSpPr>
              <p:nvPr/>
            </p:nvSpPr>
            <p:spPr bwMode="auto">
              <a:xfrm>
                <a:off x="2108201" y="5857875"/>
                <a:ext cx="3689350" cy="455613"/>
              </a:xfrm>
              <a:prstGeom prst="rect">
                <a:avLst/>
              </a:prstGeom>
              <a:solidFill>
                <a:srgbClr val="00FF00"/>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00FF00"/>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endParaRPr kumimoji="1" lang="en-US" altLang="en-US" sz="1600" dirty="0"/>
              </a:p>
            </p:txBody>
          </p:sp>
          <p:sp>
            <p:nvSpPr>
              <p:cNvPr id="6" name="Rectangle 7">
                <a:extLst>
                  <a:ext uri="{FF2B5EF4-FFF2-40B4-BE49-F238E27FC236}">
                    <a16:creationId xmlns:a16="http://schemas.microsoft.com/office/drawing/2014/main" id="{B7373F80-FF57-4C7C-8BEF-BD661A3CA02F}"/>
                  </a:ext>
                </a:extLst>
              </p:cNvPr>
              <p:cNvSpPr>
                <a:spLocks noChangeArrowheads="1"/>
              </p:cNvSpPr>
              <p:nvPr/>
            </p:nvSpPr>
            <p:spPr bwMode="auto">
              <a:xfrm>
                <a:off x="2108200" y="5197475"/>
                <a:ext cx="5700713" cy="452438"/>
              </a:xfrm>
              <a:prstGeom prst="rect">
                <a:avLst/>
              </a:prstGeom>
              <a:solidFill>
                <a:srgbClr val="99FFCC"/>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99FFCC"/>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endParaRPr kumimoji="1" lang="en-US" altLang="en-US" sz="1600" dirty="0"/>
              </a:p>
            </p:txBody>
          </p:sp>
          <p:sp>
            <p:nvSpPr>
              <p:cNvPr id="7" name="Rectangle 8">
                <a:extLst>
                  <a:ext uri="{FF2B5EF4-FFF2-40B4-BE49-F238E27FC236}">
                    <a16:creationId xmlns:a16="http://schemas.microsoft.com/office/drawing/2014/main" id="{85362A8E-64CD-4E0D-B12B-C453DBECDDD9}"/>
                  </a:ext>
                </a:extLst>
              </p:cNvPr>
              <p:cNvSpPr>
                <a:spLocks noChangeArrowheads="1"/>
              </p:cNvSpPr>
              <p:nvPr/>
            </p:nvSpPr>
            <p:spPr bwMode="auto">
              <a:xfrm>
                <a:off x="2054225" y="3398838"/>
                <a:ext cx="2687638" cy="1389062"/>
              </a:xfrm>
              <a:prstGeom prst="rect">
                <a:avLst/>
              </a:prstGeom>
              <a:solidFill>
                <a:srgbClr val="99FFCC"/>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99FFCC"/>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endParaRPr kumimoji="1" lang="en-US" altLang="en-US" sz="1600" dirty="0"/>
              </a:p>
            </p:txBody>
          </p:sp>
          <p:sp>
            <p:nvSpPr>
              <p:cNvPr id="8" name="Rectangle 9">
                <a:extLst>
                  <a:ext uri="{FF2B5EF4-FFF2-40B4-BE49-F238E27FC236}">
                    <a16:creationId xmlns:a16="http://schemas.microsoft.com/office/drawing/2014/main" id="{F563EE88-0673-4C19-8405-FF42854892E1}"/>
                  </a:ext>
                </a:extLst>
              </p:cNvPr>
              <p:cNvSpPr>
                <a:spLocks noChangeArrowheads="1"/>
              </p:cNvSpPr>
              <p:nvPr/>
            </p:nvSpPr>
            <p:spPr bwMode="auto">
              <a:xfrm>
                <a:off x="5040313" y="4200525"/>
                <a:ext cx="2605087" cy="546100"/>
              </a:xfrm>
              <a:prstGeom prst="rect">
                <a:avLst/>
              </a:prstGeom>
              <a:solidFill>
                <a:srgbClr val="FFCC00"/>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FFCC00"/>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endParaRPr kumimoji="1" lang="en-US" altLang="en-US" sz="1600" dirty="0"/>
              </a:p>
            </p:txBody>
          </p:sp>
          <p:sp>
            <p:nvSpPr>
              <p:cNvPr id="9" name="Rectangle 10">
                <a:extLst>
                  <a:ext uri="{FF2B5EF4-FFF2-40B4-BE49-F238E27FC236}">
                    <a16:creationId xmlns:a16="http://schemas.microsoft.com/office/drawing/2014/main" id="{6470697A-6920-448E-B826-340A69C0106B}"/>
                  </a:ext>
                </a:extLst>
              </p:cNvPr>
              <p:cNvSpPr>
                <a:spLocks noChangeArrowheads="1"/>
              </p:cNvSpPr>
              <p:nvPr/>
            </p:nvSpPr>
            <p:spPr bwMode="auto">
              <a:xfrm>
                <a:off x="5053013" y="3470275"/>
                <a:ext cx="2606675" cy="454025"/>
              </a:xfrm>
              <a:prstGeom prst="rect">
                <a:avLst/>
              </a:prstGeom>
              <a:solidFill>
                <a:srgbClr val="FFCC00"/>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FFCC00"/>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endParaRPr kumimoji="1" lang="en-US" altLang="en-US" sz="1600" dirty="0"/>
              </a:p>
            </p:txBody>
          </p:sp>
          <p:sp>
            <p:nvSpPr>
              <p:cNvPr id="10" name="Rectangle 11">
                <a:extLst>
                  <a:ext uri="{FF2B5EF4-FFF2-40B4-BE49-F238E27FC236}">
                    <a16:creationId xmlns:a16="http://schemas.microsoft.com/office/drawing/2014/main" id="{33B9096A-2679-4BF0-A507-B19B4E0A8F33}"/>
                  </a:ext>
                </a:extLst>
              </p:cNvPr>
              <p:cNvSpPr>
                <a:spLocks noChangeArrowheads="1"/>
              </p:cNvSpPr>
              <p:nvPr/>
            </p:nvSpPr>
            <p:spPr bwMode="auto">
              <a:xfrm>
                <a:off x="2043113" y="2005013"/>
                <a:ext cx="2687637" cy="1057275"/>
              </a:xfrm>
              <a:prstGeom prst="rect">
                <a:avLst/>
              </a:prstGeom>
              <a:solidFill>
                <a:srgbClr val="99CC00"/>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99CC00"/>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endParaRPr kumimoji="1" lang="en-US" altLang="en-US" sz="1600" dirty="0"/>
              </a:p>
            </p:txBody>
          </p:sp>
          <p:sp>
            <p:nvSpPr>
              <p:cNvPr id="11" name="Rectangle 12">
                <a:extLst>
                  <a:ext uri="{FF2B5EF4-FFF2-40B4-BE49-F238E27FC236}">
                    <a16:creationId xmlns:a16="http://schemas.microsoft.com/office/drawing/2014/main" id="{600896FA-D3E6-44CD-BB05-CF232236069A}"/>
                  </a:ext>
                </a:extLst>
              </p:cNvPr>
              <p:cNvSpPr>
                <a:spLocks noChangeArrowheads="1"/>
              </p:cNvSpPr>
              <p:nvPr/>
            </p:nvSpPr>
            <p:spPr bwMode="auto">
              <a:xfrm>
                <a:off x="5053013" y="2055813"/>
                <a:ext cx="2606675" cy="960437"/>
              </a:xfrm>
              <a:prstGeom prst="rect">
                <a:avLst/>
              </a:prstGeom>
              <a:solidFill>
                <a:srgbClr val="FFCC00"/>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FFCC00"/>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endParaRPr kumimoji="1" lang="en-US" altLang="en-US" sz="1600" dirty="0"/>
              </a:p>
            </p:txBody>
          </p:sp>
          <p:sp>
            <p:nvSpPr>
              <p:cNvPr id="12" name="Text Box 13">
                <a:extLst>
                  <a:ext uri="{FF2B5EF4-FFF2-40B4-BE49-F238E27FC236}">
                    <a16:creationId xmlns:a16="http://schemas.microsoft.com/office/drawing/2014/main" id="{168DEACF-E035-4FB9-A7BE-517072028BBC}"/>
                  </a:ext>
                </a:extLst>
              </p:cNvPr>
              <p:cNvSpPr txBox="1">
                <a:spLocks noChangeArrowheads="1"/>
              </p:cNvSpPr>
              <p:nvPr/>
            </p:nvSpPr>
            <p:spPr bwMode="auto">
              <a:xfrm>
                <a:off x="2124515" y="5880556"/>
                <a:ext cx="3673036" cy="512181"/>
              </a:xfrm>
              <a:prstGeom prst="rect">
                <a:avLst/>
              </a:prstGeom>
              <a:noFill/>
              <a:ln>
                <a:noFill/>
              </a:ln>
              <a:effectLst/>
              <a:extLst>
                <a:ext uri="{909E8E84-426E-40DD-AFC4-6F175D3DCCD1}">
                  <a14:hiddenFill xmlns:a14="http://schemas.microsoft.com/office/drawing/2010/main">
                    <a:solidFill>
                      <a:srgbClr val="00B032">
                        <a:alpha val="50195"/>
                      </a:srgbClr>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5028" tIns="130055" rIns="65028" bIns="130055" anchor="b">
                <a:spAutoFit/>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kumimoji="1" lang="en-US" altLang="en-US" sz="2000" baseline="30000" dirty="0">
                    <a:latin typeface="Garamond" pitchFamily="18" charset="0"/>
                    <a:cs typeface="Arial" charset="0"/>
                  </a:rPr>
                  <a:t>DSRC PHY+MAC (IEEE 802.11p/IEEE 802.11bd)</a:t>
                </a:r>
              </a:p>
            </p:txBody>
          </p:sp>
          <p:sp>
            <p:nvSpPr>
              <p:cNvPr id="13" name="Text Box 14">
                <a:extLst>
                  <a:ext uri="{FF2B5EF4-FFF2-40B4-BE49-F238E27FC236}">
                    <a16:creationId xmlns:a16="http://schemas.microsoft.com/office/drawing/2014/main" id="{354F576C-F47E-4703-A59E-2DD21BD67FF9}"/>
                  </a:ext>
                </a:extLst>
              </p:cNvPr>
              <p:cNvSpPr txBox="1">
                <a:spLocks noChangeArrowheads="1"/>
              </p:cNvSpPr>
              <p:nvPr/>
            </p:nvSpPr>
            <p:spPr bwMode="auto">
              <a:xfrm>
                <a:off x="2944813" y="5234094"/>
                <a:ext cx="3870325" cy="557107"/>
              </a:xfrm>
              <a:prstGeom prst="rect">
                <a:avLst/>
              </a:prstGeom>
              <a:noFill/>
              <a:ln>
                <a:noFill/>
              </a:ln>
              <a:effectLst/>
              <a:extLst>
                <a:ext uri="{909E8E84-426E-40DD-AFC4-6F175D3DCCD1}">
                  <a14:hiddenFill xmlns:a14="http://schemas.microsoft.com/office/drawing/2010/main">
                    <a:solidFill>
                      <a:srgbClr val="00B032">
                        <a:alpha val="50195"/>
                      </a:srgbClr>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5028" tIns="130055" rIns="65028" bIns="130055" anchor="b">
                <a:spAutoFit/>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kumimoji="1" lang="en-US" altLang="en-US" sz="2400" baseline="30000" dirty="0">
                    <a:latin typeface="Garamond" pitchFamily="18" charset="0"/>
                    <a:cs typeface="Arial" charset="0"/>
                  </a:rPr>
                  <a:t>DSRC Multi-Channel MAC (IEEE 1609.4)</a:t>
                </a:r>
              </a:p>
            </p:txBody>
          </p:sp>
          <p:sp>
            <p:nvSpPr>
              <p:cNvPr id="14" name="Text Box 15">
                <a:extLst>
                  <a:ext uri="{FF2B5EF4-FFF2-40B4-BE49-F238E27FC236}">
                    <a16:creationId xmlns:a16="http://schemas.microsoft.com/office/drawing/2014/main" id="{A92A109D-75FA-4680-A028-27FAEDEBBF12}"/>
                  </a:ext>
                </a:extLst>
              </p:cNvPr>
              <p:cNvSpPr txBox="1">
                <a:spLocks noChangeArrowheads="1"/>
              </p:cNvSpPr>
              <p:nvPr/>
            </p:nvSpPr>
            <p:spPr bwMode="auto">
              <a:xfrm>
                <a:off x="5797550" y="4224443"/>
                <a:ext cx="868363" cy="557107"/>
              </a:xfrm>
              <a:prstGeom prst="rect">
                <a:avLst/>
              </a:prstGeom>
              <a:noFill/>
              <a:ln>
                <a:noFill/>
              </a:ln>
              <a:effectLst/>
              <a:extLst>
                <a:ext uri="{909E8E84-426E-40DD-AFC4-6F175D3DCCD1}">
                  <a14:hiddenFill xmlns:a14="http://schemas.microsoft.com/office/drawing/2010/main">
                    <a:solidFill>
                      <a:srgbClr val="00B032">
                        <a:alpha val="50195"/>
                      </a:srgbClr>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5028" tIns="130055" rIns="65028" bIns="130055" anchor="b">
                <a:spAutoFit/>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kumimoji="1" lang="en-US" altLang="en-US" sz="2400" baseline="30000" dirty="0">
                    <a:latin typeface="Garamond" pitchFamily="18" charset="0"/>
                    <a:cs typeface="Arial" charset="0"/>
                  </a:rPr>
                  <a:t>IPv6</a:t>
                </a:r>
              </a:p>
            </p:txBody>
          </p:sp>
          <p:sp>
            <p:nvSpPr>
              <p:cNvPr id="15" name="Text Box 16">
                <a:extLst>
                  <a:ext uri="{FF2B5EF4-FFF2-40B4-BE49-F238E27FC236}">
                    <a16:creationId xmlns:a16="http://schemas.microsoft.com/office/drawing/2014/main" id="{FCF7D745-1F74-4F2F-83BD-99A6CD292630}"/>
                  </a:ext>
                </a:extLst>
              </p:cNvPr>
              <p:cNvSpPr txBox="1">
                <a:spLocks noChangeArrowheads="1"/>
              </p:cNvSpPr>
              <p:nvPr/>
            </p:nvSpPr>
            <p:spPr bwMode="auto">
              <a:xfrm>
                <a:off x="5614988" y="3478319"/>
                <a:ext cx="1385887" cy="557107"/>
              </a:xfrm>
              <a:prstGeom prst="rect">
                <a:avLst/>
              </a:prstGeom>
              <a:noFill/>
              <a:ln>
                <a:noFill/>
              </a:ln>
              <a:effectLst/>
              <a:extLst>
                <a:ext uri="{909E8E84-426E-40DD-AFC4-6F175D3DCCD1}">
                  <a14:hiddenFill xmlns:a14="http://schemas.microsoft.com/office/drawing/2010/main">
                    <a:solidFill>
                      <a:srgbClr val="00B032">
                        <a:alpha val="50195"/>
                      </a:srgbClr>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5028" tIns="130055" rIns="65028" bIns="130055" anchor="b">
                <a:spAutoFit/>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kumimoji="1" lang="en-US" altLang="en-US" sz="2400" baseline="30000" dirty="0">
                    <a:latin typeface="Garamond" pitchFamily="18" charset="0"/>
                    <a:cs typeface="Arial" charset="0"/>
                  </a:rPr>
                  <a:t>TCP/UDP</a:t>
                </a:r>
              </a:p>
            </p:txBody>
          </p:sp>
          <p:sp>
            <p:nvSpPr>
              <p:cNvPr id="16" name="Text Box 17">
                <a:extLst>
                  <a:ext uri="{FF2B5EF4-FFF2-40B4-BE49-F238E27FC236}">
                    <a16:creationId xmlns:a16="http://schemas.microsoft.com/office/drawing/2014/main" id="{301F9309-2BA7-45B2-A1C8-E635F9B87571}"/>
                  </a:ext>
                </a:extLst>
              </p:cNvPr>
              <p:cNvSpPr txBox="1">
                <a:spLocks noChangeArrowheads="1"/>
              </p:cNvSpPr>
              <p:nvPr/>
            </p:nvSpPr>
            <p:spPr bwMode="auto">
              <a:xfrm>
                <a:off x="2001838" y="2083734"/>
                <a:ext cx="2822575" cy="927753"/>
              </a:xfrm>
              <a:prstGeom prst="rect">
                <a:avLst/>
              </a:prstGeom>
              <a:noFill/>
              <a:ln>
                <a:noFill/>
              </a:ln>
              <a:effectLst/>
              <a:extLst>
                <a:ext uri="{909E8E84-426E-40DD-AFC4-6F175D3DCCD1}">
                  <a14:hiddenFill xmlns:a14="http://schemas.microsoft.com/office/drawing/2010/main">
                    <a:solidFill>
                      <a:srgbClr val="00B032">
                        <a:alpha val="50195"/>
                      </a:srgbClr>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5028" tIns="130055" rIns="65028" bIns="130055" anchor="b">
                <a:spAutoFit/>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kumimoji="1" lang="en-US" altLang="en-US" sz="2200" baseline="30000" dirty="0">
                    <a:latin typeface="Garamond" pitchFamily="18" charset="0"/>
                    <a:cs typeface="Arial" charset="0"/>
                  </a:rPr>
                  <a:t>Message</a:t>
                </a:r>
                <a:r>
                  <a:rPr kumimoji="1" lang="en-US" altLang="en-US" sz="2400" baseline="30000" dirty="0">
                    <a:latin typeface="Garamond" pitchFamily="18" charset="0"/>
                    <a:cs typeface="Arial" charset="0"/>
                  </a:rPr>
                  <a:t> </a:t>
                </a:r>
                <a:r>
                  <a:rPr kumimoji="1" lang="en-US" altLang="en-US" sz="2200" baseline="30000" dirty="0">
                    <a:latin typeface="Garamond" pitchFamily="18" charset="0"/>
                    <a:cs typeface="Arial" charset="0"/>
                  </a:rPr>
                  <a:t>Dictionary (SAE J2735</a:t>
                </a:r>
                <a:r>
                  <a:rPr kumimoji="1" lang="en-US" altLang="en-US" sz="2400" baseline="30000" dirty="0">
                    <a:latin typeface="Garamond" pitchFamily="18" charset="0"/>
                    <a:cs typeface="Arial" charset="0"/>
                  </a:rPr>
                  <a:t>) </a:t>
                </a:r>
                <a:r>
                  <a:rPr kumimoji="1" lang="en-US" altLang="en-US" sz="2200" baseline="30000" dirty="0">
                    <a:latin typeface="Garamond" pitchFamily="18" charset="0"/>
                    <a:cs typeface="Arial" charset="0"/>
                  </a:rPr>
                  <a:t>Application Reqs. (SAE J2945/x)</a:t>
                </a:r>
                <a:endParaRPr kumimoji="1" lang="en-US" altLang="en-US" sz="2200" dirty="0">
                  <a:latin typeface="Garamond" pitchFamily="18" charset="0"/>
                  <a:cs typeface="Arial" charset="0"/>
                </a:endParaRPr>
              </a:p>
            </p:txBody>
          </p:sp>
          <p:sp>
            <p:nvSpPr>
              <p:cNvPr id="17" name="Text Box 18">
                <a:extLst>
                  <a:ext uri="{FF2B5EF4-FFF2-40B4-BE49-F238E27FC236}">
                    <a16:creationId xmlns:a16="http://schemas.microsoft.com/office/drawing/2014/main" id="{331EA149-168C-4493-AD32-E7418C3AEDEF}"/>
                  </a:ext>
                </a:extLst>
              </p:cNvPr>
              <p:cNvSpPr txBox="1">
                <a:spLocks noChangeArrowheads="1"/>
              </p:cNvSpPr>
              <p:nvPr/>
            </p:nvSpPr>
            <p:spPr bwMode="auto">
              <a:xfrm>
                <a:off x="5103813" y="2100526"/>
                <a:ext cx="2767012" cy="691887"/>
              </a:xfrm>
              <a:prstGeom prst="rect">
                <a:avLst/>
              </a:prstGeom>
              <a:noFill/>
              <a:ln>
                <a:noFill/>
              </a:ln>
              <a:effectLst/>
              <a:extLst>
                <a:ext uri="{909E8E84-426E-40DD-AFC4-6F175D3DCCD1}">
                  <a14:hiddenFill xmlns:a14="http://schemas.microsoft.com/office/drawing/2010/main">
                    <a:solidFill>
                      <a:srgbClr val="00B032">
                        <a:alpha val="50195"/>
                      </a:srgbClr>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5028" tIns="130055" rIns="65028" bIns="130055" anchor="b">
                <a:spAutoFit/>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kumimoji="1" lang="en-US" altLang="en-US" sz="2400" baseline="30000" dirty="0">
                    <a:latin typeface="Garamond" pitchFamily="18" charset="0"/>
                    <a:cs typeface="Arial" charset="0"/>
                  </a:rPr>
                  <a:t>Other DSRC applications</a:t>
                </a:r>
                <a:endParaRPr kumimoji="1" lang="en-US" altLang="en-US" sz="2400" dirty="0">
                  <a:latin typeface="Garamond" pitchFamily="18" charset="0"/>
                  <a:cs typeface="Arial" charset="0"/>
                </a:endParaRPr>
              </a:p>
            </p:txBody>
          </p:sp>
          <p:sp>
            <p:nvSpPr>
              <p:cNvPr id="18" name="Rectangle 19">
                <a:extLst>
                  <a:ext uri="{FF2B5EF4-FFF2-40B4-BE49-F238E27FC236}">
                    <a16:creationId xmlns:a16="http://schemas.microsoft.com/office/drawing/2014/main" id="{0BF11D90-C72A-4ED3-859C-70DA038735D2}"/>
                  </a:ext>
                </a:extLst>
              </p:cNvPr>
              <p:cNvSpPr>
                <a:spLocks noChangeArrowheads="1"/>
              </p:cNvSpPr>
              <p:nvPr/>
            </p:nvSpPr>
            <p:spPr bwMode="auto">
              <a:xfrm>
                <a:off x="1000125" y="1982788"/>
                <a:ext cx="731838" cy="2914650"/>
              </a:xfrm>
              <a:prstGeom prst="rect">
                <a:avLst/>
              </a:prstGeom>
              <a:solidFill>
                <a:srgbClr val="99FFCC"/>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99FFCC"/>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endParaRPr kumimoji="1" lang="en-US" altLang="en-US" sz="1600" dirty="0"/>
              </a:p>
            </p:txBody>
          </p:sp>
          <p:sp>
            <p:nvSpPr>
              <p:cNvPr id="19" name="Text Box 20">
                <a:extLst>
                  <a:ext uri="{FF2B5EF4-FFF2-40B4-BE49-F238E27FC236}">
                    <a16:creationId xmlns:a16="http://schemas.microsoft.com/office/drawing/2014/main" id="{1AACBBBE-99F1-4717-BE9E-28A0EC0058DA}"/>
                  </a:ext>
                </a:extLst>
              </p:cNvPr>
              <p:cNvSpPr txBox="1">
                <a:spLocks noChangeArrowheads="1"/>
              </p:cNvSpPr>
              <p:nvPr/>
            </p:nvSpPr>
            <p:spPr bwMode="auto">
              <a:xfrm>
                <a:off x="1111250" y="1951038"/>
                <a:ext cx="377547" cy="3116264"/>
              </a:xfrm>
              <a:prstGeom prst="rect">
                <a:avLst/>
              </a:prstGeom>
              <a:noFill/>
              <a:ln>
                <a:noFill/>
              </a:ln>
              <a:effectLst/>
              <a:extLst>
                <a:ext uri="{909E8E84-426E-40DD-AFC4-6F175D3DCCD1}">
                  <a14:hiddenFill xmlns:a14="http://schemas.microsoft.com/office/drawing/2010/main">
                    <a:solidFill>
                      <a:srgbClr val="00B032">
                        <a:alpha val="50195"/>
                      </a:srgbClr>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 wrap="square" lIns="65028" tIns="130055" rIns="65028" bIns="130055" anchor="b">
                <a:spAutoFit/>
              </a:bodyPr>
              <a:lstStyle>
                <a:lvl1pPr eaLnBrk="0" hangingPunct="0">
                  <a:defRPr kumimoji="1" sz="1600" b="1">
                    <a:solidFill>
                      <a:schemeClr val="tx1"/>
                    </a:solidFill>
                    <a:latin typeface="Arial" pitchFamily="34" charset="0"/>
                    <a:ea typeface="ＭＳ Ｐゴシック" pitchFamily="34" charset="-128"/>
                  </a:defRPr>
                </a:lvl1pPr>
                <a:lvl2pPr marL="742950" indent="-285750" eaLnBrk="0" hangingPunct="0">
                  <a:defRPr kumimoji="1" sz="1600" b="1">
                    <a:solidFill>
                      <a:schemeClr val="tx1"/>
                    </a:solidFill>
                    <a:latin typeface="Arial" pitchFamily="34" charset="0"/>
                    <a:ea typeface="ＭＳ Ｐゴシック" pitchFamily="34" charset="-128"/>
                  </a:defRPr>
                </a:lvl2pPr>
                <a:lvl3pPr marL="1143000" indent="-228600" eaLnBrk="0" hangingPunct="0">
                  <a:defRPr kumimoji="1" sz="1600" b="1">
                    <a:solidFill>
                      <a:schemeClr val="tx1"/>
                    </a:solidFill>
                    <a:latin typeface="Arial" pitchFamily="34" charset="0"/>
                    <a:ea typeface="ＭＳ Ｐゴシック" pitchFamily="34" charset="-128"/>
                  </a:defRPr>
                </a:lvl3pPr>
                <a:lvl4pPr marL="1600200" indent="-228600" eaLnBrk="0" hangingPunct="0">
                  <a:defRPr kumimoji="1" sz="1600" b="1">
                    <a:solidFill>
                      <a:schemeClr val="tx1"/>
                    </a:solidFill>
                    <a:latin typeface="Arial" pitchFamily="34" charset="0"/>
                    <a:ea typeface="ＭＳ Ｐゴシック" pitchFamily="34" charset="-128"/>
                  </a:defRPr>
                </a:lvl4pPr>
                <a:lvl5pPr marL="2057400" indent="-228600" eaLnBrk="0" hangingPunct="0">
                  <a:defRPr kumimoji="1" sz="1600" b="1">
                    <a:solidFill>
                      <a:schemeClr val="tx1"/>
                    </a:solidFill>
                    <a:latin typeface="Arial" pitchFamily="34" charset="0"/>
                    <a:ea typeface="ＭＳ Ｐゴシック" pitchFamily="34" charset="-128"/>
                  </a:defRPr>
                </a:lvl5pPr>
                <a:lvl6pPr marL="2514600" indent="-228600" algn="r" eaLnBrk="0" fontAlgn="base" hangingPunct="0">
                  <a:spcBef>
                    <a:spcPct val="0"/>
                  </a:spcBef>
                  <a:spcAft>
                    <a:spcPct val="0"/>
                  </a:spcAft>
                  <a:defRPr kumimoji="1" sz="1600" b="1">
                    <a:solidFill>
                      <a:schemeClr val="tx1"/>
                    </a:solidFill>
                    <a:latin typeface="Arial" pitchFamily="34" charset="0"/>
                    <a:ea typeface="ＭＳ Ｐゴシック" pitchFamily="34" charset="-128"/>
                  </a:defRPr>
                </a:lvl6pPr>
                <a:lvl7pPr marL="2971800" indent="-228600" algn="r" eaLnBrk="0" fontAlgn="base" hangingPunct="0">
                  <a:spcBef>
                    <a:spcPct val="0"/>
                  </a:spcBef>
                  <a:spcAft>
                    <a:spcPct val="0"/>
                  </a:spcAft>
                  <a:defRPr kumimoji="1" sz="1600" b="1">
                    <a:solidFill>
                      <a:schemeClr val="tx1"/>
                    </a:solidFill>
                    <a:latin typeface="Arial" pitchFamily="34" charset="0"/>
                    <a:ea typeface="ＭＳ Ｐゴシック" pitchFamily="34" charset="-128"/>
                  </a:defRPr>
                </a:lvl7pPr>
                <a:lvl8pPr marL="3429000" indent="-228600" algn="r" eaLnBrk="0" fontAlgn="base" hangingPunct="0">
                  <a:spcBef>
                    <a:spcPct val="0"/>
                  </a:spcBef>
                  <a:spcAft>
                    <a:spcPct val="0"/>
                  </a:spcAft>
                  <a:defRPr kumimoji="1" sz="1600" b="1">
                    <a:solidFill>
                      <a:schemeClr val="tx1"/>
                    </a:solidFill>
                    <a:latin typeface="Arial" pitchFamily="34" charset="0"/>
                    <a:ea typeface="ＭＳ Ｐゴシック" pitchFamily="34" charset="-128"/>
                  </a:defRPr>
                </a:lvl8pPr>
                <a:lvl9pPr marL="3886200" indent="-228600" algn="r" eaLnBrk="0" fontAlgn="base" hangingPunct="0">
                  <a:spcBef>
                    <a:spcPct val="0"/>
                  </a:spcBef>
                  <a:spcAft>
                    <a:spcPct val="0"/>
                  </a:spcAft>
                  <a:defRPr kumimoji="1" sz="1600" b="1">
                    <a:solidFill>
                      <a:schemeClr val="tx1"/>
                    </a:solidFill>
                    <a:latin typeface="Arial" pitchFamily="34" charset="0"/>
                    <a:ea typeface="ＭＳ Ｐゴシック" pitchFamily="34" charset="-128"/>
                  </a:defRPr>
                </a:lvl9pPr>
              </a:lstStyle>
              <a:p>
                <a:pPr eaLnBrk="1" hangingPunct="1">
                  <a:spcBef>
                    <a:spcPct val="50000"/>
                  </a:spcBef>
                  <a:defRPr/>
                </a:pPr>
                <a:r>
                  <a:rPr lang="en-US" sz="2400" b="0" baseline="30000" dirty="0">
                    <a:latin typeface="Garamond" pitchFamily="18" charset="0"/>
                    <a:cs typeface="Arial" pitchFamily="34" charset="0"/>
                  </a:rPr>
                  <a:t>DSRC Security (IEEE 1609.2)</a:t>
                </a:r>
              </a:p>
            </p:txBody>
          </p:sp>
          <p:sp>
            <p:nvSpPr>
              <p:cNvPr id="21" name="AutoShape 22">
                <a:extLst>
                  <a:ext uri="{FF2B5EF4-FFF2-40B4-BE49-F238E27FC236}">
                    <a16:creationId xmlns:a16="http://schemas.microsoft.com/office/drawing/2014/main" id="{6841239A-DAA0-4CAA-81A9-1A3F523E3EE3}"/>
                  </a:ext>
                </a:extLst>
              </p:cNvPr>
              <p:cNvSpPr>
                <a:spLocks noChangeArrowheads="1"/>
              </p:cNvSpPr>
              <p:nvPr/>
            </p:nvSpPr>
            <p:spPr bwMode="auto">
              <a:xfrm>
                <a:off x="4945063" y="1781175"/>
                <a:ext cx="3040062" cy="3116263"/>
              </a:xfrm>
              <a:prstGeom prst="roundRect">
                <a:avLst>
                  <a:gd name="adj" fmla="val 16667"/>
                </a:avLst>
              </a:prstGeom>
              <a:noFill/>
              <a:ln w="9525">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endParaRPr kumimoji="1" lang="en-US" altLang="en-US" sz="1600" dirty="0"/>
              </a:p>
            </p:txBody>
          </p:sp>
        </p:grpSp>
        <p:sp>
          <p:nvSpPr>
            <p:cNvPr id="23" name="Rectangle 6">
              <a:extLst>
                <a:ext uri="{FF2B5EF4-FFF2-40B4-BE49-F238E27FC236}">
                  <a16:creationId xmlns:a16="http://schemas.microsoft.com/office/drawing/2014/main" id="{07E14352-8829-43DB-9050-C152BC0BC18C}"/>
                </a:ext>
              </a:extLst>
            </p:cNvPr>
            <p:cNvSpPr>
              <a:spLocks noChangeArrowheads="1"/>
            </p:cNvSpPr>
            <p:nvPr/>
          </p:nvSpPr>
          <p:spPr bwMode="auto">
            <a:xfrm>
              <a:off x="5793438" y="5624529"/>
              <a:ext cx="1867838" cy="416165"/>
            </a:xfrm>
            <a:prstGeom prst="rect">
              <a:avLst/>
            </a:prstGeom>
            <a:solidFill>
              <a:srgbClr val="00FF00"/>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00FF00"/>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endParaRPr kumimoji="1" lang="en-US" altLang="en-US" sz="1600" dirty="0"/>
            </a:p>
          </p:txBody>
        </p:sp>
        <p:sp>
          <p:nvSpPr>
            <p:cNvPr id="25" name="Text Box 13">
              <a:extLst>
                <a:ext uri="{FF2B5EF4-FFF2-40B4-BE49-F238E27FC236}">
                  <a16:creationId xmlns:a16="http://schemas.microsoft.com/office/drawing/2014/main" id="{30D6986F-6EFE-41EC-8B22-AA33DB0B7410}"/>
                </a:ext>
              </a:extLst>
            </p:cNvPr>
            <p:cNvSpPr txBox="1">
              <a:spLocks noChangeArrowheads="1"/>
            </p:cNvSpPr>
            <p:nvPr/>
          </p:nvSpPr>
          <p:spPr bwMode="auto">
            <a:xfrm>
              <a:off x="6160294" y="5677490"/>
              <a:ext cx="1152128" cy="467835"/>
            </a:xfrm>
            <a:prstGeom prst="rect">
              <a:avLst/>
            </a:prstGeom>
            <a:noFill/>
            <a:ln>
              <a:noFill/>
            </a:ln>
            <a:effectLst/>
            <a:extLst>
              <a:ext uri="{909E8E84-426E-40DD-AFC4-6F175D3DCCD1}">
                <a14:hiddenFill xmlns:a14="http://schemas.microsoft.com/office/drawing/2010/main">
                  <a:solidFill>
                    <a:srgbClr val="00B032">
                      <a:alpha val="50195"/>
                    </a:srgbClr>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5028" tIns="130055" rIns="65028" bIns="130055" anchor="b">
              <a:spAutoFit/>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kumimoji="1" lang="en-US" altLang="en-US" sz="2000" baseline="30000" dirty="0">
                  <a:latin typeface="Garamond" pitchFamily="18" charset="0"/>
                  <a:cs typeface="Arial" charset="0"/>
                </a:rPr>
                <a:t>LTE-V2X PC5</a:t>
              </a:r>
            </a:p>
          </p:txBody>
        </p:sp>
        <p:sp>
          <p:nvSpPr>
            <p:cNvPr id="3" name="TextBox 2">
              <a:extLst>
                <a:ext uri="{FF2B5EF4-FFF2-40B4-BE49-F238E27FC236}">
                  <a16:creationId xmlns:a16="http://schemas.microsoft.com/office/drawing/2014/main" id="{0A08D201-07F6-4EEE-BEEF-3BE90830DB6B}"/>
                </a:ext>
              </a:extLst>
            </p:cNvPr>
            <p:cNvSpPr txBox="1"/>
            <p:nvPr/>
          </p:nvSpPr>
          <p:spPr>
            <a:xfrm>
              <a:off x="3675150" y="6113081"/>
              <a:ext cx="5206682" cy="461665"/>
            </a:xfrm>
            <a:prstGeom prst="rect">
              <a:avLst/>
            </a:prstGeom>
            <a:noFill/>
          </p:spPr>
          <p:txBody>
            <a:bodyPr wrap="none" rtlCol="0">
              <a:spAutoFit/>
            </a:bodyPr>
            <a:lstStyle/>
            <a:p>
              <a:r>
                <a:rPr lang="en-US" b="1" dirty="0">
                  <a:solidFill>
                    <a:srgbClr val="002060"/>
                  </a:solidFill>
                </a:rPr>
                <a:t>FCC moving from DSRC to LTE-V2X</a:t>
              </a:r>
            </a:p>
          </p:txBody>
        </p:sp>
        <p:sp>
          <p:nvSpPr>
            <p:cNvPr id="22" name="Arrow: Bent 21">
              <a:extLst>
                <a:ext uri="{FF2B5EF4-FFF2-40B4-BE49-F238E27FC236}">
                  <a16:creationId xmlns:a16="http://schemas.microsoft.com/office/drawing/2014/main" id="{FCC3B5CF-950D-419E-B145-62537CD515A8}"/>
                </a:ext>
              </a:extLst>
            </p:cNvPr>
            <p:cNvSpPr/>
            <p:nvPr/>
          </p:nvSpPr>
          <p:spPr bwMode="auto">
            <a:xfrm flipV="1">
              <a:off x="3164770" y="6067678"/>
              <a:ext cx="510380" cy="276998"/>
            </a:xfrm>
            <a:prstGeom prst="bentArrow">
              <a:avLst/>
            </a:prstGeom>
            <a:solidFill>
              <a:srgbClr val="00206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defTabSz="914400">
                <a:buClrTx/>
                <a:buSzTx/>
              </a:pPr>
              <a:endParaRPr lang="en-US" sz="1200" dirty="0">
                <a:solidFill>
                  <a:schemeClr val="tx1"/>
                </a:solidFill>
                <a:latin typeface="Times New Roman" pitchFamily="18" charset="0"/>
              </a:endParaRPr>
            </a:p>
          </p:txBody>
        </p:sp>
        <p:sp>
          <p:nvSpPr>
            <p:cNvPr id="29" name="Arrow: Bent 28">
              <a:extLst>
                <a:ext uri="{FF2B5EF4-FFF2-40B4-BE49-F238E27FC236}">
                  <a16:creationId xmlns:a16="http://schemas.microsoft.com/office/drawing/2014/main" id="{08ADE026-01B9-4858-8283-635BAE9384A8}"/>
                </a:ext>
              </a:extLst>
            </p:cNvPr>
            <p:cNvSpPr/>
            <p:nvPr/>
          </p:nvSpPr>
          <p:spPr bwMode="auto">
            <a:xfrm rot="16200000" flipV="1">
              <a:off x="6438259" y="5919303"/>
              <a:ext cx="276998" cy="530225"/>
            </a:xfrm>
            <a:prstGeom prst="bentArrow">
              <a:avLst/>
            </a:prstGeom>
            <a:solidFill>
              <a:srgbClr val="00206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defTabSz="914400">
                <a:buClrTx/>
                <a:buSzTx/>
              </a:pPr>
              <a:endParaRPr lang="en-US" sz="1200" dirty="0">
                <a:solidFill>
                  <a:schemeClr val="tx1"/>
                </a:solidFill>
                <a:latin typeface="Times New Roman" pitchFamily="18" charset="0"/>
              </a:endParaRPr>
            </a:p>
          </p:txBody>
        </p:sp>
        <p:sp>
          <p:nvSpPr>
            <p:cNvPr id="31" name="Text Box 14">
              <a:extLst>
                <a:ext uri="{FF2B5EF4-FFF2-40B4-BE49-F238E27FC236}">
                  <a16:creationId xmlns:a16="http://schemas.microsoft.com/office/drawing/2014/main" id="{94316BF3-F606-4FBF-9F5D-CC9FBC37641B}"/>
                </a:ext>
              </a:extLst>
            </p:cNvPr>
            <p:cNvSpPr txBox="1">
              <a:spLocks noChangeArrowheads="1"/>
            </p:cNvSpPr>
            <p:nvPr/>
          </p:nvSpPr>
          <p:spPr bwMode="auto">
            <a:xfrm>
              <a:off x="1377157" y="3478129"/>
              <a:ext cx="3870325" cy="1175721"/>
            </a:xfrm>
            <a:prstGeom prst="rect">
              <a:avLst/>
            </a:prstGeom>
            <a:noFill/>
            <a:ln>
              <a:noFill/>
            </a:ln>
            <a:effectLst/>
            <a:extLst>
              <a:ext uri="{909E8E84-426E-40DD-AFC4-6F175D3DCCD1}">
                <a14:hiddenFill xmlns:a14="http://schemas.microsoft.com/office/drawing/2010/main">
                  <a:solidFill>
                    <a:srgbClr val="00B032">
                      <a:alpha val="50195"/>
                    </a:srgbClr>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5028" tIns="130055" rIns="65028" bIns="130055" anchor="b">
              <a:spAutoFit/>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ts val="0"/>
                </a:spcBef>
                <a:buNone/>
              </a:pPr>
              <a:r>
                <a:rPr kumimoji="1" lang="en-US" altLang="en-US" sz="2000" baseline="30000" dirty="0">
                  <a:latin typeface="Garamond" pitchFamily="18" charset="0"/>
                  <a:cs typeface="Arial" charset="0"/>
                </a:rPr>
                <a:t>WAVE Short Message Protocol (WSMP)</a:t>
              </a:r>
            </a:p>
            <a:p>
              <a:pPr algn="ctr" eaLnBrk="1" hangingPunct="1">
                <a:spcBef>
                  <a:spcPts val="0"/>
                </a:spcBef>
                <a:buNone/>
              </a:pPr>
              <a:r>
                <a:rPr kumimoji="1" lang="en-US" altLang="en-US" sz="2000" baseline="30000" dirty="0">
                  <a:latin typeface="Garamond" pitchFamily="18" charset="0"/>
                  <a:cs typeface="Arial" charset="0"/>
                </a:rPr>
                <a:t>&amp;</a:t>
              </a:r>
            </a:p>
            <a:p>
              <a:pPr algn="ctr" eaLnBrk="1" hangingPunct="1">
                <a:spcBef>
                  <a:spcPts val="0"/>
                </a:spcBef>
                <a:buNone/>
              </a:pPr>
              <a:r>
                <a:rPr kumimoji="1" lang="en-US" altLang="en-US" sz="2000" baseline="30000" dirty="0">
                  <a:latin typeface="Garamond" pitchFamily="18" charset="0"/>
                  <a:cs typeface="Arial" charset="0"/>
                </a:rPr>
                <a:t>WAVE Service Advertisement (WSA)</a:t>
              </a:r>
            </a:p>
            <a:p>
              <a:pPr algn="ctr" eaLnBrk="1" hangingPunct="1">
                <a:spcBef>
                  <a:spcPts val="0"/>
                </a:spcBef>
                <a:buNone/>
              </a:pPr>
              <a:endParaRPr kumimoji="1" lang="en-US" altLang="en-US" sz="900" baseline="30000" dirty="0">
                <a:latin typeface="Garamond" pitchFamily="18" charset="0"/>
                <a:cs typeface="Arial" charset="0"/>
              </a:endParaRPr>
            </a:p>
            <a:p>
              <a:pPr algn="ctr" eaLnBrk="1" hangingPunct="1">
                <a:spcBef>
                  <a:spcPts val="0"/>
                </a:spcBef>
                <a:buNone/>
              </a:pPr>
              <a:r>
                <a:rPr kumimoji="1" lang="en-US" altLang="en-US" sz="2000" baseline="30000" dirty="0">
                  <a:latin typeface="Garamond" pitchFamily="18" charset="0"/>
                  <a:cs typeface="Arial" charset="0"/>
                </a:rPr>
                <a:t>IEEE 1609.3</a:t>
              </a:r>
            </a:p>
          </p:txBody>
        </p:sp>
      </p:gr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2209800" y="621951"/>
            <a:ext cx="7772400" cy="5616575"/>
          </a:xfrm>
        </p:spPr>
        <p:txBody>
          <a:bodyPr/>
          <a:lstStyle/>
          <a:p>
            <a:pPr>
              <a:defRPr/>
            </a:pPr>
            <a:r>
              <a:rPr lang="en-US" altLang="en-US" sz="2000" dirty="0"/>
              <a:t>IEEE 1609 WG is tracking IEEE 802.11bd progress</a:t>
            </a:r>
          </a:p>
          <a:p>
            <a:pPr>
              <a:defRPr/>
            </a:pPr>
            <a:r>
              <a:rPr lang="en-US" altLang="en-US" sz="2000" b="0" dirty="0"/>
              <a:t>Good alignment achieved between 802.11 and 1609 WGs</a:t>
            </a:r>
          </a:p>
          <a:p>
            <a:pPr>
              <a:defRPr/>
            </a:pPr>
            <a:r>
              <a:rPr lang="en-US" altLang="en-US" sz="2000" b="0" dirty="0"/>
              <a:t>Areas of highest interest for IEEE 1609 WG:</a:t>
            </a:r>
          </a:p>
          <a:p>
            <a:pPr lvl="1">
              <a:defRPr/>
            </a:pPr>
            <a:r>
              <a:rPr lang="en-US" altLang="en-US" sz="1800" dirty="0"/>
              <a:t>Interface and primitives between MAC/MLME and IEEE 1609 middle layers</a:t>
            </a:r>
          </a:p>
          <a:p>
            <a:pPr lvl="1">
              <a:defRPr/>
            </a:pPr>
            <a:r>
              <a:rPr lang="en-US" altLang="en-US" sz="1800" dirty="0"/>
              <a:t>IEEE 802.11bd-enabled positioning</a:t>
            </a:r>
          </a:p>
          <a:p>
            <a:pPr marL="0" indent="0">
              <a:defRPr/>
            </a:pPr>
            <a:endParaRPr lang="en-US" altLang="en-US" sz="2000" b="0" dirty="0"/>
          </a:p>
          <a:p>
            <a:pPr>
              <a:defRPr/>
            </a:pPr>
            <a:r>
              <a:rPr lang="en-US" altLang="en-US" sz="2000" b="0" dirty="0"/>
              <a:t>IEEE 1609 WG is currently focused on improvements to V2X Security standards (IEEE 1609.2, IEEE 1609.2.1)</a:t>
            </a:r>
          </a:p>
          <a:p>
            <a:pPr>
              <a:defRPr/>
            </a:pPr>
            <a:endParaRPr lang="en-US" altLang="en-US" sz="2000" b="0" dirty="0"/>
          </a:p>
          <a:p>
            <a:pPr>
              <a:defRPr/>
            </a:pPr>
            <a:r>
              <a:rPr lang="en-US" altLang="en-US" sz="2000" b="0" dirty="0"/>
              <a:t>IEEE 1609 meeting schedule (all will be by teleconference):</a:t>
            </a:r>
            <a:endParaRPr lang="en-US" altLang="en-US" sz="1800" dirty="0"/>
          </a:p>
          <a:p>
            <a:pPr lvl="1">
              <a:defRPr/>
            </a:pPr>
            <a:r>
              <a:rPr lang="en-US" altLang="en-US" sz="1800" dirty="0"/>
              <a:t>April 5, 2022 (noon-5 pm ET)</a:t>
            </a:r>
          </a:p>
          <a:p>
            <a:pPr lvl="1">
              <a:defRPr/>
            </a:pPr>
            <a:r>
              <a:rPr lang="en-US" altLang="en-US" sz="1800" dirty="0"/>
              <a:t>May 24, 2022 (noon-5 pm ET)</a:t>
            </a:r>
          </a:p>
          <a:p>
            <a:pPr lvl="1">
              <a:defRPr/>
            </a:pPr>
            <a:r>
              <a:rPr lang="en-US" altLang="en-US" sz="1800" dirty="0"/>
              <a:t>June 21, 2022 (noon-5 pm ET)</a:t>
            </a:r>
          </a:p>
          <a:p>
            <a:pPr lvl="1">
              <a:defRPr/>
            </a:pPr>
            <a:r>
              <a:rPr lang="en-US" altLang="en-US" sz="1800" dirty="0"/>
              <a:t>August 16, 2022 (noon-5 pm ET)</a:t>
            </a:r>
          </a:p>
          <a:p>
            <a:pPr lvl="1">
              <a:defRPr/>
            </a:pPr>
            <a:endParaRPr lang="en-US" altLang="en-US" sz="1800" dirty="0"/>
          </a:p>
        </p:txBody>
      </p:sp>
      <p:sp>
        <p:nvSpPr>
          <p:cNvPr id="2" name="Date Placeholder 3"/>
          <p:cNvSpPr>
            <a:spLocks noGrp="1"/>
          </p:cNvSpPr>
          <p:nvPr>
            <p:ph type="dt" sz="quarter" idx="10"/>
          </p:nvPr>
        </p:nvSpPr>
        <p:spPr bwMode="auto">
          <a:xfrm>
            <a:off x="936786" y="332601"/>
            <a:ext cx="968214" cy="276999"/>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b" anchorCtr="0" compatLnSpc="1">
            <a:prstTxWarp prst="textNoShape">
              <a:avLst/>
            </a:prstTxWarp>
            <a:spAutoFit/>
          </a:bodyPr>
          <a:lstStyle>
            <a:defPPr>
              <a:defRPr lang="en-GB"/>
            </a:defPPr>
            <a:lvl1pPr algn="l" rtl="0" eaLnBrk="0" fontAlgn="base" hangingPunct="0">
              <a:spcBef>
                <a:spcPct val="0"/>
              </a:spcBef>
              <a:spcAft>
                <a:spcPct val="0"/>
              </a:spcAft>
              <a:defRPr sz="1800" b="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pPr>
              <a:spcBef>
                <a:spcPct val="0"/>
              </a:spcBef>
              <a:buFontTx/>
              <a:buNone/>
            </a:pPr>
            <a:r>
              <a:rPr lang="en-US" dirty="0"/>
              <a:t>March 2022</a:t>
            </a:r>
            <a:endParaRPr lang="en-GB" altLang="en-US" sz="1800" dirty="0"/>
          </a:p>
        </p:txBody>
      </p:sp>
      <p:sp>
        <p:nvSpPr>
          <p:cNvPr id="4" name="Slide Number Placeholder 5"/>
          <p:cNvSpPr>
            <a:spLocks noGrp="1"/>
          </p:cNvSpPr>
          <p:nvPr>
            <p:ph type="sldNum" sz="quarter" idx="12"/>
          </p:nvPr>
        </p:nvSpPr>
        <p:spPr>
          <a:xfrm>
            <a:off x="5868989" y="6475413"/>
            <a:ext cx="608011"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GB" altLang="en-US" sz="1200" b="0" dirty="0"/>
              <a:t>Slide </a:t>
            </a:r>
            <a:fld id="{827138B0-886C-442D-A790-BBBA55B88C81}" type="slidenum">
              <a:rPr lang="en-GB" altLang="en-US" sz="1200" b="0"/>
              <a:pPr>
                <a:spcBef>
                  <a:spcPct val="0"/>
                </a:spcBef>
                <a:buFontTx/>
                <a:buNone/>
              </a:pPr>
              <a:t>109</a:t>
            </a:fld>
            <a:endParaRPr lang="en-GB" altLang="en-US" sz="1200" b="0" dirty="0"/>
          </a:p>
        </p:txBody>
      </p:sp>
      <p:sp>
        <p:nvSpPr>
          <p:cNvPr id="7" name="Footer Placeholder 4">
            <a:extLst>
              <a:ext uri="{FF2B5EF4-FFF2-40B4-BE49-F238E27FC236}">
                <a16:creationId xmlns:a16="http://schemas.microsoft.com/office/drawing/2014/main" id="{20B66C53-FC6D-4733-8CAD-F9F74CBFE704}"/>
              </a:ext>
            </a:extLst>
          </p:cNvPr>
          <p:cNvSpPr>
            <a:spLocks noGrp="1"/>
          </p:cNvSpPr>
          <p:nvPr>
            <p:ph type="ftr" sz="quarter" idx="11"/>
          </p:nvPr>
        </p:nvSpPr>
        <p:spPr bwMode="auto">
          <a:xfrm>
            <a:off x="7244980" y="6475413"/>
            <a:ext cx="4108820" cy="184666"/>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defPPr>
              <a:defRPr lang="en-GB"/>
            </a:defPPr>
            <a:lvl1pPr algn="r"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pPr>
              <a:spcBef>
                <a:spcPct val="0"/>
              </a:spcBef>
              <a:buFontTx/>
              <a:buNone/>
            </a:pPr>
            <a:r>
              <a:rPr lang="en-GB" dirty="0"/>
              <a:t>John Kenney, Toyota</a:t>
            </a:r>
            <a:endParaRPr lang="en-GB" altLang="en-US" sz="1200" b="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 for 2022-03-07 meeting</a:t>
            </a:r>
          </a:p>
        </p:txBody>
      </p:sp>
      <p:sp>
        <p:nvSpPr>
          <p:cNvPr id="3" name="Content Placeholder 2"/>
          <p:cNvSpPr>
            <a:spLocks noGrp="1"/>
          </p:cNvSpPr>
          <p:nvPr>
            <p:ph idx="1"/>
          </p:nvPr>
        </p:nvSpPr>
        <p:spPr/>
        <p:txBody>
          <a:bodyPr/>
          <a:lstStyle/>
          <a:p>
            <a:r>
              <a:rPr lang="en-US" dirty="0"/>
              <a:t>Roll Call / Contacts / Reflector</a:t>
            </a:r>
          </a:p>
          <a:p>
            <a:r>
              <a:rPr lang="en-US" dirty="0"/>
              <a:t>Brief status report</a:t>
            </a:r>
          </a:p>
          <a:p>
            <a:r>
              <a:rPr lang="en-US" dirty="0"/>
              <a:t>Draft Numbering</a:t>
            </a:r>
          </a:p>
          <a:p>
            <a:r>
              <a:rPr lang="en-US" dirty="0"/>
              <a:t>Mandatory Draft Review for 11bd</a:t>
            </a:r>
          </a:p>
          <a:p>
            <a:r>
              <a:rPr lang="en-US" dirty="0"/>
              <a:t>Review WG Style Guide, 11be and </a:t>
            </a:r>
            <a:r>
              <a:rPr lang="en-US" dirty="0" err="1"/>
              <a:t>REVme</a:t>
            </a:r>
            <a:r>
              <a:rPr lang="en-US" dirty="0"/>
              <a:t> practice</a:t>
            </a:r>
          </a:p>
          <a:p>
            <a:r>
              <a:rPr lang="en-US" dirty="0"/>
              <a:t>	“Hyphenation with non” CID 1295 in </a:t>
            </a:r>
            <a:r>
              <a:rPr lang="en-US" dirty="0" err="1"/>
              <a:t>REVme</a:t>
            </a:r>
            <a:endParaRPr lang="en-US" dirty="0"/>
          </a:p>
          <a:p>
            <a:r>
              <a:rPr lang="en-US" dirty="0"/>
              <a:t>WG Style Guide for 802.11 draft </a:t>
            </a:r>
            <a:r>
              <a:rPr lang="en-US" dirty="0">
                <a:solidFill>
                  <a:schemeClr val="tx1"/>
                </a:solidFill>
              </a:rPr>
              <a:t>09/1034r19</a:t>
            </a:r>
          </a:p>
          <a:p>
            <a:r>
              <a:rPr lang="en-US" dirty="0"/>
              <a:t>Draft and Amendment alignments</a:t>
            </a:r>
          </a:p>
          <a:p>
            <a:endParaRPr lang="en-US" dirty="0"/>
          </a:p>
        </p:txBody>
      </p:sp>
      <p:sp>
        <p:nvSpPr>
          <p:cNvPr id="7" name="Footer Placeholder 6">
            <a:extLst>
              <a:ext uri="{FF2B5EF4-FFF2-40B4-BE49-F238E27FC236}">
                <a16:creationId xmlns:a16="http://schemas.microsoft.com/office/drawing/2014/main" id="{2EB38710-CCD3-4FD6-A1D6-9B5B164A223E}"/>
              </a:ext>
            </a:extLst>
          </p:cNvPr>
          <p:cNvSpPr>
            <a:spLocks noGrp="1"/>
          </p:cNvSpPr>
          <p:nvPr>
            <p:ph type="ftr" idx="14"/>
          </p:nvPr>
        </p:nvSpPr>
        <p:spPr/>
        <p:txBody>
          <a:bodyPr/>
          <a:lstStyle/>
          <a:p>
            <a:r>
              <a:rPr lang="en-GB"/>
              <a:t>Peter Ecclesine, Cisco</a:t>
            </a:r>
            <a:endParaRPr lang="en-GB" dirty="0"/>
          </a:p>
        </p:txBody>
      </p:sp>
      <p:sp>
        <p:nvSpPr>
          <p:cNvPr id="8" name="Slide Number Placeholder 7">
            <a:extLst>
              <a:ext uri="{FF2B5EF4-FFF2-40B4-BE49-F238E27FC236}">
                <a16:creationId xmlns:a16="http://schemas.microsoft.com/office/drawing/2014/main" id="{41011583-1229-4ABB-A29E-0F4C4D3981C1}"/>
              </a:ext>
            </a:extLst>
          </p:cNvPr>
          <p:cNvSpPr>
            <a:spLocks noGrp="1"/>
          </p:cNvSpPr>
          <p:nvPr>
            <p:ph type="sldNum" idx="12"/>
          </p:nvPr>
        </p:nvSpPr>
        <p:spPr/>
        <p:txBody>
          <a:bodyPr/>
          <a:lstStyle/>
          <a:p>
            <a:r>
              <a:rPr lang="en-GB"/>
              <a:t>Slide </a:t>
            </a:r>
            <a:fld id="{440F5867-744E-4AA6-B0ED-4C44D2DFBB7B}" type="slidenum">
              <a:rPr lang="en-GB" smtClean="0"/>
              <a:pPr/>
              <a:t>11</a:t>
            </a:fld>
            <a:endParaRPr lang="en-GB" dirty="0"/>
          </a:p>
        </p:txBody>
      </p:sp>
      <p:sp>
        <p:nvSpPr>
          <p:cNvPr id="9" name="Date Placeholder 8">
            <a:extLst>
              <a:ext uri="{FF2B5EF4-FFF2-40B4-BE49-F238E27FC236}">
                <a16:creationId xmlns:a16="http://schemas.microsoft.com/office/drawing/2014/main" id="{CE02ADCC-1DF6-422D-B4FA-B0D77EB7DA36}"/>
              </a:ext>
            </a:extLst>
          </p:cNvPr>
          <p:cNvSpPr>
            <a:spLocks noGrp="1"/>
          </p:cNvSpPr>
          <p:nvPr>
            <p:ph type="dt" idx="15"/>
          </p:nvPr>
        </p:nvSpPr>
        <p:spPr/>
        <p:txBody>
          <a:bodyPr/>
          <a:lstStyle/>
          <a:p>
            <a:r>
              <a:rPr lang="en-US"/>
              <a:t>March 2022</a:t>
            </a:r>
            <a:endParaRPr lang="en-GB" dirty="0"/>
          </a:p>
        </p:txBody>
      </p:sp>
    </p:spTree>
    <p:extLst>
      <p:ext uri="{BB962C8B-B14F-4D97-AF65-F5344CB8AC3E}">
        <p14:creationId xmlns:p14="http://schemas.microsoft.com/office/powerpoint/2010/main" val="431000214"/>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55A7F5-5296-484D-B50B-C718AB10E1BF}"/>
              </a:ext>
            </a:extLst>
          </p:cNvPr>
          <p:cNvSpPr>
            <a:spLocks noGrp="1"/>
          </p:cNvSpPr>
          <p:nvPr>
            <p:ph type="title"/>
          </p:nvPr>
        </p:nvSpPr>
        <p:spPr/>
        <p:txBody>
          <a:bodyPr/>
          <a:lstStyle/>
          <a:p>
            <a:r>
              <a:rPr lang="en-US" dirty="0"/>
              <a:t>Internal Liaisons</a:t>
            </a:r>
          </a:p>
        </p:txBody>
      </p:sp>
      <p:sp>
        <p:nvSpPr>
          <p:cNvPr id="3" name="Text Placeholder 2">
            <a:extLst>
              <a:ext uri="{FF2B5EF4-FFF2-40B4-BE49-F238E27FC236}">
                <a16:creationId xmlns:a16="http://schemas.microsoft.com/office/drawing/2014/main" id="{A15221FE-7BC9-4686-BCB0-88561EA844C9}"/>
              </a:ext>
            </a:extLst>
          </p:cNvPr>
          <p:cNvSpPr>
            <a:spLocks noGrp="1"/>
          </p:cNvSpPr>
          <p:nvPr>
            <p:ph type="body" idx="1"/>
          </p:nvPr>
        </p:nvSpPr>
        <p:spPr/>
        <p:txBody>
          <a:bodyPr/>
          <a:lstStyle/>
          <a:p>
            <a:r>
              <a:rPr lang="en-US" dirty="0"/>
              <a:t>From Opening Plenary</a:t>
            </a:r>
          </a:p>
        </p:txBody>
      </p:sp>
      <p:sp>
        <p:nvSpPr>
          <p:cNvPr id="4" name="Date Placeholder 3">
            <a:extLst>
              <a:ext uri="{FF2B5EF4-FFF2-40B4-BE49-F238E27FC236}">
                <a16:creationId xmlns:a16="http://schemas.microsoft.com/office/drawing/2014/main" id="{F299162D-C1F2-4C8E-A28F-0CF428B00974}"/>
              </a:ext>
            </a:extLst>
          </p:cNvPr>
          <p:cNvSpPr>
            <a:spLocks noGrp="1"/>
          </p:cNvSpPr>
          <p:nvPr>
            <p:ph type="dt" idx="10"/>
          </p:nvPr>
        </p:nvSpPr>
        <p:spPr/>
        <p:txBody>
          <a:bodyPr/>
          <a:lstStyle/>
          <a:p>
            <a:r>
              <a:rPr lang="en-US"/>
              <a:t>March 2022</a:t>
            </a:r>
            <a:endParaRPr lang="en-GB"/>
          </a:p>
        </p:txBody>
      </p:sp>
      <p:sp>
        <p:nvSpPr>
          <p:cNvPr id="5" name="Footer Placeholder 4">
            <a:extLst>
              <a:ext uri="{FF2B5EF4-FFF2-40B4-BE49-F238E27FC236}">
                <a16:creationId xmlns:a16="http://schemas.microsoft.com/office/drawing/2014/main" id="{DA266E47-3FAE-4615-930F-CE65975015EB}"/>
              </a:ext>
            </a:extLst>
          </p:cNvPr>
          <p:cNvSpPr>
            <a:spLocks noGrp="1"/>
          </p:cNvSpPr>
          <p:nvPr>
            <p:ph type="ftr" idx="11"/>
          </p:nvPr>
        </p:nvSpPr>
        <p:spPr/>
        <p:txBody>
          <a:bodyPr/>
          <a:lstStyle/>
          <a:p>
            <a:r>
              <a:rPr lang="en-GB"/>
              <a:t>Robert Stacey (Intel)</a:t>
            </a:r>
          </a:p>
        </p:txBody>
      </p:sp>
      <p:sp>
        <p:nvSpPr>
          <p:cNvPr id="6" name="Slide Number Placeholder 5">
            <a:extLst>
              <a:ext uri="{FF2B5EF4-FFF2-40B4-BE49-F238E27FC236}">
                <a16:creationId xmlns:a16="http://schemas.microsoft.com/office/drawing/2014/main" id="{C1CA6B32-1772-4A71-A01F-EB303A82049F}"/>
              </a:ext>
            </a:extLst>
          </p:cNvPr>
          <p:cNvSpPr>
            <a:spLocks noGrp="1"/>
          </p:cNvSpPr>
          <p:nvPr>
            <p:ph type="sldNum" idx="12"/>
          </p:nvPr>
        </p:nvSpPr>
        <p:spPr/>
        <p:txBody>
          <a:bodyPr/>
          <a:lstStyle/>
          <a:p>
            <a:r>
              <a:rPr lang="en-GB"/>
              <a:t>Slide </a:t>
            </a:r>
            <a:fld id="{3ABCC52B-A3F7-440B-BBF2-55191E6E7773}" type="slidenum">
              <a:rPr lang="en-GB" smtClean="0"/>
              <a:pPr/>
              <a:t>110</a:t>
            </a:fld>
            <a:endParaRPr lang="en-GB"/>
          </a:p>
        </p:txBody>
      </p:sp>
    </p:spTree>
    <p:extLst>
      <p:ext uri="{BB962C8B-B14F-4D97-AF65-F5344CB8AC3E}">
        <p14:creationId xmlns:p14="http://schemas.microsoft.com/office/powerpoint/2010/main" val="2865550135"/>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a:xfrm>
            <a:off x="2209800" y="685800"/>
            <a:ext cx="9067800" cy="1066800"/>
          </a:xfrm>
          <a:ln/>
        </p:spPr>
        <p:txBody>
          <a:bodyPr/>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400" dirty="0">
                <a:latin typeface="+mn-lt"/>
              </a:rPr>
              <a:t>IEEE 802.18 RR-TAG</a:t>
            </a:r>
            <a:br>
              <a:rPr lang="en-US" sz="2400" dirty="0">
                <a:latin typeface="+mn-lt"/>
              </a:rPr>
            </a:br>
            <a:r>
              <a:rPr lang="en-US" sz="2400" dirty="0"/>
              <a:t>Electronic Plenary</a:t>
            </a:r>
            <a:br>
              <a:rPr lang="en-US" sz="2400" dirty="0"/>
            </a:br>
            <a:r>
              <a:rPr lang="en-GB" sz="2400" dirty="0"/>
              <a:t>Liaison  from 802.18 to 802.11</a:t>
            </a:r>
            <a:endParaRPr lang="en-GB" sz="2400" dirty="0">
              <a:latin typeface="+mn-lt"/>
            </a:endParaRPr>
          </a:p>
        </p:txBody>
      </p:sp>
      <p:sp>
        <p:nvSpPr>
          <p:cNvPr id="3074" name="Rectangle 2"/>
          <p:cNvSpPr>
            <a:spLocks noGrp="1" noChangeArrowheads="1"/>
          </p:cNvSpPr>
          <p:nvPr>
            <p:ph type="body" idx="1"/>
          </p:nvPr>
        </p:nvSpPr>
        <p:spPr>
          <a:xfrm>
            <a:off x="2169326" y="1905000"/>
            <a:ext cx="9067800" cy="701675"/>
          </a:xfrm>
          <a:ln/>
        </p:spPr>
        <p:txBody>
          <a:bodyPr/>
          <a:lstStyle/>
          <a:p>
            <a:pPr algn="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	Date:</a:t>
            </a:r>
            <a:r>
              <a:rPr lang="en-GB" sz="2000" b="0" dirty="0"/>
              <a:t> 07 March 2022</a:t>
            </a:r>
          </a:p>
        </p:txBody>
      </p:sp>
      <p:sp>
        <p:nvSpPr>
          <p:cNvPr id="3076" name="Rectangle 4"/>
          <p:cNvSpPr>
            <a:spLocks noChangeArrowheads="1"/>
          </p:cNvSpPr>
          <p:nvPr/>
        </p:nvSpPr>
        <p:spPr bwMode="auto">
          <a:xfrm>
            <a:off x="2073492" y="3040062"/>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a:solidFill>
                  <a:srgbClr val="000000"/>
                </a:solidFill>
              </a:rPr>
              <a:t>Authors: </a:t>
            </a:r>
            <a:endParaRPr lang="en-GB" sz="2000" dirty="0">
              <a:solidFill>
                <a:srgbClr val="000000"/>
              </a:solidFill>
            </a:endParaRPr>
          </a:p>
        </p:txBody>
      </p:sp>
      <p:graphicFrame>
        <p:nvGraphicFramePr>
          <p:cNvPr id="9" name="Object 3">
            <a:extLst>
              <a:ext uri="{FF2B5EF4-FFF2-40B4-BE49-F238E27FC236}">
                <a16:creationId xmlns:a16="http://schemas.microsoft.com/office/drawing/2014/main" id="{A9943946-CAC7-4B5F-A0AD-61A516AFFB3A}"/>
              </a:ext>
            </a:extLst>
          </p:cNvPr>
          <p:cNvGraphicFramePr>
            <a:graphicFrameLocks noChangeAspect="1"/>
          </p:cNvGraphicFramePr>
          <p:nvPr>
            <p:extLst>
              <p:ext uri="{D42A27DB-BD31-4B8C-83A1-F6EECF244321}">
                <p14:modId xmlns:p14="http://schemas.microsoft.com/office/powerpoint/2010/main" val="3763194650"/>
              </p:ext>
            </p:extLst>
          </p:nvPr>
        </p:nvGraphicFramePr>
        <p:xfrm>
          <a:off x="1600200" y="3365500"/>
          <a:ext cx="9636124" cy="1739901"/>
        </p:xfrm>
        <a:graphic>
          <a:graphicData uri="http://schemas.openxmlformats.org/presentationml/2006/ole">
            <mc:AlternateContent xmlns:mc="http://schemas.openxmlformats.org/markup-compatibility/2006">
              <mc:Choice xmlns:v="urn:schemas-microsoft-com:vml" Requires="v">
                <p:oleObj spid="_x0000_s12299" name="Document" r:id="rId4" imgW="8468318" imgH="1903886" progId="Word.Document.8">
                  <p:embed/>
                </p:oleObj>
              </mc:Choice>
              <mc:Fallback>
                <p:oleObj name="Document" r:id="rId4" imgW="8468318" imgH="1903886" progId="Word.Document.8">
                  <p:embed/>
                  <p:pic>
                    <p:nvPicPr>
                      <p:cNvPr id="9" name="Object 3">
                        <a:extLst>
                          <a:ext uri="{FF2B5EF4-FFF2-40B4-BE49-F238E27FC236}">
                            <a16:creationId xmlns:a16="http://schemas.microsoft.com/office/drawing/2014/main" id="{A9943946-CAC7-4B5F-A0AD-61A516AFFB3A}"/>
                          </a:ext>
                        </a:extLst>
                      </p:cNvPr>
                      <p:cNvPicPr>
                        <a:picLocks noChangeAspect="1" noChangeArrowheads="1"/>
                      </p:cNvPicPr>
                      <p:nvPr/>
                    </p:nvPicPr>
                    <p:blipFill>
                      <a:blip r:embed="rId5"/>
                      <a:srcRect/>
                      <a:stretch>
                        <a:fillRect/>
                      </a:stretch>
                    </p:blipFill>
                    <p:spPr bwMode="auto">
                      <a:xfrm>
                        <a:off x="1600200" y="3365500"/>
                        <a:ext cx="9636124" cy="1739901"/>
                      </a:xfrm>
                      <a:prstGeom prst="rect">
                        <a:avLst/>
                      </a:prstGeom>
                      <a:noFill/>
                    </p:spPr>
                  </p:pic>
                </p:oleObj>
              </mc:Fallback>
            </mc:AlternateContent>
          </a:graphicData>
        </a:graphic>
      </p:graphicFrame>
      <p:sp>
        <p:nvSpPr>
          <p:cNvPr id="2" name="Footer Placeholder 1">
            <a:extLst>
              <a:ext uri="{FF2B5EF4-FFF2-40B4-BE49-F238E27FC236}">
                <a16:creationId xmlns:a16="http://schemas.microsoft.com/office/drawing/2014/main" id="{8D8CF674-F6E8-4314-8470-54CA4A77757F}"/>
              </a:ext>
            </a:extLst>
          </p:cNvPr>
          <p:cNvSpPr>
            <a:spLocks noGrp="1"/>
          </p:cNvSpPr>
          <p:nvPr>
            <p:ph type="ftr" idx="14"/>
          </p:nvPr>
        </p:nvSpPr>
        <p:spPr/>
        <p:txBody>
          <a:bodyPr/>
          <a:lstStyle/>
          <a:p>
            <a:r>
              <a:rPr lang="en-GB"/>
              <a:t>Robert Stacey (Intel)</a:t>
            </a:r>
            <a:endParaRPr lang="en-GB" dirty="0"/>
          </a:p>
        </p:txBody>
      </p:sp>
      <p:sp>
        <p:nvSpPr>
          <p:cNvPr id="3" name="Slide Number Placeholder 2">
            <a:extLst>
              <a:ext uri="{FF2B5EF4-FFF2-40B4-BE49-F238E27FC236}">
                <a16:creationId xmlns:a16="http://schemas.microsoft.com/office/drawing/2014/main" id="{32DB3D58-1C26-4067-8FAE-E58F31A8D8CD}"/>
              </a:ext>
            </a:extLst>
          </p:cNvPr>
          <p:cNvSpPr>
            <a:spLocks noGrp="1"/>
          </p:cNvSpPr>
          <p:nvPr>
            <p:ph type="sldNum" idx="12"/>
          </p:nvPr>
        </p:nvSpPr>
        <p:spPr/>
        <p:txBody>
          <a:bodyPr/>
          <a:lstStyle/>
          <a:p>
            <a:r>
              <a:rPr lang="en-GB"/>
              <a:t>Slide </a:t>
            </a:r>
            <a:fld id="{440F5867-744E-4AA6-B0ED-4C44D2DFBB7B}" type="slidenum">
              <a:rPr lang="en-GB" smtClean="0"/>
              <a:pPr/>
              <a:t>111</a:t>
            </a:fld>
            <a:endParaRPr lang="en-GB" dirty="0"/>
          </a:p>
        </p:txBody>
      </p:sp>
      <p:sp>
        <p:nvSpPr>
          <p:cNvPr id="4" name="Date Placeholder 3">
            <a:extLst>
              <a:ext uri="{FF2B5EF4-FFF2-40B4-BE49-F238E27FC236}">
                <a16:creationId xmlns:a16="http://schemas.microsoft.com/office/drawing/2014/main" id="{985BACB5-70D2-4AD2-8EF0-A8728FC96D88}"/>
              </a:ext>
            </a:extLst>
          </p:cNvPr>
          <p:cNvSpPr>
            <a:spLocks noGrp="1"/>
          </p:cNvSpPr>
          <p:nvPr>
            <p:ph type="dt" idx="15"/>
          </p:nvPr>
        </p:nvSpPr>
        <p:spPr/>
        <p:txBody>
          <a:bodyPr/>
          <a:lstStyle/>
          <a:p>
            <a:r>
              <a:rPr lang="en-US"/>
              <a:t>March 2022</a:t>
            </a:r>
            <a:endParaRPr lang="en-GB" dirty="0"/>
          </a:p>
        </p:txBody>
      </p:sp>
    </p:spTree>
    <p:extLst>
      <p:ext uri="{BB962C8B-B14F-4D97-AF65-F5344CB8AC3E}">
        <p14:creationId xmlns:p14="http://schemas.microsoft.com/office/powerpoint/2010/main" val="180579885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a:xfrm>
            <a:off x="1891950" y="609602"/>
            <a:ext cx="8547450" cy="761999"/>
          </a:xfrm>
        </p:spPr>
        <p:txBody>
          <a:bodyPr/>
          <a:lstStyle/>
          <a:p>
            <a:pPr eaLnBrk="1" hangingPunct="1"/>
            <a:r>
              <a:rPr lang="en-US" sz="2400" dirty="0">
                <a:latin typeface="Times New Roman" charset="0"/>
              </a:rPr>
              <a:t>802.18 Radio Regulatory Technical Advisory Group – RR-TAG</a:t>
            </a:r>
          </a:p>
        </p:txBody>
      </p:sp>
      <p:sp>
        <p:nvSpPr>
          <p:cNvPr id="5123" name="Content Placeholder 2"/>
          <p:cNvSpPr>
            <a:spLocks noGrp="1"/>
          </p:cNvSpPr>
          <p:nvPr>
            <p:ph idx="1"/>
          </p:nvPr>
        </p:nvSpPr>
        <p:spPr>
          <a:xfrm>
            <a:off x="914400" y="1371600"/>
            <a:ext cx="10515600" cy="5103813"/>
          </a:xfrm>
        </p:spPr>
        <p:txBody>
          <a:bodyPr/>
          <a:lstStyle/>
          <a:p>
            <a:pPr>
              <a:buFont typeface="Arial" panose="020B0604020202020204" pitchFamily="34" charset="0"/>
              <a:buChar char="•"/>
            </a:pPr>
            <a:r>
              <a:rPr lang="en-US" altLang="en-US" sz="2000" dirty="0"/>
              <a:t>Number of voters:  40 (8 on LMSC)</a:t>
            </a:r>
            <a:r>
              <a:rPr lang="en-US" altLang="en-US" sz="2000" dirty="0">
                <a:solidFill>
                  <a:schemeClr val="tx1"/>
                </a:solidFill>
              </a:rPr>
              <a:t>;  Nearly Voters: 6;  Aspirant members: 5</a:t>
            </a:r>
          </a:p>
          <a:p>
            <a:pPr eaLnBrk="1" hangingPunct="1">
              <a:buFont typeface="Arial" panose="020B0604020202020204" pitchFamily="34" charset="0"/>
              <a:buChar char="•"/>
              <a:defRPr/>
            </a:pPr>
            <a:r>
              <a:rPr lang="en-US" sz="2000" dirty="0">
                <a:ea typeface="+mn-ea"/>
                <a:cs typeface="+mn-cs"/>
              </a:rPr>
              <a:t>Officers or the RR-TAG / IEEE 802.18:</a:t>
            </a:r>
          </a:p>
          <a:p>
            <a:pPr marL="742950" lvl="2" indent="-342900">
              <a:spcBef>
                <a:spcPts val="600"/>
              </a:spcBef>
              <a:buFont typeface="Arial" panose="020B0604020202020204" pitchFamily="34" charset="0"/>
              <a:buChar char="•"/>
              <a:defRPr/>
            </a:pPr>
            <a:r>
              <a:rPr lang="en-US" dirty="0">
                <a:cs typeface="+mn-cs"/>
              </a:rPr>
              <a:t>Chair is Jay Holcomb (Itron) </a:t>
            </a:r>
          </a:p>
          <a:p>
            <a:pPr marL="742950" lvl="2" indent="-342900">
              <a:spcBef>
                <a:spcPts val="600"/>
              </a:spcBef>
              <a:buFont typeface="Arial" panose="020B0604020202020204" pitchFamily="34" charset="0"/>
              <a:buChar char="•"/>
              <a:defRPr/>
            </a:pPr>
            <a:r>
              <a:rPr lang="en-US" dirty="0">
                <a:cs typeface="+mn-cs"/>
              </a:rPr>
              <a:t>Co-Vice-chair  Stuart Kerry (OK-Brit, self)</a:t>
            </a:r>
          </a:p>
          <a:p>
            <a:pPr marL="742950" lvl="2" indent="-342900">
              <a:spcBef>
                <a:spcPts val="600"/>
              </a:spcBef>
              <a:buFont typeface="Arial" panose="020B0604020202020204" pitchFamily="34" charset="0"/>
              <a:buChar char="•"/>
              <a:defRPr/>
            </a:pPr>
            <a:r>
              <a:rPr lang="en-US" dirty="0">
                <a:cs typeface="+mn-cs"/>
              </a:rPr>
              <a:t>Co-Vice-Chair Al Petrick (Skyworks Solutions) </a:t>
            </a:r>
          </a:p>
          <a:p>
            <a:pPr marL="742950" lvl="2" indent="-342900">
              <a:spcBef>
                <a:spcPts val="600"/>
              </a:spcBef>
              <a:buFont typeface="Arial" panose="020B0604020202020204" pitchFamily="34" charset="0"/>
              <a:buChar char="•"/>
              <a:defRPr/>
            </a:pPr>
            <a:r>
              <a:rPr lang="en-US" dirty="0">
                <a:cs typeface="+mn-cs"/>
              </a:rPr>
              <a:t>Secretary is open –  </a:t>
            </a:r>
            <a:endParaRPr lang="en-US" sz="2000" dirty="0">
              <a:cs typeface="+mn-cs"/>
            </a:endParaRPr>
          </a:p>
          <a:p>
            <a:pPr marL="1657350" lvl="4" indent="-342900">
              <a:spcBef>
                <a:spcPts val="600"/>
              </a:spcBef>
              <a:buFont typeface="Arial" panose="020B0604020202020204" pitchFamily="34" charset="0"/>
              <a:buChar char="•"/>
              <a:defRPr/>
            </a:pPr>
            <a:endParaRPr lang="en-US" sz="1400" dirty="0"/>
          </a:p>
          <a:p>
            <a:pPr marL="342900" lvl="1" indent="-342900">
              <a:spcBef>
                <a:spcPts val="600"/>
              </a:spcBef>
              <a:buFont typeface="Arial" panose="020B0604020202020204" pitchFamily="34" charset="0"/>
              <a:buChar char="•"/>
              <a:defRPr/>
            </a:pPr>
            <a:r>
              <a:rPr lang="en-US" b="1" dirty="0">
                <a:cs typeface="+mn-cs"/>
              </a:rPr>
              <a:t>Schedule this plenary (same as weekly calls) </a:t>
            </a:r>
          </a:p>
          <a:p>
            <a:pPr marL="742950" lvl="2" indent="-342900">
              <a:spcBef>
                <a:spcPts val="600"/>
              </a:spcBef>
              <a:buFont typeface="Arial" panose="020B0604020202020204" pitchFamily="34" charset="0"/>
              <a:buChar char="•"/>
              <a:defRPr/>
            </a:pPr>
            <a:r>
              <a:rPr lang="en-US" dirty="0">
                <a:cs typeface="+mn-cs"/>
              </a:rPr>
              <a:t>Thursday 10</a:t>
            </a:r>
            <a:r>
              <a:rPr lang="en-US" baseline="30000" dirty="0">
                <a:cs typeface="+mn-cs"/>
              </a:rPr>
              <a:t>th</a:t>
            </a:r>
            <a:r>
              <a:rPr lang="en-US" dirty="0">
                <a:cs typeface="+mn-cs"/>
              </a:rPr>
              <a:t>  15:00et, 1hr, opening</a:t>
            </a:r>
          </a:p>
          <a:p>
            <a:pPr marL="742950" lvl="2" indent="-342900">
              <a:spcBef>
                <a:spcPts val="600"/>
              </a:spcBef>
              <a:buFont typeface="Arial" panose="020B0604020202020204" pitchFamily="34" charset="0"/>
              <a:buChar char="•"/>
              <a:defRPr/>
            </a:pPr>
            <a:r>
              <a:rPr lang="en-US" dirty="0">
                <a:cs typeface="+mn-cs"/>
              </a:rPr>
              <a:t>Thursday 17</a:t>
            </a:r>
            <a:r>
              <a:rPr lang="en-US" baseline="30000" dirty="0">
                <a:cs typeface="+mn-cs"/>
              </a:rPr>
              <a:t>th</a:t>
            </a:r>
            <a:r>
              <a:rPr lang="en-US" dirty="0">
                <a:cs typeface="+mn-cs"/>
              </a:rPr>
              <a:t>  15:00et, 1hr, closing</a:t>
            </a:r>
          </a:p>
          <a:p>
            <a:pPr lvl="1">
              <a:spcBef>
                <a:spcPts val="0"/>
              </a:spcBef>
              <a:buFont typeface="Arial" panose="020B0604020202020204" pitchFamily="34" charset="0"/>
              <a:buChar char="•"/>
            </a:pPr>
            <a:r>
              <a:rPr lang="en-US" sz="1800" dirty="0">
                <a:cs typeface="+mn-cs"/>
              </a:rPr>
              <a:t>Agenda:  </a:t>
            </a:r>
            <a:r>
              <a:rPr lang="en-US" sz="1800" dirty="0">
                <a:cs typeface="+mn-cs"/>
                <a:hlinkClick r:id="rId2"/>
              </a:rPr>
              <a:t>https://mentor.ieee.org/802.18/dcn/22/18-22-0027.pptx</a:t>
            </a:r>
            <a:r>
              <a:rPr lang="en-US" sz="1800" dirty="0">
                <a:cs typeface="+mn-cs"/>
              </a:rPr>
              <a:t> </a:t>
            </a:r>
          </a:p>
          <a:p>
            <a:pPr>
              <a:spcBef>
                <a:spcPts val="0"/>
              </a:spcBef>
              <a:buFont typeface="Arial" panose="020B0604020202020204" pitchFamily="34" charset="0"/>
              <a:buChar char="•"/>
            </a:pPr>
            <a:endParaRPr lang="en-US" sz="1600" dirty="0">
              <a:latin typeface="Times New Roman" pitchFamily="16" charset="0"/>
            </a:endParaRPr>
          </a:p>
          <a:p>
            <a:pPr>
              <a:spcBef>
                <a:spcPts val="0"/>
              </a:spcBef>
              <a:buFont typeface="Arial" panose="020B0604020202020204" pitchFamily="34" charset="0"/>
              <a:buChar char="•"/>
            </a:pPr>
            <a:r>
              <a:rPr lang="en-US" sz="1600" dirty="0">
                <a:latin typeface="Times New Roman" pitchFamily="16" charset="0"/>
              </a:rPr>
              <a:t>WEBEX MEETING</a:t>
            </a:r>
          </a:p>
          <a:p>
            <a:pPr>
              <a:spcBef>
                <a:spcPts val="0"/>
              </a:spcBef>
              <a:buFont typeface="Arial" panose="020B0604020202020204" pitchFamily="34" charset="0"/>
              <a:buChar char="•"/>
            </a:pPr>
            <a:r>
              <a:rPr lang="en-US" sz="1600" dirty="0">
                <a:effectLst/>
                <a:ea typeface="Times New Roman" panose="02020603050405020304" pitchFamily="18" charset="0"/>
              </a:rPr>
              <a:t>See IEEE 802 overall calendar ( &amp; under 802.18) (same as weekly calls) </a:t>
            </a:r>
          </a:p>
          <a:p>
            <a:pPr>
              <a:spcBef>
                <a:spcPts val="0"/>
              </a:spcBef>
              <a:buFont typeface="Arial" panose="020B0604020202020204" pitchFamily="34" charset="0"/>
              <a:buChar char="•"/>
            </a:pPr>
            <a:r>
              <a:rPr lang="en-US" sz="1600" b="0" i="0" u="sng" dirty="0">
                <a:solidFill>
                  <a:srgbClr val="1A73E8"/>
                </a:solidFill>
                <a:effectLst/>
                <a:hlinkClick r:id="rId3"/>
              </a:rPr>
              <a:t>https://ieeesa.webex.com/ieeesa/j.php?MTID=m91b36f4c80de69b002c6b1e7296833ef</a:t>
            </a:r>
            <a:r>
              <a:rPr lang="en-US" sz="1600" b="0" i="0" u="sng" dirty="0">
                <a:solidFill>
                  <a:srgbClr val="1A73E8"/>
                </a:solidFill>
                <a:effectLst/>
              </a:rPr>
              <a:t> </a:t>
            </a:r>
          </a:p>
          <a:p>
            <a:pPr>
              <a:spcBef>
                <a:spcPts val="0"/>
              </a:spcBef>
              <a:buFont typeface="Arial" panose="020B0604020202020204" pitchFamily="34" charset="0"/>
              <a:buChar char="•"/>
            </a:pPr>
            <a:r>
              <a:rPr lang="en-US" sz="1600" b="0" i="0" dirty="0">
                <a:solidFill>
                  <a:srgbClr val="3C4043"/>
                </a:solidFill>
                <a:effectLst/>
              </a:rPr>
              <a:t>Meeting number (access code): 2348 296 5390 		Meeting password: rrtag22a</a:t>
            </a:r>
          </a:p>
          <a:p>
            <a:pPr>
              <a:spcBef>
                <a:spcPts val="0"/>
              </a:spcBef>
              <a:buFont typeface="Arial" panose="020B0604020202020204" pitchFamily="34" charset="0"/>
              <a:buChar char="•"/>
            </a:pPr>
            <a:endParaRPr lang="en-US" sz="1200" b="0" i="0" u="sng" dirty="0">
              <a:solidFill>
                <a:srgbClr val="1A73E8"/>
              </a:solidFill>
              <a:effectLst/>
              <a:latin typeface="Roboto" panose="02000000000000000000" pitchFamily="2" charset="0"/>
            </a:endParaRPr>
          </a:p>
          <a:p>
            <a:pPr>
              <a:spcBef>
                <a:spcPts val="0"/>
              </a:spcBef>
              <a:buFont typeface="Arial" panose="020B0604020202020204" pitchFamily="34" charset="0"/>
              <a:buChar char="•"/>
            </a:pPr>
            <a:endParaRPr lang="en-US" sz="1600" dirty="0">
              <a:latin typeface="Times New Roman" pitchFamily="16" charset="0"/>
            </a:endParaRPr>
          </a:p>
          <a:p>
            <a:pPr marL="742950" lvl="2" indent="-342900">
              <a:spcBef>
                <a:spcPts val="600"/>
              </a:spcBef>
              <a:buFont typeface="Arial" panose="020B0604020202020204" pitchFamily="34" charset="0"/>
              <a:buChar char="•"/>
              <a:defRPr/>
            </a:pPr>
            <a:endParaRPr lang="en-US" sz="1600" dirty="0"/>
          </a:p>
        </p:txBody>
      </p:sp>
      <p:sp>
        <p:nvSpPr>
          <p:cNvPr id="4" name="Footer Placeholder 3">
            <a:extLst>
              <a:ext uri="{FF2B5EF4-FFF2-40B4-BE49-F238E27FC236}">
                <a16:creationId xmlns:a16="http://schemas.microsoft.com/office/drawing/2014/main" id="{8AA42DCA-DCC2-4B68-A7B3-9EBE0C151205}"/>
              </a:ext>
            </a:extLst>
          </p:cNvPr>
          <p:cNvSpPr>
            <a:spLocks noGrp="1"/>
          </p:cNvSpPr>
          <p:nvPr>
            <p:ph type="ftr" idx="14"/>
          </p:nvPr>
        </p:nvSpPr>
        <p:spPr/>
        <p:txBody>
          <a:bodyPr/>
          <a:lstStyle/>
          <a:p>
            <a:r>
              <a:rPr lang="en-GB"/>
              <a:t>Robert Stacey (Intel)</a:t>
            </a:r>
            <a:endParaRPr lang="en-GB" dirty="0"/>
          </a:p>
        </p:txBody>
      </p:sp>
      <p:sp>
        <p:nvSpPr>
          <p:cNvPr id="5" name="Slide Number Placeholder 4">
            <a:extLst>
              <a:ext uri="{FF2B5EF4-FFF2-40B4-BE49-F238E27FC236}">
                <a16:creationId xmlns:a16="http://schemas.microsoft.com/office/drawing/2014/main" id="{04FF5A88-4045-41C2-98A5-74FA3BA713FC}"/>
              </a:ext>
            </a:extLst>
          </p:cNvPr>
          <p:cNvSpPr>
            <a:spLocks noGrp="1"/>
          </p:cNvSpPr>
          <p:nvPr>
            <p:ph type="sldNum" idx="12"/>
          </p:nvPr>
        </p:nvSpPr>
        <p:spPr/>
        <p:txBody>
          <a:bodyPr/>
          <a:lstStyle/>
          <a:p>
            <a:r>
              <a:rPr lang="en-GB"/>
              <a:t>Slide </a:t>
            </a:r>
            <a:fld id="{440F5867-744E-4AA6-B0ED-4C44D2DFBB7B}" type="slidenum">
              <a:rPr lang="en-GB" smtClean="0"/>
              <a:pPr/>
              <a:t>112</a:t>
            </a:fld>
            <a:endParaRPr lang="en-GB" dirty="0"/>
          </a:p>
        </p:txBody>
      </p:sp>
      <p:sp>
        <p:nvSpPr>
          <p:cNvPr id="6" name="Date Placeholder 5">
            <a:extLst>
              <a:ext uri="{FF2B5EF4-FFF2-40B4-BE49-F238E27FC236}">
                <a16:creationId xmlns:a16="http://schemas.microsoft.com/office/drawing/2014/main" id="{C9E26DA9-BA02-4805-AF4D-CBA90711D928}"/>
              </a:ext>
            </a:extLst>
          </p:cNvPr>
          <p:cNvSpPr>
            <a:spLocks noGrp="1"/>
          </p:cNvSpPr>
          <p:nvPr>
            <p:ph type="dt" idx="15"/>
          </p:nvPr>
        </p:nvSpPr>
        <p:spPr/>
        <p:txBody>
          <a:bodyPr/>
          <a:lstStyle/>
          <a:p>
            <a:r>
              <a:rPr lang="en-US"/>
              <a:t>March 2022</a:t>
            </a:r>
            <a:endParaRPr lang="en-GB" dirty="0"/>
          </a:p>
        </p:txBody>
      </p:sp>
    </p:spTree>
    <p:extLst>
      <p:ext uri="{BB962C8B-B14F-4D97-AF65-F5344CB8AC3E}">
        <p14:creationId xmlns:p14="http://schemas.microsoft.com/office/powerpoint/2010/main" val="3427184611"/>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a:xfrm>
            <a:off x="2198689" y="381000"/>
            <a:ext cx="7770813" cy="838200"/>
          </a:xfrm>
        </p:spPr>
        <p:txBody>
          <a:bodyPr/>
          <a:lstStyle/>
          <a:p>
            <a:r>
              <a:rPr lang="en-US" altLang="en-US" sz="2400" dirty="0"/>
              <a:t>802.18 meeting general items </a:t>
            </a:r>
            <a:endParaRPr lang="en-US" altLang="en-US" sz="2000" dirty="0">
              <a:solidFill>
                <a:schemeClr val="tx1"/>
              </a:solidFill>
            </a:endParaRPr>
          </a:p>
        </p:txBody>
      </p:sp>
      <p:sp>
        <p:nvSpPr>
          <p:cNvPr id="31746" name="Content Placeholder 2"/>
          <p:cNvSpPr>
            <a:spLocks noGrp="1"/>
          </p:cNvSpPr>
          <p:nvPr>
            <p:ph idx="1"/>
          </p:nvPr>
        </p:nvSpPr>
        <p:spPr>
          <a:xfrm>
            <a:off x="914400" y="990601"/>
            <a:ext cx="10591800" cy="5484813"/>
          </a:xfrm>
        </p:spPr>
        <p:txBody>
          <a:bodyPr/>
          <a:lstStyle/>
          <a:p>
            <a:pPr marL="457200" lvl="1" indent="0">
              <a:spcBef>
                <a:spcPts val="0"/>
              </a:spcBef>
            </a:pPr>
            <a:r>
              <a:rPr lang="en-US" altLang="en-US" sz="1600" dirty="0"/>
              <a:t> </a:t>
            </a:r>
          </a:p>
          <a:p>
            <a:pPr>
              <a:spcBef>
                <a:spcPts val="0"/>
              </a:spcBef>
              <a:buFont typeface="Arial" panose="020B0604020202020204" pitchFamily="34" charset="0"/>
              <a:buChar char="•"/>
            </a:pPr>
            <a:endParaRPr lang="en-US" altLang="en-US" sz="2000" dirty="0"/>
          </a:p>
          <a:p>
            <a:pPr>
              <a:spcBef>
                <a:spcPts val="0"/>
              </a:spcBef>
              <a:buFont typeface="Arial" panose="020B0604020202020204" pitchFamily="34" charset="0"/>
              <a:buChar char="•"/>
            </a:pPr>
            <a:r>
              <a:rPr lang="en-US" altLang="en-US" sz="2000" dirty="0"/>
              <a:t>Approve teleconferences moving forward</a:t>
            </a:r>
          </a:p>
          <a:p>
            <a:pPr marL="457200" lvl="1" indent="0">
              <a:spcBef>
                <a:spcPts val="0"/>
              </a:spcBef>
            </a:pPr>
            <a:r>
              <a:rPr lang="en-US" altLang="en-US" sz="1600" dirty="0"/>
              <a:t> </a:t>
            </a:r>
          </a:p>
          <a:p>
            <a:pPr>
              <a:spcBef>
                <a:spcPts val="0"/>
              </a:spcBef>
              <a:buFont typeface="Arial" panose="020B0604020202020204" pitchFamily="34" charset="0"/>
              <a:buChar char="•"/>
            </a:pPr>
            <a:endParaRPr lang="en-US" altLang="en-US" sz="2000" dirty="0"/>
          </a:p>
          <a:p>
            <a:pPr>
              <a:spcBef>
                <a:spcPts val="0"/>
              </a:spcBef>
              <a:buFont typeface="Arial" panose="020B0604020202020204" pitchFamily="34" charset="0"/>
              <a:buChar char="•"/>
            </a:pPr>
            <a:r>
              <a:rPr lang="en-US" altLang="en-US" sz="2000" dirty="0"/>
              <a:t>Elections for Chair </a:t>
            </a:r>
          </a:p>
          <a:p>
            <a:pPr lvl="1">
              <a:spcBef>
                <a:spcPts val="0"/>
              </a:spcBef>
              <a:buFont typeface="Arial" panose="020B0604020202020204" pitchFamily="34" charset="0"/>
              <a:buChar char="•"/>
            </a:pPr>
            <a:r>
              <a:rPr lang="en-US" b="0" dirty="0">
                <a:solidFill>
                  <a:schemeClr val="tx1"/>
                </a:solidFill>
              </a:rPr>
              <a:t>Tuncer Baykas (Kadir Has University) </a:t>
            </a:r>
            <a:endParaRPr lang="en-US" dirty="0">
              <a:solidFill>
                <a:schemeClr val="tx1"/>
              </a:solidFill>
            </a:endParaRPr>
          </a:p>
          <a:p>
            <a:pPr lvl="1">
              <a:spcBef>
                <a:spcPts val="0"/>
              </a:spcBef>
              <a:buFont typeface="Arial" panose="020B0604020202020204" pitchFamily="34" charset="0"/>
              <a:buChar char="•"/>
            </a:pPr>
            <a:r>
              <a:rPr lang="en-US" b="0" dirty="0">
                <a:solidFill>
                  <a:schemeClr val="tx1"/>
                </a:solidFill>
              </a:rPr>
              <a:t>Edward Au (Huawei Technologies Co., Ltd) </a:t>
            </a:r>
            <a:endParaRPr lang="en-US" altLang="en-US" dirty="0"/>
          </a:p>
          <a:p>
            <a:pPr>
              <a:spcBef>
                <a:spcPts val="0"/>
              </a:spcBef>
              <a:buFont typeface="Arial" panose="020B0604020202020204" pitchFamily="34" charset="0"/>
              <a:buChar char="•"/>
            </a:pPr>
            <a:endParaRPr lang="en-US" altLang="en-US" sz="2000" dirty="0"/>
          </a:p>
          <a:p>
            <a:pPr>
              <a:spcBef>
                <a:spcPts val="0"/>
              </a:spcBef>
              <a:buFont typeface="Arial" panose="020B0604020202020204" pitchFamily="34" charset="0"/>
              <a:buChar char="•"/>
            </a:pPr>
            <a:r>
              <a:rPr lang="en-US" altLang="en-US" sz="2000" dirty="0"/>
              <a:t>and Vice-Chairs (Stuart Kerry and Al Petrick) </a:t>
            </a:r>
          </a:p>
          <a:p>
            <a:pPr lvl="1">
              <a:spcBef>
                <a:spcPts val="0"/>
              </a:spcBef>
              <a:spcAft>
                <a:spcPts val="0"/>
              </a:spcAft>
              <a:buFont typeface="Arial" panose="020B0604020202020204" pitchFamily="34" charset="0"/>
              <a:buChar char="•"/>
            </a:pPr>
            <a:r>
              <a:rPr lang="en-US" b="0" dirty="0">
                <a:solidFill>
                  <a:schemeClr val="tx1"/>
                </a:solidFill>
              </a:rPr>
              <a:t>Stuart Kerry (OK-Brit / self )</a:t>
            </a:r>
          </a:p>
          <a:p>
            <a:pPr lvl="1">
              <a:spcBef>
                <a:spcPts val="0"/>
              </a:spcBef>
              <a:spcAft>
                <a:spcPts val="0"/>
              </a:spcAft>
              <a:buFont typeface="Arial" panose="020B0604020202020204" pitchFamily="34" charset="0"/>
              <a:buChar char="•"/>
            </a:pPr>
            <a:r>
              <a:rPr lang="en-US" b="0" dirty="0">
                <a:solidFill>
                  <a:schemeClr val="tx1"/>
                </a:solidFill>
              </a:rPr>
              <a:t>Al Petrick (Skyworks Solutions)</a:t>
            </a:r>
            <a:endParaRPr lang="en-US" dirty="0">
              <a:solidFill>
                <a:schemeClr val="tx1"/>
              </a:solidFill>
            </a:endParaRPr>
          </a:p>
          <a:p>
            <a:pPr lvl="1">
              <a:spcBef>
                <a:spcPts val="0"/>
              </a:spcBef>
              <a:spcAft>
                <a:spcPts val="0"/>
              </a:spcAft>
              <a:buFont typeface="Arial" panose="020B0604020202020204" pitchFamily="34" charset="0"/>
              <a:buChar char="•"/>
            </a:pPr>
            <a:endParaRPr lang="en-US" dirty="0">
              <a:solidFill>
                <a:schemeClr val="tx1"/>
              </a:solidFill>
            </a:endParaRPr>
          </a:p>
          <a:p>
            <a:pPr lvl="1">
              <a:spcBef>
                <a:spcPts val="0"/>
              </a:spcBef>
              <a:spcAft>
                <a:spcPts val="0"/>
              </a:spcAft>
              <a:buFont typeface="Arial" panose="020B0604020202020204" pitchFamily="34" charset="0"/>
              <a:buChar char="•"/>
            </a:pPr>
            <a:r>
              <a:rPr lang="en-US" dirty="0">
                <a:solidFill>
                  <a:schemeClr val="tx1"/>
                </a:solidFill>
              </a:rPr>
              <a:t>Election will be this Thursday, 10 Mar 2022</a:t>
            </a:r>
          </a:p>
          <a:p>
            <a:pPr marL="400050" lvl="1">
              <a:spcBef>
                <a:spcPts val="0"/>
              </a:spcBef>
              <a:spcAft>
                <a:spcPts val="0"/>
              </a:spcAft>
              <a:buFont typeface="Arial" panose="020B0604020202020204" pitchFamily="34" charset="0"/>
              <a:buChar char="•"/>
            </a:pPr>
            <a:endParaRPr lang="en-US" dirty="0">
              <a:effectLst/>
              <a:ea typeface="Calibri" panose="020F0502020204030204" pitchFamily="34" charset="0"/>
            </a:endParaRPr>
          </a:p>
          <a:p>
            <a:pPr marL="800100" lvl="2">
              <a:spcBef>
                <a:spcPts val="0"/>
              </a:spcBef>
              <a:spcAft>
                <a:spcPts val="0"/>
              </a:spcAft>
              <a:buFont typeface="Arial" panose="020B0604020202020204" pitchFamily="34" charset="0"/>
              <a:buChar char="•"/>
            </a:pPr>
            <a:endParaRPr lang="en-US" dirty="0">
              <a:effectLst/>
              <a:ea typeface="Calibri" panose="020F0502020204030204" pitchFamily="34" charset="0"/>
            </a:endParaRPr>
          </a:p>
        </p:txBody>
      </p:sp>
      <p:sp>
        <p:nvSpPr>
          <p:cNvPr id="4" name="Footer Placeholder 3">
            <a:extLst>
              <a:ext uri="{FF2B5EF4-FFF2-40B4-BE49-F238E27FC236}">
                <a16:creationId xmlns:a16="http://schemas.microsoft.com/office/drawing/2014/main" id="{B76C99D4-FD25-4DEC-AA33-194E0458F516}"/>
              </a:ext>
            </a:extLst>
          </p:cNvPr>
          <p:cNvSpPr>
            <a:spLocks noGrp="1"/>
          </p:cNvSpPr>
          <p:nvPr>
            <p:ph type="ftr" idx="14"/>
          </p:nvPr>
        </p:nvSpPr>
        <p:spPr/>
        <p:txBody>
          <a:bodyPr/>
          <a:lstStyle/>
          <a:p>
            <a:r>
              <a:rPr lang="en-GB"/>
              <a:t>Robert Stacey (Intel)</a:t>
            </a:r>
            <a:endParaRPr lang="en-GB" dirty="0"/>
          </a:p>
        </p:txBody>
      </p:sp>
      <p:sp>
        <p:nvSpPr>
          <p:cNvPr id="5" name="Slide Number Placeholder 4">
            <a:extLst>
              <a:ext uri="{FF2B5EF4-FFF2-40B4-BE49-F238E27FC236}">
                <a16:creationId xmlns:a16="http://schemas.microsoft.com/office/drawing/2014/main" id="{BE4EB231-6F0B-4534-B3F1-B0ECB3D5E814}"/>
              </a:ext>
            </a:extLst>
          </p:cNvPr>
          <p:cNvSpPr>
            <a:spLocks noGrp="1"/>
          </p:cNvSpPr>
          <p:nvPr>
            <p:ph type="sldNum" idx="12"/>
          </p:nvPr>
        </p:nvSpPr>
        <p:spPr/>
        <p:txBody>
          <a:bodyPr/>
          <a:lstStyle/>
          <a:p>
            <a:r>
              <a:rPr lang="en-GB"/>
              <a:t>Slide </a:t>
            </a:r>
            <a:fld id="{440F5867-744E-4AA6-B0ED-4C44D2DFBB7B}" type="slidenum">
              <a:rPr lang="en-GB" smtClean="0"/>
              <a:pPr/>
              <a:t>113</a:t>
            </a:fld>
            <a:endParaRPr lang="en-GB" dirty="0"/>
          </a:p>
        </p:txBody>
      </p:sp>
      <p:sp>
        <p:nvSpPr>
          <p:cNvPr id="6" name="Date Placeholder 5">
            <a:extLst>
              <a:ext uri="{FF2B5EF4-FFF2-40B4-BE49-F238E27FC236}">
                <a16:creationId xmlns:a16="http://schemas.microsoft.com/office/drawing/2014/main" id="{5F6A490B-A5B5-4FD7-8CB2-CCE4F9DB43E1}"/>
              </a:ext>
            </a:extLst>
          </p:cNvPr>
          <p:cNvSpPr>
            <a:spLocks noGrp="1"/>
          </p:cNvSpPr>
          <p:nvPr>
            <p:ph type="dt" idx="15"/>
          </p:nvPr>
        </p:nvSpPr>
        <p:spPr/>
        <p:txBody>
          <a:bodyPr/>
          <a:lstStyle/>
          <a:p>
            <a:r>
              <a:rPr lang="en-US"/>
              <a:t>March 2022</a:t>
            </a:r>
            <a:endParaRPr lang="en-GB" dirty="0"/>
          </a:p>
        </p:txBody>
      </p:sp>
    </p:spTree>
    <p:extLst>
      <p:ext uri="{BB962C8B-B14F-4D97-AF65-F5344CB8AC3E}">
        <p14:creationId xmlns:p14="http://schemas.microsoft.com/office/powerpoint/2010/main" val="2154356919"/>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a:xfrm>
            <a:off x="2198689" y="381000"/>
            <a:ext cx="7770813" cy="838200"/>
          </a:xfrm>
        </p:spPr>
        <p:txBody>
          <a:bodyPr/>
          <a:lstStyle/>
          <a:p>
            <a:r>
              <a:rPr lang="en-US" altLang="en-US" sz="2400" dirty="0"/>
              <a:t>802.18 meeting discussion item</a:t>
            </a:r>
            <a:r>
              <a:rPr lang="en-US" altLang="en-US" sz="2000" dirty="0">
                <a:solidFill>
                  <a:schemeClr val="tx1"/>
                </a:solidFill>
              </a:rPr>
              <a:t>s – EU Standards</a:t>
            </a:r>
          </a:p>
        </p:txBody>
      </p:sp>
      <p:sp>
        <p:nvSpPr>
          <p:cNvPr id="31746" name="Content Placeholder 2"/>
          <p:cNvSpPr>
            <a:spLocks noGrp="1"/>
          </p:cNvSpPr>
          <p:nvPr>
            <p:ph idx="1"/>
          </p:nvPr>
        </p:nvSpPr>
        <p:spPr>
          <a:xfrm>
            <a:off x="914400" y="990601"/>
            <a:ext cx="10591800" cy="5484813"/>
          </a:xfrm>
        </p:spPr>
        <p:txBody>
          <a:bodyPr/>
          <a:lstStyle/>
          <a:p>
            <a:pPr marL="457200" lvl="1" indent="0">
              <a:spcBef>
                <a:spcPts val="0"/>
              </a:spcBef>
            </a:pPr>
            <a:r>
              <a:rPr lang="en-US" altLang="en-US" sz="1600" dirty="0"/>
              <a:t> </a:t>
            </a:r>
          </a:p>
          <a:p>
            <a:pPr>
              <a:spcBef>
                <a:spcPts val="0"/>
              </a:spcBef>
              <a:buFont typeface="Arial" panose="020B0604020202020204" pitchFamily="34" charset="0"/>
              <a:buChar char="•"/>
            </a:pPr>
            <a:r>
              <a:rPr lang="en-US" altLang="en-US" sz="2000" dirty="0"/>
              <a:t>Will discuss what members have to share on EU activities in ETSI, CEPT, etc. </a:t>
            </a:r>
          </a:p>
          <a:p>
            <a:pPr marL="400050" lvl="1">
              <a:spcBef>
                <a:spcPts val="0"/>
              </a:spcBef>
              <a:spcAft>
                <a:spcPts val="0"/>
              </a:spcAft>
              <a:buFont typeface="Arial" panose="020B0604020202020204" pitchFamily="34" charset="0"/>
              <a:buChar char="•"/>
            </a:pPr>
            <a:endParaRPr lang="en-US" altLang="en-US" dirty="0"/>
          </a:p>
          <a:p>
            <a:pPr>
              <a:spcBef>
                <a:spcPts val="0"/>
              </a:spcBef>
              <a:buFont typeface="Arial" panose="020B0604020202020204" pitchFamily="34" charset="0"/>
              <a:buChar char="•"/>
            </a:pPr>
            <a:r>
              <a:rPr lang="en-US" sz="2000" dirty="0">
                <a:solidFill>
                  <a:schemeClr val="tx1"/>
                </a:solidFill>
              </a:rPr>
              <a:t>ETSI – </a:t>
            </a:r>
            <a:r>
              <a:rPr lang="en-US" altLang="en-US" sz="2000" b="0" dirty="0">
                <a:hlinkClick r:id="rId2"/>
              </a:rPr>
              <a:t>&lt;BRAN&gt;</a:t>
            </a:r>
            <a:r>
              <a:rPr lang="en-US" altLang="en-US" sz="2000" b="0" dirty="0"/>
              <a:t> </a:t>
            </a:r>
            <a:r>
              <a:rPr lang="en-US" altLang="en-US" sz="2000" dirty="0">
                <a:solidFill>
                  <a:schemeClr val="tx1"/>
                </a:solidFill>
                <a:sym typeface="Wingdings" panose="05000000000000000000" pitchFamily="2" charset="2"/>
              </a:rPr>
              <a:t>ne</a:t>
            </a:r>
            <a:r>
              <a:rPr lang="en-US" sz="2000" dirty="0">
                <a:solidFill>
                  <a:schemeClr val="tx1"/>
                </a:solidFill>
                <a:sym typeface="Wingdings" panose="05000000000000000000" pitchFamily="2" charset="2"/>
              </a:rPr>
              <a:t>xt meeting </a:t>
            </a:r>
            <a:r>
              <a:rPr lang="en-US" sz="2000" b="1" dirty="0">
                <a:effectLst/>
                <a:latin typeface="Times New Roman" panose="02020603050405020304" pitchFamily="18" charset="0"/>
                <a:ea typeface="SimSun" panose="02010600030101010101" pitchFamily="2" charset="-122"/>
              </a:rPr>
              <a:t>#114, 03-10jun22 </a:t>
            </a:r>
            <a:r>
              <a:rPr lang="en-US" sz="1200" b="0" i="0" dirty="0">
                <a:solidFill>
                  <a:srgbClr val="222222"/>
                </a:solidFill>
                <a:effectLst/>
                <a:latin typeface="Arial" panose="020B0604020202020204" pitchFamily="34" charset="0"/>
              </a:rPr>
              <a:t>(Sophia-Antipolis, FR - tbd)</a:t>
            </a:r>
            <a:endParaRPr lang="en-US" sz="1600" b="1" dirty="0">
              <a:solidFill>
                <a:schemeClr val="tx1"/>
              </a:solidFill>
            </a:endParaRPr>
          </a:p>
          <a:p>
            <a:pPr lvl="2">
              <a:spcBef>
                <a:spcPts val="0"/>
              </a:spcBef>
              <a:buFont typeface="Arial" panose="020B0604020202020204" pitchFamily="34" charset="0"/>
              <a:buChar char="•"/>
            </a:pPr>
            <a:r>
              <a:rPr lang="en-US" dirty="0">
                <a:solidFill>
                  <a:schemeClr val="tx1"/>
                </a:solidFill>
                <a:ea typeface="Calibri" panose="020F0502020204030204" pitchFamily="34" charset="0"/>
                <a:cs typeface="Times New Roman" panose="02020603050405020304" pitchFamily="18" charset="0"/>
              </a:rPr>
              <a:t>In between ad </a:t>
            </a:r>
            <a:r>
              <a:rPr lang="en-US" dirty="0" err="1">
                <a:solidFill>
                  <a:schemeClr val="tx1"/>
                </a:solidFill>
                <a:ea typeface="Calibri" panose="020F0502020204030204" pitchFamily="34" charset="0"/>
                <a:cs typeface="Times New Roman" panose="02020603050405020304" pitchFamily="18" charset="0"/>
              </a:rPr>
              <a:t>hocs</a:t>
            </a:r>
            <a:r>
              <a:rPr lang="en-US" dirty="0">
                <a:solidFill>
                  <a:schemeClr val="tx1"/>
                </a:solidFill>
                <a:ea typeface="Calibri" panose="020F0502020204030204" pitchFamily="34" charset="0"/>
                <a:cs typeface="Times New Roman" panose="02020603050405020304" pitchFamily="18" charset="0"/>
              </a:rPr>
              <a:t> at this point, next couple of many:  </a:t>
            </a:r>
          </a:p>
          <a:p>
            <a:pPr lvl="2">
              <a:spcBef>
                <a:spcPts val="0"/>
              </a:spcBef>
              <a:buFont typeface="Arial" panose="020B0604020202020204" pitchFamily="34" charset="0"/>
              <a:buChar char="•"/>
            </a:pPr>
            <a:r>
              <a:rPr lang="en-US" dirty="0">
                <a:solidFill>
                  <a:schemeClr val="tx1"/>
                </a:solidFill>
                <a:ea typeface="Calibri" panose="020F0502020204030204" pitchFamily="34" charset="0"/>
                <a:cs typeface="Times New Roman" panose="02020603050405020304" pitchFamily="18" charset="0"/>
              </a:rPr>
              <a:t>21mar–112e on TR 103 721 (mitigation at 5.8 GHz;</a:t>
            </a:r>
          </a:p>
          <a:p>
            <a:pPr lvl="2">
              <a:spcBef>
                <a:spcPts val="0"/>
              </a:spcBef>
              <a:buFont typeface="Arial" panose="020B0604020202020204" pitchFamily="34" charset="0"/>
              <a:buChar char="•"/>
            </a:pPr>
            <a:r>
              <a:rPr lang="en-US" dirty="0">
                <a:solidFill>
                  <a:schemeClr val="tx1"/>
                </a:solidFill>
                <a:ea typeface="Calibri" panose="020F0502020204030204" pitchFamily="34" charset="0"/>
                <a:cs typeface="Times New Roman" panose="02020603050405020304" pitchFamily="18" charset="0"/>
              </a:rPr>
              <a:t>21mar–113e on EN 303 687 (6 GHz);	     </a:t>
            </a:r>
          </a:p>
          <a:p>
            <a:pPr lvl="2">
              <a:spcBef>
                <a:spcPts val="0"/>
              </a:spcBef>
              <a:buFont typeface="Arial" panose="020B0604020202020204" pitchFamily="34" charset="0"/>
              <a:buChar char="•"/>
            </a:pPr>
            <a:r>
              <a:rPr lang="en-US" dirty="0">
                <a:solidFill>
                  <a:schemeClr val="tx1"/>
                </a:solidFill>
                <a:ea typeface="Calibri" panose="020F0502020204030204" pitchFamily="34" charset="0"/>
                <a:cs typeface="Times New Roman" panose="02020603050405020304" pitchFamily="18" charset="0"/>
              </a:rPr>
              <a:t>22mar–113d on EN 303 722 (60 GHz); 	</a:t>
            </a:r>
            <a:r>
              <a:rPr lang="en-US" dirty="0">
                <a:solidFill>
                  <a:schemeClr val="tx1"/>
                </a:solidFill>
                <a:effectLst/>
                <a:ea typeface="Calibri" panose="020F0502020204030204" pitchFamily="34" charset="0"/>
                <a:cs typeface="Times New Roman" panose="02020603050405020304" pitchFamily="18" charset="0"/>
              </a:rPr>
              <a:t> </a:t>
            </a:r>
          </a:p>
          <a:p>
            <a:pPr>
              <a:spcBef>
                <a:spcPts val="0"/>
              </a:spcBef>
              <a:spcAft>
                <a:spcPts val="0"/>
              </a:spcAft>
              <a:buFont typeface="Arial" panose="020B0604020202020204" pitchFamily="34" charset="0"/>
              <a:buChar char="•"/>
            </a:pPr>
            <a:endParaRPr lang="en-US" sz="1800" dirty="0">
              <a:solidFill>
                <a:schemeClr val="tx1"/>
              </a:solidFill>
            </a:endParaRPr>
          </a:p>
          <a:p>
            <a:pPr>
              <a:spcBef>
                <a:spcPts val="0"/>
              </a:spcBef>
              <a:spcAft>
                <a:spcPts val="0"/>
              </a:spcAft>
              <a:buFont typeface="Arial" panose="020B0604020202020204" pitchFamily="34" charset="0"/>
              <a:buChar char="•"/>
            </a:pPr>
            <a:r>
              <a:rPr lang="en-US" sz="1800" dirty="0">
                <a:solidFill>
                  <a:schemeClr val="tx1"/>
                </a:solidFill>
              </a:rPr>
              <a:t>CEPT – </a:t>
            </a:r>
            <a:r>
              <a:rPr lang="en-US" sz="1800" dirty="0">
                <a:solidFill>
                  <a:schemeClr val="tx1"/>
                </a:solidFill>
                <a:hlinkClick r:id="rId3"/>
              </a:rPr>
              <a:t>&lt;ECC&gt;</a:t>
            </a:r>
            <a:r>
              <a:rPr lang="en-US" sz="1800" dirty="0">
                <a:solidFill>
                  <a:schemeClr val="tx1"/>
                </a:solidFill>
              </a:rPr>
              <a:t> (and general items) </a:t>
            </a:r>
            <a:r>
              <a:rPr lang="en-US" sz="1800" b="1" dirty="0">
                <a:effectLst/>
                <a:ea typeface="SimSun" panose="02010600030101010101" pitchFamily="2" charset="-122"/>
              </a:rPr>
              <a:t>next call, #59  28jun-01jul22,  where tbd</a:t>
            </a:r>
          </a:p>
          <a:p>
            <a:pPr>
              <a:spcBef>
                <a:spcPts val="0"/>
              </a:spcBef>
              <a:spcAft>
                <a:spcPts val="0"/>
              </a:spcAft>
              <a:buFont typeface="Arial" panose="020B0604020202020204" pitchFamily="34" charset="0"/>
              <a:buChar char="•"/>
            </a:pPr>
            <a:endParaRPr lang="en-GB" sz="1400" dirty="0">
              <a:ea typeface="SimSun" panose="02010600030101010101" pitchFamily="2" charset="-122"/>
            </a:endParaRPr>
          </a:p>
          <a:p>
            <a:pPr>
              <a:spcBef>
                <a:spcPts val="0"/>
              </a:spcBef>
              <a:spcAft>
                <a:spcPts val="0"/>
              </a:spcAft>
              <a:buFont typeface="Arial" panose="020B0604020202020204" pitchFamily="34" charset="0"/>
              <a:buChar char="•"/>
            </a:pPr>
            <a:endParaRPr lang="en-GB" sz="1400" dirty="0">
              <a:ea typeface="SimSun" panose="02010600030101010101" pitchFamily="2" charset="-122"/>
            </a:endParaRPr>
          </a:p>
          <a:p>
            <a:pPr>
              <a:spcBef>
                <a:spcPts val="0"/>
              </a:spcBef>
              <a:spcAft>
                <a:spcPts val="0"/>
              </a:spcAft>
              <a:buFont typeface="Arial" panose="020B0604020202020204" pitchFamily="34" charset="0"/>
              <a:buChar char="•"/>
            </a:pPr>
            <a:r>
              <a:rPr lang="en-US" sz="2000" dirty="0">
                <a:solidFill>
                  <a:schemeClr val="tx1"/>
                </a:solidFill>
              </a:rPr>
              <a:t>CEPT – ECC </a:t>
            </a:r>
            <a:r>
              <a:rPr lang="en-US" altLang="en-US" sz="2000" b="0" dirty="0">
                <a:hlinkClick r:id="rId4"/>
              </a:rPr>
              <a:t>&lt;SE45&gt;</a:t>
            </a:r>
            <a:r>
              <a:rPr lang="en-US" altLang="en-US" sz="2000" b="0" dirty="0"/>
              <a:t> 	(5925-7125 MHz)  </a:t>
            </a:r>
            <a:r>
              <a:rPr lang="en-US" altLang="en-US" sz="2000" dirty="0"/>
              <a:t>last call was #15, 03-04mar22, web-meeting</a:t>
            </a:r>
          </a:p>
          <a:p>
            <a:pPr lvl="1">
              <a:spcBef>
                <a:spcPts val="0"/>
              </a:spcBef>
              <a:spcAft>
                <a:spcPts val="0"/>
              </a:spcAft>
              <a:buFont typeface="Arial" panose="020B0604020202020204" pitchFamily="34" charset="0"/>
              <a:buChar char="•"/>
            </a:pPr>
            <a:r>
              <a:rPr lang="en-US" altLang="en-US" sz="1800" dirty="0"/>
              <a:t>WI SE45_03 CBTC, communications-based train control, train to track side.  </a:t>
            </a:r>
          </a:p>
          <a:p>
            <a:pPr lvl="1">
              <a:spcBef>
                <a:spcPts val="0"/>
              </a:spcBef>
              <a:spcAft>
                <a:spcPts val="0"/>
              </a:spcAft>
              <a:buFont typeface="Arial" panose="020B0604020202020204" pitchFamily="34" charset="0"/>
              <a:buChar char="•"/>
            </a:pPr>
            <a:r>
              <a:rPr lang="en-US" altLang="en-US" sz="1800" dirty="0"/>
              <a:t>WI SE45_04 is on the 6425-7125  MHz, Std. Power</a:t>
            </a:r>
            <a:endParaRPr lang="en-US" altLang="en-US" sz="1800" dirty="0">
              <a:solidFill>
                <a:schemeClr val="tx1"/>
              </a:solidFill>
            </a:endParaRPr>
          </a:p>
          <a:p>
            <a:pPr lvl="1">
              <a:spcBef>
                <a:spcPts val="0"/>
              </a:spcBef>
              <a:spcAft>
                <a:spcPts val="0"/>
              </a:spcAft>
              <a:buFont typeface="Arial" panose="020B0604020202020204" pitchFamily="34" charset="0"/>
              <a:buChar char="•"/>
            </a:pPr>
            <a:endParaRPr lang="en-US" sz="1600" dirty="0">
              <a:solidFill>
                <a:schemeClr val="tx1"/>
              </a:solidFill>
            </a:endParaRPr>
          </a:p>
          <a:p>
            <a:pPr lvl="1">
              <a:spcBef>
                <a:spcPts val="0"/>
              </a:spcBef>
              <a:spcAft>
                <a:spcPts val="0"/>
              </a:spcAft>
              <a:buFont typeface="Arial" panose="020B0604020202020204" pitchFamily="34" charset="0"/>
              <a:buChar char="•"/>
            </a:pPr>
            <a:endParaRPr lang="en-US" sz="1200" dirty="0">
              <a:solidFill>
                <a:schemeClr val="bg1">
                  <a:lumMod val="75000"/>
                </a:schemeClr>
              </a:solidFill>
            </a:endParaRPr>
          </a:p>
          <a:p>
            <a:pPr marL="0">
              <a:spcBef>
                <a:spcPts val="0"/>
              </a:spcBef>
              <a:spcAft>
                <a:spcPts val="0"/>
              </a:spcAft>
              <a:buFont typeface="Arial" panose="020B0604020202020204" pitchFamily="34" charset="0"/>
              <a:buChar char="•"/>
            </a:pPr>
            <a:r>
              <a:rPr lang="en-US" sz="2000" dirty="0">
                <a:solidFill>
                  <a:schemeClr val="tx1"/>
                </a:solidFill>
              </a:rPr>
              <a:t>CEPT – ECC </a:t>
            </a:r>
            <a:r>
              <a:rPr lang="en-US" sz="2000" dirty="0">
                <a:solidFill>
                  <a:schemeClr val="tx1"/>
                </a:solidFill>
                <a:hlinkClick r:id="rId5"/>
              </a:rPr>
              <a:t>&lt;WGFM&gt; </a:t>
            </a:r>
            <a:r>
              <a:rPr lang="en-US" sz="2000" dirty="0">
                <a:solidFill>
                  <a:schemeClr val="tx1"/>
                </a:solidFill>
              </a:rPr>
              <a:t> next meeting #102 06-10jun22, where tbd</a:t>
            </a:r>
          </a:p>
          <a:p>
            <a:pPr lvl="1">
              <a:spcBef>
                <a:spcPts val="0"/>
              </a:spcBef>
              <a:spcAft>
                <a:spcPts val="0"/>
              </a:spcAft>
              <a:buFont typeface="Arial" panose="020B0604020202020204" pitchFamily="34" charset="0"/>
              <a:buChar char="•"/>
            </a:pPr>
            <a:r>
              <a:rPr lang="en-US" sz="1800" dirty="0">
                <a:solidFill>
                  <a:schemeClr val="tx1"/>
                </a:solidFill>
              </a:rPr>
              <a:t>WI on high power outdoor 6425-7125MHz </a:t>
            </a:r>
          </a:p>
        </p:txBody>
      </p:sp>
      <p:sp>
        <p:nvSpPr>
          <p:cNvPr id="4" name="Footer Placeholder 3">
            <a:extLst>
              <a:ext uri="{FF2B5EF4-FFF2-40B4-BE49-F238E27FC236}">
                <a16:creationId xmlns:a16="http://schemas.microsoft.com/office/drawing/2014/main" id="{945C59EC-E905-4824-AFB4-EE9695010517}"/>
              </a:ext>
            </a:extLst>
          </p:cNvPr>
          <p:cNvSpPr>
            <a:spLocks noGrp="1"/>
          </p:cNvSpPr>
          <p:nvPr>
            <p:ph type="ftr" idx="14"/>
          </p:nvPr>
        </p:nvSpPr>
        <p:spPr/>
        <p:txBody>
          <a:bodyPr/>
          <a:lstStyle/>
          <a:p>
            <a:r>
              <a:rPr lang="en-GB"/>
              <a:t>Robert Stacey (Intel)</a:t>
            </a:r>
            <a:endParaRPr lang="en-GB" dirty="0"/>
          </a:p>
        </p:txBody>
      </p:sp>
      <p:sp>
        <p:nvSpPr>
          <p:cNvPr id="5" name="Slide Number Placeholder 4">
            <a:extLst>
              <a:ext uri="{FF2B5EF4-FFF2-40B4-BE49-F238E27FC236}">
                <a16:creationId xmlns:a16="http://schemas.microsoft.com/office/drawing/2014/main" id="{D8F18DB2-B5B1-4301-ABF0-2EB44FE54B42}"/>
              </a:ext>
            </a:extLst>
          </p:cNvPr>
          <p:cNvSpPr>
            <a:spLocks noGrp="1"/>
          </p:cNvSpPr>
          <p:nvPr>
            <p:ph type="sldNum" idx="12"/>
          </p:nvPr>
        </p:nvSpPr>
        <p:spPr/>
        <p:txBody>
          <a:bodyPr/>
          <a:lstStyle/>
          <a:p>
            <a:r>
              <a:rPr lang="en-GB"/>
              <a:t>Slide </a:t>
            </a:r>
            <a:fld id="{440F5867-744E-4AA6-B0ED-4C44D2DFBB7B}" type="slidenum">
              <a:rPr lang="en-GB" smtClean="0"/>
              <a:pPr/>
              <a:t>114</a:t>
            </a:fld>
            <a:endParaRPr lang="en-GB" dirty="0"/>
          </a:p>
        </p:txBody>
      </p:sp>
      <p:sp>
        <p:nvSpPr>
          <p:cNvPr id="6" name="Date Placeholder 5">
            <a:extLst>
              <a:ext uri="{FF2B5EF4-FFF2-40B4-BE49-F238E27FC236}">
                <a16:creationId xmlns:a16="http://schemas.microsoft.com/office/drawing/2014/main" id="{8C63278F-6542-4A1A-949D-650853B0EEF3}"/>
              </a:ext>
            </a:extLst>
          </p:cNvPr>
          <p:cNvSpPr>
            <a:spLocks noGrp="1"/>
          </p:cNvSpPr>
          <p:nvPr>
            <p:ph type="dt" idx="15"/>
          </p:nvPr>
        </p:nvSpPr>
        <p:spPr/>
        <p:txBody>
          <a:bodyPr/>
          <a:lstStyle/>
          <a:p>
            <a:r>
              <a:rPr lang="en-US"/>
              <a:t>March 2022</a:t>
            </a:r>
            <a:endParaRPr lang="en-GB" dirty="0"/>
          </a:p>
        </p:txBody>
      </p:sp>
    </p:spTree>
    <p:extLst>
      <p:ext uri="{BB962C8B-B14F-4D97-AF65-F5344CB8AC3E}">
        <p14:creationId xmlns:p14="http://schemas.microsoft.com/office/powerpoint/2010/main" val="1649329753"/>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a:xfrm>
            <a:off x="1752601" y="381000"/>
            <a:ext cx="8686800" cy="838200"/>
          </a:xfrm>
        </p:spPr>
        <p:txBody>
          <a:bodyPr/>
          <a:lstStyle/>
          <a:p>
            <a:r>
              <a:rPr lang="en-US" altLang="en-US" sz="2400" dirty="0"/>
              <a:t>802.18 meeting discussion item</a:t>
            </a:r>
            <a:r>
              <a:rPr lang="en-US" altLang="en-US" sz="2000" dirty="0">
                <a:solidFill>
                  <a:schemeClr val="tx1"/>
                </a:solidFill>
              </a:rPr>
              <a:t>s - </a:t>
            </a:r>
            <a:r>
              <a:rPr lang="en-US" altLang="en-US" sz="2000" dirty="0"/>
              <a:t>non-EU stds and USA activities</a:t>
            </a:r>
            <a:endParaRPr lang="en-US" altLang="en-US" sz="2000" dirty="0">
              <a:solidFill>
                <a:schemeClr val="tx1"/>
              </a:solidFill>
            </a:endParaRPr>
          </a:p>
        </p:txBody>
      </p:sp>
      <p:sp>
        <p:nvSpPr>
          <p:cNvPr id="31746" name="Content Placeholder 2"/>
          <p:cNvSpPr>
            <a:spLocks noGrp="1"/>
          </p:cNvSpPr>
          <p:nvPr>
            <p:ph idx="1"/>
          </p:nvPr>
        </p:nvSpPr>
        <p:spPr>
          <a:xfrm>
            <a:off x="914400" y="990601"/>
            <a:ext cx="10475384" cy="5484813"/>
          </a:xfrm>
        </p:spPr>
        <p:txBody>
          <a:bodyPr/>
          <a:lstStyle/>
          <a:p>
            <a:pPr marL="457200" lvl="1" indent="0">
              <a:spcBef>
                <a:spcPts val="0"/>
              </a:spcBef>
            </a:pPr>
            <a:r>
              <a:rPr lang="en-US" altLang="en-US" sz="1600" dirty="0"/>
              <a:t> </a:t>
            </a:r>
          </a:p>
          <a:p>
            <a:pPr>
              <a:buFont typeface="Arial" panose="020B0604020202020204" pitchFamily="34" charset="0"/>
              <a:buChar char="•"/>
            </a:pPr>
            <a:r>
              <a:rPr lang="en-US" sz="2000" i="0" u="none" strike="noStrike" baseline="0" dirty="0">
                <a:solidFill>
                  <a:srgbClr val="000000"/>
                </a:solidFill>
              </a:rPr>
              <a:t>APAC update coming up </a:t>
            </a:r>
            <a:r>
              <a:rPr lang="en-US" sz="2000" dirty="0"/>
              <a:t>next</a:t>
            </a:r>
            <a:r>
              <a:rPr lang="en-US" sz="2000" i="0" u="none" strike="noStrike" baseline="0" dirty="0">
                <a:solidFill>
                  <a:srgbClr val="000000"/>
                </a:solidFill>
              </a:rPr>
              <a:t> week: </a:t>
            </a:r>
          </a:p>
          <a:p>
            <a:pPr lvl="1">
              <a:buFont typeface="Arial" panose="020B0604020202020204" pitchFamily="34" charset="0"/>
              <a:buChar char="•"/>
            </a:pPr>
            <a:r>
              <a:rPr lang="en-US" sz="1800" b="0" dirty="0">
                <a:latin typeface="Times New Roman" panose="02020603050405020304" pitchFamily="18" charset="0"/>
                <a:ea typeface="SimSun" panose="02010600030101010101" pitchFamily="2" charset="-122"/>
                <a:hlinkClick r:id="rId2"/>
              </a:rPr>
              <a:t>https://mentor.ieee.org/802.18/dcn/22/18-22-0010-00-0000-apac-update-march-2022.pptx</a:t>
            </a:r>
            <a:r>
              <a:rPr lang="en-US" sz="1800" b="0" dirty="0">
                <a:latin typeface="Times New Roman" panose="02020603050405020304" pitchFamily="18" charset="0"/>
                <a:ea typeface="SimSun" panose="02010600030101010101" pitchFamily="2" charset="-122"/>
              </a:rPr>
              <a:t> </a:t>
            </a:r>
            <a:endParaRPr lang="en-US" sz="1800" b="0" dirty="0">
              <a:effectLst/>
              <a:latin typeface="Times New Roman" panose="02020603050405020304" pitchFamily="18" charset="0"/>
              <a:ea typeface="SimSun" panose="02010600030101010101" pitchFamily="2" charset="-122"/>
            </a:endParaRPr>
          </a:p>
          <a:p>
            <a:pPr lvl="2">
              <a:buFont typeface="Arial" panose="020B0604020202020204" pitchFamily="34" charset="0"/>
              <a:buChar char="•"/>
            </a:pPr>
            <a:r>
              <a:rPr lang="en-US" sz="1600" b="0" i="0" u="none" strike="noStrike" baseline="0" dirty="0">
                <a:solidFill>
                  <a:srgbClr val="000000"/>
                </a:solidFill>
              </a:rPr>
              <a:t>  </a:t>
            </a:r>
            <a:endParaRPr lang="en-US" sz="1600" dirty="0">
              <a:effectLst/>
              <a:ea typeface="Calibri" panose="020F0502020204030204" pitchFamily="34" charset="0"/>
            </a:endParaRPr>
          </a:p>
          <a:p>
            <a:pPr lvl="2">
              <a:buFont typeface="Arial" panose="020B0604020202020204" pitchFamily="34" charset="0"/>
              <a:buChar char="•"/>
            </a:pPr>
            <a:endParaRPr lang="en-US" sz="1600" dirty="0">
              <a:ea typeface="Calibri" panose="020F0502020204030204" pitchFamily="34" charset="0"/>
            </a:endParaRPr>
          </a:p>
          <a:p>
            <a:pPr lvl="2">
              <a:buFont typeface="Arial" panose="020B0604020202020204" pitchFamily="34" charset="0"/>
              <a:buChar char="•"/>
            </a:pPr>
            <a:endParaRPr lang="en-US" sz="1600" dirty="0">
              <a:effectLst/>
              <a:ea typeface="Calibri" panose="020F0502020204030204" pitchFamily="34" charset="0"/>
            </a:endParaRPr>
          </a:p>
          <a:p>
            <a:pPr marL="914400" lvl="2" indent="0"/>
            <a:r>
              <a:rPr lang="en-US" dirty="0">
                <a:effectLst/>
                <a:ea typeface="Calibri" panose="020F0502020204030204" pitchFamily="34" charset="0"/>
              </a:rPr>
              <a:t> </a:t>
            </a:r>
            <a:endParaRPr lang="en-US" i="0" dirty="0">
              <a:solidFill>
                <a:srgbClr val="222222"/>
              </a:solidFill>
              <a:effectLst/>
            </a:endParaRPr>
          </a:p>
          <a:p>
            <a:pPr>
              <a:spcBef>
                <a:spcPts val="0"/>
              </a:spcBef>
              <a:buFont typeface="Arial" panose="020B0604020202020204" pitchFamily="34" charset="0"/>
              <a:buChar char="•"/>
            </a:pPr>
            <a:r>
              <a:rPr lang="en-US" altLang="en-US" sz="2000" dirty="0"/>
              <a:t>Recent consultations / activities: </a:t>
            </a:r>
          </a:p>
          <a:p>
            <a:pPr lvl="1">
              <a:spcBef>
                <a:spcPts val="0"/>
              </a:spcBef>
              <a:buFont typeface="Arial" panose="020B0604020202020204" pitchFamily="34" charset="0"/>
              <a:buChar char="•"/>
            </a:pPr>
            <a:r>
              <a:rPr lang="en-US" sz="1800" dirty="0">
                <a:effectLst/>
                <a:latin typeface="Times New Roman" panose="02020603050405020304" pitchFamily="18" charset="0"/>
                <a:ea typeface="Calibri" panose="020F0502020204030204" pitchFamily="34" charset="0"/>
              </a:rPr>
              <a:t>UK-Ofcom on sharing in upper 6 GHz band</a:t>
            </a:r>
          </a:p>
          <a:p>
            <a:pPr lvl="1">
              <a:spcBef>
                <a:spcPts val="0"/>
              </a:spcBef>
              <a:buFont typeface="Arial" panose="020B0604020202020204" pitchFamily="34" charset="0"/>
              <a:buChar char="•"/>
            </a:pPr>
            <a:endParaRPr lang="en-US" sz="1800" dirty="0">
              <a:latin typeface="Times New Roman" panose="02020603050405020304" pitchFamily="18" charset="0"/>
              <a:ea typeface="Calibri" panose="020F0502020204030204" pitchFamily="34" charset="0"/>
            </a:endParaRPr>
          </a:p>
          <a:p>
            <a:pPr lvl="1">
              <a:spcBef>
                <a:spcPts val="0"/>
              </a:spcBef>
              <a:buFont typeface="Arial" panose="020B0604020202020204" pitchFamily="34" charset="0"/>
              <a:buChar char="•"/>
            </a:pPr>
            <a:r>
              <a:rPr lang="en-US" sz="1800" dirty="0">
                <a:latin typeface="Times New Roman" panose="02020603050405020304" pitchFamily="18" charset="0"/>
                <a:ea typeface="Calibri" panose="020F0502020204030204" pitchFamily="34" charset="0"/>
              </a:rPr>
              <a:t>Canada has 2;	 &gt;95 GHz and 5.9 GHz ITS</a:t>
            </a:r>
            <a:endParaRPr lang="en-US" sz="1800" dirty="0">
              <a:effectLst/>
              <a:latin typeface="Times New Roman" panose="02020603050405020304" pitchFamily="18" charset="0"/>
              <a:ea typeface="Calibri" panose="020F0502020204030204" pitchFamily="34" charset="0"/>
            </a:endParaRPr>
          </a:p>
          <a:p>
            <a:pPr lvl="1">
              <a:spcBef>
                <a:spcPts val="0"/>
              </a:spcBef>
              <a:buFont typeface="Arial" panose="020B0604020202020204" pitchFamily="34" charset="0"/>
              <a:buChar char="•"/>
            </a:pPr>
            <a:endParaRPr lang="en-US" sz="1800" dirty="0">
              <a:latin typeface="Times New Roman" panose="02020603050405020304" pitchFamily="18" charset="0"/>
              <a:ea typeface="Calibri" panose="020F0502020204030204" pitchFamily="34" charset="0"/>
            </a:endParaRPr>
          </a:p>
          <a:p>
            <a:pPr lvl="1">
              <a:spcBef>
                <a:spcPts val="0"/>
              </a:spcBef>
              <a:buFont typeface="Arial" panose="020B0604020202020204" pitchFamily="34" charset="0"/>
              <a:buChar char="•"/>
            </a:pPr>
            <a:r>
              <a:rPr lang="en-US" sz="1800" dirty="0">
                <a:latin typeface="Times New Roman" panose="02020603050405020304" pitchFamily="18" charset="0"/>
                <a:ea typeface="Calibri" panose="020F0502020204030204" pitchFamily="34" charset="0"/>
              </a:rPr>
              <a:t>UK-Ofcom also on what is needed for mobile markets and mobile data moving forward</a:t>
            </a:r>
            <a:endParaRPr lang="en-US" sz="2000" b="1" dirty="0">
              <a:effectLst/>
              <a:latin typeface="Times New Roman" panose="02020603050405020304" pitchFamily="18" charset="0"/>
              <a:ea typeface="Calibri" panose="020F0502020204030204" pitchFamily="34" charset="0"/>
            </a:endParaRPr>
          </a:p>
          <a:p>
            <a:pPr lvl="1">
              <a:spcBef>
                <a:spcPts val="0"/>
              </a:spcBef>
              <a:buFont typeface="Arial" panose="020B0604020202020204" pitchFamily="34" charset="0"/>
              <a:buChar char="•"/>
            </a:pPr>
            <a:r>
              <a:rPr lang="en-US" sz="2000" b="1" dirty="0">
                <a:effectLst/>
                <a:latin typeface="Times New Roman" panose="02020603050405020304" pitchFamily="18" charset="0"/>
                <a:ea typeface="Calibri" panose="020F0502020204030204" pitchFamily="34" charset="0"/>
              </a:rPr>
              <a:t>  </a:t>
            </a:r>
          </a:p>
          <a:p>
            <a:pPr lvl="1">
              <a:spcBef>
                <a:spcPts val="0"/>
              </a:spcBef>
              <a:buFont typeface="Arial" panose="020B0604020202020204" pitchFamily="34" charset="0"/>
              <a:buChar char="•"/>
            </a:pPr>
            <a:endParaRPr lang="en-US" sz="1400" i="0" dirty="0">
              <a:solidFill>
                <a:srgbClr val="222222"/>
              </a:solidFill>
              <a:effectLst/>
            </a:endParaRPr>
          </a:p>
          <a:p>
            <a:pPr>
              <a:spcBef>
                <a:spcPts val="0"/>
              </a:spcBef>
              <a:buFont typeface="Arial" panose="020B0604020202020204" pitchFamily="34" charset="0"/>
              <a:buChar char="•"/>
            </a:pPr>
            <a:endParaRPr lang="en-US" sz="1600" b="0" i="0" dirty="0">
              <a:solidFill>
                <a:srgbClr val="0000FF"/>
              </a:solidFill>
              <a:effectLst/>
            </a:endParaRPr>
          </a:p>
        </p:txBody>
      </p:sp>
      <p:sp>
        <p:nvSpPr>
          <p:cNvPr id="4" name="Footer Placeholder 3">
            <a:extLst>
              <a:ext uri="{FF2B5EF4-FFF2-40B4-BE49-F238E27FC236}">
                <a16:creationId xmlns:a16="http://schemas.microsoft.com/office/drawing/2014/main" id="{36F540E9-4E6E-4D09-AA53-5C8A2C297C92}"/>
              </a:ext>
            </a:extLst>
          </p:cNvPr>
          <p:cNvSpPr>
            <a:spLocks noGrp="1"/>
          </p:cNvSpPr>
          <p:nvPr>
            <p:ph type="ftr" idx="14"/>
          </p:nvPr>
        </p:nvSpPr>
        <p:spPr/>
        <p:txBody>
          <a:bodyPr/>
          <a:lstStyle/>
          <a:p>
            <a:r>
              <a:rPr lang="en-GB"/>
              <a:t>Robert Stacey (Intel)</a:t>
            </a:r>
            <a:endParaRPr lang="en-GB" dirty="0"/>
          </a:p>
        </p:txBody>
      </p:sp>
      <p:sp>
        <p:nvSpPr>
          <p:cNvPr id="5" name="Slide Number Placeholder 4">
            <a:extLst>
              <a:ext uri="{FF2B5EF4-FFF2-40B4-BE49-F238E27FC236}">
                <a16:creationId xmlns:a16="http://schemas.microsoft.com/office/drawing/2014/main" id="{F6E110CA-E664-45E5-A65E-F0ABC63F17D7}"/>
              </a:ext>
            </a:extLst>
          </p:cNvPr>
          <p:cNvSpPr>
            <a:spLocks noGrp="1"/>
          </p:cNvSpPr>
          <p:nvPr>
            <p:ph type="sldNum" idx="12"/>
          </p:nvPr>
        </p:nvSpPr>
        <p:spPr/>
        <p:txBody>
          <a:bodyPr/>
          <a:lstStyle/>
          <a:p>
            <a:r>
              <a:rPr lang="en-GB"/>
              <a:t>Slide </a:t>
            </a:r>
            <a:fld id="{440F5867-744E-4AA6-B0ED-4C44D2DFBB7B}" type="slidenum">
              <a:rPr lang="en-GB" smtClean="0"/>
              <a:pPr/>
              <a:t>115</a:t>
            </a:fld>
            <a:endParaRPr lang="en-GB" dirty="0"/>
          </a:p>
        </p:txBody>
      </p:sp>
      <p:sp>
        <p:nvSpPr>
          <p:cNvPr id="6" name="Date Placeholder 5">
            <a:extLst>
              <a:ext uri="{FF2B5EF4-FFF2-40B4-BE49-F238E27FC236}">
                <a16:creationId xmlns:a16="http://schemas.microsoft.com/office/drawing/2014/main" id="{E933C05D-ABD7-4C6C-AEE3-DDC4FC9A3A6E}"/>
              </a:ext>
            </a:extLst>
          </p:cNvPr>
          <p:cNvSpPr>
            <a:spLocks noGrp="1"/>
          </p:cNvSpPr>
          <p:nvPr>
            <p:ph type="dt" idx="15"/>
          </p:nvPr>
        </p:nvSpPr>
        <p:spPr/>
        <p:txBody>
          <a:bodyPr/>
          <a:lstStyle/>
          <a:p>
            <a:r>
              <a:rPr lang="en-US"/>
              <a:t>March 2022</a:t>
            </a:r>
            <a:endParaRPr lang="en-GB" dirty="0"/>
          </a:p>
        </p:txBody>
      </p:sp>
    </p:spTree>
    <p:extLst>
      <p:ext uri="{BB962C8B-B14F-4D97-AF65-F5344CB8AC3E}">
        <p14:creationId xmlns:p14="http://schemas.microsoft.com/office/powerpoint/2010/main" val="3331326244"/>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a:xfrm>
            <a:off x="2198689" y="381000"/>
            <a:ext cx="7770813" cy="838200"/>
          </a:xfrm>
        </p:spPr>
        <p:txBody>
          <a:bodyPr/>
          <a:lstStyle/>
          <a:p>
            <a:r>
              <a:rPr lang="en-US" altLang="en-US" sz="2400" dirty="0"/>
              <a:t>802.18 meeting discussion item</a:t>
            </a:r>
            <a:r>
              <a:rPr lang="en-US" altLang="en-US" sz="2000" dirty="0">
                <a:solidFill>
                  <a:schemeClr val="tx1"/>
                </a:solidFill>
              </a:rPr>
              <a:t>s – ITU-R </a:t>
            </a:r>
          </a:p>
        </p:txBody>
      </p:sp>
      <p:sp>
        <p:nvSpPr>
          <p:cNvPr id="31746" name="Content Placeholder 2"/>
          <p:cNvSpPr>
            <a:spLocks noGrp="1"/>
          </p:cNvSpPr>
          <p:nvPr>
            <p:ph idx="1"/>
          </p:nvPr>
        </p:nvSpPr>
        <p:spPr>
          <a:xfrm>
            <a:off x="914400" y="990601"/>
            <a:ext cx="10363200" cy="5484813"/>
          </a:xfrm>
        </p:spPr>
        <p:txBody>
          <a:bodyPr/>
          <a:lstStyle/>
          <a:p>
            <a:pPr>
              <a:spcBef>
                <a:spcPts val="0"/>
              </a:spcBef>
              <a:buFont typeface="Arial" panose="020B0604020202020204" pitchFamily="34" charset="0"/>
              <a:buChar char="•"/>
            </a:pPr>
            <a:endParaRPr lang="en-US" altLang="en-US" sz="2000" dirty="0"/>
          </a:p>
          <a:p>
            <a:pPr>
              <a:spcBef>
                <a:spcPts val="0"/>
              </a:spcBef>
              <a:buFont typeface="Arial" panose="020B0604020202020204" pitchFamily="34" charset="0"/>
              <a:buChar char="•"/>
            </a:pPr>
            <a:r>
              <a:rPr lang="en-US" altLang="en-US" sz="2000" dirty="0"/>
              <a:t>Will discuss what members have to share on ITU-R, </a:t>
            </a:r>
          </a:p>
          <a:p>
            <a:pPr lvl="1">
              <a:spcBef>
                <a:spcPts val="0"/>
              </a:spcBef>
              <a:buFont typeface="Arial" panose="020B0604020202020204" pitchFamily="34" charset="0"/>
              <a:buChar char="•"/>
            </a:pPr>
            <a:r>
              <a:rPr lang="en-US" altLang="en-US" sz="1800" b="0" dirty="0"/>
              <a:t>ITU-R has put together a booklet on the agenda items for WRC-23,  history is these are very useful </a:t>
            </a:r>
          </a:p>
          <a:p>
            <a:pPr lvl="1">
              <a:spcBef>
                <a:spcPts val="0"/>
              </a:spcBef>
              <a:buFont typeface="Arial" panose="020B0604020202020204" pitchFamily="34" charset="0"/>
              <a:buChar char="•"/>
            </a:pPr>
            <a:endParaRPr lang="en-US" altLang="en-US" sz="1800" dirty="0"/>
          </a:p>
          <a:p>
            <a:pPr lvl="1">
              <a:spcBef>
                <a:spcPts val="0"/>
              </a:spcBef>
              <a:buFont typeface="Arial" panose="020B0604020202020204" pitchFamily="34" charset="0"/>
              <a:buChar char="•"/>
            </a:pPr>
            <a:r>
              <a:rPr lang="en-US" altLang="en-US" sz="1800" dirty="0"/>
              <a:t>APT will be meeting in August to work on WRC-23 prep. </a:t>
            </a:r>
            <a:r>
              <a:rPr lang="en-US" altLang="en-US" sz="1800" b="0" dirty="0"/>
              <a:t> </a:t>
            </a:r>
          </a:p>
          <a:p>
            <a:pPr lvl="1">
              <a:spcBef>
                <a:spcPts val="0"/>
              </a:spcBef>
              <a:buFont typeface="Arial" panose="020B0604020202020204" pitchFamily="34" charset="0"/>
              <a:buChar char="•"/>
            </a:pPr>
            <a:endParaRPr lang="en-US" altLang="en-US" sz="1800" dirty="0"/>
          </a:p>
          <a:p>
            <a:pPr lvl="1">
              <a:spcBef>
                <a:spcPts val="0"/>
              </a:spcBef>
              <a:buFont typeface="Arial" panose="020B0604020202020204" pitchFamily="34" charset="0"/>
              <a:buChar char="•"/>
            </a:pPr>
            <a:r>
              <a:rPr lang="en-US" altLang="en-US" sz="1800" dirty="0"/>
              <a:t>802.11 ITU ad hoc is close to next 2 contribution for WP5A, on M.1450/M.1801 recommendations.  </a:t>
            </a:r>
          </a:p>
          <a:p>
            <a:pPr marL="457200" lvl="1" indent="0">
              <a:spcBef>
                <a:spcPts val="0"/>
              </a:spcBef>
            </a:pPr>
            <a:endParaRPr lang="en-US" altLang="en-US" sz="1800" dirty="0"/>
          </a:p>
          <a:p>
            <a:pPr marL="457200" lvl="1" indent="0">
              <a:spcBef>
                <a:spcPts val="0"/>
              </a:spcBef>
            </a:pPr>
            <a:endParaRPr lang="en-US" altLang="en-US" sz="1800" b="0" dirty="0"/>
          </a:p>
          <a:p>
            <a:pPr>
              <a:spcBef>
                <a:spcPts val="0"/>
              </a:spcBef>
              <a:buFont typeface="Arial" panose="020B0604020202020204" pitchFamily="34" charset="0"/>
              <a:buChar char="•"/>
            </a:pPr>
            <a:r>
              <a:rPr lang="en-US" sz="2000" dirty="0">
                <a:ea typeface="Calibri" panose="020F0502020204030204" pitchFamily="34" charset="0"/>
              </a:rPr>
              <a:t>802.18 does have standing by for this spring (2022):  </a:t>
            </a:r>
          </a:p>
          <a:p>
            <a:pPr lvl="1">
              <a:spcBef>
                <a:spcPts val="0"/>
              </a:spcBef>
              <a:buFont typeface="Arial" panose="020B0604020202020204" pitchFamily="34" charset="0"/>
              <a:buChar char="•"/>
            </a:pPr>
            <a:r>
              <a:rPr lang="en-US" sz="1800" b="0" dirty="0">
                <a:ea typeface="Calibri" panose="020F0502020204030204" pitchFamily="34" charset="0"/>
              </a:rPr>
              <a:t>Additional WP1A light communications contributions. </a:t>
            </a:r>
            <a:endParaRPr lang="en-US" altLang="en-US" sz="1800" b="0" dirty="0"/>
          </a:p>
        </p:txBody>
      </p:sp>
      <p:sp>
        <p:nvSpPr>
          <p:cNvPr id="4" name="Footer Placeholder 3">
            <a:extLst>
              <a:ext uri="{FF2B5EF4-FFF2-40B4-BE49-F238E27FC236}">
                <a16:creationId xmlns:a16="http://schemas.microsoft.com/office/drawing/2014/main" id="{2A0FC9F4-17F3-4729-86CB-45D4BA82E71F}"/>
              </a:ext>
            </a:extLst>
          </p:cNvPr>
          <p:cNvSpPr>
            <a:spLocks noGrp="1"/>
          </p:cNvSpPr>
          <p:nvPr>
            <p:ph type="ftr" idx="14"/>
          </p:nvPr>
        </p:nvSpPr>
        <p:spPr/>
        <p:txBody>
          <a:bodyPr/>
          <a:lstStyle/>
          <a:p>
            <a:r>
              <a:rPr lang="en-GB"/>
              <a:t>Robert Stacey (Intel)</a:t>
            </a:r>
            <a:endParaRPr lang="en-GB" dirty="0"/>
          </a:p>
        </p:txBody>
      </p:sp>
      <p:sp>
        <p:nvSpPr>
          <p:cNvPr id="5" name="Slide Number Placeholder 4">
            <a:extLst>
              <a:ext uri="{FF2B5EF4-FFF2-40B4-BE49-F238E27FC236}">
                <a16:creationId xmlns:a16="http://schemas.microsoft.com/office/drawing/2014/main" id="{9B042C72-0C1C-4340-A4FA-C340E8FE1FC1}"/>
              </a:ext>
            </a:extLst>
          </p:cNvPr>
          <p:cNvSpPr>
            <a:spLocks noGrp="1"/>
          </p:cNvSpPr>
          <p:nvPr>
            <p:ph type="sldNum" idx="12"/>
          </p:nvPr>
        </p:nvSpPr>
        <p:spPr/>
        <p:txBody>
          <a:bodyPr/>
          <a:lstStyle/>
          <a:p>
            <a:r>
              <a:rPr lang="en-GB"/>
              <a:t>Slide </a:t>
            </a:r>
            <a:fld id="{440F5867-744E-4AA6-B0ED-4C44D2DFBB7B}" type="slidenum">
              <a:rPr lang="en-GB" smtClean="0"/>
              <a:pPr/>
              <a:t>116</a:t>
            </a:fld>
            <a:endParaRPr lang="en-GB" dirty="0"/>
          </a:p>
        </p:txBody>
      </p:sp>
      <p:sp>
        <p:nvSpPr>
          <p:cNvPr id="6" name="Date Placeholder 5">
            <a:extLst>
              <a:ext uri="{FF2B5EF4-FFF2-40B4-BE49-F238E27FC236}">
                <a16:creationId xmlns:a16="http://schemas.microsoft.com/office/drawing/2014/main" id="{F2D8E4AA-3AE1-4AA8-969C-8E15277A9A5F}"/>
              </a:ext>
            </a:extLst>
          </p:cNvPr>
          <p:cNvSpPr>
            <a:spLocks noGrp="1"/>
          </p:cNvSpPr>
          <p:nvPr>
            <p:ph type="dt" idx="15"/>
          </p:nvPr>
        </p:nvSpPr>
        <p:spPr/>
        <p:txBody>
          <a:bodyPr/>
          <a:lstStyle/>
          <a:p>
            <a:r>
              <a:rPr lang="en-US"/>
              <a:t>March 2022</a:t>
            </a:r>
            <a:endParaRPr lang="en-GB" dirty="0"/>
          </a:p>
        </p:txBody>
      </p:sp>
    </p:spTree>
    <p:extLst>
      <p:ext uri="{BB962C8B-B14F-4D97-AF65-F5344CB8AC3E}">
        <p14:creationId xmlns:p14="http://schemas.microsoft.com/office/powerpoint/2010/main" val="2461438675"/>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a:xfrm>
            <a:off x="914401" y="381000"/>
            <a:ext cx="10475384" cy="1066800"/>
          </a:xfrm>
        </p:spPr>
        <p:txBody>
          <a:bodyPr/>
          <a:lstStyle/>
          <a:p>
            <a:r>
              <a:rPr lang="en-US" altLang="en-US" sz="2400" dirty="0"/>
              <a:t>General Discussion Items</a:t>
            </a:r>
            <a:endParaRPr lang="en-US" altLang="en-US" sz="2000" dirty="0">
              <a:solidFill>
                <a:schemeClr val="tx1"/>
              </a:solidFill>
            </a:endParaRPr>
          </a:p>
        </p:txBody>
      </p:sp>
      <p:sp>
        <p:nvSpPr>
          <p:cNvPr id="31746" name="Content Placeholder 2"/>
          <p:cNvSpPr>
            <a:spLocks noGrp="1"/>
          </p:cNvSpPr>
          <p:nvPr>
            <p:ph idx="1"/>
          </p:nvPr>
        </p:nvSpPr>
        <p:spPr>
          <a:xfrm>
            <a:off x="914400" y="1302611"/>
            <a:ext cx="11125200" cy="5172803"/>
          </a:xfrm>
        </p:spPr>
        <p:txBody>
          <a:bodyPr/>
          <a:lstStyle/>
          <a:p>
            <a:pPr>
              <a:buFont typeface="Arial" panose="020B0604020202020204" pitchFamily="34" charset="0"/>
              <a:buChar char="•"/>
            </a:pPr>
            <a:endParaRPr lang="en-US" altLang="en-US" sz="1800" dirty="0"/>
          </a:p>
          <a:p>
            <a:pPr>
              <a:buFont typeface="Arial" panose="020B0604020202020204" pitchFamily="34" charset="0"/>
              <a:buChar char="•"/>
            </a:pPr>
            <a:r>
              <a:rPr lang="en-US" altLang="en-US" sz="2000" dirty="0"/>
              <a:t>USA FCC Chairwomen announced last week that coming soon will be a Notice of Inquiry to explore receiver performance.   </a:t>
            </a:r>
          </a:p>
          <a:p>
            <a:pPr lvl="4">
              <a:buFont typeface="Arial" panose="020B0604020202020204" pitchFamily="34" charset="0"/>
              <a:buChar char="•"/>
            </a:pPr>
            <a:endParaRPr lang="en-US" altLang="en-US" sz="1400" dirty="0"/>
          </a:p>
          <a:p>
            <a:pPr lvl="1">
              <a:buFont typeface="Arial" panose="020B0604020202020204" pitchFamily="34" charset="0"/>
              <a:buChar char="•"/>
            </a:pPr>
            <a:r>
              <a:rPr lang="en-US" altLang="en-US" sz="1800" dirty="0"/>
              <a:t>The EU RED (Radio Equipment Directive) already has receiver performance and current ETSI standards are adding this. </a:t>
            </a:r>
          </a:p>
          <a:p>
            <a:pPr lvl="3">
              <a:buFont typeface="Arial" panose="020B0604020202020204" pitchFamily="34" charset="0"/>
              <a:buChar char="•"/>
            </a:pPr>
            <a:endParaRPr lang="en-US" altLang="en-US" sz="1400" dirty="0"/>
          </a:p>
          <a:p>
            <a:pPr lvl="1">
              <a:buFont typeface="Arial" panose="020B0604020202020204" pitchFamily="34" charset="0"/>
              <a:buChar char="•"/>
            </a:pPr>
            <a:r>
              <a:rPr lang="en-US" altLang="en-US" sz="1800" dirty="0"/>
              <a:t>How the FCC approaches this, including with respect to ETSI, IEEE 802 should monitor closely. </a:t>
            </a:r>
          </a:p>
          <a:p>
            <a:pPr marL="457200" lvl="1" indent="0"/>
            <a:endParaRPr lang="en-US" altLang="en-US" sz="1800" dirty="0"/>
          </a:p>
          <a:p>
            <a:pPr>
              <a:buFont typeface="Arial" panose="020B0604020202020204" pitchFamily="34" charset="0"/>
              <a:buChar char="•"/>
            </a:pPr>
            <a:endParaRPr lang="en-US" altLang="en-US" sz="2000" dirty="0"/>
          </a:p>
        </p:txBody>
      </p:sp>
      <p:sp>
        <p:nvSpPr>
          <p:cNvPr id="4" name="Footer Placeholder 3">
            <a:extLst>
              <a:ext uri="{FF2B5EF4-FFF2-40B4-BE49-F238E27FC236}">
                <a16:creationId xmlns:a16="http://schemas.microsoft.com/office/drawing/2014/main" id="{682376C8-94FF-4083-B6B9-B4840900CF32}"/>
              </a:ext>
            </a:extLst>
          </p:cNvPr>
          <p:cNvSpPr>
            <a:spLocks noGrp="1"/>
          </p:cNvSpPr>
          <p:nvPr>
            <p:ph type="ftr" idx="14"/>
          </p:nvPr>
        </p:nvSpPr>
        <p:spPr/>
        <p:txBody>
          <a:bodyPr/>
          <a:lstStyle/>
          <a:p>
            <a:r>
              <a:rPr lang="en-GB"/>
              <a:t>Robert Stacey (Intel)</a:t>
            </a:r>
            <a:endParaRPr lang="en-GB" dirty="0"/>
          </a:p>
        </p:txBody>
      </p:sp>
      <p:sp>
        <p:nvSpPr>
          <p:cNvPr id="5" name="Slide Number Placeholder 4">
            <a:extLst>
              <a:ext uri="{FF2B5EF4-FFF2-40B4-BE49-F238E27FC236}">
                <a16:creationId xmlns:a16="http://schemas.microsoft.com/office/drawing/2014/main" id="{2E1606AA-8BA8-4918-B4D7-545DF43F90EE}"/>
              </a:ext>
            </a:extLst>
          </p:cNvPr>
          <p:cNvSpPr>
            <a:spLocks noGrp="1"/>
          </p:cNvSpPr>
          <p:nvPr>
            <p:ph type="sldNum" idx="12"/>
          </p:nvPr>
        </p:nvSpPr>
        <p:spPr/>
        <p:txBody>
          <a:bodyPr/>
          <a:lstStyle/>
          <a:p>
            <a:r>
              <a:rPr lang="en-GB"/>
              <a:t>Slide </a:t>
            </a:r>
            <a:fld id="{440F5867-744E-4AA6-B0ED-4C44D2DFBB7B}" type="slidenum">
              <a:rPr lang="en-GB" smtClean="0"/>
              <a:pPr/>
              <a:t>117</a:t>
            </a:fld>
            <a:endParaRPr lang="en-GB" dirty="0"/>
          </a:p>
        </p:txBody>
      </p:sp>
      <p:sp>
        <p:nvSpPr>
          <p:cNvPr id="6" name="Date Placeholder 5">
            <a:extLst>
              <a:ext uri="{FF2B5EF4-FFF2-40B4-BE49-F238E27FC236}">
                <a16:creationId xmlns:a16="http://schemas.microsoft.com/office/drawing/2014/main" id="{04CD456F-7E69-4BA0-814E-A7C1A557D923}"/>
              </a:ext>
            </a:extLst>
          </p:cNvPr>
          <p:cNvSpPr>
            <a:spLocks noGrp="1"/>
          </p:cNvSpPr>
          <p:nvPr>
            <p:ph type="dt" idx="15"/>
          </p:nvPr>
        </p:nvSpPr>
        <p:spPr/>
        <p:txBody>
          <a:bodyPr/>
          <a:lstStyle/>
          <a:p>
            <a:r>
              <a:rPr lang="en-US"/>
              <a:t>March 2022</a:t>
            </a:r>
            <a:endParaRPr lang="en-GB" dirty="0"/>
          </a:p>
        </p:txBody>
      </p:sp>
    </p:spTree>
    <p:extLst>
      <p:ext uri="{BB962C8B-B14F-4D97-AF65-F5344CB8AC3E}">
        <p14:creationId xmlns:p14="http://schemas.microsoft.com/office/powerpoint/2010/main" val="4121797531"/>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a:xfrm>
            <a:off x="914401" y="381000"/>
            <a:ext cx="10475384" cy="990600"/>
          </a:xfrm>
        </p:spPr>
        <p:txBody>
          <a:bodyPr/>
          <a:lstStyle/>
          <a:p>
            <a:r>
              <a:rPr lang="en-US" altLang="en-US" sz="2400" dirty="0"/>
              <a:t>General Discussion Items – ongoing – Multi-Stake holder groups</a:t>
            </a:r>
            <a:endParaRPr lang="en-US" altLang="en-US" sz="2000" dirty="0">
              <a:solidFill>
                <a:schemeClr val="tx1"/>
              </a:solidFill>
            </a:endParaRPr>
          </a:p>
        </p:txBody>
      </p:sp>
      <p:sp>
        <p:nvSpPr>
          <p:cNvPr id="31746" name="Content Placeholder 2"/>
          <p:cNvSpPr>
            <a:spLocks noGrp="1"/>
          </p:cNvSpPr>
          <p:nvPr>
            <p:ph idx="1"/>
          </p:nvPr>
        </p:nvSpPr>
        <p:spPr>
          <a:xfrm>
            <a:off x="914400" y="1371600"/>
            <a:ext cx="11125200" cy="5103814"/>
          </a:xfrm>
        </p:spPr>
        <p:txBody>
          <a:bodyPr/>
          <a:lstStyle/>
          <a:p>
            <a:pPr>
              <a:buFont typeface="Arial" panose="020B0604020202020204" pitchFamily="34" charset="0"/>
              <a:buChar char="•"/>
            </a:pPr>
            <a:r>
              <a:rPr lang="en-US" altLang="en-US" sz="2000" dirty="0"/>
              <a:t> </a:t>
            </a:r>
            <a:r>
              <a:rPr lang="en-US" sz="1800" dirty="0"/>
              <a:t> 1. The </a:t>
            </a:r>
            <a:r>
              <a:rPr lang="en-US" sz="1800" dirty="0" err="1"/>
              <a:t>WInnforum</a:t>
            </a:r>
            <a:r>
              <a:rPr lang="en-US" sz="1800" dirty="0"/>
              <a:t> “6 GHz </a:t>
            </a:r>
            <a:r>
              <a:rPr lang="en-US" sz="1800" u="sng" dirty="0"/>
              <a:t>Committee</a:t>
            </a:r>
            <a:r>
              <a:rPr lang="en-US" sz="1800" dirty="0"/>
              <a:t>”, 	   some </a:t>
            </a:r>
            <a:r>
              <a:rPr lang="en-US" sz="1600" dirty="0"/>
              <a:t>docs:  </a:t>
            </a:r>
            <a:r>
              <a:rPr lang="en-US" sz="1600" u="sng" dirty="0">
                <a:solidFill>
                  <a:srgbClr val="0000FF"/>
                </a:solidFill>
                <a:effectLst/>
                <a:ea typeface="Calibri" panose="020F0502020204030204" pitchFamily="34" charset="0"/>
                <a:hlinkClick r:id="rId2"/>
              </a:rPr>
              <a:t>https://6ghz.wirelessinnovation.org/work-group-products</a:t>
            </a:r>
            <a:r>
              <a:rPr lang="en-US" sz="1600" u="sng" dirty="0">
                <a:solidFill>
                  <a:srgbClr val="0000FF"/>
                </a:solidFill>
                <a:effectLst/>
                <a:ea typeface="Calibri" panose="020F0502020204030204" pitchFamily="34" charset="0"/>
              </a:rPr>
              <a:t> </a:t>
            </a:r>
            <a:endParaRPr lang="en-US" sz="1600" b="0" dirty="0"/>
          </a:p>
          <a:p>
            <a:pPr lvl="2">
              <a:buFont typeface="Arial" panose="020B0604020202020204" pitchFamily="34" charset="0"/>
              <a:buChar char="•"/>
            </a:pPr>
            <a:r>
              <a:rPr lang="en-US" sz="1600" u="sng" dirty="0">
                <a:solidFill>
                  <a:srgbClr val="0563C1"/>
                </a:solidFill>
                <a:ea typeface="Calibri" panose="020F0502020204030204" pitchFamily="34" charset="0"/>
                <a:hlinkClick r:id="rId3"/>
              </a:rPr>
              <a:t>https://www.wirelessinnovation.org/6ghz-multistakeholder-committee</a:t>
            </a:r>
            <a:r>
              <a:rPr lang="en-US" sz="1600" dirty="0">
                <a:ea typeface="Calibri" panose="020F0502020204030204" pitchFamily="34" charset="0"/>
              </a:rPr>
              <a:t> </a:t>
            </a:r>
          </a:p>
          <a:p>
            <a:pPr lvl="2">
              <a:spcBef>
                <a:spcPts val="0"/>
              </a:spcBef>
              <a:buFont typeface="Arial" panose="020B0604020202020204" pitchFamily="34" charset="0"/>
              <a:buChar char="•"/>
            </a:pPr>
            <a:r>
              <a:rPr lang="en-US" sz="1600" dirty="0">
                <a:solidFill>
                  <a:schemeClr val="tx1"/>
                </a:solidFill>
                <a:ea typeface="Times New Roman" panose="02020603050405020304" pitchFamily="18" charset="0"/>
              </a:rPr>
              <a:t>For access to documents from the committee, can request to be an observer from the MSG “Group”  below.  </a:t>
            </a:r>
          </a:p>
          <a:p>
            <a:pPr marL="866775" lvl="2">
              <a:spcBef>
                <a:spcPts val="0"/>
              </a:spcBef>
              <a:spcAft>
                <a:spcPts val="0"/>
              </a:spcAft>
              <a:buFont typeface="Arial" panose="020B0604020202020204" pitchFamily="34" charset="0"/>
              <a:buChar char="•"/>
            </a:pPr>
            <a:r>
              <a:rPr lang="en-US" sz="1600" dirty="0">
                <a:solidFill>
                  <a:schemeClr val="tx1"/>
                </a:solidFill>
                <a:ea typeface="Times New Roman" panose="02020603050405020304" pitchFamily="18" charset="0"/>
              </a:rPr>
              <a:t>Org: 2 focus areas: </a:t>
            </a:r>
          </a:p>
          <a:p>
            <a:pPr marL="1323975" lvl="3">
              <a:spcBef>
                <a:spcPts val="0"/>
              </a:spcBef>
              <a:spcAft>
                <a:spcPts val="0"/>
              </a:spcAft>
              <a:buFont typeface="Arial" panose="020B0604020202020204" pitchFamily="34" charset="0"/>
              <a:buChar char="•"/>
            </a:pPr>
            <a:r>
              <a:rPr lang="en-US" dirty="0">
                <a:solidFill>
                  <a:schemeClr val="tx1"/>
                </a:solidFill>
                <a:ea typeface="Times New Roman" panose="02020603050405020304" pitchFamily="18" charset="0"/>
              </a:rPr>
              <a:t>1) AFC Functional Specification -WG – includes: Interference-TG,  Incumbent Info-TG,  security and Protocols TG</a:t>
            </a:r>
          </a:p>
          <a:p>
            <a:pPr marL="1323975" lvl="3">
              <a:spcBef>
                <a:spcPts val="0"/>
              </a:spcBef>
              <a:spcAft>
                <a:spcPts val="0"/>
              </a:spcAft>
              <a:buFont typeface="Arial" panose="020B0604020202020204" pitchFamily="34" charset="0"/>
              <a:buChar char="•"/>
            </a:pPr>
            <a:r>
              <a:rPr lang="en-US" dirty="0">
                <a:solidFill>
                  <a:schemeClr val="tx1"/>
                </a:solidFill>
                <a:ea typeface="Times New Roman" panose="02020603050405020304" pitchFamily="18" charset="0"/>
              </a:rPr>
              <a:t>2) AFC Test and Certification-WG</a:t>
            </a:r>
            <a:endParaRPr lang="en-US" dirty="0">
              <a:solidFill>
                <a:schemeClr val="bg1">
                  <a:lumMod val="50000"/>
                </a:schemeClr>
              </a:solidFill>
            </a:endParaRPr>
          </a:p>
          <a:p>
            <a:pPr marL="866775" lvl="2">
              <a:spcBef>
                <a:spcPts val="0"/>
              </a:spcBef>
              <a:spcAft>
                <a:spcPts val="0"/>
              </a:spcAft>
              <a:buFont typeface="Arial" panose="020B0604020202020204" pitchFamily="34" charset="0"/>
              <a:buChar char="•"/>
            </a:pPr>
            <a:endParaRPr lang="en-GB" dirty="0">
              <a:solidFill>
                <a:schemeClr val="tx1"/>
              </a:solidFill>
              <a:ea typeface="Calibri" panose="020F0502020204030204" pitchFamily="34" charset="0"/>
            </a:endParaRPr>
          </a:p>
          <a:p>
            <a:pPr marL="866775" lvl="2">
              <a:spcBef>
                <a:spcPts val="0"/>
              </a:spcBef>
              <a:spcAft>
                <a:spcPts val="0"/>
              </a:spcAft>
              <a:buFont typeface="Arial" panose="020B0604020202020204" pitchFamily="34" charset="0"/>
              <a:buChar char="•"/>
            </a:pPr>
            <a:r>
              <a:rPr lang="en-GB" dirty="0">
                <a:solidFill>
                  <a:schemeClr val="tx1"/>
                </a:solidFill>
                <a:ea typeface="Calibri" panose="020F0502020204030204" pitchFamily="34" charset="0"/>
              </a:rPr>
              <a:t>Much discussion of late on AFC testing and approval methods.  </a:t>
            </a:r>
          </a:p>
          <a:p>
            <a:pPr marL="866775" lvl="2">
              <a:spcBef>
                <a:spcPts val="0"/>
              </a:spcBef>
              <a:spcAft>
                <a:spcPts val="0"/>
              </a:spcAft>
              <a:buFont typeface="Arial" panose="020B0604020202020204" pitchFamily="34" charset="0"/>
              <a:buChar char="•"/>
            </a:pPr>
            <a:endParaRPr lang="en-GB" dirty="0">
              <a:solidFill>
                <a:schemeClr val="tx1"/>
              </a:solidFill>
              <a:ea typeface="Calibri" panose="020F0502020204030204" pitchFamily="34" charset="0"/>
            </a:endParaRPr>
          </a:p>
          <a:p>
            <a:pPr>
              <a:buFont typeface="Arial" panose="020B0604020202020204" pitchFamily="34" charset="0"/>
              <a:buChar char="•"/>
            </a:pPr>
            <a:r>
              <a:rPr lang="en-US" sz="1800" dirty="0">
                <a:ea typeface="Calibri" panose="020F0502020204030204" pitchFamily="34" charset="0"/>
              </a:rPr>
              <a:t>2.  From the FCC 6 GHz R&amp;O, an informal MSG (“Group”)</a:t>
            </a:r>
          </a:p>
          <a:p>
            <a:pPr lvl="1">
              <a:spcBef>
                <a:spcPts val="0"/>
              </a:spcBef>
              <a:buFont typeface="Arial" panose="020B0604020202020204" pitchFamily="34" charset="0"/>
              <a:buChar char="•"/>
            </a:pPr>
            <a:r>
              <a:rPr lang="en-US" sz="1600" dirty="0">
                <a:solidFill>
                  <a:srgbClr val="1155CC"/>
                </a:solidFill>
                <a:hlinkClick r:id="rId4"/>
              </a:rPr>
              <a:t>https://groups.wirelessinnovation.org/wg/6MSG/dashboard</a:t>
            </a:r>
            <a:r>
              <a:rPr lang="en-US" sz="1600" dirty="0">
                <a:solidFill>
                  <a:srgbClr val="1155CC"/>
                </a:solidFill>
              </a:rPr>
              <a:t>. </a:t>
            </a:r>
            <a:endParaRPr lang="en-US" sz="1600" kern="1200" dirty="0">
              <a:cs typeface="+mn-cs"/>
            </a:endParaRPr>
          </a:p>
          <a:p>
            <a:pPr marL="1323975" lvl="3">
              <a:spcBef>
                <a:spcPts val="0"/>
              </a:spcBef>
              <a:spcAft>
                <a:spcPts val="0"/>
              </a:spcAft>
              <a:buFont typeface="Arial" panose="020B0604020202020204" pitchFamily="34" charset="0"/>
              <a:buChar char="•"/>
            </a:pPr>
            <a:r>
              <a:rPr lang="en-US" dirty="0">
                <a:solidFill>
                  <a:schemeClr val="tx1"/>
                </a:solidFill>
              </a:rPr>
              <a:t>Work stream 1 - interference protection and resolution (</a:t>
            </a:r>
            <a:r>
              <a:rPr lang="en-US" dirty="0" err="1">
                <a:solidFill>
                  <a:schemeClr val="tx1"/>
                </a:solidFill>
              </a:rPr>
              <a:t>CableLabs</a:t>
            </a:r>
            <a:r>
              <a:rPr lang="en-US" dirty="0">
                <a:solidFill>
                  <a:schemeClr val="tx1"/>
                </a:solidFill>
              </a:rPr>
              <a:t>, EPRI, Lake </a:t>
            </a:r>
            <a:r>
              <a:rPr lang="en-US" dirty="0" err="1">
                <a:solidFill>
                  <a:schemeClr val="tx1"/>
                </a:solidFill>
              </a:rPr>
              <a:t>Cty</a:t>
            </a:r>
            <a:r>
              <a:rPr lang="en-US" dirty="0">
                <a:solidFill>
                  <a:schemeClr val="tx1"/>
                </a:solidFill>
              </a:rPr>
              <a:t>, APCO)</a:t>
            </a:r>
          </a:p>
          <a:p>
            <a:pPr marL="1323975" lvl="3">
              <a:spcBef>
                <a:spcPts val="0"/>
              </a:spcBef>
              <a:spcAft>
                <a:spcPts val="0"/>
              </a:spcAft>
              <a:buFont typeface="Arial" panose="020B0604020202020204" pitchFamily="34" charset="0"/>
              <a:buChar char="•"/>
            </a:pPr>
            <a:r>
              <a:rPr lang="en-US" dirty="0">
                <a:solidFill>
                  <a:schemeClr val="tx1"/>
                </a:solidFill>
              </a:rPr>
              <a:t>Work stream 2 - correct incumbent data (ULS) (</a:t>
            </a:r>
            <a:r>
              <a:rPr lang="en-US" dirty="0" err="1">
                <a:solidFill>
                  <a:schemeClr val="tx1"/>
                </a:solidFill>
              </a:rPr>
              <a:t>Comsearch</a:t>
            </a:r>
            <a:r>
              <a:rPr lang="en-US" dirty="0">
                <a:solidFill>
                  <a:schemeClr val="tx1"/>
                </a:solidFill>
              </a:rPr>
              <a:t>, APCO) </a:t>
            </a:r>
          </a:p>
          <a:p>
            <a:pPr marL="1323975" lvl="3">
              <a:spcBef>
                <a:spcPts val="0"/>
              </a:spcBef>
              <a:spcAft>
                <a:spcPts val="0"/>
              </a:spcAft>
              <a:buFont typeface="Arial" panose="020B0604020202020204" pitchFamily="34" charset="0"/>
              <a:buChar char="•"/>
            </a:pPr>
            <a:r>
              <a:rPr lang="en-US" dirty="0">
                <a:solidFill>
                  <a:schemeClr val="tx1"/>
                </a:solidFill>
              </a:rPr>
              <a:t>Work stream 3 - AFC and how it provides protection, etc. (Charter, Google, UTC)</a:t>
            </a:r>
          </a:p>
          <a:p>
            <a:pPr marL="1323975" lvl="3">
              <a:spcBef>
                <a:spcPts val="0"/>
              </a:spcBef>
              <a:spcAft>
                <a:spcPts val="0"/>
              </a:spcAft>
              <a:buFont typeface="Arial" panose="020B0604020202020204" pitchFamily="34" charset="0"/>
              <a:buChar char="•"/>
            </a:pPr>
            <a:r>
              <a:rPr lang="en-US" dirty="0">
                <a:solidFill>
                  <a:schemeClr val="tx1"/>
                </a:solidFill>
              </a:rPr>
              <a:t>Overall Co-chairs:  NPSTC, UTC, WFA, WISPA. </a:t>
            </a:r>
            <a:r>
              <a:rPr lang="en-US" dirty="0">
                <a:solidFill>
                  <a:schemeClr val="tx1"/>
                </a:solidFill>
                <a:ea typeface="Times New Roman" panose="02020603050405020304" pitchFamily="18" charset="0"/>
              </a:rPr>
              <a:t> </a:t>
            </a:r>
          </a:p>
          <a:p>
            <a:pPr marL="638175" lvl="2" indent="0">
              <a:spcBef>
                <a:spcPts val="0"/>
              </a:spcBef>
              <a:spcAft>
                <a:spcPts val="0"/>
              </a:spcAft>
            </a:pPr>
            <a:r>
              <a:rPr lang="en-GB" dirty="0">
                <a:solidFill>
                  <a:schemeClr val="tx1"/>
                </a:solidFill>
                <a:ea typeface="Calibri" panose="020F0502020204030204" pitchFamily="34" charset="0"/>
              </a:rPr>
              <a:t> </a:t>
            </a:r>
          </a:p>
          <a:p>
            <a:pPr marL="866775" lvl="2">
              <a:spcBef>
                <a:spcPts val="0"/>
              </a:spcBef>
              <a:spcAft>
                <a:spcPts val="0"/>
              </a:spcAft>
              <a:buFont typeface="Arial" panose="020B0604020202020204" pitchFamily="34" charset="0"/>
              <a:buChar char="•"/>
            </a:pPr>
            <a:r>
              <a:rPr lang="en-GB" dirty="0">
                <a:solidFill>
                  <a:schemeClr val="tx1"/>
                </a:solidFill>
                <a:ea typeface="Calibri" panose="020F0502020204030204" pitchFamily="34" charset="0"/>
              </a:rPr>
              <a:t>WS1, interference protection, is working on how to report the dissenting responses between incumbents  and others, as not getting to consensus. </a:t>
            </a:r>
          </a:p>
          <a:p>
            <a:pPr marL="466725" lvl="1">
              <a:spcBef>
                <a:spcPts val="0"/>
              </a:spcBef>
              <a:spcAft>
                <a:spcPts val="0"/>
              </a:spcAft>
              <a:buFont typeface="Arial" panose="020B0604020202020204" pitchFamily="34" charset="0"/>
              <a:buChar char="•"/>
            </a:pPr>
            <a:endParaRPr lang="en-US" sz="1600" b="1" dirty="0">
              <a:solidFill>
                <a:schemeClr val="tx1"/>
              </a:solidFill>
              <a:ea typeface="Calibri" panose="020F0502020204030204" pitchFamily="34" charset="0"/>
            </a:endParaRPr>
          </a:p>
          <a:p>
            <a:pPr marL="0" indent="0">
              <a:spcBef>
                <a:spcPts val="0"/>
              </a:spcBef>
            </a:pPr>
            <a:endParaRPr lang="en-US" altLang="en-US" sz="1800" dirty="0"/>
          </a:p>
        </p:txBody>
      </p:sp>
      <p:sp>
        <p:nvSpPr>
          <p:cNvPr id="4" name="Footer Placeholder 3">
            <a:extLst>
              <a:ext uri="{FF2B5EF4-FFF2-40B4-BE49-F238E27FC236}">
                <a16:creationId xmlns:a16="http://schemas.microsoft.com/office/drawing/2014/main" id="{B4CB5DC6-0640-447C-9FDE-B75DD5A19E6E}"/>
              </a:ext>
            </a:extLst>
          </p:cNvPr>
          <p:cNvSpPr>
            <a:spLocks noGrp="1"/>
          </p:cNvSpPr>
          <p:nvPr>
            <p:ph type="ftr" idx="14"/>
          </p:nvPr>
        </p:nvSpPr>
        <p:spPr/>
        <p:txBody>
          <a:bodyPr/>
          <a:lstStyle/>
          <a:p>
            <a:r>
              <a:rPr lang="en-GB"/>
              <a:t>Robert Stacey (Intel)</a:t>
            </a:r>
            <a:endParaRPr lang="en-GB" dirty="0"/>
          </a:p>
        </p:txBody>
      </p:sp>
      <p:sp>
        <p:nvSpPr>
          <p:cNvPr id="5" name="Slide Number Placeholder 4">
            <a:extLst>
              <a:ext uri="{FF2B5EF4-FFF2-40B4-BE49-F238E27FC236}">
                <a16:creationId xmlns:a16="http://schemas.microsoft.com/office/drawing/2014/main" id="{613B1D57-6BB3-4DB9-AC52-9E0B612A4843}"/>
              </a:ext>
            </a:extLst>
          </p:cNvPr>
          <p:cNvSpPr>
            <a:spLocks noGrp="1"/>
          </p:cNvSpPr>
          <p:nvPr>
            <p:ph type="sldNum" idx="12"/>
          </p:nvPr>
        </p:nvSpPr>
        <p:spPr/>
        <p:txBody>
          <a:bodyPr/>
          <a:lstStyle/>
          <a:p>
            <a:r>
              <a:rPr lang="en-GB"/>
              <a:t>Slide </a:t>
            </a:r>
            <a:fld id="{440F5867-744E-4AA6-B0ED-4C44D2DFBB7B}" type="slidenum">
              <a:rPr lang="en-GB" smtClean="0"/>
              <a:pPr/>
              <a:t>118</a:t>
            </a:fld>
            <a:endParaRPr lang="en-GB" dirty="0"/>
          </a:p>
        </p:txBody>
      </p:sp>
      <p:sp>
        <p:nvSpPr>
          <p:cNvPr id="6" name="Date Placeholder 5">
            <a:extLst>
              <a:ext uri="{FF2B5EF4-FFF2-40B4-BE49-F238E27FC236}">
                <a16:creationId xmlns:a16="http://schemas.microsoft.com/office/drawing/2014/main" id="{86F8F75D-7C0E-43CC-8457-9876916E48EE}"/>
              </a:ext>
            </a:extLst>
          </p:cNvPr>
          <p:cNvSpPr>
            <a:spLocks noGrp="1"/>
          </p:cNvSpPr>
          <p:nvPr>
            <p:ph type="dt" idx="15"/>
          </p:nvPr>
        </p:nvSpPr>
        <p:spPr/>
        <p:txBody>
          <a:bodyPr/>
          <a:lstStyle/>
          <a:p>
            <a:r>
              <a:rPr lang="en-US"/>
              <a:t>March 2022</a:t>
            </a:r>
            <a:endParaRPr lang="en-GB" dirty="0"/>
          </a:p>
        </p:txBody>
      </p:sp>
    </p:spTree>
    <p:extLst>
      <p:ext uri="{BB962C8B-B14F-4D97-AF65-F5344CB8AC3E}">
        <p14:creationId xmlns:p14="http://schemas.microsoft.com/office/powerpoint/2010/main" val="4162211076"/>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a:xfrm>
            <a:off x="2198689" y="762000"/>
            <a:ext cx="7770813" cy="457200"/>
          </a:xfrm>
        </p:spPr>
        <p:txBody>
          <a:bodyPr/>
          <a:lstStyle/>
          <a:p>
            <a:r>
              <a:rPr lang="en-US" altLang="en-US" sz="2400" dirty="0"/>
              <a:t>General Discussion Items – ongoing  – </a:t>
            </a:r>
            <a:br>
              <a:rPr lang="en-US" altLang="en-US" sz="2400" dirty="0"/>
            </a:br>
            <a:r>
              <a:rPr lang="en-US" altLang="en-US" sz="2400" dirty="0"/>
              <a:t>IEEE 802 Wireless Standards Table of Frequency Ranges</a:t>
            </a:r>
            <a:endParaRPr lang="en-US" altLang="en-US" sz="2000" dirty="0">
              <a:solidFill>
                <a:schemeClr val="tx1"/>
              </a:solidFill>
            </a:endParaRPr>
          </a:p>
        </p:txBody>
      </p:sp>
      <p:sp>
        <p:nvSpPr>
          <p:cNvPr id="31746" name="Content Placeholder 2"/>
          <p:cNvSpPr>
            <a:spLocks noGrp="1"/>
          </p:cNvSpPr>
          <p:nvPr>
            <p:ph idx="1"/>
          </p:nvPr>
        </p:nvSpPr>
        <p:spPr>
          <a:xfrm>
            <a:off x="914400" y="1483584"/>
            <a:ext cx="10896600" cy="4991829"/>
          </a:xfrm>
        </p:spPr>
        <p:txBody>
          <a:bodyPr/>
          <a:lstStyle/>
          <a:p>
            <a:pPr>
              <a:spcBef>
                <a:spcPts val="0"/>
              </a:spcBef>
              <a:buFont typeface="Arial" panose="020B0604020202020204" pitchFamily="34" charset="0"/>
              <a:buChar char="•"/>
            </a:pPr>
            <a:r>
              <a:rPr lang="en-US" altLang="en-US" sz="1800" dirty="0"/>
              <a:t>General discussions include progress on IEEE 802 Wireless Standards - Table of Frequency Ranges</a:t>
            </a:r>
          </a:p>
          <a:p>
            <a:pPr lvl="1">
              <a:spcBef>
                <a:spcPts val="0"/>
              </a:spcBef>
              <a:buFont typeface="Arial" panose="020B0604020202020204" pitchFamily="34" charset="0"/>
              <a:buChar char="•"/>
            </a:pPr>
            <a:endParaRPr lang="en-US" altLang="en-US" sz="1200" dirty="0"/>
          </a:p>
          <a:p>
            <a:pPr>
              <a:spcBef>
                <a:spcPts val="0"/>
              </a:spcBef>
              <a:buFont typeface="Arial" panose="020B0604020202020204" pitchFamily="34" charset="0"/>
              <a:buChar char="•"/>
            </a:pPr>
            <a:r>
              <a:rPr lang="en-US" altLang="en-US" sz="2000" spc="200" dirty="0"/>
              <a:t>This is a joint effort by 802.18 and 802.19</a:t>
            </a:r>
          </a:p>
          <a:p>
            <a:pPr lvl="1">
              <a:spcBef>
                <a:spcPts val="0"/>
              </a:spcBef>
              <a:buFont typeface="Arial" panose="020B0604020202020204" pitchFamily="34" charset="0"/>
              <a:buChar char="•"/>
            </a:pPr>
            <a:r>
              <a:rPr lang="en-US" sz="1600" dirty="0">
                <a:solidFill>
                  <a:schemeClr val="tx1"/>
                </a:solidFill>
                <a:ea typeface="Times New Roman" panose="02020603050405020304" pitchFamily="18" charset="0"/>
              </a:rPr>
              <a:t>Ad hoc calls, the 4</a:t>
            </a:r>
            <a:r>
              <a:rPr lang="en-US" sz="1600" baseline="30000" dirty="0">
                <a:solidFill>
                  <a:schemeClr val="tx1"/>
                </a:solidFill>
                <a:ea typeface="Times New Roman" panose="02020603050405020304" pitchFamily="18" charset="0"/>
              </a:rPr>
              <a:t>th</a:t>
            </a:r>
            <a:r>
              <a:rPr lang="en-US" sz="1600" dirty="0">
                <a:solidFill>
                  <a:schemeClr val="tx1"/>
                </a:solidFill>
                <a:ea typeface="Times New Roman" panose="02020603050405020304" pitchFamily="18" charset="0"/>
              </a:rPr>
              <a:t> Tuesday of the month, the next is 22mar22, 15:00et. (though maybe cancelled waiting on comments)</a:t>
            </a:r>
          </a:p>
          <a:p>
            <a:pPr>
              <a:spcBef>
                <a:spcPts val="0"/>
              </a:spcBef>
              <a:buFont typeface="Arial" panose="020B0604020202020204" pitchFamily="34" charset="0"/>
              <a:buChar char="•"/>
            </a:pPr>
            <a:endParaRPr lang="en-US" sz="1800" dirty="0">
              <a:ea typeface="Calibri" panose="020F0502020204030204" pitchFamily="34" charset="0"/>
            </a:endParaRPr>
          </a:p>
          <a:p>
            <a:pPr>
              <a:spcBef>
                <a:spcPts val="0"/>
              </a:spcBef>
              <a:buFont typeface="Arial" panose="020B0604020202020204" pitchFamily="34" charset="0"/>
              <a:buChar char="•"/>
            </a:pPr>
            <a:r>
              <a:rPr lang="en-US" sz="2000" dirty="0">
                <a:solidFill>
                  <a:schemeClr val="tx1"/>
                </a:solidFill>
                <a:ea typeface="Times New Roman" panose="02020603050405020304" pitchFamily="18" charset="0"/>
              </a:rPr>
              <a:t>The format of the spreadsheet and initial list of Frequency Ranges has stabilized and the ad hoc is setting up a </a:t>
            </a:r>
            <a:r>
              <a:rPr lang="en-US" sz="2000" u="sng" dirty="0">
                <a:solidFill>
                  <a:schemeClr val="tx1"/>
                </a:solidFill>
                <a:ea typeface="Times New Roman" panose="02020603050405020304" pitchFamily="18" charset="0"/>
              </a:rPr>
              <a:t>non-mandatory</a:t>
            </a:r>
            <a:r>
              <a:rPr lang="en-US" sz="2000" dirty="0">
                <a:solidFill>
                  <a:schemeClr val="tx1"/>
                </a:solidFill>
                <a:ea typeface="Times New Roman" panose="02020603050405020304" pitchFamily="18" charset="0"/>
              </a:rPr>
              <a:t> comment collection from all wireless members.   The current spreadsheet. </a:t>
            </a:r>
          </a:p>
          <a:p>
            <a:pPr lvl="1">
              <a:spcBef>
                <a:spcPts val="0"/>
              </a:spcBef>
              <a:buFont typeface="Arial" panose="020B0604020202020204" pitchFamily="34" charset="0"/>
              <a:buChar char="•"/>
            </a:pPr>
            <a:r>
              <a:rPr lang="en-US" dirty="0">
                <a:solidFill>
                  <a:srgbClr val="333333"/>
                </a:solidFill>
                <a:ea typeface="Times New Roman" panose="02020603050405020304" pitchFamily="18" charset="0"/>
                <a:hlinkClick r:id="rId2"/>
              </a:rPr>
              <a:t>https://mentor.ieee.org/802.18/dcn/22/18-22-0009-00-0000-ieee-802-wireless-standards-table-of-frequency-ranges.xlsx</a:t>
            </a:r>
            <a:endParaRPr lang="en-US" dirty="0">
              <a:solidFill>
                <a:srgbClr val="333333"/>
              </a:solidFill>
              <a:ea typeface="Times New Roman" panose="02020603050405020304" pitchFamily="18" charset="0"/>
            </a:endParaRPr>
          </a:p>
          <a:p>
            <a:pPr lvl="1">
              <a:spcBef>
                <a:spcPts val="0"/>
              </a:spcBef>
              <a:buFont typeface="Arial" panose="020B0604020202020204" pitchFamily="34" charset="0"/>
              <a:buChar char="•"/>
            </a:pPr>
            <a:endParaRPr lang="en-US" dirty="0">
              <a:solidFill>
                <a:srgbClr val="333333"/>
              </a:solidFill>
              <a:ea typeface="Times New Roman" panose="02020603050405020304" pitchFamily="18" charset="0"/>
            </a:endParaRPr>
          </a:p>
          <a:p>
            <a:pPr>
              <a:spcBef>
                <a:spcPts val="0"/>
              </a:spcBef>
              <a:buFont typeface="Arial" panose="020B0604020202020204" pitchFamily="34" charset="0"/>
              <a:buChar char="•"/>
            </a:pPr>
            <a:r>
              <a:rPr lang="en-US" sz="2000" dirty="0">
                <a:solidFill>
                  <a:srgbClr val="333333"/>
                </a:solidFill>
                <a:ea typeface="Times New Roman" panose="02020603050405020304" pitchFamily="18" charset="0"/>
              </a:rPr>
              <a:t>At the WCSC monthly call Wednesday, 02 Mar 2022, the comment collection process was reviewed, and custom comment collection form introduced:  </a:t>
            </a:r>
            <a:r>
              <a:rPr lang="en-US" sz="2000" b="0" dirty="0">
                <a:solidFill>
                  <a:srgbClr val="333333"/>
                </a:solidFill>
                <a:ea typeface="Times New Roman" panose="02020603050405020304" pitchFamily="18" charset="0"/>
                <a:hlinkClick r:id="rId3"/>
              </a:rPr>
              <a:t>https://mentor.ieee.org/802.18/dcn/22/18-22-0030</a:t>
            </a:r>
            <a:r>
              <a:rPr lang="en-US" sz="2000" b="0" dirty="0">
                <a:solidFill>
                  <a:srgbClr val="333333"/>
                </a:solidFill>
                <a:ea typeface="Times New Roman" panose="02020603050405020304" pitchFamily="18" charset="0"/>
              </a:rPr>
              <a:t> </a:t>
            </a:r>
          </a:p>
          <a:p>
            <a:pPr>
              <a:spcBef>
                <a:spcPts val="0"/>
              </a:spcBef>
              <a:buFont typeface="Arial" panose="020B0604020202020204" pitchFamily="34" charset="0"/>
              <a:buChar char="•"/>
            </a:pPr>
            <a:endParaRPr lang="en-US" sz="2000" dirty="0">
              <a:solidFill>
                <a:srgbClr val="333333"/>
              </a:solidFill>
              <a:ea typeface="Times New Roman" panose="02020603050405020304" pitchFamily="18" charset="0"/>
            </a:endParaRPr>
          </a:p>
          <a:p>
            <a:pPr>
              <a:spcBef>
                <a:spcPts val="0"/>
              </a:spcBef>
              <a:buFont typeface="Arial" panose="020B0604020202020204" pitchFamily="34" charset="0"/>
              <a:buChar char="•"/>
            </a:pPr>
            <a:r>
              <a:rPr lang="en-US" sz="2000" dirty="0">
                <a:solidFill>
                  <a:srgbClr val="333333"/>
                </a:solidFill>
                <a:ea typeface="Times New Roman" panose="02020603050405020304" pitchFamily="18" charset="0"/>
              </a:rPr>
              <a:t>Comment collection will run until 30 Apr 2022, at which time the ad hoc team will act as the CRG and review and implement accordingly the comments.  All to be getting an email on it. </a:t>
            </a:r>
          </a:p>
          <a:p>
            <a:pPr>
              <a:spcBef>
                <a:spcPts val="0"/>
              </a:spcBef>
              <a:buFont typeface="Arial" panose="020B0604020202020204" pitchFamily="34" charset="0"/>
              <a:buChar char="•"/>
            </a:pPr>
            <a:endParaRPr lang="en-US" altLang="en-US" sz="2200" dirty="0"/>
          </a:p>
        </p:txBody>
      </p:sp>
      <p:sp>
        <p:nvSpPr>
          <p:cNvPr id="4" name="Footer Placeholder 3">
            <a:extLst>
              <a:ext uri="{FF2B5EF4-FFF2-40B4-BE49-F238E27FC236}">
                <a16:creationId xmlns:a16="http://schemas.microsoft.com/office/drawing/2014/main" id="{E546644A-DC5A-41FF-A118-6F8D3423CCE8}"/>
              </a:ext>
            </a:extLst>
          </p:cNvPr>
          <p:cNvSpPr>
            <a:spLocks noGrp="1"/>
          </p:cNvSpPr>
          <p:nvPr>
            <p:ph type="ftr" idx="14"/>
          </p:nvPr>
        </p:nvSpPr>
        <p:spPr/>
        <p:txBody>
          <a:bodyPr/>
          <a:lstStyle/>
          <a:p>
            <a:r>
              <a:rPr lang="en-GB"/>
              <a:t>Robert Stacey (Intel)</a:t>
            </a:r>
            <a:endParaRPr lang="en-GB" dirty="0"/>
          </a:p>
        </p:txBody>
      </p:sp>
      <p:sp>
        <p:nvSpPr>
          <p:cNvPr id="5" name="Slide Number Placeholder 4">
            <a:extLst>
              <a:ext uri="{FF2B5EF4-FFF2-40B4-BE49-F238E27FC236}">
                <a16:creationId xmlns:a16="http://schemas.microsoft.com/office/drawing/2014/main" id="{4E8812C2-34DF-4E1D-B0A9-A71A8563AAF0}"/>
              </a:ext>
            </a:extLst>
          </p:cNvPr>
          <p:cNvSpPr>
            <a:spLocks noGrp="1"/>
          </p:cNvSpPr>
          <p:nvPr>
            <p:ph type="sldNum" idx="12"/>
          </p:nvPr>
        </p:nvSpPr>
        <p:spPr/>
        <p:txBody>
          <a:bodyPr/>
          <a:lstStyle/>
          <a:p>
            <a:r>
              <a:rPr lang="en-GB"/>
              <a:t>Slide </a:t>
            </a:r>
            <a:fld id="{440F5867-744E-4AA6-B0ED-4C44D2DFBB7B}" type="slidenum">
              <a:rPr lang="en-GB" smtClean="0"/>
              <a:pPr/>
              <a:t>119</a:t>
            </a:fld>
            <a:endParaRPr lang="en-GB" dirty="0"/>
          </a:p>
        </p:txBody>
      </p:sp>
      <p:sp>
        <p:nvSpPr>
          <p:cNvPr id="6" name="Date Placeholder 5">
            <a:extLst>
              <a:ext uri="{FF2B5EF4-FFF2-40B4-BE49-F238E27FC236}">
                <a16:creationId xmlns:a16="http://schemas.microsoft.com/office/drawing/2014/main" id="{D80D213E-665F-4193-9D7B-2F8ACECF608A}"/>
              </a:ext>
            </a:extLst>
          </p:cNvPr>
          <p:cNvSpPr>
            <a:spLocks noGrp="1"/>
          </p:cNvSpPr>
          <p:nvPr>
            <p:ph type="dt" idx="15"/>
          </p:nvPr>
        </p:nvSpPr>
        <p:spPr/>
        <p:txBody>
          <a:bodyPr/>
          <a:lstStyle/>
          <a:p>
            <a:r>
              <a:rPr lang="en-US"/>
              <a:t>March 2022</a:t>
            </a:r>
            <a:endParaRPr lang="en-GB" dirty="0"/>
          </a:p>
        </p:txBody>
      </p:sp>
    </p:spTree>
    <p:extLst>
      <p:ext uri="{BB962C8B-B14F-4D97-AF65-F5344CB8AC3E}">
        <p14:creationId xmlns:p14="http://schemas.microsoft.com/office/powerpoint/2010/main" val="27780889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Volunteer Editor Contacts</a:t>
            </a:r>
            <a:endParaRPr lang="en-GB" dirty="0"/>
          </a:p>
        </p:txBody>
      </p:sp>
      <p:sp>
        <p:nvSpPr>
          <p:cNvPr id="8" name="Rectangle 3"/>
          <p:cNvSpPr>
            <a:spLocks noGrp="1" noChangeArrowheads="1"/>
          </p:cNvSpPr>
          <p:nvPr>
            <p:ph idx="1"/>
          </p:nvPr>
        </p:nvSpPr>
        <p:spPr>
          <a:xfrm>
            <a:off x="907283" y="1524000"/>
            <a:ext cx="10361084" cy="4876800"/>
          </a:xfrm>
          <a:noFill/>
        </p:spPr>
        <p:txBody>
          <a:bodyPr/>
          <a:lstStyle/>
          <a:p>
            <a:pPr marL="342900" lvl="1" indent="-342900">
              <a:buFontTx/>
              <a:buChar char="•"/>
            </a:pPr>
            <a:r>
              <a:rPr lang="en-US" sz="1600" b="1" dirty="0"/>
              <a:t>WG – Robert Stacey </a:t>
            </a:r>
            <a:r>
              <a:rPr lang="en-US" sz="1600" dirty="0"/>
              <a:t>– </a:t>
            </a:r>
            <a:r>
              <a:rPr lang="en-US" sz="1600" dirty="0">
                <a:hlinkClick r:id="rId3"/>
              </a:rPr>
              <a:t>robert.stacey@intel.com</a:t>
            </a:r>
            <a:r>
              <a:rPr lang="en-US" sz="1600" dirty="0"/>
              <a:t>, </a:t>
            </a:r>
            <a:r>
              <a:rPr lang="en-US" sz="1600" b="1" dirty="0"/>
              <a:t>Peter Ecclesine –</a:t>
            </a:r>
            <a:r>
              <a:rPr lang="en-US" sz="1600" dirty="0"/>
              <a:t> </a:t>
            </a:r>
            <a:r>
              <a:rPr lang="en-US" sz="1600" dirty="0">
                <a:hlinkClick r:id="rId4"/>
              </a:rPr>
              <a:t>petere@ieee.org</a:t>
            </a:r>
            <a:r>
              <a:rPr lang="en-US" sz="1600" dirty="0"/>
              <a:t> </a:t>
            </a:r>
            <a:endParaRPr lang="en-US" sz="1600" b="1" dirty="0"/>
          </a:p>
          <a:p>
            <a:pPr marL="342900" lvl="1" indent="-342900">
              <a:buFontTx/>
              <a:buChar char="•"/>
            </a:pPr>
            <a:r>
              <a:rPr lang="en-US" sz="1600" b="1" dirty="0" err="1"/>
              <a:t>TGaz</a:t>
            </a:r>
            <a:r>
              <a:rPr lang="en-US" sz="1600" b="1" dirty="0"/>
              <a:t> – Roy Want </a:t>
            </a:r>
            <a:r>
              <a:rPr lang="en-US" sz="1600" dirty="0">
                <a:hlinkClick r:id="rId5"/>
              </a:rPr>
              <a:t>RoyWant@google.com</a:t>
            </a:r>
            <a:r>
              <a:rPr lang="en-US" sz="1600" dirty="0"/>
              <a:t> , </a:t>
            </a:r>
            <a:r>
              <a:rPr lang="en-US" sz="1600" b="1" dirty="0"/>
              <a:t>Chao Chun Wang </a:t>
            </a:r>
            <a:r>
              <a:rPr lang="en-US" sz="1600" dirty="0"/>
              <a:t>– </a:t>
            </a:r>
            <a:r>
              <a:rPr lang="en-US" sz="1600" dirty="0">
                <a:hlinkClick r:id="rId6"/>
              </a:rPr>
              <a:t>chaochun.wang@mediatek.com</a:t>
            </a:r>
            <a:r>
              <a:rPr lang="en-US" sz="1600" dirty="0"/>
              <a:t> </a:t>
            </a:r>
          </a:p>
          <a:p>
            <a:pPr marL="342900" lvl="1" indent="-342900">
              <a:buFontTx/>
              <a:buChar char="•"/>
            </a:pPr>
            <a:r>
              <a:rPr lang="en-US" sz="1600" b="1" dirty="0" err="1"/>
              <a:t>TGbb</a:t>
            </a:r>
            <a:r>
              <a:rPr lang="en-US" sz="1600" b="1" dirty="0"/>
              <a:t> – Volker Jungnickel </a:t>
            </a:r>
            <a:r>
              <a:rPr lang="en-US" sz="1600" dirty="0"/>
              <a:t>– </a:t>
            </a:r>
            <a:r>
              <a:rPr lang="en-US" sz="1600" dirty="0">
                <a:hlinkClick r:id="rId7"/>
              </a:rPr>
              <a:t>volker.jungnickel@hhi.fraunhofer.de</a:t>
            </a:r>
            <a:r>
              <a:rPr lang="en-US" sz="1600" dirty="0"/>
              <a:t> , </a:t>
            </a:r>
            <a:r>
              <a:rPr lang="en-US" sz="1600" b="1" dirty="0"/>
              <a:t>Harry </a:t>
            </a:r>
            <a:r>
              <a:rPr lang="en-US" sz="1600" b="1" dirty="0" err="1"/>
              <a:t>Bims</a:t>
            </a:r>
            <a:r>
              <a:rPr lang="en-US" sz="1600" b="1" dirty="0"/>
              <a:t> </a:t>
            </a:r>
            <a:r>
              <a:rPr lang="en-US" sz="1600" dirty="0">
                <a:hlinkClick r:id="rId8"/>
              </a:rPr>
              <a:t>harrybims@me.com</a:t>
            </a:r>
            <a:r>
              <a:rPr lang="en-US" sz="1600" dirty="0"/>
              <a:t> </a:t>
            </a:r>
          </a:p>
          <a:p>
            <a:pPr marL="342900" lvl="1" indent="-342900">
              <a:buFontTx/>
              <a:buChar char="•"/>
            </a:pPr>
            <a:r>
              <a:rPr lang="en-US" sz="1600" b="1" dirty="0" err="1"/>
              <a:t>TGbc</a:t>
            </a:r>
            <a:r>
              <a:rPr lang="en-US" sz="1600" b="1" dirty="0"/>
              <a:t> – Carol Ansley </a:t>
            </a:r>
            <a:r>
              <a:rPr lang="en-US" sz="1600" dirty="0"/>
              <a:t>– </a:t>
            </a:r>
            <a:r>
              <a:rPr lang="en-US" sz="1600" dirty="0">
                <a:hlinkClick r:id="rId9"/>
              </a:rPr>
              <a:t>carol@ansley.com</a:t>
            </a:r>
            <a:r>
              <a:rPr lang="en-US" sz="1600" dirty="0"/>
              <a:t> </a:t>
            </a:r>
          </a:p>
          <a:p>
            <a:pPr marL="342900" lvl="1" indent="-342900">
              <a:buFontTx/>
              <a:buChar char="•"/>
            </a:pPr>
            <a:r>
              <a:rPr lang="en-US" sz="1600" b="1" dirty="0" err="1"/>
              <a:t>TGbd</a:t>
            </a:r>
            <a:r>
              <a:rPr lang="en-US" sz="1600" b="1" dirty="0"/>
              <a:t> – </a:t>
            </a:r>
            <a:r>
              <a:rPr lang="en-US" sz="1600" b="1" dirty="0" err="1"/>
              <a:t>Yujin</a:t>
            </a:r>
            <a:r>
              <a:rPr lang="en-US" sz="1600" b="1" dirty="0"/>
              <a:t> Noh </a:t>
            </a:r>
            <a:r>
              <a:rPr lang="en-US" sz="1600" dirty="0"/>
              <a:t>–</a:t>
            </a:r>
            <a:r>
              <a:rPr lang="en-US" sz="1600" b="1" dirty="0"/>
              <a:t> </a:t>
            </a:r>
            <a:r>
              <a:rPr lang="fi-FI" sz="1600" dirty="0">
                <a:hlinkClick r:id="rId10"/>
              </a:rPr>
              <a:t>Yujin.Noh@senscomm.com</a:t>
            </a:r>
            <a:r>
              <a:rPr lang="fi-FI" sz="1600" dirty="0"/>
              <a:t> </a:t>
            </a:r>
            <a:endParaRPr lang="en-US" sz="1600" dirty="0"/>
          </a:p>
          <a:p>
            <a:pPr marL="342900" lvl="1" indent="-342900">
              <a:buFontTx/>
              <a:buChar char="•"/>
            </a:pPr>
            <a:r>
              <a:rPr lang="en-US" sz="1600" b="1" dirty="0" err="1"/>
              <a:t>TGbe</a:t>
            </a:r>
            <a:r>
              <a:rPr lang="en-US" sz="1600" b="1" dirty="0"/>
              <a:t> – Edward Au </a:t>
            </a:r>
            <a:r>
              <a:rPr lang="en-US" sz="1600" dirty="0"/>
              <a:t>– </a:t>
            </a:r>
            <a:r>
              <a:rPr lang="en-US" sz="1600" u="sng" dirty="0">
                <a:hlinkClick r:id="rId11"/>
              </a:rPr>
              <a:t>edward.ks.au@gmail.com</a:t>
            </a:r>
            <a:r>
              <a:rPr lang="en-US" sz="1600" u="sng" dirty="0"/>
              <a:t> </a:t>
            </a:r>
            <a:r>
              <a:rPr lang="en-US" sz="1600" dirty="0"/>
              <a:t> </a:t>
            </a:r>
          </a:p>
          <a:p>
            <a:pPr marL="342900" lvl="1" indent="-342900">
              <a:buFontTx/>
              <a:buChar char="•"/>
            </a:pPr>
            <a:r>
              <a:rPr lang="en-US" sz="1600" b="1" dirty="0" err="1"/>
              <a:t>TGbf</a:t>
            </a:r>
            <a:r>
              <a:rPr lang="en-US" sz="1600" b="1" dirty="0"/>
              <a:t> – Claudio da Silva </a:t>
            </a:r>
            <a:r>
              <a:rPr lang="en-US" sz="1600" dirty="0"/>
              <a:t>– </a:t>
            </a:r>
            <a:r>
              <a:rPr lang="en-US" sz="1600" dirty="0">
                <a:hlinkClick r:id="rId12"/>
              </a:rPr>
              <a:t>claudiodasilva@fb.com</a:t>
            </a:r>
            <a:r>
              <a:rPr lang="en-US" sz="1600" dirty="0"/>
              <a:t> </a:t>
            </a:r>
          </a:p>
          <a:p>
            <a:pPr marL="342900" lvl="1" indent="-342900">
              <a:buFontTx/>
              <a:buChar char="•"/>
            </a:pPr>
            <a:r>
              <a:rPr lang="en-US" sz="1600" b="1" dirty="0" err="1"/>
              <a:t>TGbh</a:t>
            </a:r>
            <a:r>
              <a:rPr lang="en-US" sz="1600" b="1" dirty="0"/>
              <a:t> – Carol Ansley </a:t>
            </a:r>
            <a:r>
              <a:rPr lang="en-US" sz="1600" dirty="0"/>
              <a:t>– </a:t>
            </a:r>
            <a:r>
              <a:rPr lang="en-US" sz="1600" dirty="0">
                <a:hlinkClick r:id="rId9"/>
              </a:rPr>
              <a:t>carol@ansley.com</a:t>
            </a:r>
            <a:r>
              <a:rPr lang="en-US" sz="1600" dirty="0"/>
              <a:t> </a:t>
            </a:r>
          </a:p>
          <a:p>
            <a:pPr marL="342900" lvl="1" indent="-342900">
              <a:buFontTx/>
              <a:buChar char="•"/>
            </a:pPr>
            <a:r>
              <a:rPr lang="en-US" sz="1600" b="1" dirty="0" err="1"/>
              <a:t>TGbi</a:t>
            </a:r>
            <a:r>
              <a:rPr lang="en-US" sz="1600" b="1" dirty="0"/>
              <a:t> – Po-kai Huang </a:t>
            </a:r>
            <a:r>
              <a:rPr lang="en-US" sz="1600" dirty="0"/>
              <a:t>– </a:t>
            </a:r>
            <a:r>
              <a:rPr lang="en-US" sz="1600" dirty="0">
                <a:hlinkClick r:id="rId13"/>
              </a:rPr>
              <a:t>po-kai.huang@intel.com</a:t>
            </a:r>
            <a:r>
              <a:rPr lang="en-US" sz="1600" dirty="0"/>
              <a:t> </a:t>
            </a:r>
          </a:p>
          <a:p>
            <a:pPr marL="342900" lvl="1" indent="-342900">
              <a:buFontTx/>
              <a:buChar char="•"/>
            </a:pPr>
            <a:r>
              <a:rPr lang="en-US" sz="1600" b="1" dirty="0" err="1"/>
              <a:t>REVme</a:t>
            </a:r>
            <a:r>
              <a:rPr lang="en-US" sz="1600" b="1" dirty="0"/>
              <a:t> – Emily Qi </a:t>
            </a:r>
            <a:r>
              <a:rPr lang="en-US" sz="1600" dirty="0"/>
              <a:t>– </a:t>
            </a:r>
            <a:r>
              <a:rPr lang="en-US" sz="1600" b="0" dirty="0">
                <a:hlinkClick r:id="rId14"/>
              </a:rPr>
              <a:t>emily.h.qi@intel.com</a:t>
            </a:r>
            <a:r>
              <a:rPr lang="en-US" sz="1600" dirty="0"/>
              <a:t>, </a:t>
            </a:r>
            <a:r>
              <a:rPr lang="en-US" sz="1600" b="1" dirty="0"/>
              <a:t>Edward Au </a:t>
            </a:r>
            <a:r>
              <a:rPr lang="en-US" sz="1600" dirty="0"/>
              <a:t>– </a:t>
            </a:r>
            <a:r>
              <a:rPr lang="en-US" sz="1600" b="0" u="sng" dirty="0">
                <a:hlinkClick r:id="rId11"/>
              </a:rPr>
              <a:t>edward.ks.au@</a:t>
            </a:r>
            <a:r>
              <a:rPr lang="en-US" sz="1600" u="sng" dirty="0">
                <a:hlinkClick r:id="rId11"/>
              </a:rPr>
              <a:t>gmail.com</a:t>
            </a:r>
            <a:r>
              <a:rPr lang="en-US" sz="1600" u="sng" dirty="0"/>
              <a:t> </a:t>
            </a:r>
            <a:r>
              <a:rPr lang="en-US" sz="1600" dirty="0"/>
              <a:t> </a:t>
            </a:r>
          </a:p>
          <a:p>
            <a:pPr lvl="1"/>
            <a:endParaRPr lang="en-US" sz="1600" dirty="0"/>
          </a:p>
        </p:txBody>
      </p:sp>
      <p:sp>
        <p:nvSpPr>
          <p:cNvPr id="3" name="Footer Placeholder 2">
            <a:extLst>
              <a:ext uri="{FF2B5EF4-FFF2-40B4-BE49-F238E27FC236}">
                <a16:creationId xmlns:a16="http://schemas.microsoft.com/office/drawing/2014/main" id="{140BD5CF-968D-4DAB-AEEC-D3EFA4F7E052}"/>
              </a:ext>
            </a:extLst>
          </p:cNvPr>
          <p:cNvSpPr>
            <a:spLocks noGrp="1"/>
          </p:cNvSpPr>
          <p:nvPr>
            <p:ph type="ftr" idx="14"/>
          </p:nvPr>
        </p:nvSpPr>
        <p:spPr/>
        <p:txBody>
          <a:bodyPr/>
          <a:lstStyle/>
          <a:p>
            <a:r>
              <a:rPr lang="en-GB"/>
              <a:t>Peter Ecclesine, Cisco</a:t>
            </a:r>
            <a:endParaRPr lang="en-GB" dirty="0"/>
          </a:p>
        </p:txBody>
      </p:sp>
      <p:sp>
        <p:nvSpPr>
          <p:cNvPr id="7" name="Slide Number Placeholder 6">
            <a:extLst>
              <a:ext uri="{FF2B5EF4-FFF2-40B4-BE49-F238E27FC236}">
                <a16:creationId xmlns:a16="http://schemas.microsoft.com/office/drawing/2014/main" id="{5C9B3D3D-6018-4958-8D91-42C551C6CA9A}"/>
              </a:ext>
            </a:extLst>
          </p:cNvPr>
          <p:cNvSpPr>
            <a:spLocks noGrp="1"/>
          </p:cNvSpPr>
          <p:nvPr>
            <p:ph type="sldNum" idx="12"/>
          </p:nvPr>
        </p:nvSpPr>
        <p:spPr/>
        <p:txBody>
          <a:bodyPr/>
          <a:lstStyle/>
          <a:p>
            <a:r>
              <a:rPr lang="en-GB"/>
              <a:t>Slide </a:t>
            </a:r>
            <a:fld id="{440F5867-744E-4AA6-B0ED-4C44D2DFBB7B}" type="slidenum">
              <a:rPr lang="en-GB" smtClean="0"/>
              <a:pPr/>
              <a:t>12</a:t>
            </a:fld>
            <a:endParaRPr lang="en-GB" dirty="0"/>
          </a:p>
        </p:txBody>
      </p:sp>
      <p:sp>
        <p:nvSpPr>
          <p:cNvPr id="9" name="Date Placeholder 8">
            <a:extLst>
              <a:ext uri="{FF2B5EF4-FFF2-40B4-BE49-F238E27FC236}">
                <a16:creationId xmlns:a16="http://schemas.microsoft.com/office/drawing/2014/main" id="{BFEE2B46-6FD4-45D7-A0FD-7412FF16DA23}"/>
              </a:ext>
            </a:extLst>
          </p:cNvPr>
          <p:cNvSpPr>
            <a:spLocks noGrp="1"/>
          </p:cNvSpPr>
          <p:nvPr>
            <p:ph type="dt" idx="15"/>
          </p:nvPr>
        </p:nvSpPr>
        <p:spPr/>
        <p:txBody>
          <a:bodyPr/>
          <a:lstStyle/>
          <a:p>
            <a:r>
              <a:rPr lang="en-US"/>
              <a:t>March 2022</a:t>
            </a:r>
            <a:endParaRPr lang="en-GB" dirty="0"/>
          </a:p>
        </p:txBody>
      </p:sp>
    </p:spTree>
    <p:extLst>
      <p:ext uri="{BB962C8B-B14F-4D97-AF65-F5344CB8AC3E}">
        <p14:creationId xmlns:p14="http://schemas.microsoft.com/office/powerpoint/2010/main" val="133158884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37FEC4E-D58D-4A00-A290-A9FAA1966072}"/>
              </a:ext>
            </a:extLst>
          </p:cNvPr>
          <p:cNvSpPr>
            <a:spLocks noGrp="1"/>
          </p:cNvSpPr>
          <p:nvPr>
            <p:ph idx="1"/>
          </p:nvPr>
        </p:nvSpPr>
        <p:spPr>
          <a:xfrm>
            <a:off x="915458" y="990600"/>
            <a:ext cx="10361084" cy="5410200"/>
          </a:xfrm>
        </p:spPr>
        <p:txBody>
          <a:bodyPr/>
          <a:lstStyle/>
          <a:p>
            <a:r>
              <a:rPr lang="en-US" dirty="0"/>
              <a:t>Thank You</a:t>
            </a:r>
          </a:p>
          <a:p>
            <a:pPr marL="342900" lvl="1" indent="-342900">
              <a:spcBef>
                <a:spcPts val="600"/>
              </a:spcBef>
              <a:buFont typeface="Arial" panose="020B0604020202020204" pitchFamily="34" charset="0"/>
              <a:buChar char="•"/>
              <a:defRPr/>
            </a:pPr>
            <a:r>
              <a:rPr lang="en-US" b="1" dirty="0">
                <a:cs typeface="+mn-cs"/>
              </a:rPr>
              <a:t>Schedule this Wireless Interim </a:t>
            </a:r>
          </a:p>
          <a:p>
            <a:pPr marL="742950" lvl="2" indent="-342900">
              <a:spcBef>
                <a:spcPts val="600"/>
              </a:spcBef>
              <a:buFont typeface="Arial" panose="020B0604020202020204" pitchFamily="34" charset="0"/>
              <a:buChar char="•"/>
              <a:defRPr/>
            </a:pPr>
            <a:r>
              <a:rPr lang="en-US" dirty="0">
                <a:cs typeface="+mn-cs"/>
              </a:rPr>
              <a:t>Thursday 10</a:t>
            </a:r>
            <a:r>
              <a:rPr lang="en-US" baseline="30000" dirty="0">
                <a:cs typeface="+mn-cs"/>
              </a:rPr>
              <a:t>h</a:t>
            </a:r>
            <a:r>
              <a:rPr lang="en-US" dirty="0">
                <a:cs typeface="+mn-cs"/>
              </a:rPr>
              <a:t>  15:00et, 1hr, opening</a:t>
            </a:r>
          </a:p>
          <a:p>
            <a:pPr marL="742950" lvl="2" indent="-342900">
              <a:spcBef>
                <a:spcPts val="600"/>
              </a:spcBef>
              <a:buFont typeface="Arial" panose="020B0604020202020204" pitchFamily="34" charset="0"/>
              <a:buChar char="•"/>
              <a:defRPr/>
            </a:pPr>
            <a:r>
              <a:rPr lang="en-US" dirty="0">
                <a:cs typeface="+mn-cs"/>
              </a:rPr>
              <a:t>Thursday 17</a:t>
            </a:r>
            <a:r>
              <a:rPr lang="en-US" baseline="30000" dirty="0">
                <a:cs typeface="+mn-cs"/>
              </a:rPr>
              <a:t>th</a:t>
            </a:r>
            <a:r>
              <a:rPr lang="en-US" dirty="0">
                <a:cs typeface="+mn-cs"/>
              </a:rPr>
              <a:t>  15:00et, 1hr, closing</a:t>
            </a:r>
          </a:p>
          <a:p>
            <a:pPr>
              <a:spcBef>
                <a:spcPts val="0"/>
              </a:spcBef>
              <a:buFont typeface="Arial" panose="020B0604020202020204" pitchFamily="34" charset="0"/>
              <a:buChar char="•"/>
            </a:pPr>
            <a:endParaRPr lang="en-US" sz="1600" dirty="0">
              <a:latin typeface="Times New Roman" pitchFamily="16" charset="0"/>
            </a:endParaRPr>
          </a:p>
          <a:p>
            <a:pPr>
              <a:spcBef>
                <a:spcPts val="0"/>
              </a:spcBef>
              <a:buFont typeface="Arial" panose="020B0604020202020204" pitchFamily="34" charset="0"/>
              <a:buChar char="•"/>
            </a:pPr>
            <a:r>
              <a:rPr lang="en-US" sz="1800" dirty="0"/>
              <a:t>WEBEX MEETING</a:t>
            </a:r>
          </a:p>
          <a:p>
            <a:pPr>
              <a:spcBef>
                <a:spcPts val="0"/>
              </a:spcBef>
              <a:buFont typeface="Arial" panose="020B0604020202020204" pitchFamily="34" charset="0"/>
              <a:buChar char="•"/>
            </a:pPr>
            <a:r>
              <a:rPr lang="en-US" sz="1800" dirty="0">
                <a:ea typeface="Times New Roman" panose="02020603050405020304" pitchFamily="18" charset="0"/>
              </a:rPr>
              <a:t>See 802.18 webpage or IEEE 802 overall calendar ( &amp; under 802.18 calendar)</a:t>
            </a:r>
          </a:p>
          <a:p>
            <a:pPr>
              <a:spcBef>
                <a:spcPts val="0"/>
              </a:spcBef>
              <a:buFont typeface="Arial" panose="020B0604020202020204" pitchFamily="34" charset="0"/>
              <a:buChar char="•"/>
            </a:pPr>
            <a:r>
              <a:rPr lang="en-US" sz="1800" dirty="0">
                <a:ea typeface="Times New Roman" panose="02020603050405020304" pitchFamily="18" charset="0"/>
              </a:rPr>
              <a:t>or : </a:t>
            </a:r>
            <a:r>
              <a:rPr lang="en-US" sz="1800" b="1" dirty="0">
                <a:solidFill>
                  <a:srgbClr val="000000"/>
                </a:solidFill>
                <a:effectLst/>
                <a:ea typeface="Times New Roman" panose="02020603050405020304" pitchFamily="18" charset="0"/>
                <a:cs typeface="Times New Roman" panose="02020603050405020304" pitchFamily="18" charset="0"/>
              </a:rPr>
              <a:t>Join from this meeting link</a:t>
            </a:r>
          </a:p>
          <a:p>
            <a:pPr>
              <a:spcBef>
                <a:spcPts val="0"/>
              </a:spcBef>
              <a:buFont typeface="Arial" panose="020B0604020202020204" pitchFamily="34" charset="0"/>
              <a:buChar char="•"/>
            </a:pPr>
            <a:r>
              <a:rPr lang="en-US" sz="1800" u="sng" dirty="0">
                <a:solidFill>
                  <a:srgbClr val="005E7D"/>
                </a:solidFill>
                <a:effectLst/>
                <a:latin typeface="Calibri" panose="020F0502020204030204" pitchFamily="34" charset="0"/>
                <a:ea typeface="Times New Roman" panose="02020603050405020304" pitchFamily="18" charset="0"/>
                <a:cs typeface="Times New Roman" panose="02020603050405020304" pitchFamily="18" charset="0"/>
                <a:hlinkClick r:id="rId2"/>
              </a:rPr>
              <a:t>https://ieeesa.webex.com/ieeesa/j.php?MTID=m91b36f4c80de69b002c6b1e7296833ef</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Times New Roman" panose="02020603050405020304" pitchFamily="18" charset="0"/>
                <a:cs typeface="Calibri" panose="020F0502020204030204" pitchFamily="34" charset="0"/>
              </a:rPr>
              <a:t>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buFont typeface="Arial" panose="020B0604020202020204" pitchFamily="34" charset="0"/>
              <a:buChar char="•"/>
            </a:pPr>
            <a:r>
              <a:rPr lang="en-US" sz="18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Join by meeting number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buFont typeface="Arial" panose="020B0604020202020204" pitchFamily="34" charset="0"/>
              <a:buChar char="•"/>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Meeting number (access code): 2348 296 5390 </a:t>
            </a:r>
          </a:p>
          <a:p>
            <a:pPr marL="0" marR="0">
              <a:spcBef>
                <a:spcPts val="0"/>
              </a:spcBef>
              <a:spcAft>
                <a:spcPts val="0"/>
              </a:spcAft>
              <a:buFont typeface="Arial" panose="020B0604020202020204" pitchFamily="34" charset="0"/>
              <a:buChar char="•"/>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Meeting password: rrtag22a</a:t>
            </a:r>
          </a:p>
          <a:p>
            <a:r>
              <a:rPr lang="en-US" sz="1400" dirty="0"/>
              <a:t>	this is the call-in used for the weekly 802.18 call </a:t>
            </a:r>
            <a:r>
              <a:rPr lang="en-US" sz="1400" dirty="0" err="1"/>
              <a:t>thursday’s</a:t>
            </a:r>
            <a:r>
              <a:rPr lang="en-US" sz="1400" dirty="0"/>
              <a:t> at 1500et )  </a:t>
            </a:r>
          </a:p>
          <a:p>
            <a:r>
              <a:rPr lang="en-US" sz="1100" dirty="0"/>
              <a:t>	</a:t>
            </a:r>
          </a:p>
          <a:p>
            <a:r>
              <a:rPr lang="en-US" sz="1800" dirty="0"/>
              <a:t>******which btw all are welcomed at the .18 weekly meetings on Thursdays. ******</a:t>
            </a:r>
          </a:p>
          <a:p>
            <a:endParaRPr lang="en-US" sz="1600" dirty="0"/>
          </a:p>
        </p:txBody>
      </p:sp>
      <p:sp>
        <p:nvSpPr>
          <p:cNvPr id="2" name="Footer Placeholder 1">
            <a:extLst>
              <a:ext uri="{FF2B5EF4-FFF2-40B4-BE49-F238E27FC236}">
                <a16:creationId xmlns:a16="http://schemas.microsoft.com/office/drawing/2014/main" id="{B51DBFBA-A9FE-4AD2-916C-55BD87EBE83C}"/>
              </a:ext>
            </a:extLst>
          </p:cNvPr>
          <p:cNvSpPr>
            <a:spLocks noGrp="1"/>
          </p:cNvSpPr>
          <p:nvPr>
            <p:ph type="ftr" idx="14"/>
          </p:nvPr>
        </p:nvSpPr>
        <p:spPr/>
        <p:txBody>
          <a:bodyPr/>
          <a:lstStyle/>
          <a:p>
            <a:r>
              <a:rPr lang="en-GB"/>
              <a:t>Robert Stacey (Intel)</a:t>
            </a:r>
            <a:endParaRPr lang="en-GB" dirty="0"/>
          </a:p>
        </p:txBody>
      </p:sp>
      <p:sp>
        <p:nvSpPr>
          <p:cNvPr id="7" name="Slide Number Placeholder 6">
            <a:extLst>
              <a:ext uri="{FF2B5EF4-FFF2-40B4-BE49-F238E27FC236}">
                <a16:creationId xmlns:a16="http://schemas.microsoft.com/office/drawing/2014/main" id="{1E033F14-D6ED-489B-8A88-729C4B2FF461}"/>
              </a:ext>
            </a:extLst>
          </p:cNvPr>
          <p:cNvSpPr>
            <a:spLocks noGrp="1"/>
          </p:cNvSpPr>
          <p:nvPr>
            <p:ph type="sldNum" idx="12"/>
          </p:nvPr>
        </p:nvSpPr>
        <p:spPr/>
        <p:txBody>
          <a:bodyPr/>
          <a:lstStyle/>
          <a:p>
            <a:r>
              <a:rPr lang="en-GB"/>
              <a:t>Slide </a:t>
            </a:r>
            <a:fld id="{440F5867-744E-4AA6-B0ED-4C44D2DFBB7B}" type="slidenum">
              <a:rPr lang="en-GB" smtClean="0"/>
              <a:pPr/>
              <a:t>120</a:t>
            </a:fld>
            <a:endParaRPr lang="en-GB" dirty="0"/>
          </a:p>
        </p:txBody>
      </p:sp>
      <p:sp>
        <p:nvSpPr>
          <p:cNvPr id="8" name="Date Placeholder 7">
            <a:extLst>
              <a:ext uri="{FF2B5EF4-FFF2-40B4-BE49-F238E27FC236}">
                <a16:creationId xmlns:a16="http://schemas.microsoft.com/office/drawing/2014/main" id="{5408A8F6-F26D-461F-A955-4166BFBE629B}"/>
              </a:ext>
            </a:extLst>
          </p:cNvPr>
          <p:cNvSpPr>
            <a:spLocks noGrp="1"/>
          </p:cNvSpPr>
          <p:nvPr>
            <p:ph type="dt" idx="15"/>
          </p:nvPr>
        </p:nvSpPr>
        <p:spPr/>
        <p:txBody>
          <a:bodyPr/>
          <a:lstStyle/>
          <a:p>
            <a:r>
              <a:rPr lang="en-US"/>
              <a:t>March 2022</a:t>
            </a:r>
            <a:endParaRPr lang="en-GB" dirty="0"/>
          </a:p>
        </p:txBody>
      </p:sp>
    </p:spTree>
    <p:extLst>
      <p:ext uri="{BB962C8B-B14F-4D97-AF65-F5344CB8AC3E}">
        <p14:creationId xmlns:p14="http://schemas.microsoft.com/office/powerpoint/2010/main" val="580507518"/>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a:xfrm>
            <a:off x="2209800" y="685800"/>
            <a:ext cx="7772400" cy="838200"/>
          </a:xfrm>
          <a:ln/>
        </p:spPr>
        <p:txBody>
          <a:bodyPr/>
          <a:lstStyle/>
          <a:p>
            <a:pPr>
              <a:tabLst>
                <a:tab pos="0" algn="l"/>
                <a:tab pos="914424" algn="l"/>
                <a:tab pos="1828849" algn="l"/>
                <a:tab pos="2743273" algn="l"/>
                <a:tab pos="3657698" algn="l"/>
                <a:tab pos="4572122" algn="l"/>
                <a:tab pos="5486545" algn="l"/>
                <a:tab pos="6400970" algn="l"/>
                <a:tab pos="7315394" algn="l"/>
                <a:tab pos="8229818" algn="l"/>
                <a:tab pos="9144243" algn="l"/>
                <a:tab pos="10058667" algn="l"/>
              </a:tabLst>
            </a:pPr>
            <a:r>
              <a:rPr lang="tr-TR" sz="3375" dirty="0" err="1"/>
              <a:t>March</a:t>
            </a:r>
            <a:r>
              <a:rPr lang="tr-TR" sz="3375" dirty="0"/>
              <a:t> </a:t>
            </a:r>
            <a:r>
              <a:rPr lang="en-GB" sz="3375" dirty="0"/>
              <a:t>202</a:t>
            </a:r>
            <a:r>
              <a:rPr lang="tr-TR" sz="3375" dirty="0"/>
              <a:t>2</a:t>
            </a:r>
            <a:r>
              <a:rPr lang="en-GB" sz="3375" dirty="0"/>
              <a:t> </a:t>
            </a:r>
            <a:r>
              <a:rPr lang="tr-TR" sz="3375" dirty="0"/>
              <a:t>802.19 </a:t>
            </a:r>
            <a:r>
              <a:rPr lang="tr-TR" sz="3375" dirty="0" err="1"/>
              <a:t>Liaison</a:t>
            </a:r>
            <a:r>
              <a:rPr lang="tr-TR" sz="3375" dirty="0"/>
              <a:t> Report</a:t>
            </a:r>
            <a:endParaRPr lang="en-GB" sz="3375" dirty="0"/>
          </a:p>
        </p:txBody>
      </p:sp>
      <p:sp>
        <p:nvSpPr>
          <p:cNvPr id="3074" name="Rectangle 2"/>
          <p:cNvSpPr>
            <a:spLocks noGrp="1" noChangeArrowheads="1"/>
          </p:cNvSpPr>
          <p:nvPr>
            <p:ph type="body" idx="1"/>
          </p:nvPr>
        </p:nvSpPr>
        <p:spPr>
          <a:xfrm>
            <a:off x="2209800" y="1524000"/>
            <a:ext cx="7772400" cy="396876"/>
          </a:xfrm>
          <a:ln/>
        </p:spPr>
        <p:txBody>
          <a:bodyPr/>
          <a:lstStyle/>
          <a:p>
            <a:pPr marL="0" indent="0" algn="ctr">
              <a:spcBef>
                <a:spcPts val="500"/>
              </a:spcBef>
              <a:tabLst>
                <a:tab pos="912837" algn="l"/>
                <a:tab pos="1827262" algn="l"/>
                <a:tab pos="2741686" algn="l"/>
                <a:tab pos="3656110" algn="l"/>
                <a:tab pos="4570535" algn="l"/>
                <a:tab pos="5484959" algn="l"/>
                <a:tab pos="6399383" algn="l"/>
                <a:tab pos="7313808" algn="l"/>
                <a:tab pos="8228232" algn="l"/>
                <a:tab pos="9142657" algn="l"/>
                <a:tab pos="10057080" algn="l"/>
              </a:tabLst>
            </a:pPr>
            <a:r>
              <a:rPr lang="en-GB" sz="2000" dirty="0"/>
              <a:t>Date:</a:t>
            </a:r>
            <a:r>
              <a:rPr lang="en-GB" sz="2000" b="0" dirty="0"/>
              <a:t> 202</a:t>
            </a:r>
            <a:r>
              <a:rPr lang="tr-TR" sz="2000" b="0" dirty="0"/>
              <a:t>2</a:t>
            </a:r>
            <a:r>
              <a:rPr lang="en-GB" sz="2000" b="0" dirty="0"/>
              <a:t>-</a:t>
            </a:r>
            <a:r>
              <a:rPr lang="tr-TR" sz="2000" b="0" dirty="0"/>
              <a:t>03</a:t>
            </a:r>
            <a:r>
              <a:rPr lang="en-GB" sz="2000" b="0" dirty="0"/>
              <a:t>-</a:t>
            </a:r>
            <a:r>
              <a:rPr lang="tr-TR" sz="2000" b="0" dirty="0"/>
              <a:t>07</a:t>
            </a:r>
            <a:endParaRPr lang="en-GB" sz="2000" b="0" dirty="0"/>
          </a:p>
        </p:txBody>
      </p:sp>
      <p:graphicFrame>
        <p:nvGraphicFramePr>
          <p:cNvPr id="3075" name="Object 3"/>
          <p:cNvGraphicFramePr>
            <a:graphicFrameLocks noChangeAspect="1"/>
          </p:cNvGraphicFramePr>
          <p:nvPr>
            <p:extLst>
              <p:ext uri="{D42A27DB-BD31-4B8C-83A1-F6EECF244321}">
                <p14:modId xmlns:p14="http://schemas.microsoft.com/office/powerpoint/2010/main" val="2927497041"/>
              </p:ext>
            </p:extLst>
          </p:nvPr>
        </p:nvGraphicFramePr>
        <p:xfrm>
          <a:off x="2030016" y="2286000"/>
          <a:ext cx="8131969" cy="2512219"/>
        </p:xfrm>
        <a:graphic>
          <a:graphicData uri="http://schemas.openxmlformats.org/presentationml/2006/ole">
            <mc:AlternateContent xmlns:mc="http://schemas.openxmlformats.org/markup-compatibility/2006">
              <mc:Choice xmlns:v="urn:schemas-microsoft-com:vml" Requires="v">
                <p:oleObj spid="_x0000_s13323" name="Document" r:id="rId4" imgW="8249760" imgH="2557440" progId="Word.Document.8">
                  <p:embed/>
                </p:oleObj>
              </mc:Choice>
              <mc:Fallback>
                <p:oleObj name="Document" r:id="rId4" imgW="8249760" imgH="2557440" progId="Word.Document.8">
                  <p:embed/>
                  <p:pic>
                    <p:nvPicPr>
                      <p:cNvPr id="3075" name="Object 3"/>
                      <p:cNvPicPr>
                        <a:picLocks noChangeAspect="1" noChangeArrowheads="1"/>
                      </p:cNvPicPr>
                      <p:nvPr/>
                    </p:nvPicPr>
                    <p:blipFill>
                      <a:blip r:embed="rId5"/>
                      <a:srcRect/>
                      <a:stretch>
                        <a:fillRect/>
                      </a:stretch>
                    </p:blipFill>
                    <p:spPr bwMode="auto">
                      <a:xfrm>
                        <a:off x="2030016" y="2286000"/>
                        <a:ext cx="8131969" cy="2512219"/>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3076" name="Rectangle 4"/>
          <p:cNvSpPr>
            <a:spLocks noChangeArrowheads="1"/>
          </p:cNvSpPr>
          <p:nvPr/>
        </p:nvSpPr>
        <p:spPr bwMode="auto">
          <a:xfrm>
            <a:off x="2057400" y="1939925"/>
            <a:ext cx="1447800" cy="381000"/>
          </a:xfrm>
          <a:prstGeom prst="rect">
            <a:avLst/>
          </a:prstGeom>
          <a:noFill/>
          <a:ln w="9525">
            <a:noFill/>
            <a:round/>
            <a:headEnd/>
            <a:tailEnd/>
          </a:ln>
          <a:effectLst/>
        </p:spPr>
        <p:txBody>
          <a:bodyPr lIns="92160" tIns="46080" rIns="92160" bIns="46080"/>
          <a:lstStyle/>
          <a:p>
            <a:pPr>
              <a:spcBef>
                <a:spcPts val="500"/>
              </a:spcBef>
              <a:tabLst>
                <a:tab pos="342909" algn="l"/>
                <a:tab pos="1257334" algn="l"/>
                <a:tab pos="2171758" algn="l"/>
                <a:tab pos="3086182" algn="l"/>
                <a:tab pos="4000606" algn="l"/>
                <a:tab pos="4915030" algn="l"/>
                <a:tab pos="5829455" algn="l"/>
                <a:tab pos="6743879" algn="l"/>
                <a:tab pos="7658303" algn="l"/>
                <a:tab pos="8572728" algn="l"/>
                <a:tab pos="9487152" algn="l"/>
                <a:tab pos="10401577" algn="l"/>
              </a:tabLst>
            </a:pPr>
            <a:r>
              <a:rPr lang="en-GB" sz="2000" dirty="0">
                <a:solidFill>
                  <a:srgbClr val="000000"/>
                </a:solidFill>
                <a:latin typeface="Calibri" panose="020F0502020204030204" pitchFamily="34" charset="0"/>
              </a:rPr>
              <a:t>Authors:</a:t>
            </a:r>
          </a:p>
        </p:txBody>
      </p:sp>
      <p:grpSp>
        <p:nvGrpSpPr>
          <p:cNvPr id="12" name="Group 11"/>
          <p:cNvGrpSpPr/>
          <p:nvPr/>
        </p:nvGrpSpPr>
        <p:grpSpPr>
          <a:xfrm>
            <a:off x="2095500" y="5754469"/>
            <a:ext cx="8001000" cy="646331"/>
            <a:chOff x="571500" y="5449669"/>
            <a:chExt cx="8001000" cy="646331"/>
          </a:xfrm>
        </p:grpSpPr>
        <p:sp>
          <p:nvSpPr>
            <p:cNvPr id="4" name="TextBox 3"/>
            <p:cNvSpPr txBox="1"/>
            <p:nvPr/>
          </p:nvSpPr>
          <p:spPr>
            <a:xfrm>
              <a:off x="571500" y="5449669"/>
              <a:ext cx="8001000" cy="646331"/>
            </a:xfrm>
            <a:prstGeom prst="rect">
              <a:avLst/>
            </a:prstGeom>
            <a:noFill/>
          </p:spPr>
          <p:txBody>
            <a:bodyPr wrap="square" rtlCol="0">
              <a:spAutoFit/>
            </a:bodyPr>
            <a:lstStyle/>
            <a:p>
              <a:r>
                <a:rPr lang="en-US" sz="1200" dirty="0">
                  <a:solidFill>
                    <a:schemeClr val="tx1"/>
                  </a:solidFill>
                  <a:latin typeface="Calibri" panose="020F0502020204030204" pitchFamily="34" charset="0"/>
                </a:rPr>
                <a:t>Notice: This document has been prepared to assist IEEE 802.19.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p:txBody>
        </p:sp>
        <p:sp>
          <p:nvSpPr>
            <p:cNvPr id="5" name="Rectangle 4"/>
            <p:cNvSpPr/>
            <p:nvPr/>
          </p:nvSpPr>
          <p:spPr bwMode="auto">
            <a:xfrm>
              <a:off x="571500" y="5486400"/>
              <a:ext cx="8001000" cy="601234"/>
            </a:xfrm>
            <a:prstGeom prst="rect">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49274"/>
              <a:endParaRPr lang="en-US" dirty="0"/>
            </a:p>
          </p:txBody>
        </p:sp>
      </p:grpSp>
      <p:sp>
        <p:nvSpPr>
          <p:cNvPr id="2" name="Footer Placeholder 1">
            <a:extLst>
              <a:ext uri="{FF2B5EF4-FFF2-40B4-BE49-F238E27FC236}">
                <a16:creationId xmlns:a16="http://schemas.microsoft.com/office/drawing/2014/main" id="{2C56453F-3481-4BE3-957B-82A0A09202B2}"/>
              </a:ext>
            </a:extLst>
          </p:cNvPr>
          <p:cNvSpPr>
            <a:spLocks noGrp="1"/>
          </p:cNvSpPr>
          <p:nvPr>
            <p:ph type="ftr" idx="14"/>
          </p:nvPr>
        </p:nvSpPr>
        <p:spPr/>
        <p:txBody>
          <a:bodyPr/>
          <a:lstStyle/>
          <a:p>
            <a:r>
              <a:rPr lang="en-GB"/>
              <a:t>Robert Stacey (Intel)</a:t>
            </a:r>
            <a:endParaRPr lang="en-GB" dirty="0"/>
          </a:p>
        </p:txBody>
      </p:sp>
      <p:sp>
        <p:nvSpPr>
          <p:cNvPr id="3" name="Slide Number Placeholder 2">
            <a:extLst>
              <a:ext uri="{FF2B5EF4-FFF2-40B4-BE49-F238E27FC236}">
                <a16:creationId xmlns:a16="http://schemas.microsoft.com/office/drawing/2014/main" id="{E9E660A8-32BC-4D41-8B0D-E45AF3FB732E}"/>
              </a:ext>
            </a:extLst>
          </p:cNvPr>
          <p:cNvSpPr>
            <a:spLocks noGrp="1"/>
          </p:cNvSpPr>
          <p:nvPr>
            <p:ph type="sldNum" idx="12"/>
          </p:nvPr>
        </p:nvSpPr>
        <p:spPr/>
        <p:txBody>
          <a:bodyPr/>
          <a:lstStyle/>
          <a:p>
            <a:r>
              <a:rPr lang="en-GB"/>
              <a:t>Slide </a:t>
            </a:r>
            <a:fld id="{440F5867-744E-4AA6-B0ED-4C44D2DFBB7B}" type="slidenum">
              <a:rPr lang="en-GB" smtClean="0"/>
              <a:pPr/>
              <a:t>121</a:t>
            </a:fld>
            <a:endParaRPr lang="en-GB" dirty="0"/>
          </a:p>
        </p:txBody>
      </p:sp>
      <p:sp>
        <p:nvSpPr>
          <p:cNvPr id="9" name="Date Placeholder 8">
            <a:extLst>
              <a:ext uri="{FF2B5EF4-FFF2-40B4-BE49-F238E27FC236}">
                <a16:creationId xmlns:a16="http://schemas.microsoft.com/office/drawing/2014/main" id="{99FD0A37-668D-4797-A856-B5D0D09ECF9B}"/>
              </a:ext>
            </a:extLst>
          </p:cNvPr>
          <p:cNvSpPr>
            <a:spLocks noGrp="1"/>
          </p:cNvSpPr>
          <p:nvPr>
            <p:ph type="dt" idx="15"/>
          </p:nvPr>
        </p:nvSpPr>
        <p:spPr/>
        <p:txBody>
          <a:bodyPr/>
          <a:lstStyle/>
          <a:p>
            <a:r>
              <a:rPr lang="en-US"/>
              <a:t>March 2022</a:t>
            </a:r>
            <a:endParaRPr lang="en-GB" dirty="0"/>
          </a:p>
        </p:txBody>
      </p:sp>
    </p:spTree>
    <p:extLst>
      <p:ext uri="{BB962C8B-B14F-4D97-AF65-F5344CB8AC3E}">
        <p14:creationId xmlns:p14="http://schemas.microsoft.com/office/powerpoint/2010/main" val="285487511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FC835-B316-4211-B639-18D8C35BC0DB}"/>
              </a:ext>
            </a:extLst>
          </p:cNvPr>
          <p:cNvSpPr>
            <a:spLocks noGrp="1"/>
          </p:cNvSpPr>
          <p:nvPr>
            <p:ph type="title"/>
          </p:nvPr>
        </p:nvSpPr>
        <p:spPr/>
        <p:txBody>
          <a:bodyPr/>
          <a:lstStyle/>
          <a:p>
            <a:r>
              <a:rPr lang="tr-TR" sz="3375" dirty="0" err="1"/>
              <a:t>Voters</a:t>
            </a:r>
            <a:r>
              <a:rPr lang="tr-TR" sz="3375" dirty="0"/>
              <a:t> </a:t>
            </a:r>
            <a:r>
              <a:rPr lang="tr-TR" sz="3375" dirty="0" err="1"/>
              <a:t>and</a:t>
            </a:r>
            <a:r>
              <a:rPr lang="tr-TR" sz="3375" dirty="0"/>
              <a:t> </a:t>
            </a:r>
            <a:r>
              <a:rPr lang="en-US" sz="3375" dirty="0"/>
              <a:t>Voting Rights</a:t>
            </a:r>
          </a:p>
        </p:txBody>
      </p:sp>
      <p:sp>
        <p:nvSpPr>
          <p:cNvPr id="3" name="Content Placeholder 2">
            <a:extLst>
              <a:ext uri="{FF2B5EF4-FFF2-40B4-BE49-F238E27FC236}">
                <a16:creationId xmlns:a16="http://schemas.microsoft.com/office/drawing/2014/main" id="{CD03C6C8-DD82-41FD-813E-9E11425B6458}"/>
              </a:ext>
            </a:extLst>
          </p:cNvPr>
          <p:cNvSpPr>
            <a:spLocks noGrp="1"/>
          </p:cNvSpPr>
          <p:nvPr>
            <p:ph idx="1"/>
          </p:nvPr>
        </p:nvSpPr>
        <p:spPr>
          <a:xfrm>
            <a:off x="2209800" y="1981202"/>
            <a:ext cx="8029575" cy="4113213"/>
          </a:xfrm>
        </p:spPr>
        <p:txBody>
          <a:bodyPr/>
          <a:lstStyle/>
          <a:p>
            <a:r>
              <a:rPr lang="en-US" sz="2250" dirty="0"/>
              <a:t>IEEE 802.19 has 5</a:t>
            </a:r>
            <a:r>
              <a:rPr lang="tr-TR" sz="2250" dirty="0"/>
              <a:t>0</a:t>
            </a:r>
            <a:r>
              <a:rPr lang="en-US" sz="2250" dirty="0"/>
              <a:t> voting members</a:t>
            </a:r>
            <a:endParaRPr lang="tr-TR" sz="2250" dirty="0"/>
          </a:p>
          <a:p>
            <a:r>
              <a:rPr lang="en-US" sz="2250" dirty="0"/>
              <a:t>This meeting provide</a:t>
            </a:r>
            <a:r>
              <a:rPr lang="tr-TR" sz="2250" dirty="0"/>
              <a:t>s</a:t>
            </a:r>
            <a:r>
              <a:rPr lang="en-US" sz="2250" dirty="0"/>
              <a:t> attendance credit towards voting rights</a:t>
            </a:r>
          </a:p>
          <a:p>
            <a:pPr>
              <a:buFont typeface="Arial" panose="020B0604020202020204" pitchFamily="34" charset="0"/>
              <a:buChar char="•"/>
            </a:pPr>
            <a:r>
              <a:rPr lang="en-US" sz="2250" dirty="0"/>
              <a:t>You must pay the registration fee in order to attend</a:t>
            </a:r>
          </a:p>
          <a:p>
            <a:pPr lvl="1">
              <a:buFont typeface="Arial" panose="020B0604020202020204" pitchFamily="34" charset="0"/>
              <a:buChar char="•"/>
            </a:pPr>
            <a:r>
              <a:rPr lang="en-US" sz="2250" dirty="0"/>
              <a:t>If you have not already done so, you can register </a:t>
            </a:r>
            <a:r>
              <a:rPr lang="en-US" sz="2250" dirty="0">
                <a:hlinkClick r:id="rId2"/>
              </a:rPr>
              <a:t>http://802world.org/plenary/</a:t>
            </a:r>
            <a:r>
              <a:rPr lang="en-US" sz="2250" dirty="0"/>
              <a:t> </a:t>
            </a:r>
          </a:p>
          <a:p>
            <a:pPr marL="0" indent="0"/>
            <a:endParaRPr lang="en-US" sz="2250" dirty="0"/>
          </a:p>
        </p:txBody>
      </p:sp>
      <p:sp>
        <p:nvSpPr>
          <p:cNvPr id="7" name="Footer Placeholder 6">
            <a:extLst>
              <a:ext uri="{FF2B5EF4-FFF2-40B4-BE49-F238E27FC236}">
                <a16:creationId xmlns:a16="http://schemas.microsoft.com/office/drawing/2014/main" id="{5C668F63-84AE-471C-BFC1-C4A6DB6CCB93}"/>
              </a:ext>
            </a:extLst>
          </p:cNvPr>
          <p:cNvSpPr>
            <a:spLocks noGrp="1"/>
          </p:cNvSpPr>
          <p:nvPr>
            <p:ph type="ftr" idx="14"/>
          </p:nvPr>
        </p:nvSpPr>
        <p:spPr/>
        <p:txBody>
          <a:bodyPr/>
          <a:lstStyle/>
          <a:p>
            <a:r>
              <a:rPr lang="en-GB"/>
              <a:t>Robert Stacey (Intel)</a:t>
            </a:r>
            <a:endParaRPr lang="en-GB" dirty="0"/>
          </a:p>
        </p:txBody>
      </p:sp>
      <p:sp>
        <p:nvSpPr>
          <p:cNvPr id="8" name="Slide Number Placeholder 7">
            <a:extLst>
              <a:ext uri="{FF2B5EF4-FFF2-40B4-BE49-F238E27FC236}">
                <a16:creationId xmlns:a16="http://schemas.microsoft.com/office/drawing/2014/main" id="{197A0CE0-3EB9-4A71-83A7-CA07193A40DD}"/>
              </a:ext>
            </a:extLst>
          </p:cNvPr>
          <p:cNvSpPr>
            <a:spLocks noGrp="1"/>
          </p:cNvSpPr>
          <p:nvPr>
            <p:ph type="sldNum" idx="12"/>
          </p:nvPr>
        </p:nvSpPr>
        <p:spPr/>
        <p:txBody>
          <a:bodyPr/>
          <a:lstStyle/>
          <a:p>
            <a:r>
              <a:rPr lang="en-GB"/>
              <a:t>Slide </a:t>
            </a:r>
            <a:fld id="{440F5867-744E-4AA6-B0ED-4C44D2DFBB7B}" type="slidenum">
              <a:rPr lang="en-GB" smtClean="0"/>
              <a:pPr/>
              <a:t>122</a:t>
            </a:fld>
            <a:endParaRPr lang="en-GB" dirty="0"/>
          </a:p>
        </p:txBody>
      </p:sp>
      <p:sp>
        <p:nvSpPr>
          <p:cNvPr id="9" name="Date Placeholder 8">
            <a:extLst>
              <a:ext uri="{FF2B5EF4-FFF2-40B4-BE49-F238E27FC236}">
                <a16:creationId xmlns:a16="http://schemas.microsoft.com/office/drawing/2014/main" id="{DE41FAF0-D305-4AD7-A4A9-0D56B89C786A}"/>
              </a:ext>
            </a:extLst>
          </p:cNvPr>
          <p:cNvSpPr>
            <a:spLocks noGrp="1"/>
          </p:cNvSpPr>
          <p:nvPr>
            <p:ph type="dt" idx="15"/>
          </p:nvPr>
        </p:nvSpPr>
        <p:spPr/>
        <p:txBody>
          <a:bodyPr/>
          <a:lstStyle/>
          <a:p>
            <a:r>
              <a:rPr lang="en-US"/>
              <a:t>March 2022</a:t>
            </a:r>
            <a:endParaRPr lang="en-GB" dirty="0"/>
          </a:p>
        </p:txBody>
      </p:sp>
    </p:spTree>
    <p:extLst>
      <p:ext uri="{BB962C8B-B14F-4D97-AF65-F5344CB8AC3E}">
        <p14:creationId xmlns:p14="http://schemas.microsoft.com/office/powerpoint/2010/main" val="2692326525"/>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15141-828D-4897-9E49-77BF44EA5748}"/>
              </a:ext>
            </a:extLst>
          </p:cNvPr>
          <p:cNvSpPr>
            <a:spLocks noGrp="1"/>
          </p:cNvSpPr>
          <p:nvPr>
            <p:ph type="title"/>
          </p:nvPr>
        </p:nvSpPr>
        <p:spPr>
          <a:xfrm>
            <a:off x="1881187" y="685803"/>
            <a:ext cx="8501063" cy="885823"/>
          </a:xfrm>
        </p:spPr>
        <p:txBody>
          <a:bodyPr/>
          <a:lstStyle/>
          <a:p>
            <a:r>
              <a:rPr lang="en-US" sz="3000" dirty="0"/>
              <a:t>March 2022 Working Group Elections</a:t>
            </a:r>
          </a:p>
        </p:txBody>
      </p:sp>
      <p:sp>
        <p:nvSpPr>
          <p:cNvPr id="3" name="Content Placeholder 2">
            <a:extLst>
              <a:ext uri="{FF2B5EF4-FFF2-40B4-BE49-F238E27FC236}">
                <a16:creationId xmlns:a16="http://schemas.microsoft.com/office/drawing/2014/main" id="{B2871B69-C814-48EF-BA2E-7766A548A756}"/>
              </a:ext>
            </a:extLst>
          </p:cNvPr>
          <p:cNvSpPr>
            <a:spLocks noGrp="1"/>
          </p:cNvSpPr>
          <p:nvPr>
            <p:ph idx="1"/>
          </p:nvPr>
        </p:nvSpPr>
        <p:spPr/>
        <p:txBody>
          <a:bodyPr/>
          <a:lstStyle/>
          <a:p>
            <a:r>
              <a:rPr lang="en-US" sz="2250" dirty="0"/>
              <a:t>The Working Group will hold elections for the WG Chair and WG Vice Chair at the March 2022 (Electronic) Plenary Session </a:t>
            </a:r>
          </a:p>
          <a:p>
            <a:pPr lvl="1"/>
            <a:r>
              <a:rPr lang="en-US" sz="2063" b="1" dirty="0"/>
              <a:t>The current WC Chair (Steve </a:t>
            </a:r>
            <a:r>
              <a:rPr lang="en-US" sz="2063" b="1" dirty="0" err="1"/>
              <a:t>Shellhammer</a:t>
            </a:r>
            <a:r>
              <a:rPr lang="en-US" sz="2063" b="1" dirty="0"/>
              <a:t>) </a:t>
            </a:r>
            <a:r>
              <a:rPr lang="tr-TR" sz="2063" b="1" dirty="0"/>
              <a:t>is </a:t>
            </a:r>
            <a:r>
              <a:rPr lang="en-US" sz="2063" b="1" dirty="0"/>
              <a:t>run</a:t>
            </a:r>
            <a:r>
              <a:rPr lang="tr-TR" sz="2063" b="1" dirty="0" err="1"/>
              <a:t>ning</a:t>
            </a:r>
            <a:r>
              <a:rPr lang="en-US" sz="2063" b="1" dirty="0"/>
              <a:t> for WG Chair</a:t>
            </a:r>
          </a:p>
          <a:p>
            <a:pPr lvl="1"/>
            <a:r>
              <a:rPr lang="en-US" sz="2063" b="1" dirty="0"/>
              <a:t>The current WG Vice Chair (</a:t>
            </a:r>
            <a:r>
              <a:rPr lang="en-US" sz="2063" b="1" dirty="0" err="1"/>
              <a:t>Tuncer</a:t>
            </a:r>
            <a:r>
              <a:rPr lang="en-US" sz="2063" b="1" dirty="0"/>
              <a:t> </a:t>
            </a:r>
            <a:r>
              <a:rPr lang="en-US" sz="2063" b="1" dirty="0" err="1"/>
              <a:t>Baykas</a:t>
            </a:r>
            <a:r>
              <a:rPr lang="en-US" sz="2063" b="1" dirty="0"/>
              <a:t>) </a:t>
            </a:r>
            <a:r>
              <a:rPr lang="tr-TR" sz="2063" b="1" dirty="0"/>
              <a:t>is </a:t>
            </a:r>
            <a:r>
              <a:rPr lang="en-US" sz="2063" b="1" dirty="0"/>
              <a:t>run</a:t>
            </a:r>
            <a:r>
              <a:rPr lang="tr-TR" sz="2063" b="1" dirty="0" err="1"/>
              <a:t>ning</a:t>
            </a:r>
            <a:r>
              <a:rPr lang="en-US" sz="2063" b="1" dirty="0"/>
              <a:t> for WG Vice Chair</a:t>
            </a:r>
          </a:p>
          <a:p>
            <a:r>
              <a:rPr lang="en-US" sz="2250" dirty="0"/>
              <a:t>The confirmation vote for the WG Chair and WG Vice Chair is being run using the </a:t>
            </a:r>
            <a:r>
              <a:rPr lang="en-US" sz="2250" dirty="0" err="1"/>
              <a:t>ePoll</a:t>
            </a:r>
            <a:r>
              <a:rPr lang="en-US" sz="2250" dirty="0"/>
              <a:t> system</a:t>
            </a:r>
          </a:p>
          <a:p>
            <a:endParaRPr lang="en-US" sz="2063" dirty="0"/>
          </a:p>
        </p:txBody>
      </p:sp>
      <p:sp>
        <p:nvSpPr>
          <p:cNvPr id="7" name="Footer Placeholder 6">
            <a:extLst>
              <a:ext uri="{FF2B5EF4-FFF2-40B4-BE49-F238E27FC236}">
                <a16:creationId xmlns:a16="http://schemas.microsoft.com/office/drawing/2014/main" id="{9C37D5CF-01DF-48BB-8A3E-25A97C9BE129}"/>
              </a:ext>
            </a:extLst>
          </p:cNvPr>
          <p:cNvSpPr>
            <a:spLocks noGrp="1"/>
          </p:cNvSpPr>
          <p:nvPr>
            <p:ph type="ftr" idx="14"/>
          </p:nvPr>
        </p:nvSpPr>
        <p:spPr/>
        <p:txBody>
          <a:bodyPr/>
          <a:lstStyle/>
          <a:p>
            <a:r>
              <a:rPr lang="en-GB"/>
              <a:t>Robert Stacey (Intel)</a:t>
            </a:r>
            <a:endParaRPr lang="en-GB" dirty="0"/>
          </a:p>
        </p:txBody>
      </p:sp>
      <p:sp>
        <p:nvSpPr>
          <p:cNvPr id="8" name="Slide Number Placeholder 7">
            <a:extLst>
              <a:ext uri="{FF2B5EF4-FFF2-40B4-BE49-F238E27FC236}">
                <a16:creationId xmlns:a16="http://schemas.microsoft.com/office/drawing/2014/main" id="{34A9AE34-7334-420F-BF49-9F20207584B6}"/>
              </a:ext>
            </a:extLst>
          </p:cNvPr>
          <p:cNvSpPr>
            <a:spLocks noGrp="1"/>
          </p:cNvSpPr>
          <p:nvPr>
            <p:ph type="sldNum" idx="12"/>
          </p:nvPr>
        </p:nvSpPr>
        <p:spPr/>
        <p:txBody>
          <a:bodyPr/>
          <a:lstStyle/>
          <a:p>
            <a:r>
              <a:rPr lang="en-GB"/>
              <a:t>Slide </a:t>
            </a:r>
            <a:fld id="{440F5867-744E-4AA6-B0ED-4C44D2DFBB7B}" type="slidenum">
              <a:rPr lang="en-GB" smtClean="0"/>
              <a:pPr/>
              <a:t>123</a:t>
            </a:fld>
            <a:endParaRPr lang="en-GB" dirty="0"/>
          </a:p>
        </p:txBody>
      </p:sp>
      <p:sp>
        <p:nvSpPr>
          <p:cNvPr id="9" name="Date Placeholder 8">
            <a:extLst>
              <a:ext uri="{FF2B5EF4-FFF2-40B4-BE49-F238E27FC236}">
                <a16:creationId xmlns:a16="http://schemas.microsoft.com/office/drawing/2014/main" id="{4C89E5C5-57D9-49C7-94D8-168D27A59D91}"/>
              </a:ext>
            </a:extLst>
          </p:cNvPr>
          <p:cNvSpPr>
            <a:spLocks noGrp="1"/>
          </p:cNvSpPr>
          <p:nvPr>
            <p:ph type="dt" idx="15"/>
          </p:nvPr>
        </p:nvSpPr>
        <p:spPr/>
        <p:txBody>
          <a:bodyPr/>
          <a:lstStyle/>
          <a:p>
            <a:r>
              <a:rPr lang="en-US"/>
              <a:t>March 2022</a:t>
            </a:r>
            <a:endParaRPr lang="en-GB" dirty="0"/>
          </a:p>
        </p:txBody>
      </p:sp>
    </p:spTree>
    <p:extLst>
      <p:ext uri="{BB962C8B-B14F-4D97-AF65-F5344CB8AC3E}">
        <p14:creationId xmlns:p14="http://schemas.microsoft.com/office/powerpoint/2010/main" val="1702839527"/>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DE5E84-55F9-4669-95B1-3F9646890394}"/>
              </a:ext>
            </a:extLst>
          </p:cNvPr>
          <p:cNvSpPr>
            <a:spLocks noGrp="1"/>
          </p:cNvSpPr>
          <p:nvPr>
            <p:ph type="title"/>
          </p:nvPr>
        </p:nvSpPr>
        <p:spPr>
          <a:xfrm>
            <a:off x="2209800" y="685803"/>
            <a:ext cx="7770814" cy="528636"/>
          </a:xfrm>
        </p:spPr>
        <p:txBody>
          <a:bodyPr/>
          <a:lstStyle/>
          <a:p>
            <a:r>
              <a:rPr lang="en-US" sz="3375" dirty="0"/>
              <a:t>IEEE 802 Frequency Tables – Activity</a:t>
            </a:r>
          </a:p>
        </p:txBody>
      </p:sp>
      <p:sp>
        <p:nvSpPr>
          <p:cNvPr id="3" name="Content Placeholder 2">
            <a:extLst>
              <a:ext uri="{FF2B5EF4-FFF2-40B4-BE49-F238E27FC236}">
                <a16:creationId xmlns:a16="http://schemas.microsoft.com/office/drawing/2014/main" id="{0879F695-B16A-4FC9-BD55-E2608AFB30AD}"/>
              </a:ext>
            </a:extLst>
          </p:cNvPr>
          <p:cNvSpPr>
            <a:spLocks noGrp="1"/>
          </p:cNvSpPr>
          <p:nvPr>
            <p:ph idx="1"/>
          </p:nvPr>
        </p:nvSpPr>
        <p:spPr>
          <a:xfrm>
            <a:off x="1770063" y="1336677"/>
            <a:ext cx="8572500" cy="5016500"/>
          </a:xfrm>
        </p:spPr>
        <p:txBody>
          <a:bodyPr/>
          <a:lstStyle/>
          <a:p>
            <a:r>
              <a:rPr lang="en-US" sz="2063" dirty="0"/>
              <a:t>IEEE 802.18 and 802.19 continue to jointly develop a Spreadsheet for IEEE 802 Frequency Table providing information about the Frequency Bands used by various 802 Standards/Amendments</a:t>
            </a:r>
          </a:p>
          <a:p>
            <a:r>
              <a:rPr lang="en-US" sz="2063" dirty="0"/>
              <a:t>Steve Shellhammer has been the 802.19 representative</a:t>
            </a:r>
          </a:p>
          <a:p>
            <a:r>
              <a:rPr lang="en-US" sz="2063" dirty="0"/>
              <a:t>The link to the document is,</a:t>
            </a:r>
          </a:p>
          <a:p>
            <a:pPr lvl="1"/>
            <a:r>
              <a:rPr lang="en-US" sz="1875" b="1" dirty="0">
                <a:hlinkClick r:id="rId2"/>
              </a:rPr>
              <a:t>https://mentor.ieee.org/802.18/dcn/22/18-22-0009-00-0000-ieee-802-wireless-standards-table-of-frequency-ranges.xlsx</a:t>
            </a:r>
            <a:r>
              <a:rPr lang="en-US" sz="1875" b="1" dirty="0"/>
              <a:t> </a:t>
            </a:r>
          </a:p>
          <a:p>
            <a:endParaRPr lang="en-US" sz="2063" dirty="0"/>
          </a:p>
          <a:p>
            <a:r>
              <a:rPr lang="en-US" sz="2063" dirty="0"/>
              <a:t>The next step is for the Wireless Working Groups (802.11, 802.15, 802.18, 802.19 and 802.24) to review the document and provide comments</a:t>
            </a:r>
          </a:p>
          <a:p>
            <a:r>
              <a:rPr lang="en-US" sz="2063" dirty="0"/>
              <a:t>Each of these working groups will be running a Comment Collection on this document</a:t>
            </a:r>
          </a:p>
          <a:p>
            <a:r>
              <a:rPr lang="en-US" sz="2063" dirty="0"/>
              <a:t>Anyone who wants to participate please reach out to Jay or Steve</a:t>
            </a:r>
          </a:p>
        </p:txBody>
      </p:sp>
      <p:sp>
        <p:nvSpPr>
          <p:cNvPr id="7" name="Footer Placeholder 6">
            <a:extLst>
              <a:ext uri="{FF2B5EF4-FFF2-40B4-BE49-F238E27FC236}">
                <a16:creationId xmlns:a16="http://schemas.microsoft.com/office/drawing/2014/main" id="{29CA6E81-1EE4-4F12-B015-B1DE772B72D7}"/>
              </a:ext>
            </a:extLst>
          </p:cNvPr>
          <p:cNvSpPr>
            <a:spLocks noGrp="1"/>
          </p:cNvSpPr>
          <p:nvPr>
            <p:ph type="ftr" idx="14"/>
          </p:nvPr>
        </p:nvSpPr>
        <p:spPr/>
        <p:txBody>
          <a:bodyPr/>
          <a:lstStyle/>
          <a:p>
            <a:r>
              <a:rPr lang="en-GB"/>
              <a:t>Robert Stacey (Intel)</a:t>
            </a:r>
            <a:endParaRPr lang="en-GB" dirty="0"/>
          </a:p>
        </p:txBody>
      </p:sp>
      <p:sp>
        <p:nvSpPr>
          <p:cNvPr id="8" name="Slide Number Placeholder 7">
            <a:extLst>
              <a:ext uri="{FF2B5EF4-FFF2-40B4-BE49-F238E27FC236}">
                <a16:creationId xmlns:a16="http://schemas.microsoft.com/office/drawing/2014/main" id="{9E2980DA-3697-48C3-80FF-84B3D1059993}"/>
              </a:ext>
            </a:extLst>
          </p:cNvPr>
          <p:cNvSpPr>
            <a:spLocks noGrp="1"/>
          </p:cNvSpPr>
          <p:nvPr>
            <p:ph type="sldNum" idx="12"/>
          </p:nvPr>
        </p:nvSpPr>
        <p:spPr/>
        <p:txBody>
          <a:bodyPr/>
          <a:lstStyle/>
          <a:p>
            <a:r>
              <a:rPr lang="en-GB"/>
              <a:t>Slide </a:t>
            </a:r>
            <a:fld id="{440F5867-744E-4AA6-B0ED-4C44D2DFBB7B}" type="slidenum">
              <a:rPr lang="en-GB" smtClean="0"/>
              <a:pPr/>
              <a:t>124</a:t>
            </a:fld>
            <a:endParaRPr lang="en-GB" dirty="0"/>
          </a:p>
        </p:txBody>
      </p:sp>
      <p:sp>
        <p:nvSpPr>
          <p:cNvPr id="9" name="Date Placeholder 8">
            <a:extLst>
              <a:ext uri="{FF2B5EF4-FFF2-40B4-BE49-F238E27FC236}">
                <a16:creationId xmlns:a16="http://schemas.microsoft.com/office/drawing/2014/main" id="{DB8C874D-8723-4D16-BE4E-EBB41A85C51E}"/>
              </a:ext>
            </a:extLst>
          </p:cNvPr>
          <p:cNvSpPr>
            <a:spLocks noGrp="1"/>
          </p:cNvSpPr>
          <p:nvPr>
            <p:ph type="dt" idx="15"/>
          </p:nvPr>
        </p:nvSpPr>
        <p:spPr/>
        <p:txBody>
          <a:bodyPr/>
          <a:lstStyle/>
          <a:p>
            <a:r>
              <a:rPr lang="en-US"/>
              <a:t>March 2022</a:t>
            </a:r>
            <a:endParaRPr lang="en-GB" dirty="0"/>
          </a:p>
        </p:txBody>
      </p:sp>
    </p:spTree>
    <p:extLst>
      <p:ext uri="{BB962C8B-B14F-4D97-AF65-F5344CB8AC3E}">
        <p14:creationId xmlns:p14="http://schemas.microsoft.com/office/powerpoint/2010/main" val="2830459949"/>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15B67-333F-4136-B413-8BB853474209}"/>
              </a:ext>
            </a:extLst>
          </p:cNvPr>
          <p:cNvSpPr>
            <a:spLocks noGrp="1"/>
          </p:cNvSpPr>
          <p:nvPr>
            <p:ph type="title"/>
          </p:nvPr>
        </p:nvSpPr>
        <p:spPr>
          <a:xfrm>
            <a:off x="2209800" y="685803"/>
            <a:ext cx="7770814" cy="869950"/>
          </a:xfrm>
        </p:spPr>
        <p:txBody>
          <a:bodyPr/>
          <a:lstStyle/>
          <a:p>
            <a:r>
              <a:rPr lang="en-US" dirty="0"/>
              <a:t>Schedule</a:t>
            </a:r>
          </a:p>
        </p:txBody>
      </p:sp>
      <p:pic>
        <p:nvPicPr>
          <p:cNvPr id="7" name="Picture 9">
            <a:extLst>
              <a:ext uri="{FF2B5EF4-FFF2-40B4-BE49-F238E27FC236}">
                <a16:creationId xmlns:a16="http://schemas.microsoft.com/office/drawing/2014/main" id="{7F6DDB10-AC59-473A-BF47-8A92F3840EFC}"/>
              </a:ext>
            </a:extLst>
          </p:cNvPr>
          <p:cNvPicPr>
            <a:picLocks noChangeAspect="1"/>
          </p:cNvPicPr>
          <p:nvPr/>
        </p:nvPicPr>
        <p:blipFill>
          <a:blip r:embed="rId2"/>
          <a:stretch>
            <a:fillRect/>
          </a:stretch>
        </p:blipFill>
        <p:spPr>
          <a:xfrm>
            <a:off x="4226223" y="1567158"/>
            <a:ext cx="3737967" cy="4631829"/>
          </a:xfrm>
          <a:prstGeom prst="rect">
            <a:avLst/>
          </a:prstGeom>
        </p:spPr>
      </p:pic>
      <p:sp>
        <p:nvSpPr>
          <p:cNvPr id="3" name="Footer Placeholder 2">
            <a:extLst>
              <a:ext uri="{FF2B5EF4-FFF2-40B4-BE49-F238E27FC236}">
                <a16:creationId xmlns:a16="http://schemas.microsoft.com/office/drawing/2014/main" id="{11A10C8B-3BB2-4AFB-9E7F-EA1C333619A5}"/>
              </a:ext>
            </a:extLst>
          </p:cNvPr>
          <p:cNvSpPr>
            <a:spLocks noGrp="1"/>
          </p:cNvSpPr>
          <p:nvPr>
            <p:ph type="ftr" idx="14"/>
          </p:nvPr>
        </p:nvSpPr>
        <p:spPr/>
        <p:txBody>
          <a:bodyPr/>
          <a:lstStyle/>
          <a:p>
            <a:r>
              <a:rPr lang="en-GB"/>
              <a:t>Robert Stacey (Intel)</a:t>
            </a:r>
            <a:endParaRPr lang="en-GB" dirty="0"/>
          </a:p>
        </p:txBody>
      </p:sp>
      <p:sp>
        <p:nvSpPr>
          <p:cNvPr id="8" name="Slide Number Placeholder 7">
            <a:extLst>
              <a:ext uri="{FF2B5EF4-FFF2-40B4-BE49-F238E27FC236}">
                <a16:creationId xmlns:a16="http://schemas.microsoft.com/office/drawing/2014/main" id="{2144B9AA-7EEC-4078-AE63-FBAB1685505B}"/>
              </a:ext>
            </a:extLst>
          </p:cNvPr>
          <p:cNvSpPr>
            <a:spLocks noGrp="1"/>
          </p:cNvSpPr>
          <p:nvPr>
            <p:ph type="sldNum" idx="12"/>
          </p:nvPr>
        </p:nvSpPr>
        <p:spPr/>
        <p:txBody>
          <a:bodyPr/>
          <a:lstStyle/>
          <a:p>
            <a:r>
              <a:rPr lang="en-GB"/>
              <a:t>Slide </a:t>
            </a:r>
            <a:fld id="{440F5867-744E-4AA6-B0ED-4C44D2DFBB7B}" type="slidenum">
              <a:rPr lang="en-GB" smtClean="0"/>
              <a:pPr/>
              <a:t>125</a:t>
            </a:fld>
            <a:endParaRPr lang="en-GB" dirty="0"/>
          </a:p>
        </p:txBody>
      </p:sp>
      <p:sp>
        <p:nvSpPr>
          <p:cNvPr id="9" name="Date Placeholder 8">
            <a:extLst>
              <a:ext uri="{FF2B5EF4-FFF2-40B4-BE49-F238E27FC236}">
                <a16:creationId xmlns:a16="http://schemas.microsoft.com/office/drawing/2014/main" id="{A311E567-94F8-488D-93FC-A4355B56046D}"/>
              </a:ext>
            </a:extLst>
          </p:cNvPr>
          <p:cNvSpPr>
            <a:spLocks noGrp="1"/>
          </p:cNvSpPr>
          <p:nvPr>
            <p:ph type="dt" idx="15"/>
          </p:nvPr>
        </p:nvSpPr>
        <p:spPr/>
        <p:txBody>
          <a:bodyPr/>
          <a:lstStyle/>
          <a:p>
            <a:r>
              <a:rPr lang="en-US"/>
              <a:t>March 2022</a:t>
            </a:r>
            <a:endParaRPr lang="en-GB" dirty="0"/>
          </a:p>
        </p:txBody>
      </p:sp>
    </p:spTree>
    <p:extLst>
      <p:ext uri="{BB962C8B-B14F-4D97-AF65-F5344CB8AC3E}">
        <p14:creationId xmlns:p14="http://schemas.microsoft.com/office/powerpoint/2010/main" val="5699468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1" y="534988"/>
            <a:ext cx="10361084" cy="1065213"/>
          </a:xfrm>
        </p:spPr>
        <p:txBody>
          <a:bodyPr/>
          <a:lstStyle/>
          <a:p>
            <a:r>
              <a:rPr lang="en-GB" dirty="0"/>
              <a:t>MDR Status</a:t>
            </a:r>
          </a:p>
        </p:txBody>
      </p:sp>
      <p:sp>
        <p:nvSpPr>
          <p:cNvPr id="9218" name="Rectangle 2"/>
          <p:cNvSpPr>
            <a:spLocks noGrp="1" noChangeArrowheads="1"/>
          </p:cNvSpPr>
          <p:nvPr>
            <p:ph idx="1"/>
          </p:nvPr>
        </p:nvSpPr>
        <p:spPr>
          <a:xfrm>
            <a:off x="929217" y="1524000"/>
            <a:ext cx="10361084" cy="4799012"/>
          </a:xfrm>
          <a:ln/>
        </p:spPr>
        <p:txBody>
          <a:bodyPr/>
          <a:lstStyle/>
          <a:p>
            <a:r>
              <a:rPr lang="en-US" dirty="0"/>
              <a:t>802.11 Working Group Mandatory Draft Review</a:t>
            </a:r>
          </a:p>
          <a:p>
            <a:pPr lvl="1">
              <a:buFontTx/>
              <a:buNone/>
            </a:pPr>
            <a:r>
              <a:rPr lang="en-US" sz="1800" dirty="0"/>
              <a:t>802.11-11/615r6 documents the process. MDR now in the 802.11 Operating Manual 802.11-14/0629r8. The process causes some changes to the draft, so the report is done after the editing is done. </a:t>
            </a:r>
          </a:p>
          <a:p>
            <a:r>
              <a:rPr lang="en-US" sz="1400" dirty="0" err="1"/>
              <a:t>REVmd</a:t>
            </a:r>
            <a:r>
              <a:rPr lang="en-US" sz="1400" dirty="0"/>
              <a:t> on Draft 2.1 was started out of February 2019 (Robert Stacey, Joseph Levy, Carol Ansley, Menzo Wentink, </a:t>
            </a:r>
            <a:r>
              <a:rPr lang="en-US" sz="1400" dirty="0" err="1"/>
              <a:t>Bahar</a:t>
            </a:r>
            <a:r>
              <a:rPr lang="en-US" sz="1400" dirty="0"/>
              <a:t> Sadeghi, Mark Hamilton, Yongho Seok, Emily Qi, Edward Au, Peter Ecclesine) 19/260r15 – IEEE SA staff - mixing normative and informative, see 19/1444r4 MDR complete</a:t>
            </a:r>
          </a:p>
          <a:p>
            <a:r>
              <a:rPr lang="en-US" sz="1400" dirty="0"/>
              <a:t>P802.11ay was started on D3.1 out of March 2019 (Robert Stacey, Solomon </a:t>
            </a:r>
            <a:r>
              <a:rPr lang="en-US" sz="1400" dirty="0" err="1"/>
              <a:t>Trainin</a:t>
            </a:r>
            <a:r>
              <a:rPr lang="en-US" sz="1400" dirty="0"/>
              <a:t>, Edward Au, Emily Qi, Yongho Seok, Peter Ecclesine) 19/681r6 MDR complete</a:t>
            </a:r>
          </a:p>
          <a:p>
            <a:r>
              <a:rPr lang="en-US" sz="1400" dirty="0"/>
              <a:t>P802.11ax was started on D4.1 out of May 2019 (Robert Stacey, Edward Au, Yongho Seok, Naveen Kakani, Perry </a:t>
            </a:r>
            <a:r>
              <a:rPr lang="en-US" sz="1400" dirty="0" err="1"/>
              <a:t>Correll</a:t>
            </a:r>
            <a:r>
              <a:rPr lang="en-US" sz="1400" dirty="0"/>
              <a:t>, Peter Ecclesine, Po-Kai Huang) 19/1015r4 MDR complete</a:t>
            </a:r>
          </a:p>
          <a:p>
            <a:r>
              <a:rPr lang="en-US" sz="1400" dirty="0"/>
              <a:t>P802.11ba was started on D4.0 out of September 2019 (Robert Stacey, Po-Kai Huang, </a:t>
            </a:r>
            <a:r>
              <a:rPr lang="en-US" sz="1400" dirty="0" err="1"/>
              <a:t>Rojan</a:t>
            </a:r>
            <a:r>
              <a:rPr lang="en-US" sz="1400" dirty="0"/>
              <a:t> </a:t>
            </a:r>
            <a:r>
              <a:rPr lang="en-US" sz="1400" dirty="0" err="1"/>
              <a:t>Chitrakar</a:t>
            </a:r>
            <a:r>
              <a:rPr lang="en-US" sz="1400" dirty="0"/>
              <a:t>, </a:t>
            </a:r>
            <a:r>
              <a:rPr lang="en-US" sz="1400" dirty="0" err="1"/>
              <a:t>Yunsong</a:t>
            </a:r>
            <a:r>
              <a:rPr lang="en-US" sz="1400" dirty="0"/>
              <a:t> Yang, </a:t>
            </a:r>
            <a:r>
              <a:rPr lang="en-US" sz="1400" dirty="0" err="1"/>
              <a:t>Yongho</a:t>
            </a:r>
            <a:r>
              <a:rPr lang="en-US" sz="1400" dirty="0"/>
              <a:t> Seok, Mark Hamilton ) 19/176</a:t>
            </a:r>
            <a:r>
              <a:rPr lang="en-US" sz="1400" dirty="0">
                <a:solidFill>
                  <a:schemeClr val="tx1"/>
                </a:solidFill>
              </a:rPr>
              <a:t>5r6 </a:t>
            </a:r>
            <a:r>
              <a:rPr lang="en-US" sz="1400" dirty="0"/>
              <a:t>MDR complete</a:t>
            </a:r>
          </a:p>
          <a:p>
            <a:r>
              <a:rPr lang="en-US" sz="1400" dirty="0"/>
              <a:t>P802.11az was started on D3.0 out of January 2021 (Robert Stacey,  Emily Qi, Edward Au, Carol Ansley, Peter Ecclesine, Yongho Seok, Mark Hamilton) </a:t>
            </a:r>
            <a:r>
              <a:rPr lang="en-US" sz="1400" dirty="0">
                <a:solidFill>
                  <a:schemeClr val="tx1"/>
                </a:solidFill>
              </a:rPr>
              <a:t>21/0329r7 July 15, 2021 MDR complete</a:t>
            </a:r>
          </a:p>
          <a:p>
            <a:r>
              <a:rPr lang="en-US" sz="1800" dirty="0"/>
              <a:t>P802.11bd was started on D3.0 out of November 2021 (Robert Stacey, Emily Qi, Peter Ecclesine, Joseph Levy, Edward Au, Carol Ansley, Yongho Seok, </a:t>
            </a:r>
            <a:r>
              <a:rPr lang="en-US" sz="1800" dirty="0" err="1"/>
              <a:t>Yujin</a:t>
            </a:r>
            <a:r>
              <a:rPr lang="en-US" sz="1800" dirty="0"/>
              <a:t> Noh). Reviewed MDR Report 11-22/0021r12. There was a final MDR meeting in the Editors meeting to  allow the TG to know what all the MDR changes are. </a:t>
            </a:r>
          </a:p>
          <a:p>
            <a:endParaRPr lang="en-US" sz="1600" dirty="0"/>
          </a:p>
        </p:txBody>
      </p:sp>
      <p:sp>
        <p:nvSpPr>
          <p:cNvPr id="3" name="Footer Placeholder 2">
            <a:extLst>
              <a:ext uri="{FF2B5EF4-FFF2-40B4-BE49-F238E27FC236}">
                <a16:creationId xmlns:a16="http://schemas.microsoft.com/office/drawing/2014/main" id="{939A8D42-2228-494D-A103-5C24200A83DC}"/>
              </a:ext>
            </a:extLst>
          </p:cNvPr>
          <p:cNvSpPr>
            <a:spLocks noGrp="1"/>
          </p:cNvSpPr>
          <p:nvPr>
            <p:ph type="ftr" idx="14"/>
          </p:nvPr>
        </p:nvSpPr>
        <p:spPr/>
        <p:txBody>
          <a:bodyPr/>
          <a:lstStyle/>
          <a:p>
            <a:r>
              <a:rPr lang="en-GB"/>
              <a:t>Peter Ecclesine, Cisco</a:t>
            </a:r>
            <a:endParaRPr lang="en-GB" dirty="0"/>
          </a:p>
        </p:txBody>
      </p:sp>
      <p:sp>
        <p:nvSpPr>
          <p:cNvPr id="7" name="Slide Number Placeholder 6">
            <a:extLst>
              <a:ext uri="{FF2B5EF4-FFF2-40B4-BE49-F238E27FC236}">
                <a16:creationId xmlns:a16="http://schemas.microsoft.com/office/drawing/2014/main" id="{6297696D-61E0-4A69-B2C5-D4FA4C88AAB4}"/>
              </a:ext>
            </a:extLst>
          </p:cNvPr>
          <p:cNvSpPr>
            <a:spLocks noGrp="1"/>
          </p:cNvSpPr>
          <p:nvPr>
            <p:ph type="sldNum" idx="12"/>
          </p:nvPr>
        </p:nvSpPr>
        <p:spPr/>
        <p:txBody>
          <a:bodyPr/>
          <a:lstStyle/>
          <a:p>
            <a:r>
              <a:rPr lang="en-GB"/>
              <a:t>Slide </a:t>
            </a:r>
            <a:fld id="{440F5867-744E-4AA6-B0ED-4C44D2DFBB7B}" type="slidenum">
              <a:rPr lang="en-GB" smtClean="0"/>
              <a:pPr/>
              <a:t>13</a:t>
            </a:fld>
            <a:endParaRPr lang="en-GB" dirty="0"/>
          </a:p>
        </p:txBody>
      </p:sp>
      <p:sp>
        <p:nvSpPr>
          <p:cNvPr id="8" name="Date Placeholder 7">
            <a:extLst>
              <a:ext uri="{FF2B5EF4-FFF2-40B4-BE49-F238E27FC236}">
                <a16:creationId xmlns:a16="http://schemas.microsoft.com/office/drawing/2014/main" id="{6CC4EB2D-F6F5-4213-8F33-274300FEC351}"/>
              </a:ext>
            </a:extLst>
          </p:cNvPr>
          <p:cNvSpPr>
            <a:spLocks noGrp="1"/>
          </p:cNvSpPr>
          <p:nvPr>
            <p:ph type="dt" idx="15"/>
          </p:nvPr>
        </p:nvSpPr>
        <p:spPr/>
        <p:txBody>
          <a:bodyPr/>
          <a:lstStyle/>
          <a:p>
            <a:r>
              <a:rPr lang="en-US"/>
              <a:t>March 2022</a:t>
            </a:r>
            <a:endParaRPr lang="en-GB" dirty="0"/>
          </a:p>
        </p:txBody>
      </p:sp>
    </p:spTree>
    <p:extLst>
      <p:ext uri="{BB962C8B-B14F-4D97-AF65-F5344CB8AC3E}">
        <p14:creationId xmlns:p14="http://schemas.microsoft.com/office/powerpoint/2010/main" val="16122384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802.11 Style Guide</a:t>
            </a:r>
          </a:p>
        </p:txBody>
      </p:sp>
      <p:sp>
        <p:nvSpPr>
          <p:cNvPr id="9218" name="Rectangle 2"/>
          <p:cNvSpPr>
            <a:spLocks noGrp="1" noChangeArrowheads="1"/>
          </p:cNvSpPr>
          <p:nvPr>
            <p:ph idx="1"/>
          </p:nvPr>
        </p:nvSpPr>
        <p:spPr>
          <a:xfrm>
            <a:off x="876796" y="1600200"/>
            <a:ext cx="10361084" cy="4875214"/>
          </a:xfrm>
          <a:ln/>
        </p:spPr>
        <p:txBody>
          <a:bodyPr/>
          <a:lstStyle/>
          <a:p>
            <a:r>
              <a:rPr lang="en-GB" dirty="0"/>
              <a:t>See 11-09-1034</a:t>
            </a:r>
            <a:r>
              <a:rPr lang="en-GB" dirty="0">
                <a:solidFill>
                  <a:schemeClr val="tx1"/>
                </a:solidFill>
              </a:rPr>
              <a:t>-</a:t>
            </a:r>
            <a:r>
              <a:rPr lang="en-GB" dirty="0">
                <a:solidFill>
                  <a:srgbClr val="FF0000"/>
                </a:solidFill>
              </a:rPr>
              <a:t>20</a:t>
            </a:r>
            <a:r>
              <a:rPr lang="en-GB" dirty="0">
                <a:solidFill>
                  <a:schemeClr val="tx1"/>
                </a:solidFill>
              </a:rPr>
              <a:t>-</a:t>
            </a:r>
            <a:r>
              <a:rPr lang="en-GB" dirty="0"/>
              <a:t>0000-802-11-editorial-style-guide.docx   </a:t>
            </a:r>
          </a:p>
          <a:p>
            <a:r>
              <a:rPr lang="en-US" dirty="0"/>
              <a:t>We update 802.11 Style Guide based on IEEE Standards Style Manual and consistency changes in final publication of the 802.11 standard</a:t>
            </a:r>
            <a:endParaRPr lang="en-GB" dirty="0"/>
          </a:p>
          <a:p>
            <a:r>
              <a:rPr lang="en-US" b="0" dirty="0"/>
              <a:t>Editor’s responsibility includes checking the </a:t>
            </a:r>
            <a:r>
              <a:rPr lang="en-US" dirty="0">
                <a:solidFill>
                  <a:srgbClr val="FF0000"/>
                </a:solidFill>
              </a:rPr>
              <a:t>2021</a:t>
            </a:r>
            <a:r>
              <a:rPr lang="en-US" dirty="0"/>
              <a:t> IEEE Standards Style Manual </a:t>
            </a:r>
            <a:r>
              <a:rPr lang="en-US" b="0" dirty="0"/>
              <a:t>when creating or updating drafts. Policy (inclusive terms), key words and pronouns (e.g., he, she) were revised. [</a:t>
            </a:r>
            <a:r>
              <a:rPr lang="en-US" sz="1800" b="0" dirty="0"/>
              <a:t>the male or female pronoun alone or the variation he/she/they should not be used.]</a:t>
            </a:r>
            <a:r>
              <a:rPr lang="en-US" b="0" dirty="0"/>
              <a:t>	</a:t>
            </a:r>
          </a:p>
          <a:p>
            <a:r>
              <a:rPr lang="en-US" b="0" dirty="0"/>
              <a:t> 	</a:t>
            </a:r>
            <a:r>
              <a:rPr lang="en-US" sz="1800" u="sng" dirty="0">
                <a:solidFill>
                  <a:srgbClr val="0000FF"/>
                </a:solidFill>
                <a:effectLst/>
                <a:latin typeface="Arial" panose="020B0604020202020204" pitchFamily="34" charset="0"/>
                <a:ea typeface="Times New Roman" panose="02020603050405020304" pitchFamily="18" charset="0"/>
                <a:hlinkClick r:id="rId3"/>
              </a:rPr>
              <a:t>https://mentor.ieee.org/myproject/Public/mytools/draft/styleman.pdf</a:t>
            </a:r>
            <a:endParaRPr lang="en-US" b="0" dirty="0"/>
          </a:p>
          <a:p>
            <a:r>
              <a:rPr lang="en-US" b="0" dirty="0"/>
              <a:t>Submissions with draft text should conform to both the WG11 Style Guide and IEEE Standards Style Manual</a:t>
            </a:r>
          </a:p>
          <a:p>
            <a:r>
              <a:rPr lang="en-US" b="0" dirty="0"/>
              <a:t>Note that the 802.11 Style Guide evolves with our practice</a:t>
            </a:r>
          </a:p>
          <a:p>
            <a:r>
              <a:rPr lang="en-US" b="0" dirty="0"/>
              <a:t>We may revisit numbering of MAC addresses and their form of expression </a:t>
            </a:r>
          </a:p>
        </p:txBody>
      </p:sp>
      <p:sp>
        <p:nvSpPr>
          <p:cNvPr id="3" name="Footer Placeholder 2">
            <a:extLst>
              <a:ext uri="{FF2B5EF4-FFF2-40B4-BE49-F238E27FC236}">
                <a16:creationId xmlns:a16="http://schemas.microsoft.com/office/drawing/2014/main" id="{1EB403EA-2A9B-43A6-88AE-D7D2B1DC0606}"/>
              </a:ext>
            </a:extLst>
          </p:cNvPr>
          <p:cNvSpPr>
            <a:spLocks noGrp="1"/>
          </p:cNvSpPr>
          <p:nvPr>
            <p:ph type="ftr" idx="14"/>
          </p:nvPr>
        </p:nvSpPr>
        <p:spPr/>
        <p:txBody>
          <a:bodyPr/>
          <a:lstStyle/>
          <a:p>
            <a:r>
              <a:rPr lang="en-GB"/>
              <a:t>Peter Ecclesine, Cisco</a:t>
            </a:r>
            <a:endParaRPr lang="en-GB" dirty="0"/>
          </a:p>
        </p:txBody>
      </p:sp>
      <p:sp>
        <p:nvSpPr>
          <p:cNvPr id="7" name="Slide Number Placeholder 6">
            <a:extLst>
              <a:ext uri="{FF2B5EF4-FFF2-40B4-BE49-F238E27FC236}">
                <a16:creationId xmlns:a16="http://schemas.microsoft.com/office/drawing/2014/main" id="{511A0B37-ACF0-4DB0-A146-D32903B73CBE}"/>
              </a:ext>
            </a:extLst>
          </p:cNvPr>
          <p:cNvSpPr>
            <a:spLocks noGrp="1"/>
          </p:cNvSpPr>
          <p:nvPr>
            <p:ph type="sldNum" idx="12"/>
          </p:nvPr>
        </p:nvSpPr>
        <p:spPr/>
        <p:txBody>
          <a:bodyPr/>
          <a:lstStyle/>
          <a:p>
            <a:r>
              <a:rPr lang="en-GB"/>
              <a:t>Slide </a:t>
            </a:r>
            <a:fld id="{440F5867-744E-4AA6-B0ED-4C44D2DFBB7B}" type="slidenum">
              <a:rPr lang="en-GB" smtClean="0"/>
              <a:pPr/>
              <a:t>14</a:t>
            </a:fld>
            <a:endParaRPr lang="en-GB" dirty="0"/>
          </a:p>
        </p:txBody>
      </p:sp>
      <p:sp>
        <p:nvSpPr>
          <p:cNvPr id="8" name="Date Placeholder 7">
            <a:extLst>
              <a:ext uri="{FF2B5EF4-FFF2-40B4-BE49-F238E27FC236}">
                <a16:creationId xmlns:a16="http://schemas.microsoft.com/office/drawing/2014/main" id="{F60C0B85-3AE3-4472-9A1D-5C6DAE6D3BBA}"/>
              </a:ext>
            </a:extLst>
          </p:cNvPr>
          <p:cNvSpPr>
            <a:spLocks noGrp="1"/>
          </p:cNvSpPr>
          <p:nvPr>
            <p:ph type="dt" idx="15"/>
          </p:nvPr>
        </p:nvSpPr>
        <p:spPr/>
        <p:txBody>
          <a:bodyPr/>
          <a:lstStyle/>
          <a:p>
            <a:r>
              <a:rPr lang="en-US"/>
              <a:t>March 2022</a:t>
            </a:r>
            <a:endParaRPr lang="en-GB" dirty="0"/>
          </a:p>
        </p:txBody>
      </p:sp>
    </p:spTree>
    <p:extLst>
      <p:ext uri="{BB962C8B-B14F-4D97-AF65-F5344CB8AC3E}">
        <p14:creationId xmlns:p14="http://schemas.microsoft.com/office/powerpoint/2010/main" val="228635689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MIB Style</a:t>
            </a:r>
            <a:r>
              <a:rPr lang="en-GB" dirty="0"/>
              <a:t>, Visio and Frame Practices</a:t>
            </a:r>
          </a:p>
        </p:txBody>
      </p:sp>
      <p:sp>
        <p:nvSpPr>
          <p:cNvPr id="9218" name="Rectangle 2"/>
          <p:cNvSpPr>
            <a:spLocks noGrp="1" noChangeArrowheads="1"/>
          </p:cNvSpPr>
          <p:nvPr>
            <p:ph idx="1"/>
          </p:nvPr>
        </p:nvSpPr>
        <p:spPr>
          <a:xfrm>
            <a:off x="914401" y="1981201"/>
            <a:ext cx="10361084" cy="4419599"/>
          </a:xfrm>
          <a:ln/>
        </p:spPr>
        <p:txBody>
          <a:bodyPr/>
          <a:lstStyle/>
          <a:p>
            <a:r>
              <a:rPr lang="en-GB" sz="1600" dirty="0"/>
              <a:t>11-15/355r13 MIB </a:t>
            </a:r>
            <a:r>
              <a:rPr lang="en-GB" sz="1600" dirty="0" err="1"/>
              <a:t>TruthValue</a:t>
            </a:r>
            <a:r>
              <a:rPr lang="en-GB" sz="1600" dirty="0"/>
              <a:t> usage patterns</a:t>
            </a:r>
          </a:p>
          <a:p>
            <a:r>
              <a:rPr lang="en-GB" sz="1600" dirty="0"/>
              <a:t>MIB Style: We use a single style with appropriately set tabs,  and use leading</a:t>
            </a:r>
            <a:r>
              <a:rPr lang="en-US" sz="1600" dirty="0"/>
              <a:t> </a:t>
            </a:r>
            <a:r>
              <a:rPr lang="en-GB" sz="1600" dirty="0"/>
              <a:t>Tabs to distinguish the syntax and description parts. (Adrian Stephens Feb 9, 2010)</a:t>
            </a:r>
            <a:endParaRPr lang="en-US" sz="1600" dirty="0"/>
          </a:p>
          <a:p>
            <a:r>
              <a:rPr lang="en-GB" sz="1600" dirty="0">
                <a:solidFill>
                  <a:schemeClr val="tx1"/>
                </a:solidFill>
              </a:rPr>
              <a:t>Two ways to format a figure &amp; its caption in frame:</a:t>
            </a:r>
            <a:endParaRPr lang="en-US" sz="1600" dirty="0">
              <a:solidFill>
                <a:schemeClr val="tx1"/>
              </a:solidFill>
            </a:endParaRPr>
          </a:p>
          <a:p>
            <a:pPr lvl="1"/>
            <a:r>
              <a:rPr lang="en-GB" sz="1100" dirty="0">
                <a:solidFill>
                  <a:schemeClr val="tx1"/>
                </a:solidFill>
              </a:rPr>
              <a:t>Insert a table.  Insert anchored frame inside table cell to hold graphics.  Use table caption as figure caption.</a:t>
            </a:r>
            <a:endParaRPr lang="en-US" sz="1100" dirty="0">
              <a:solidFill>
                <a:schemeClr val="tx1"/>
              </a:solidFill>
            </a:endParaRPr>
          </a:p>
          <a:p>
            <a:pPr lvl="1"/>
            <a:r>
              <a:rPr lang="en-GB" sz="1100" dirty="0">
                <a:solidFill>
                  <a:schemeClr val="tx1"/>
                </a:solidFill>
              </a:rPr>
              <a:t>Insert an anchored frame.  Insert caption inside a text frame inside the anchored frame.  Insert graphics inside the anchored frame.</a:t>
            </a:r>
            <a:endParaRPr lang="en-US" sz="1100" dirty="0">
              <a:solidFill>
                <a:schemeClr val="tx1"/>
              </a:solidFill>
            </a:endParaRPr>
          </a:p>
          <a:p>
            <a:r>
              <a:rPr lang="en-GB" sz="1400" dirty="0">
                <a:solidFill>
                  <a:srgbClr val="FF0000"/>
                </a:solidFill>
              </a:rPr>
              <a:t>Do not reference other clauses in Visio figures</a:t>
            </a:r>
            <a:r>
              <a:rPr lang="en-US" sz="1400" dirty="0"/>
              <a:t>, it is very hard to maintain the references</a:t>
            </a:r>
            <a:r>
              <a:rPr lang="en-GB" sz="1600" dirty="0"/>
              <a:t> in figures</a:t>
            </a:r>
          </a:p>
          <a:p>
            <a:r>
              <a:rPr lang="en-GB" sz="1600" dirty="0">
                <a:solidFill>
                  <a:srgbClr val="FF0000"/>
                </a:solidFill>
              </a:rPr>
              <a:t>	Comment resolvers on Visio figures will be asked to provide the revised figures</a:t>
            </a:r>
          </a:p>
          <a:p>
            <a:r>
              <a:rPr lang="en-GB" sz="1600" dirty="0"/>
              <a:t>Keep embedded figures using Visio as long as possible (not in Word)</a:t>
            </a:r>
            <a:endParaRPr lang="en-US" sz="1600" dirty="0"/>
          </a:p>
          <a:p>
            <a:pPr lvl="1"/>
            <a:r>
              <a:rPr lang="en-GB" sz="1400" dirty="0"/>
              <a:t>Near the end of sponsor ballot, </a:t>
            </a:r>
            <a:r>
              <a:rPr lang="en-GB" sz="1400" dirty="0">
                <a:solidFill>
                  <a:schemeClr val="tx1"/>
                </a:solidFill>
              </a:rPr>
              <a:t>turn these all into .emf </a:t>
            </a:r>
            <a:r>
              <a:rPr lang="en-GB" sz="1400" dirty="0"/>
              <a:t>(windows meta file) format files (you can do this from </a:t>
            </a:r>
            <a:r>
              <a:rPr lang="en-GB" sz="1400" dirty="0" err="1"/>
              <a:t>visio</a:t>
            </a:r>
            <a:r>
              <a:rPr lang="en-GB" sz="1400" dirty="0"/>
              <a:t> using “save as”).  </a:t>
            </a:r>
          </a:p>
          <a:p>
            <a:pPr lvl="1"/>
            <a:r>
              <a:rPr lang="en-GB" sz="1400" dirty="0">
                <a:solidFill>
                  <a:srgbClr val="FF0000"/>
                </a:solidFill>
              </a:rPr>
              <a:t>Keep </a:t>
            </a:r>
            <a:r>
              <a:rPr lang="en-GB" sz="1400" dirty="0"/>
              <a:t>separate files for the .</a:t>
            </a:r>
            <a:r>
              <a:rPr lang="en-GB" sz="1400" dirty="0" err="1"/>
              <a:t>vsd</a:t>
            </a:r>
            <a:r>
              <a:rPr lang="en-GB" sz="1400" dirty="0"/>
              <a:t> source and the .emf file that is linked to from frame. There is high likelihood we should use .emf</a:t>
            </a:r>
          </a:p>
          <a:p>
            <a:pPr lvl="1"/>
            <a:r>
              <a:rPr lang="en-US" sz="1400" dirty="0"/>
              <a:t>Use the figure number or a short version of the figure title (shown in your final draft) for the name of  the Visio and emf file. </a:t>
            </a:r>
          </a:p>
          <a:p>
            <a:pPr lvl="1"/>
            <a:r>
              <a:rPr lang="en-US" sz="1400" dirty="0"/>
              <a:t>One figure, one Visio file. Don’t store multiple figures in one Visio file.</a:t>
            </a:r>
            <a:endParaRPr lang="en-GB" sz="1400" dirty="0"/>
          </a:p>
          <a:p>
            <a:r>
              <a:rPr lang="en-GB" sz="1400" dirty="0"/>
              <a:t>Frame format figures are tables</a:t>
            </a:r>
          </a:p>
          <a:p>
            <a:r>
              <a:rPr lang="en-GB" sz="1400" dirty="0"/>
              <a:t>The MathML editor for equations may be applicable</a:t>
            </a:r>
          </a:p>
        </p:txBody>
      </p:sp>
      <p:sp>
        <p:nvSpPr>
          <p:cNvPr id="3" name="Footer Placeholder 2">
            <a:extLst>
              <a:ext uri="{FF2B5EF4-FFF2-40B4-BE49-F238E27FC236}">
                <a16:creationId xmlns:a16="http://schemas.microsoft.com/office/drawing/2014/main" id="{1C3FE76E-5AF3-40E9-BDA0-5B1FD18873AB}"/>
              </a:ext>
            </a:extLst>
          </p:cNvPr>
          <p:cNvSpPr>
            <a:spLocks noGrp="1"/>
          </p:cNvSpPr>
          <p:nvPr>
            <p:ph type="ftr" idx="14"/>
          </p:nvPr>
        </p:nvSpPr>
        <p:spPr/>
        <p:txBody>
          <a:bodyPr/>
          <a:lstStyle/>
          <a:p>
            <a:r>
              <a:rPr lang="en-GB"/>
              <a:t>Peter Ecclesine, Cisco</a:t>
            </a:r>
            <a:endParaRPr lang="en-GB" dirty="0"/>
          </a:p>
        </p:txBody>
      </p:sp>
      <p:sp>
        <p:nvSpPr>
          <p:cNvPr id="7" name="Slide Number Placeholder 6">
            <a:extLst>
              <a:ext uri="{FF2B5EF4-FFF2-40B4-BE49-F238E27FC236}">
                <a16:creationId xmlns:a16="http://schemas.microsoft.com/office/drawing/2014/main" id="{917B4802-663C-45F3-835B-0E10B5B529B2}"/>
              </a:ext>
            </a:extLst>
          </p:cNvPr>
          <p:cNvSpPr>
            <a:spLocks noGrp="1"/>
          </p:cNvSpPr>
          <p:nvPr>
            <p:ph type="sldNum" idx="12"/>
          </p:nvPr>
        </p:nvSpPr>
        <p:spPr/>
        <p:txBody>
          <a:bodyPr/>
          <a:lstStyle/>
          <a:p>
            <a:r>
              <a:rPr lang="en-GB"/>
              <a:t>Slide </a:t>
            </a:r>
            <a:fld id="{440F5867-744E-4AA6-B0ED-4C44D2DFBB7B}" type="slidenum">
              <a:rPr lang="en-GB" smtClean="0"/>
              <a:pPr/>
              <a:t>15</a:t>
            </a:fld>
            <a:endParaRPr lang="en-GB" dirty="0"/>
          </a:p>
        </p:txBody>
      </p:sp>
      <p:sp>
        <p:nvSpPr>
          <p:cNvPr id="8" name="Date Placeholder 7">
            <a:extLst>
              <a:ext uri="{FF2B5EF4-FFF2-40B4-BE49-F238E27FC236}">
                <a16:creationId xmlns:a16="http://schemas.microsoft.com/office/drawing/2014/main" id="{B692B07D-1F49-44C3-B5E9-2962643D103D}"/>
              </a:ext>
            </a:extLst>
          </p:cNvPr>
          <p:cNvSpPr>
            <a:spLocks noGrp="1"/>
          </p:cNvSpPr>
          <p:nvPr>
            <p:ph type="dt" idx="15"/>
          </p:nvPr>
        </p:nvSpPr>
        <p:spPr/>
        <p:txBody>
          <a:bodyPr/>
          <a:lstStyle/>
          <a:p>
            <a:r>
              <a:rPr lang="en-US"/>
              <a:t>March 2022</a:t>
            </a:r>
            <a:endParaRPr lang="en-GB" dirty="0"/>
          </a:p>
        </p:txBody>
      </p:sp>
    </p:spTree>
    <p:extLst>
      <p:ext uri="{BB962C8B-B14F-4D97-AF65-F5344CB8AC3E}">
        <p14:creationId xmlns:p14="http://schemas.microsoft.com/office/powerpoint/2010/main" val="56803647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1" y="685801"/>
            <a:ext cx="10361084" cy="380999"/>
          </a:xfrm>
        </p:spPr>
        <p:txBody>
          <a:bodyPr/>
          <a:lstStyle/>
          <a:p>
            <a:r>
              <a:rPr lang="en-US" dirty="0"/>
              <a:t>Editor Amendment Ordering</a:t>
            </a:r>
            <a:endParaRPr lang="en-GB" dirty="0"/>
          </a:p>
        </p:txBody>
      </p:sp>
      <p:sp>
        <p:nvSpPr>
          <p:cNvPr id="9218" name="Rectangle 2"/>
          <p:cNvSpPr>
            <a:spLocks noGrp="1" noChangeArrowheads="1"/>
          </p:cNvSpPr>
          <p:nvPr>
            <p:ph idx="1"/>
          </p:nvPr>
        </p:nvSpPr>
        <p:spPr>
          <a:xfrm>
            <a:off x="914401" y="1146176"/>
            <a:ext cx="10361084" cy="5329237"/>
          </a:xfrm>
          <a:ln/>
        </p:spPr>
        <p:txBody>
          <a:bodyPr/>
          <a:lstStyle/>
          <a:p>
            <a:pPr>
              <a:lnSpc>
                <a:spcPct val="80000"/>
              </a:lnSpc>
              <a:spcBef>
                <a:spcPct val="20000"/>
              </a:spcBef>
              <a:buFontTx/>
              <a:buChar char="•"/>
            </a:pPr>
            <a:r>
              <a:rPr lang="en-US" sz="2000" dirty="0"/>
              <a:t>Data as of </a:t>
            </a:r>
            <a:r>
              <a:rPr lang="en-US" sz="2000" dirty="0">
                <a:solidFill>
                  <a:srgbClr val="FF0000"/>
                </a:solidFill>
              </a:rPr>
              <a:t>Mar 2022</a:t>
            </a:r>
          </a:p>
          <a:p>
            <a:pPr>
              <a:lnSpc>
                <a:spcPct val="80000"/>
              </a:lnSpc>
              <a:spcBef>
                <a:spcPct val="20000"/>
              </a:spcBef>
              <a:buFontTx/>
              <a:buChar char="•"/>
            </a:pPr>
            <a:r>
              <a:rPr lang="en-US" sz="1600" dirty="0"/>
              <a:t>See </a:t>
            </a:r>
            <a:r>
              <a:rPr lang="en-US" sz="1600" dirty="0">
                <a:hlinkClick r:id="rId3"/>
              </a:rPr>
              <a:t>http://grouper.ieee.org/groups/802/11/Reports/802.11_Timelines.htm</a:t>
            </a:r>
            <a:endParaRPr lang="en-US" sz="1600" dirty="0"/>
          </a:p>
          <a:p>
            <a:pPr>
              <a:lnSpc>
                <a:spcPct val="80000"/>
              </a:lnSpc>
              <a:spcBef>
                <a:spcPct val="20000"/>
              </a:spcBef>
              <a:buFontTx/>
              <a:buChar char="•"/>
            </a:pPr>
            <a:r>
              <a:rPr lang="en-US" sz="1800" dirty="0"/>
              <a:t>We will revisit the running order in</a:t>
            </a:r>
            <a:r>
              <a:rPr lang="en-US" sz="1800" dirty="0">
                <a:solidFill>
                  <a:srgbClr val="FF0000"/>
                </a:solidFill>
              </a:rPr>
              <a:t> May, 2022. </a:t>
            </a:r>
            <a:r>
              <a:rPr lang="en-US" sz="1800" dirty="0">
                <a:solidFill>
                  <a:schemeClr val="tx1"/>
                </a:solidFill>
              </a:rPr>
              <a:t>Changes are usually based on MDR suitability.</a:t>
            </a:r>
          </a:p>
          <a:p>
            <a:pPr>
              <a:buFont typeface="Times New Roman" pitchFamily="16" charset="0"/>
              <a:buChar char="•"/>
            </a:pPr>
            <a:endParaRPr lang="en-GB" b="0" dirty="0"/>
          </a:p>
        </p:txBody>
      </p:sp>
      <p:graphicFrame>
        <p:nvGraphicFramePr>
          <p:cNvPr id="3" name="Table 2"/>
          <p:cNvGraphicFramePr>
            <a:graphicFrameLocks noGrp="1"/>
          </p:cNvGraphicFramePr>
          <p:nvPr>
            <p:extLst>
              <p:ext uri="{D42A27DB-BD31-4B8C-83A1-F6EECF244321}">
                <p14:modId xmlns:p14="http://schemas.microsoft.com/office/powerpoint/2010/main" val="3346634084"/>
              </p:ext>
            </p:extLst>
          </p:nvPr>
        </p:nvGraphicFramePr>
        <p:xfrm>
          <a:off x="838200" y="2057400"/>
          <a:ext cx="10546268" cy="4673777"/>
        </p:xfrm>
        <a:graphic>
          <a:graphicData uri="http://schemas.openxmlformats.org/drawingml/2006/table">
            <a:tbl>
              <a:tblPr firstRow="1" bandRow="1">
                <a:tableStyleId>{5C22544A-7EE6-4342-B048-85BDC9FD1C3A}</a:tableStyleId>
              </a:tblPr>
              <a:tblGrid>
                <a:gridCol w="3124200">
                  <a:extLst>
                    <a:ext uri="{9D8B030D-6E8A-4147-A177-3AD203B41FA5}">
                      <a16:colId xmlns:a16="http://schemas.microsoft.com/office/drawing/2014/main" val="3336049185"/>
                    </a:ext>
                  </a:extLst>
                </a:gridCol>
                <a:gridCol w="4297243">
                  <a:extLst>
                    <a:ext uri="{9D8B030D-6E8A-4147-A177-3AD203B41FA5}">
                      <a16:colId xmlns:a16="http://schemas.microsoft.com/office/drawing/2014/main" val="1921072032"/>
                    </a:ext>
                  </a:extLst>
                </a:gridCol>
                <a:gridCol w="3124825">
                  <a:extLst>
                    <a:ext uri="{9D8B030D-6E8A-4147-A177-3AD203B41FA5}">
                      <a16:colId xmlns:a16="http://schemas.microsoft.com/office/drawing/2014/main" val="3834352144"/>
                    </a:ext>
                  </a:extLst>
                </a:gridCol>
              </a:tblGrid>
              <a:tr h="47244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pitchFamily="18" charset="0"/>
                        </a:rPr>
                        <a:t>Amendment Number</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pitchFamily="18" charset="0"/>
                        </a:rPr>
                        <a:t>Task Group</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pitchFamily="18" charset="0"/>
                        </a:rPr>
                        <a:t>Projected REVCOM Date</a:t>
                      </a:r>
                    </a:p>
                  </a:txBody>
                  <a:tcPr horzOverflow="overflow">
                    <a:noFill/>
                  </a:tcPr>
                </a:tc>
                <a:extLst>
                  <a:ext uri="{0D108BD9-81ED-4DB2-BD59-A6C34878D82A}">
                    <a16:rowId xmlns:a16="http://schemas.microsoft.com/office/drawing/2014/main" val="3578554141"/>
                  </a:ext>
                </a:extLst>
              </a:tr>
              <a:tr h="513522">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802.11-2020 Amendment 4</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802.11-2020 Amendment 5</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err="1">
                          <a:ln>
                            <a:noFill/>
                          </a:ln>
                          <a:solidFill>
                            <a:schemeClr val="tx1"/>
                          </a:solidFill>
                          <a:effectLst/>
                          <a:latin typeface="Times New Roman" pitchFamily="18" charset="0"/>
                        </a:rPr>
                        <a:t>TGaz</a:t>
                      </a:r>
                      <a:r>
                        <a:rPr kumimoji="0" lang="en-US" sz="1600" b="0" i="0" u="none" strike="noStrike" cap="none" normalizeH="0" baseline="0" dirty="0">
                          <a:ln>
                            <a:noFill/>
                          </a:ln>
                          <a:solidFill>
                            <a:schemeClr val="tx1"/>
                          </a:solidFill>
                          <a:effectLst/>
                          <a:latin typeface="Times New Roman" pitchFamily="18" charset="0"/>
                        </a:rPr>
                        <a:t> – </a:t>
                      </a:r>
                      <a:r>
                        <a:rPr kumimoji="0" lang="en-US" sz="1600" b="0" i="0" u="none" strike="noStrike" cap="none" normalizeH="0" baseline="0" dirty="0">
                          <a:ln>
                            <a:noFill/>
                          </a:ln>
                          <a:solidFill>
                            <a:srgbClr val="FF0000"/>
                          </a:solidFill>
                          <a:effectLst/>
                          <a:latin typeface="Times New Roman" pitchFamily="18" charset="0"/>
                        </a:rPr>
                        <a:t>283</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err="1">
                          <a:ln>
                            <a:noFill/>
                          </a:ln>
                          <a:solidFill>
                            <a:schemeClr val="tx1"/>
                          </a:solidFill>
                          <a:effectLst/>
                          <a:latin typeface="Times New Roman" pitchFamily="18" charset="0"/>
                        </a:rPr>
                        <a:t>TGbd</a:t>
                      </a:r>
                      <a:r>
                        <a:rPr kumimoji="0" lang="en-US" sz="1600" b="0" i="0" u="none" strike="noStrike" cap="none" normalizeH="0" baseline="0" dirty="0">
                          <a:ln>
                            <a:noFill/>
                          </a:ln>
                          <a:solidFill>
                            <a:schemeClr val="tx1"/>
                          </a:solidFill>
                          <a:effectLst/>
                          <a:latin typeface="Times New Roman" pitchFamily="18" charset="0"/>
                        </a:rPr>
                        <a:t> – </a:t>
                      </a:r>
                      <a:r>
                        <a:rPr kumimoji="0" lang="en-US" sz="1600" b="0" i="0" u="none" strike="noStrike" cap="none" normalizeH="0" baseline="0" dirty="0">
                          <a:ln>
                            <a:noFill/>
                          </a:ln>
                          <a:solidFill>
                            <a:srgbClr val="FF0000"/>
                          </a:solidFill>
                          <a:effectLst/>
                          <a:latin typeface="Times New Roman" pitchFamily="18" charset="0"/>
                        </a:rPr>
                        <a:t>143</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Dec 2022</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rgbClr val="FF0000"/>
                          </a:solidFill>
                          <a:effectLst/>
                          <a:latin typeface="Times New Roman" pitchFamily="18" charset="0"/>
                        </a:rPr>
                        <a:t>Nov 2022</a:t>
                      </a:r>
                    </a:p>
                  </a:txBody>
                  <a:tcPr horzOverflow="overflow">
                    <a:noFill/>
                  </a:tcPr>
                </a:tc>
                <a:extLst>
                  <a:ext uri="{0D108BD9-81ED-4DB2-BD59-A6C34878D82A}">
                    <a16:rowId xmlns:a16="http://schemas.microsoft.com/office/drawing/2014/main" val="1982380037"/>
                  </a:ext>
                </a:extLst>
              </a:tr>
              <a:tr h="347472">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802.11-2020 Amendment 6</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err="1">
                          <a:ln>
                            <a:noFill/>
                          </a:ln>
                          <a:solidFill>
                            <a:schemeClr val="tx1"/>
                          </a:solidFill>
                          <a:effectLst/>
                          <a:latin typeface="Times New Roman" pitchFamily="18" charset="0"/>
                        </a:rPr>
                        <a:t>TGbc</a:t>
                      </a:r>
                      <a:r>
                        <a:rPr kumimoji="0" lang="en-US" sz="1600" b="0" i="0" u="none" strike="noStrike" cap="none" normalizeH="0" baseline="0" dirty="0">
                          <a:ln>
                            <a:noFill/>
                          </a:ln>
                          <a:solidFill>
                            <a:schemeClr val="tx1"/>
                          </a:solidFill>
                          <a:effectLst/>
                          <a:latin typeface="Times New Roman" pitchFamily="18" charset="0"/>
                        </a:rPr>
                        <a:t> - </a:t>
                      </a:r>
                      <a:r>
                        <a:rPr kumimoji="0" lang="en-US" sz="1600" b="0" i="0" u="none" strike="noStrike" cap="none" normalizeH="0" baseline="0" dirty="0">
                          <a:ln>
                            <a:noFill/>
                          </a:ln>
                          <a:solidFill>
                            <a:srgbClr val="FF0000"/>
                          </a:solidFill>
                          <a:effectLst/>
                          <a:latin typeface="Times New Roman" pitchFamily="18" charset="0"/>
                        </a:rPr>
                        <a:t>103</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rgbClr val="FF0000"/>
                          </a:solidFill>
                          <a:effectLst/>
                          <a:latin typeface="Times New Roman" pitchFamily="18" charset="0"/>
                        </a:rPr>
                        <a:t>May 2023</a:t>
                      </a:r>
                    </a:p>
                  </a:txBody>
                  <a:tcPr horzOverflow="overflow">
                    <a:noFill/>
                  </a:tcPr>
                </a:tc>
                <a:extLst>
                  <a:ext uri="{0D108BD9-81ED-4DB2-BD59-A6C34878D82A}">
                    <a16:rowId xmlns:a16="http://schemas.microsoft.com/office/drawing/2014/main" val="3514100842"/>
                  </a:ext>
                </a:extLst>
              </a:tr>
              <a:tr h="3048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802.11-2020 Amendment 7</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err="1">
                          <a:ln>
                            <a:noFill/>
                          </a:ln>
                          <a:solidFill>
                            <a:schemeClr val="tx1"/>
                          </a:solidFill>
                          <a:effectLst/>
                          <a:latin typeface="Times New Roman" pitchFamily="18" charset="0"/>
                        </a:rPr>
                        <a:t>TGbb</a:t>
                      </a:r>
                      <a:r>
                        <a:rPr kumimoji="0" lang="en-US" sz="1600" b="0" i="0" u="none" strike="noStrike" cap="none" normalizeH="0" baseline="0" dirty="0">
                          <a:ln>
                            <a:noFill/>
                          </a:ln>
                          <a:solidFill>
                            <a:schemeClr val="tx1"/>
                          </a:solidFill>
                          <a:effectLst/>
                          <a:latin typeface="Times New Roman" pitchFamily="18" charset="0"/>
                        </a:rPr>
                        <a:t> – 27</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Dec 2022</a:t>
                      </a:r>
                    </a:p>
                  </a:txBody>
                  <a:tcPr horzOverflow="overflow">
                    <a:noFill/>
                  </a:tcPr>
                </a:tc>
                <a:extLst>
                  <a:ext uri="{0D108BD9-81ED-4DB2-BD59-A6C34878D82A}">
                    <a16:rowId xmlns:a16="http://schemas.microsoft.com/office/drawing/2014/main" val="1422524201"/>
                  </a:ext>
                </a:extLst>
              </a:tr>
              <a:tr h="513522">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err="1">
                          <a:ln>
                            <a:noFill/>
                          </a:ln>
                          <a:solidFill>
                            <a:schemeClr val="tx1"/>
                          </a:solidFill>
                          <a:effectLst/>
                          <a:latin typeface="Times New Roman" pitchFamily="18" charset="0"/>
                        </a:rPr>
                        <a:t>REVme</a:t>
                      </a:r>
                      <a:endParaRPr kumimoji="0" lang="en-US" sz="1600" b="0" i="0" u="none" strike="noStrike" cap="none" normalizeH="0" baseline="0" dirty="0">
                        <a:ln>
                          <a:noFill/>
                        </a:ln>
                        <a:solidFill>
                          <a:schemeClr val="tx1"/>
                        </a:solidFill>
                        <a:effectLst/>
                        <a:latin typeface="Times New Roman" pitchFamily="18"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rPr>
                        <a:t>802.11-2024 </a:t>
                      </a:r>
                      <a:r>
                        <a:rPr kumimoji="0" lang="en-US" sz="1600" b="0" i="0" u="none" strike="noStrike" cap="none" normalizeH="0" baseline="0" dirty="0">
                          <a:ln>
                            <a:noFill/>
                          </a:ln>
                          <a:solidFill>
                            <a:schemeClr val="tx1"/>
                          </a:solidFill>
                          <a:effectLst/>
                          <a:latin typeface="Times New Roman" pitchFamily="18" charset="0"/>
                        </a:rPr>
                        <a:t>Amendment 1</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err="1">
                          <a:ln>
                            <a:noFill/>
                          </a:ln>
                          <a:solidFill>
                            <a:schemeClr val="tx1"/>
                          </a:solidFill>
                          <a:effectLst/>
                          <a:latin typeface="Times New Roman" pitchFamily="18" charset="0"/>
                        </a:rPr>
                        <a:t>TGm</a:t>
                      </a:r>
                      <a:r>
                        <a:rPr kumimoji="0" lang="en-US" sz="1600" b="0" i="0" u="none" strike="noStrike" cap="none" normalizeH="0" baseline="0" dirty="0">
                          <a:ln>
                            <a:noFill/>
                          </a:ln>
                          <a:solidFill>
                            <a:schemeClr val="tx1"/>
                          </a:solidFill>
                          <a:effectLst/>
                          <a:latin typeface="Times New Roman" pitchFamily="18" charset="0"/>
                        </a:rPr>
                        <a:t> – </a:t>
                      </a:r>
                      <a:r>
                        <a:rPr kumimoji="0" lang="en-US" sz="1600" b="0" i="0" u="none" strike="noStrike" cap="none" normalizeH="0" baseline="0" dirty="0">
                          <a:ln>
                            <a:noFill/>
                          </a:ln>
                          <a:solidFill>
                            <a:srgbClr val="FF0000"/>
                          </a:solidFill>
                          <a:effectLst/>
                          <a:latin typeface="Times New Roman" pitchFamily="18" charset="0"/>
                        </a:rPr>
                        <a:t>6097</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err="1">
                          <a:ln>
                            <a:noFill/>
                          </a:ln>
                          <a:solidFill>
                            <a:schemeClr val="tx1"/>
                          </a:solidFill>
                          <a:effectLst/>
                          <a:latin typeface="Times New Roman" pitchFamily="18" charset="0"/>
                        </a:rPr>
                        <a:t>TGbe</a:t>
                      </a:r>
                      <a:r>
                        <a:rPr kumimoji="0" lang="en-US" sz="1600" b="0" i="0" u="none" strike="noStrike" cap="none" normalizeH="0" baseline="0" dirty="0">
                          <a:ln>
                            <a:noFill/>
                          </a:ln>
                          <a:solidFill>
                            <a:schemeClr val="tx1"/>
                          </a:solidFill>
                          <a:effectLst/>
                          <a:latin typeface="Times New Roman" pitchFamily="18" charset="0"/>
                        </a:rPr>
                        <a:t> – </a:t>
                      </a:r>
                      <a:r>
                        <a:rPr kumimoji="0" lang="en-US" sz="1600" b="0" i="0" u="none" strike="noStrike" cap="none" normalizeH="0" baseline="0" dirty="0">
                          <a:ln>
                            <a:noFill/>
                          </a:ln>
                          <a:solidFill>
                            <a:srgbClr val="FF0000"/>
                          </a:solidFill>
                          <a:effectLst/>
                          <a:latin typeface="Times New Roman" pitchFamily="18" charset="0"/>
                        </a:rPr>
                        <a:t>787</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Sep 2024</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May 2024</a:t>
                      </a:r>
                    </a:p>
                  </a:txBody>
                  <a:tcPr horzOverflow="overflow">
                    <a:noFill/>
                  </a:tcPr>
                </a:tc>
                <a:extLst>
                  <a:ext uri="{0D108BD9-81ED-4DB2-BD59-A6C34878D82A}">
                    <a16:rowId xmlns:a16="http://schemas.microsoft.com/office/drawing/2014/main" val="1253177727"/>
                  </a:ext>
                </a:extLst>
              </a:tr>
              <a:tr h="677849">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sz="1600" b="0" i="0" u="none" strike="noStrike" cap="none" normalizeH="0" baseline="0" dirty="0">
                        <a:ln>
                          <a:noFill/>
                        </a:ln>
                        <a:solidFill>
                          <a:schemeClr val="accent2"/>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sz="1600" b="0" i="0" u="none" strike="noStrike" cap="none" normalizeH="0" baseline="0" dirty="0">
                        <a:ln>
                          <a:noFill/>
                        </a:ln>
                        <a:solidFill>
                          <a:schemeClr val="tx1"/>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600" b="0" i="0" u="none" strike="noStrike" cap="none" normalizeH="0" baseline="0" dirty="0">
                        <a:ln>
                          <a:noFill/>
                        </a:ln>
                        <a:solidFill>
                          <a:srgbClr val="FF0000"/>
                        </a:solidFill>
                        <a:effectLst/>
                        <a:latin typeface="Times New Roman" pitchFamily="18" charset="0"/>
                      </a:endParaRPr>
                    </a:p>
                  </a:txBody>
                  <a:tcPr horzOverflow="overflow">
                    <a:noFill/>
                  </a:tcPr>
                </a:tc>
                <a:extLst>
                  <a:ext uri="{0D108BD9-81ED-4DB2-BD59-A6C34878D82A}">
                    <a16:rowId xmlns:a16="http://schemas.microsoft.com/office/drawing/2014/main" val="4167905179"/>
                  </a:ext>
                </a:extLst>
              </a:tr>
              <a:tr h="26703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rgbClr val="FF0000"/>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endParaRPr>
                    </a:p>
                  </a:txBody>
                  <a:tcPr horzOverflow="overflow">
                    <a:noFill/>
                  </a:tcPr>
                </a:tc>
                <a:extLst>
                  <a:ext uri="{0D108BD9-81ED-4DB2-BD59-A6C34878D82A}">
                    <a16:rowId xmlns:a16="http://schemas.microsoft.com/office/drawing/2014/main" val="1182416159"/>
                  </a:ext>
                </a:extLst>
              </a:tr>
              <a:tr h="26703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rgbClr val="FF0000"/>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endParaRPr>
                    </a:p>
                  </a:txBody>
                  <a:tcPr horzOverflow="overflow">
                    <a:noFill/>
                  </a:tcPr>
                </a:tc>
                <a:extLst>
                  <a:ext uri="{0D108BD9-81ED-4DB2-BD59-A6C34878D82A}">
                    <a16:rowId xmlns:a16="http://schemas.microsoft.com/office/drawing/2014/main" val="502494330"/>
                  </a:ext>
                </a:extLst>
              </a:tr>
              <a:tr h="26703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rgbClr val="FF0000"/>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endParaRPr>
                    </a:p>
                  </a:txBody>
                  <a:tcPr horzOverflow="overflow">
                    <a:noFill/>
                  </a:tcPr>
                </a:tc>
                <a:extLst>
                  <a:ext uri="{0D108BD9-81ED-4DB2-BD59-A6C34878D82A}">
                    <a16:rowId xmlns:a16="http://schemas.microsoft.com/office/drawing/2014/main" val="3939065581"/>
                  </a:ext>
                </a:extLst>
              </a:tr>
              <a:tr h="26703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rgbClr val="FF0000"/>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rgbClr val="FF0000"/>
                        </a:solidFill>
                        <a:effectLst/>
                        <a:latin typeface="Times New Roman" pitchFamily="18" charset="0"/>
                      </a:endParaRPr>
                    </a:p>
                  </a:txBody>
                  <a:tcPr horzOverflow="overflow">
                    <a:noFill/>
                  </a:tcPr>
                </a:tc>
                <a:extLst>
                  <a:ext uri="{0D108BD9-81ED-4DB2-BD59-A6C34878D82A}">
                    <a16:rowId xmlns:a16="http://schemas.microsoft.com/office/drawing/2014/main" val="1287635205"/>
                  </a:ext>
                </a:extLst>
              </a:tr>
            </a:tbl>
          </a:graphicData>
        </a:graphic>
      </p:graphicFrame>
      <p:sp>
        <p:nvSpPr>
          <p:cNvPr id="7" name="Footer Placeholder 6">
            <a:extLst>
              <a:ext uri="{FF2B5EF4-FFF2-40B4-BE49-F238E27FC236}">
                <a16:creationId xmlns:a16="http://schemas.microsoft.com/office/drawing/2014/main" id="{623996AE-BDBC-4CD9-8142-E7CEB0F66F2C}"/>
              </a:ext>
            </a:extLst>
          </p:cNvPr>
          <p:cNvSpPr>
            <a:spLocks noGrp="1"/>
          </p:cNvSpPr>
          <p:nvPr>
            <p:ph type="ftr" idx="14"/>
          </p:nvPr>
        </p:nvSpPr>
        <p:spPr/>
        <p:txBody>
          <a:bodyPr/>
          <a:lstStyle/>
          <a:p>
            <a:r>
              <a:rPr lang="en-GB"/>
              <a:t>Peter Ecclesine, Cisco</a:t>
            </a:r>
            <a:endParaRPr lang="en-GB" dirty="0"/>
          </a:p>
        </p:txBody>
      </p:sp>
      <p:sp>
        <p:nvSpPr>
          <p:cNvPr id="8" name="Slide Number Placeholder 7">
            <a:extLst>
              <a:ext uri="{FF2B5EF4-FFF2-40B4-BE49-F238E27FC236}">
                <a16:creationId xmlns:a16="http://schemas.microsoft.com/office/drawing/2014/main" id="{6509BBF7-B7D5-4076-9DC4-BAE5A7E8AF3C}"/>
              </a:ext>
            </a:extLst>
          </p:cNvPr>
          <p:cNvSpPr>
            <a:spLocks noGrp="1"/>
          </p:cNvSpPr>
          <p:nvPr>
            <p:ph type="sldNum" idx="12"/>
          </p:nvPr>
        </p:nvSpPr>
        <p:spPr/>
        <p:txBody>
          <a:bodyPr/>
          <a:lstStyle/>
          <a:p>
            <a:r>
              <a:rPr lang="en-GB"/>
              <a:t>Slide </a:t>
            </a:r>
            <a:fld id="{440F5867-744E-4AA6-B0ED-4C44D2DFBB7B}" type="slidenum">
              <a:rPr lang="en-GB" smtClean="0"/>
              <a:pPr/>
              <a:t>16</a:t>
            </a:fld>
            <a:endParaRPr lang="en-GB" dirty="0"/>
          </a:p>
        </p:txBody>
      </p:sp>
      <p:sp>
        <p:nvSpPr>
          <p:cNvPr id="9" name="Date Placeholder 8">
            <a:extLst>
              <a:ext uri="{FF2B5EF4-FFF2-40B4-BE49-F238E27FC236}">
                <a16:creationId xmlns:a16="http://schemas.microsoft.com/office/drawing/2014/main" id="{7CBCD023-4B19-4883-9B65-2111611FA592}"/>
              </a:ext>
            </a:extLst>
          </p:cNvPr>
          <p:cNvSpPr>
            <a:spLocks noGrp="1"/>
          </p:cNvSpPr>
          <p:nvPr>
            <p:ph type="dt" idx="15"/>
          </p:nvPr>
        </p:nvSpPr>
        <p:spPr/>
        <p:txBody>
          <a:bodyPr/>
          <a:lstStyle/>
          <a:p>
            <a:r>
              <a:rPr lang="en-US"/>
              <a:t>March 2022</a:t>
            </a:r>
            <a:endParaRPr lang="en-GB" dirty="0"/>
          </a:p>
        </p:txBody>
      </p:sp>
    </p:spTree>
    <p:extLst>
      <p:ext uri="{BB962C8B-B14F-4D97-AF65-F5344CB8AC3E}">
        <p14:creationId xmlns:p14="http://schemas.microsoft.com/office/powerpoint/2010/main" val="344212108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753" y="580101"/>
            <a:ext cx="10361084" cy="1065213"/>
          </a:xfrm>
        </p:spPr>
        <p:txBody>
          <a:bodyPr/>
          <a:lstStyle/>
          <a:p>
            <a:r>
              <a:rPr lang="en-US" dirty="0"/>
              <a:t>Draft Development Snapshot</a:t>
            </a:r>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3188143631"/>
              </p:ext>
            </p:extLst>
          </p:nvPr>
        </p:nvGraphicFramePr>
        <p:xfrm>
          <a:off x="737392" y="1374227"/>
          <a:ext cx="9032625" cy="5085579"/>
        </p:xfrm>
        <a:graphic>
          <a:graphicData uri="http://schemas.openxmlformats.org/drawingml/2006/table">
            <a:tbl>
              <a:tblPr firstRow="1">
                <a:tableStyleId>{073A0DAA-6AF3-43AB-8588-CEC1D06C72B9}</a:tableStyleId>
              </a:tblPr>
              <a:tblGrid>
                <a:gridCol w="590113">
                  <a:extLst>
                    <a:ext uri="{9D8B030D-6E8A-4147-A177-3AD203B41FA5}">
                      <a16:colId xmlns:a16="http://schemas.microsoft.com/office/drawing/2014/main" val="4261970102"/>
                    </a:ext>
                  </a:extLst>
                </a:gridCol>
                <a:gridCol w="425095">
                  <a:extLst>
                    <a:ext uri="{9D8B030D-6E8A-4147-A177-3AD203B41FA5}">
                      <a16:colId xmlns:a16="http://schemas.microsoft.com/office/drawing/2014/main" val="78877518"/>
                    </a:ext>
                  </a:extLst>
                </a:gridCol>
                <a:gridCol w="533400">
                  <a:extLst>
                    <a:ext uri="{9D8B030D-6E8A-4147-A177-3AD203B41FA5}">
                      <a16:colId xmlns:a16="http://schemas.microsoft.com/office/drawing/2014/main" val="3029749347"/>
                    </a:ext>
                  </a:extLst>
                </a:gridCol>
                <a:gridCol w="457200">
                  <a:extLst>
                    <a:ext uri="{9D8B030D-6E8A-4147-A177-3AD203B41FA5}">
                      <a16:colId xmlns:a16="http://schemas.microsoft.com/office/drawing/2014/main" val="119763689"/>
                    </a:ext>
                  </a:extLst>
                </a:gridCol>
                <a:gridCol w="457200">
                  <a:extLst>
                    <a:ext uri="{9D8B030D-6E8A-4147-A177-3AD203B41FA5}">
                      <a16:colId xmlns:a16="http://schemas.microsoft.com/office/drawing/2014/main" val="948022760"/>
                    </a:ext>
                  </a:extLst>
                </a:gridCol>
                <a:gridCol w="457200">
                  <a:extLst>
                    <a:ext uri="{9D8B030D-6E8A-4147-A177-3AD203B41FA5}">
                      <a16:colId xmlns:a16="http://schemas.microsoft.com/office/drawing/2014/main" val="3821760127"/>
                    </a:ext>
                  </a:extLst>
                </a:gridCol>
                <a:gridCol w="533400">
                  <a:extLst>
                    <a:ext uri="{9D8B030D-6E8A-4147-A177-3AD203B41FA5}">
                      <a16:colId xmlns:a16="http://schemas.microsoft.com/office/drawing/2014/main" val="1625024730"/>
                    </a:ext>
                  </a:extLst>
                </a:gridCol>
                <a:gridCol w="381000">
                  <a:extLst>
                    <a:ext uri="{9D8B030D-6E8A-4147-A177-3AD203B41FA5}">
                      <a16:colId xmlns:a16="http://schemas.microsoft.com/office/drawing/2014/main" val="2849464904"/>
                    </a:ext>
                  </a:extLst>
                </a:gridCol>
                <a:gridCol w="304800">
                  <a:extLst>
                    <a:ext uri="{9D8B030D-6E8A-4147-A177-3AD203B41FA5}">
                      <a16:colId xmlns:a16="http://schemas.microsoft.com/office/drawing/2014/main" val="3784159027"/>
                    </a:ext>
                  </a:extLst>
                </a:gridCol>
                <a:gridCol w="408610">
                  <a:extLst>
                    <a:ext uri="{9D8B030D-6E8A-4147-A177-3AD203B41FA5}">
                      <a16:colId xmlns:a16="http://schemas.microsoft.com/office/drawing/2014/main" val="3327754882"/>
                    </a:ext>
                  </a:extLst>
                </a:gridCol>
                <a:gridCol w="1221132">
                  <a:extLst>
                    <a:ext uri="{9D8B030D-6E8A-4147-A177-3AD203B41FA5}">
                      <a16:colId xmlns:a16="http://schemas.microsoft.com/office/drawing/2014/main" val="309422106"/>
                    </a:ext>
                  </a:extLst>
                </a:gridCol>
                <a:gridCol w="416614">
                  <a:extLst>
                    <a:ext uri="{9D8B030D-6E8A-4147-A177-3AD203B41FA5}">
                      <a16:colId xmlns:a16="http://schemas.microsoft.com/office/drawing/2014/main" val="2746800865"/>
                    </a:ext>
                  </a:extLst>
                </a:gridCol>
                <a:gridCol w="1766493">
                  <a:extLst>
                    <a:ext uri="{9D8B030D-6E8A-4147-A177-3AD203B41FA5}">
                      <a16:colId xmlns:a16="http://schemas.microsoft.com/office/drawing/2014/main" val="664609411"/>
                    </a:ext>
                  </a:extLst>
                </a:gridCol>
                <a:gridCol w="1080368">
                  <a:extLst>
                    <a:ext uri="{9D8B030D-6E8A-4147-A177-3AD203B41FA5}">
                      <a16:colId xmlns:a16="http://schemas.microsoft.com/office/drawing/2014/main" val="1668201667"/>
                    </a:ext>
                  </a:extLst>
                </a:gridCol>
              </a:tblGrid>
              <a:tr h="354270">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u="none" strike="noStrike" cap="none" normalizeH="0" baseline="0" dirty="0">
                          <a:ln>
                            <a:noFill/>
                          </a:ln>
                          <a:effectLst/>
                        </a:rPr>
                        <a:t>TG</a:t>
                      </a:r>
                      <a:endParaRPr kumimoji="0" lang="en-US" sz="1100" b="1"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8">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u="none" strike="noStrike" cap="none" normalizeH="0" baseline="0" dirty="0">
                          <a:ln>
                            <a:noFill/>
                          </a:ln>
                          <a:effectLst/>
                        </a:rPr>
                        <a:t>Published or Draft Baseline Document</a:t>
                      </a:r>
                      <a:endParaRPr kumimoji="0" lang="en-US" sz="1600" b="1" i="0" u="none" strike="noStrike" cap="none" normalizeH="0" baseline="0" dirty="0">
                        <a:ln>
                          <a:noFill/>
                        </a:ln>
                        <a:solidFill>
                          <a:schemeClr val="tx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lnL w="12700" cap="flat" cmpd="sng" algn="ctr">
                      <a:solidFill>
                        <a:schemeClr val="tx1"/>
                      </a:solidFill>
                      <a:prstDash val="solid"/>
                      <a:round/>
                      <a:headEnd type="none" w="med" len="med"/>
                      <a:tailEnd type="none" w="med" len="med"/>
                    </a:lnL>
                  </a:tcPr>
                </a:tc>
                <a:tc hMerge="1">
                  <a:txBody>
                    <a:bodyPr/>
                    <a:lstStyle/>
                    <a:p>
                      <a:endParaRPr lang="en-US"/>
                    </a:p>
                  </a:txBody>
                  <a:tcPr/>
                </a:tc>
                <a:tc hMerge="1">
                  <a:txBody>
                    <a:bodyPr/>
                    <a:lstStyle/>
                    <a:p>
                      <a:endParaRPr lang="en-US"/>
                    </a:p>
                  </a:txBody>
                  <a:tcPr/>
                </a:tc>
                <a:tc hMerge="1">
                  <a:txBody>
                    <a:bodyPr/>
                    <a:lstStyle/>
                    <a:p>
                      <a:endParaRPr lang="en-US"/>
                    </a:p>
                  </a:txBody>
                  <a:tcPr>
                    <a:lnL w="12700" cap="flat" cmpd="sng" algn="ctr">
                      <a:solidFill>
                        <a:schemeClr val="tx1"/>
                      </a:solidFill>
                      <a:prstDash val="solid"/>
                      <a:round/>
                      <a:headEnd type="none" w="med" len="med"/>
                      <a:tailEnd type="none" w="med" len="med"/>
                    </a:lnL>
                  </a:tcPr>
                </a:tc>
                <a:tc hMerge="1">
                  <a:txBody>
                    <a:bodyPr/>
                    <a:lstStyle/>
                    <a:p>
                      <a:endParaRPr lang="en-US"/>
                    </a:p>
                  </a:txBody>
                  <a:tcPr/>
                </a:tc>
                <a:tc hMerge="1">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dirty="0">
                        <a:ln>
                          <a:noFill/>
                        </a:ln>
                        <a:solidFill>
                          <a:schemeClr val="tx1"/>
                        </a:solidFill>
                        <a:effectLst/>
                        <a:latin typeface="Times New Roman" pitchFamily="18" charset="0"/>
                      </a:endParaRPr>
                    </a:p>
                  </a:txBody>
                  <a:tcPr marR="0" marB="0" horzOverflow="overflow"/>
                </a:tc>
                <a:tc hMerge="1">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cap="none" normalizeH="0" baseline="0" dirty="0">
                        <a:ln>
                          <a:noFill/>
                        </a:ln>
                        <a:solidFill>
                          <a:schemeClr val="tx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900" u="none" strike="noStrike" cap="none" normalizeH="0" baseline="0" dirty="0">
                          <a:ln>
                            <a:noFill/>
                          </a:ln>
                          <a:solidFill>
                            <a:schemeClr val="bg1"/>
                          </a:solidFill>
                          <a:effectLst/>
                        </a:rPr>
                        <a:t>Source</a:t>
                      </a:r>
                      <a:endParaRPr kumimoji="0" lang="en-US" sz="900" b="1" i="0" u="none" strike="noStrike" cap="none" normalizeH="0" baseline="0" dirty="0">
                        <a:ln>
                          <a:noFill/>
                        </a:ln>
                        <a:solidFill>
                          <a:schemeClr val="bg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900" u="none" strike="noStrike" cap="none" normalizeH="0" baseline="0" dirty="0">
                        <a:ln>
                          <a:noFill/>
                        </a:ln>
                        <a:solidFill>
                          <a:schemeClr val="bg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900" b="1" i="0" u="none" strike="noStrike" cap="none" normalizeH="0" baseline="0" dirty="0">
                        <a:ln>
                          <a:noFill/>
                        </a:ln>
                        <a:solidFill>
                          <a:schemeClr val="bg1"/>
                        </a:solidFill>
                        <a:effectLst/>
                        <a:latin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900" b="1" i="0" u="none" strike="noStrike" cap="none" normalizeH="0" baseline="0" dirty="0">
                        <a:ln>
                          <a:noFill/>
                        </a:ln>
                        <a:solidFill>
                          <a:schemeClr val="bg1"/>
                        </a:solidFill>
                        <a:effectLst/>
                        <a:latin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900" b="1" i="0" u="none" strike="noStrike" cap="none" normalizeH="0" baseline="0" dirty="0">
                          <a:ln>
                            <a:noFill/>
                          </a:ln>
                          <a:solidFill>
                            <a:schemeClr val="bg1"/>
                          </a:solidFill>
                          <a:effectLst/>
                          <a:latin typeface="Times New Roman" pitchFamily="18" charset="0"/>
                        </a:rPr>
                        <a:t>MDR</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900" u="none" strike="noStrike" cap="none" normalizeH="0" baseline="0" dirty="0">
                        <a:ln>
                          <a:noFill/>
                        </a:ln>
                        <a:solidFill>
                          <a:schemeClr val="bg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900" u="none" strike="noStrike" cap="none" normalizeH="0" baseline="0" dirty="0">
                        <a:ln>
                          <a:noFill/>
                        </a:ln>
                        <a:solidFill>
                          <a:schemeClr val="bg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900" u="none" strike="noStrike" cap="none" normalizeH="0" baseline="0" dirty="0">
                        <a:ln>
                          <a:noFill/>
                        </a:ln>
                        <a:solidFill>
                          <a:schemeClr val="bg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900" u="none" strike="noStrike" cap="none" normalizeH="0" baseline="0" dirty="0">
                          <a:ln>
                            <a:noFill/>
                          </a:ln>
                          <a:solidFill>
                            <a:schemeClr val="bg1"/>
                          </a:solidFill>
                          <a:effectLst/>
                        </a:rPr>
                        <a:t>Editor</a:t>
                      </a:r>
                      <a:endParaRPr kumimoji="0" lang="en-US" sz="900" b="1" i="0" u="none" strike="noStrike" cap="none" normalizeH="0" baseline="0" dirty="0">
                        <a:ln>
                          <a:noFill/>
                        </a:ln>
                        <a:solidFill>
                          <a:schemeClr val="bg1"/>
                        </a:solidFill>
                        <a:effectLst/>
                        <a:latin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900" u="none" strike="noStrike" cap="none" normalizeH="0" baseline="0" dirty="0">
                        <a:ln>
                          <a:noFill/>
                        </a:ln>
                        <a:solidFill>
                          <a:schemeClr val="bg1"/>
                        </a:solidFill>
                        <a:effectLst/>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900" b="1" i="0" u="none" strike="noStrike" cap="none" normalizeH="0" baseline="0" dirty="0">
                        <a:ln>
                          <a:noFill/>
                        </a:ln>
                        <a:solidFill>
                          <a:schemeClr val="bg1"/>
                        </a:solidFill>
                        <a:effectLst/>
                        <a:latin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900" b="1" i="0" u="none" strike="noStrike" cap="none" normalizeH="0" baseline="0" dirty="0">
                        <a:ln>
                          <a:noFill/>
                        </a:ln>
                        <a:solidFill>
                          <a:schemeClr val="bg1"/>
                        </a:solidFill>
                        <a:effectLst/>
                        <a:latin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900" b="1" i="0" u="none" strike="noStrike" cap="none" normalizeH="0" baseline="0" dirty="0">
                        <a:ln>
                          <a:noFill/>
                        </a:ln>
                        <a:solidFill>
                          <a:schemeClr val="bg1"/>
                        </a:solidFill>
                        <a:effectLst/>
                        <a:latin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900" u="none" strike="noStrike" cap="none" normalizeH="0" baseline="0" dirty="0">
                          <a:ln>
                            <a:noFill/>
                          </a:ln>
                          <a:solidFill>
                            <a:schemeClr val="bg1"/>
                          </a:solidFill>
                          <a:effectLst/>
                        </a:rPr>
                        <a:t>Snapshot Date</a:t>
                      </a:r>
                      <a:endParaRPr kumimoji="0" lang="en-US" sz="900" b="1" i="0" u="none" strike="noStrike" cap="none" normalizeH="0" baseline="0" dirty="0">
                        <a:ln>
                          <a:noFill/>
                        </a:ln>
                        <a:solidFill>
                          <a:schemeClr val="bg1"/>
                        </a:solidFill>
                        <a:effectLst/>
                        <a:latin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900" b="1" i="0" u="none" strike="noStrike" cap="none" normalizeH="0" baseline="0" dirty="0">
                        <a:ln>
                          <a:noFill/>
                        </a:ln>
                        <a:solidFill>
                          <a:schemeClr val="bg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7557412"/>
                  </a:ext>
                </a:extLst>
              </a:tr>
              <a:tr h="455490">
                <a:tc vMerge="1">
                  <a:txBody>
                    <a:bodyPr/>
                    <a:lstStyle/>
                    <a:p>
                      <a:endParaRPr lang="en-US"/>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u="none" strike="noStrike" cap="none" normalizeH="0" baseline="0" dirty="0">
                          <a:ln>
                            <a:noFill/>
                          </a:ln>
                          <a:effectLst/>
                        </a:rPr>
                        <a:t>Published</a:t>
                      </a:r>
                      <a:endParaRPr kumimoji="0" lang="en-US" sz="1100" b="1" i="0" u="none" strike="noStrike" cap="none" normalizeH="0" baseline="0" dirty="0">
                        <a:ln>
                          <a:noFill/>
                        </a:ln>
                        <a:solidFill>
                          <a:srgbClr val="00B050"/>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u="none" strike="noStrike" cap="none" normalizeH="0" baseline="0" dirty="0" err="1">
                          <a:ln>
                            <a:noFill/>
                          </a:ln>
                          <a:effectLst/>
                        </a:rPr>
                        <a:t>az</a:t>
                      </a:r>
                      <a:endParaRPr kumimoji="0" lang="en-US" sz="1400" b="1" i="0" u="none" strike="noStrike" cap="none" normalizeH="0" baseline="0" dirty="0">
                        <a:ln>
                          <a:noFill/>
                        </a:ln>
                        <a:solidFill>
                          <a:schemeClr val="folHlink"/>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itchFamily="18" charset="0"/>
                        </a:rPr>
                        <a:t>bd</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u="none" strike="noStrike" cap="none" normalizeH="0" baseline="0" dirty="0" err="1">
                          <a:ln>
                            <a:noFill/>
                          </a:ln>
                          <a:effectLst/>
                        </a:rPr>
                        <a:t>bc</a:t>
                      </a:r>
                      <a:endParaRPr kumimoji="0" lang="en-US" sz="1400" b="1" i="0" u="none" strike="noStrike" cap="none" normalizeH="0" baseline="0" dirty="0">
                        <a:ln>
                          <a:noFill/>
                        </a:ln>
                        <a:solidFill>
                          <a:schemeClr val="folHlink"/>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u="none" strike="noStrike" cap="none" normalizeH="0" baseline="0" dirty="0">
                          <a:ln>
                            <a:noFill/>
                          </a:ln>
                          <a:effectLst/>
                        </a:rPr>
                        <a:t>bb</a:t>
                      </a:r>
                      <a:endParaRPr kumimoji="0" lang="en-US" sz="1400" b="1" i="0" u="none" strike="noStrike" cap="none" normalizeH="0" baseline="0" dirty="0">
                        <a:ln>
                          <a:noFill/>
                        </a:ln>
                        <a:solidFill>
                          <a:schemeClr val="folHlink"/>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u="none" strike="noStrike" cap="none" normalizeH="0" baseline="0" dirty="0">
                          <a:ln>
                            <a:noFill/>
                          </a:ln>
                          <a:solidFill>
                            <a:schemeClr val="tx1"/>
                          </a:solidFill>
                          <a:effectLst/>
                        </a:rPr>
                        <a:t>me</a:t>
                      </a:r>
                      <a:endParaRPr kumimoji="0" lang="en-US" sz="1400" b="1" i="0" u="none" strike="noStrike" cap="none" normalizeH="0" baseline="0" dirty="0">
                        <a:ln>
                          <a:noFill/>
                        </a:ln>
                        <a:solidFill>
                          <a:schemeClr val="tx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u="none" strike="noStrike" cap="none" normalizeH="0" baseline="0" dirty="0">
                          <a:ln>
                            <a:noFill/>
                          </a:ln>
                          <a:solidFill>
                            <a:schemeClr val="tx1"/>
                          </a:solidFill>
                          <a:effectLst/>
                        </a:rPr>
                        <a:t>be</a:t>
                      </a:r>
                      <a:endParaRPr kumimoji="0" lang="en-US" sz="1400" b="1" i="0" u="none" strike="noStrike" cap="none" normalizeH="0" baseline="0" dirty="0">
                        <a:ln>
                          <a:noFill/>
                        </a:ln>
                        <a:solidFill>
                          <a:schemeClr val="tx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u="none" strike="noStrike" cap="none" normalizeH="0" baseline="0" dirty="0">
                          <a:ln>
                            <a:noFill/>
                          </a:ln>
                          <a:effectLst/>
                        </a:rPr>
                        <a:t> </a:t>
                      </a:r>
                      <a:endParaRPr kumimoji="0" lang="en-US" sz="1100" b="1" i="0" u="none" strike="noStrike" cap="none" normalizeH="0" baseline="0" dirty="0">
                        <a:ln>
                          <a:noFill/>
                        </a:ln>
                        <a:solidFill>
                          <a:schemeClr val="folHlink"/>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100" b="1" i="0" u="none" strike="noStrike" cap="none" normalizeH="0" baseline="0" dirty="0">
                        <a:ln>
                          <a:noFill/>
                        </a:ln>
                        <a:solidFill>
                          <a:schemeClr val="accent4"/>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dirty="0"/>
                    </a:p>
                  </a:txBody>
                  <a:tcPr/>
                </a:tc>
                <a:extLst>
                  <a:ext uri="{0D108BD9-81ED-4DB2-BD59-A6C34878D82A}">
                    <a16:rowId xmlns:a16="http://schemas.microsoft.com/office/drawing/2014/main" val="1841105578"/>
                  </a:ext>
                </a:extLst>
              </a:tr>
              <a:tr h="48301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err="1">
                          <a:ln>
                            <a:noFill/>
                          </a:ln>
                          <a:solidFill>
                            <a:schemeClr val="tx1"/>
                          </a:solidFill>
                          <a:effectLst/>
                          <a:latin typeface="Times New Roman" pitchFamily="18" charset="0"/>
                        </a:rPr>
                        <a:t>az</a:t>
                      </a:r>
                      <a:endParaRPr kumimoji="0" lang="en-US" sz="1600" b="0"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rgbClr val="002060"/>
                          </a:solidFill>
                          <a:effectLst/>
                          <a:latin typeface="Times New Roman" pitchFamily="18" charset="0"/>
                        </a:rPr>
                        <a:t>Y</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rgbClr val="FF0000"/>
                          </a:solidFill>
                          <a:effectLst/>
                          <a:latin typeface="+mn-lt"/>
                        </a:rPr>
                        <a:t>4.1</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accent2"/>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lumMod val="95000"/>
                              <a:lumOff val="5000"/>
                            </a:schemeClr>
                          </a:solidFill>
                        </a:rPr>
                        <a:t>Word</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rgbClr val="002060"/>
                          </a:solidFill>
                          <a:effectLst/>
                          <a:latin typeface="Times New Roman" pitchFamily="18" charset="0"/>
                        </a:rPr>
                        <a:t>Yes</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cap="none" normalizeH="0" baseline="0" dirty="0">
                          <a:ln>
                            <a:noFill/>
                          </a:ln>
                          <a:solidFill>
                            <a:schemeClr val="tx1"/>
                          </a:solidFill>
                          <a:effectLst/>
                          <a:latin typeface="Times New Roman" pitchFamily="18" charset="0"/>
                        </a:rPr>
                        <a:t>Roy Want, Chao </a:t>
                      </a:r>
                      <a:r>
                        <a:rPr kumimoji="0" lang="en-US" sz="1400" b="0" i="0" u="none" strike="noStrike" cap="none" normalizeH="0" baseline="0">
                          <a:ln>
                            <a:noFill/>
                          </a:ln>
                          <a:solidFill>
                            <a:schemeClr val="tx1"/>
                          </a:solidFill>
                          <a:effectLst/>
                          <a:latin typeface="Times New Roman" pitchFamily="18" charset="0"/>
                        </a:rPr>
                        <a:t>Chun Wang</a:t>
                      </a:r>
                      <a:endParaRPr kumimoji="0" lang="en-US" sz="1400" b="0"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rgbClr val="FF0000"/>
                          </a:solidFill>
                          <a:effectLst/>
                          <a:latin typeface="Times New Roman" pitchFamily="18" charset="0"/>
                        </a:rPr>
                        <a:t>7-Feb</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200" b="0"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93073376"/>
                  </a:ext>
                </a:extLst>
              </a:tr>
              <a:tr h="30480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bd</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rgbClr val="002060"/>
                          </a:solidFill>
                          <a:effectLst/>
                          <a:latin typeface="Times New Roman" pitchFamily="18" charset="0"/>
                        </a:rPr>
                        <a:t>N</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rgbClr val="002060"/>
                          </a:solidFill>
                          <a:effectLst/>
                          <a:latin typeface="+mn-lt"/>
                        </a:rPr>
                        <a:t>4.0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rgbClr val="FF0000"/>
                          </a:solidFill>
                          <a:effectLst/>
                          <a:latin typeface="+mn-lt"/>
                        </a:rPr>
                        <a:t>3.1</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FF000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FF000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accent2"/>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kern="1200" dirty="0">
                          <a:solidFill>
                            <a:schemeClr val="tx1">
                              <a:lumMod val="95000"/>
                              <a:lumOff val="5000"/>
                            </a:schemeClr>
                          </a:solidFill>
                          <a:effectLst/>
                          <a:latin typeface="+mn-lt"/>
                          <a:ea typeface="+mn-ea"/>
                          <a:cs typeface="+mn-cs"/>
                        </a:rPr>
                        <a:t>FrameMaker</a:t>
                      </a:r>
                    </a:p>
                    <a:p>
                      <a:pPr algn="ctr"/>
                      <a:r>
                        <a:rPr lang="en-US" sz="1200" kern="1200" dirty="0">
                          <a:solidFill>
                            <a:schemeClr val="tx1">
                              <a:lumMod val="95000"/>
                              <a:lumOff val="5000"/>
                            </a:schemeClr>
                          </a:solidFill>
                          <a:effectLst/>
                          <a:latin typeface="+mn-lt"/>
                          <a:ea typeface="+mn-ea"/>
                          <a:cs typeface="+mn-cs"/>
                        </a:rPr>
                        <a:t>2020 release</a:t>
                      </a:r>
                      <a:endParaRPr lang="en-US" sz="1200" dirty="0">
                        <a:solidFill>
                          <a:schemeClr val="tx1">
                            <a:lumMod val="95000"/>
                            <a:lumOff val="5000"/>
                          </a:schemeClr>
                        </a:solidFill>
                      </a:endParaRPr>
                    </a:p>
                    <a:p>
                      <a:pPr algn="ctr"/>
                      <a:endParaRPr lang="en-US" sz="1200" dirty="0">
                        <a:solidFill>
                          <a:schemeClr val="tx1">
                            <a:lumMod val="95000"/>
                            <a:lumOff val="5000"/>
                          </a:schemeClr>
                        </a:solidFill>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rgbClr val="002060"/>
                          </a:solidFill>
                          <a:effectLst/>
                          <a:latin typeface="Times New Roman" pitchFamily="18" charset="0"/>
                        </a:rPr>
                        <a:t>No</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cap="none" normalizeH="0" baseline="0" dirty="0" err="1">
                          <a:ln>
                            <a:noFill/>
                          </a:ln>
                          <a:solidFill>
                            <a:schemeClr val="tx1"/>
                          </a:solidFill>
                          <a:effectLst/>
                          <a:latin typeface="Times New Roman" pitchFamily="18" charset="0"/>
                        </a:rPr>
                        <a:t>Yujin</a:t>
                      </a:r>
                      <a:r>
                        <a:rPr kumimoji="0" lang="en-US" sz="1400" b="0" i="0" u="none" strike="noStrike" cap="none" normalizeH="0" baseline="0" dirty="0">
                          <a:ln>
                            <a:noFill/>
                          </a:ln>
                          <a:solidFill>
                            <a:schemeClr val="tx1"/>
                          </a:solidFill>
                          <a:effectLst/>
                          <a:latin typeface="Times New Roman" pitchFamily="18" charset="0"/>
                        </a:rPr>
                        <a:t> Noh</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a:ln>
                            <a:noFill/>
                          </a:ln>
                          <a:solidFill>
                            <a:srgbClr val="FF0000"/>
                          </a:solidFill>
                          <a:effectLst/>
                          <a:latin typeface="Times New Roman" pitchFamily="18" charset="0"/>
                        </a:rPr>
                        <a:t>7-Mar</a:t>
                      </a:r>
                      <a:endParaRPr kumimoji="0" lang="en-US" sz="1200" b="0" i="0" u="none" strike="noStrike" cap="none" normalizeH="0" baseline="0" dirty="0">
                        <a:ln>
                          <a:noFill/>
                        </a:ln>
                        <a:solidFill>
                          <a:srgbClr val="FF0000"/>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04414803"/>
                  </a:ext>
                </a:extLst>
              </a:tr>
              <a:tr h="30480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err="1">
                          <a:ln>
                            <a:noFill/>
                          </a:ln>
                          <a:solidFill>
                            <a:schemeClr val="tx1"/>
                          </a:solidFill>
                          <a:effectLst/>
                          <a:latin typeface="Times New Roman" pitchFamily="18" charset="0"/>
                        </a:rPr>
                        <a:t>bc</a:t>
                      </a:r>
                      <a:endParaRPr kumimoji="0" lang="en-US" sz="1600" b="0"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a:ln>
                            <a:noFill/>
                          </a:ln>
                          <a:solidFill>
                            <a:srgbClr val="002060"/>
                          </a:solidFill>
                          <a:effectLst/>
                          <a:latin typeface="Times New Roman" pitchFamily="18" charset="0"/>
                        </a:rPr>
                        <a:t>N</a:t>
                      </a:r>
                      <a:endParaRPr kumimoji="0" lang="en-US" sz="1600" b="0" i="0" u="none" strike="noStrike" cap="none" normalizeH="0" baseline="0" dirty="0">
                        <a:ln>
                          <a:noFill/>
                        </a:ln>
                        <a:solidFill>
                          <a:srgbClr val="002060"/>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rgbClr val="002060"/>
                          </a:solidFill>
                          <a:effectLst/>
                          <a:latin typeface="+mn-lt"/>
                        </a:rPr>
                        <a:t>4.0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rgbClr val="FF0000"/>
                          </a:solidFill>
                          <a:effectLst/>
                          <a:latin typeface="+mn-lt"/>
                        </a:rPr>
                        <a:t>3.0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rgbClr val="FF0000"/>
                          </a:solidFill>
                          <a:effectLst/>
                          <a:latin typeface="+mn-lt"/>
                        </a:rPr>
                        <a:t>2.2</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accent2"/>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kern="1200" dirty="0">
                          <a:solidFill>
                            <a:schemeClr val="tx1">
                              <a:lumMod val="95000"/>
                              <a:lumOff val="5000"/>
                            </a:schemeClr>
                          </a:solidFill>
                          <a:effectLst/>
                          <a:latin typeface="+mn-lt"/>
                          <a:ea typeface="+mn-ea"/>
                          <a:cs typeface="+mn-cs"/>
                        </a:rPr>
                        <a:t>FrameMaker 2020 release</a:t>
                      </a:r>
                      <a:endParaRPr lang="en-US" sz="1200" dirty="0">
                        <a:solidFill>
                          <a:schemeClr val="tx1">
                            <a:lumMod val="95000"/>
                            <a:lumOff val="5000"/>
                          </a:schemeClr>
                        </a:solidFill>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rgbClr val="002060"/>
                          </a:solidFill>
                          <a:effectLst/>
                          <a:latin typeface="Times New Roman" pitchFamily="18" charset="0"/>
                        </a:rPr>
                        <a:t>No</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cap="none" normalizeH="0" baseline="0" dirty="0">
                          <a:ln>
                            <a:noFill/>
                          </a:ln>
                          <a:solidFill>
                            <a:schemeClr val="tx1"/>
                          </a:solidFill>
                          <a:effectLst/>
                          <a:latin typeface="Times New Roman" pitchFamily="18" charset="0"/>
                        </a:rPr>
                        <a:t>Carol Ansley</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a:ln>
                            <a:noFill/>
                          </a:ln>
                          <a:solidFill>
                            <a:srgbClr val="FF0000"/>
                          </a:solidFill>
                          <a:effectLst/>
                          <a:latin typeface="Times New Roman" pitchFamily="18" charset="0"/>
                        </a:rPr>
                        <a:t>7-Mar</a:t>
                      </a:r>
                      <a:endParaRPr kumimoji="0" lang="en-US" sz="1200" b="0" i="0" u="none" strike="noStrike" cap="none" normalizeH="0" baseline="0" dirty="0">
                        <a:ln>
                          <a:noFill/>
                        </a:ln>
                        <a:solidFill>
                          <a:srgbClr val="FF0000"/>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52362811"/>
                  </a:ext>
                </a:extLst>
              </a:tr>
              <a:tr h="45720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bb</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rgbClr val="002060"/>
                          </a:solidFill>
                          <a:effectLst/>
                          <a:latin typeface="Times New Roman" pitchFamily="18" charset="0"/>
                        </a:rPr>
                        <a:t>N</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rgbClr val="002060"/>
                          </a:solidFill>
                          <a:effectLst/>
                          <a:latin typeface="+mn-lt"/>
                        </a:rPr>
                        <a:t>4.0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rgbClr val="002060"/>
                          </a:solidFill>
                          <a:effectLst/>
                          <a:latin typeface="+mn-lt"/>
                        </a:rPr>
                        <a:t>2.1</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rgbClr val="002060"/>
                          </a:solidFill>
                          <a:effectLst/>
                          <a:latin typeface="+mn-lt"/>
                        </a:rPr>
                        <a:t>2..0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002060"/>
                          </a:solidFill>
                          <a:effectLst/>
                          <a:latin typeface="+mn-lt"/>
                        </a:rPr>
                        <a:t>1.0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kern="1200" dirty="0">
                          <a:solidFill>
                            <a:schemeClr val="tx1">
                              <a:lumMod val="95000"/>
                              <a:lumOff val="5000"/>
                            </a:schemeClr>
                          </a:solidFill>
                          <a:effectLst/>
                          <a:latin typeface="+mn-lt"/>
                          <a:ea typeface="+mn-ea"/>
                          <a:cs typeface="+mn-cs"/>
                        </a:rPr>
                        <a:t>Word</a:t>
                      </a:r>
                      <a:endParaRPr lang="en-US" sz="1200" dirty="0">
                        <a:solidFill>
                          <a:schemeClr val="tx1">
                            <a:lumMod val="95000"/>
                            <a:lumOff val="5000"/>
                          </a:schemeClr>
                        </a:solidFill>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rgbClr val="002060"/>
                          </a:solidFill>
                        </a:rPr>
                        <a:t>No</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rPr>
                        <a:t>Volker Jungnickel, Harry </a:t>
                      </a:r>
                      <a:r>
                        <a:rPr lang="en-US" sz="1400" dirty="0" err="1">
                          <a:solidFill>
                            <a:schemeClr val="tx1"/>
                          </a:solidFill>
                        </a:rPr>
                        <a:t>Bims</a:t>
                      </a:r>
                      <a:endParaRPr lang="en-US" sz="1400" dirty="0">
                        <a:solidFill>
                          <a:schemeClr val="tx1"/>
                        </a:solidFill>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200" b="0" i="0" u="none" strike="noStrike" cap="none" normalizeH="0" baseline="0" dirty="0">
                          <a:ln>
                            <a:noFill/>
                          </a:ln>
                          <a:solidFill>
                            <a:srgbClr val="FF0000"/>
                          </a:solidFill>
                          <a:effectLst/>
                          <a:latin typeface="Times New Roman" pitchFamily="18" charset="0"/>
                        </a:rPr>
                        <a:t>7-Mar</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60612243"/>
                  </a:ext>
                </a:extLst>
              </a:tr>
              <a:tr h="41050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me</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cap="none" normalizeH="0" baseline="0" dirty="0">
                          <a:ln>
                            <a:noFill/>
                          </a:ln>
                          <a:solidFill>
                            <a:srgbClr val="002060"/>
                          </a:solidFill>
                          <a:effectLst/>
                          <a:latin typeface="Times New Roman" pitchFamily="18" charset="0"/>
                        </a:rPr>
                        <a:t>Y</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200" b="0" i="0" u="none" strike="noStrike" cap="none" normalizeH="0" baseline="0" dirty="0">
                          <a:ln>
                            <a:noFill/>
                          </a:ln>
                          <a:solidFill>
                            <a:srgbClr val="FF0000"/>
                          </a:solidFill>
                          <a:effectLst/>
                          <a:latin typeface="+mn-lt"/>
                        </a:rPr>
                        <a:t>1.1</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lumMod val="95000"/>
                              <a:lumOff val="5000"/>
                            </a:schemeClr>
                          </a:solidFill>
                        </a:rPr>
                        <a:t>FrameMaker 2020 release</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002060"/>
                          </a:solidFill>
                          <a:effectLst/>
                          <a:latin typeface="Times New Roman" pitchFamily="18" charset="0"/>
                        </a:rPr>
                        <a:t>No</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rPr>
                        <a:t>Emily Qi, Edward Au</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200" b="0" i="0" u="none" strike="noStrike" cap="none" normalizeH="0" baseline="0" dirty="0">
                          <a:ln>
                            <a:noFill/>
                          </a:ln>
                          <a:solidFill>
                            <a:srgbClr val="FF0000"/>
                          </a:solidFill>
                          <a:effectLst/>
                          <a:latin typeface="Times New Roman" pitchFamily="18" charset="0"/>
                        </a:rPr>
                        <a:t>4-Mar</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2499157"/>
                  </a:ext>
                </a:extLst>
              </a:tr>
              <a:tr h="41050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be</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cap="none" normalizeH="0" baseline="0" dirty="0">
                          <a:ln>
                            <a:noFill/>
                          </a:ln>
                          <a:solidFill>
                            <a:srgbClr val="002060"/>
                          </a:solidFill>
                          <a:effectLst/>
                          <a:latin typeface="Times New Roman" pitchFamily="18" charset="0"/>
                        </a:rPr>
                        <a:t>N</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cap="none" normalizeH="0" baseline="0" dirty="0">
                          <a:ln>
                            <a:noFill/>
                          </a:ln>
                          <a:solidFill>
                            <a:srgbClr val="002060"/>
                          </a:solidFill>
                          <a:effectLst/>
                          <a:latin typeface="+mn-lt"/>
                        </a:rPr>
                        <a:t>4.0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cap="none" normalizeH="0" baseline="0" dirty="0">
                          <a:ln>
                            <a:noFill/>
                          </a:ln>
                          <a:solidFill>
                            <a:srgbClr val="002060"/>
                          </a:solidFill>
                          <a:effectLst/>
                          <a:latin typeface="+mn-lt"/>
                        </a:rPr>
                        <a:t>2.1</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cap="none" normalizeH="0" baseline="0" dirty="0">
                          <a:ln>
                            <a:noFill/>
                          </a:ln>
                          <a:solidFill>
                            <a:srgbClr val="002060"/>
                          </a:solidFill>
                          <a:effectLst/>
                          <a:latin typeface="+mn-lt"/>
                        </a:rPr>
                        <a:t>2.0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002060"/>
                          </a:solidFill>
                          <a:effectLst/>
                          <a:latin typeface="+mn-lt"/>
                        </a:rPr>
                        <a:t>0.7</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200" b="0" i="0" u="none" strike="noStrike" cap="none" normalizeH="0" baseline="0" dirty="0">
                          <a:ln>
                            <a:noFill/>
                          </a:ln>
                          <a:solidFill>
                            <a:srgbClr val="002060"/>
                          </a:solidFill>
                          <a:effectLst/>
                          <a:latin typeface="+mn-lt"/>
                        </a:rPr>
                        <a:t>0.4</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FF0000"/>
                          </a:solidFill>
                          <a:effectLst/>
                          <a:latin typeface="+mn-lt"/>
                        </a:rPr>
                        <a:t>1.4</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lumMod val="95000"/>
                              <a:lumOff val="5000"/>
                            </a:schemeClr>
                          </a:solidFill>
                        </a:rPr>
                        <a:t>FrameMaker</a:t>
                      </a:r>
                    </a:p>
                    <a:p>
                      <a:pPr algn="ctr"/>
                      <a:r>
                        <a:rPr lang="en-US" sz="1200" dirty="0">
                          <a:solidFill>
                            <a:schemeClr val="tx1">
                              <a:lumMod val="95000"/>
                              <a:lumOff val="5000"/>
                            </a:schemeClr>
                          </a:solidFill>
                        </a:rPr>
                        <a:t>(old)</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002060"/>
                          </a:solidFill>
                          <a:effectLst/>
                          <a:latin typeface="Times New Roman" pitchFamily="18" charset="0"/>
                        </a:rPr>
                        <a:t>No</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rPr>
                        <a:t>Edward Au</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200" b="0" i="0" u="none" strike="noStrike" cap="none" normalizeH="0" baseline="0" dirty="0">
                          <a:ln>
                            <a:noFill/>
                          </a:ln>
                          <a:solidFill>
                            <a:srgbClr val="FF0000"/>
                          </a:solidFill>
                          <a:effectLst/>
                          <a:latin typeface="Times New Roman" pitchFamily="18" charset="0"/>
                        </a:rPr>
                        <a:t>7-Mar</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58542191"/>
                  </a:ext>
                </a:extLst>
              </a:tr>
              <a:tr h="41050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600" b="0" i="0" u="none" strike="noStrike" cap="none" normalizeH="0" baseline="0" dirty="0">
                        <a:ln>
                          <a:noFill/>
                        </a:ln>
                        <a:solidFill>
                          <a:srgbClr val="002060"/>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02060"/>
                        </a:solidFill>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02060"/>
                        </a:solidFill>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02060"/>
                        </a:solidFill>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200" b="0" i="0" u="none" strike="noStrike" cap="none" normalizeH="0" baseline="0" dirty="0">
                        <a:ln>
                          <a:noFill/>
                        </a:ln>
                        <a:solidFill>
                          <a:srgbClr val="FF000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400" dirty="0">
                        <a:solidFill>
                          <a:schemeClr val="tx1">
                            <a:lumMod val="95000"/>
                            <a:lumOff val="5000"/>
                          </a:schemeClr>
                        </a:solidFill>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400" dirty="0">
                        <a:solidFill>
                          <a:srgbClr val="002060"/>
                        </a:solidFill>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600" dirty="0">
                        <a:solidFill>
                          <a:srgbClr val="002060"/>
                        </a:solidFill>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400" b="0" i="0" u="none" strike="noStrike" cap="none" normalizeH="0" baseline="0" dirty="0">
                        <a:ln>
                          <a:noFill/>
                        </a:ln>
                        <a:solidFill>
                          <a:srgbClr val="002060"/>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11138465"/>
                  </a:ext>
                </a:extLst>
              </a:tr>
              <a:tr h="410503">
                <a:tc>
                  <a:txBody>
                    <a:bodyPr/>
                    <a:lstStyle/>
                    <a:p>
                      <a:pPr algn="ct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4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rgbClr val="FF000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rgbClr val="FF000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rgbClr val="FF000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rgbClr val="FF000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rgbClr val="FF000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rgbClr val="FF000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rgbClr val="FF000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rgbClr val="00206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4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4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85866631"/>
                  </a:ext>
                </a:extLst>
              </a:tr>
              <a:tr h="205252">
                <a:tc>
                  <a:txBody>
                    <a:bodyPr/>
                    <a:lstStyle/>
                    <a:p>
                      <a:pPr algn="ct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4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rgbClr val="FF000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rgbClr val="FF000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rgbClr val="FF000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rgbClr val="FF000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4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6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4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48918916"/>
                  </a:ext>
                </a:extLst>
              </a:tr>
              <a:tr h="205252">
                <a:tc>
                  <a:txBody>
                    <a:bodyPr/>
                    <a:lstStyle/>
                    <a:p>
                      <a:pPr algn="ct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400" dirty="0">
                        <a:solidFill>
                          <a:srgbClr val="00B05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rgbClr val="FF000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rgbClr val="00206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rgbClr val="00206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rgbClr val="00206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rgbClr val="FF000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4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6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4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41030737"/>
                  </a:ext>
                </a:extLst>
              </a:tr>
            </a:tbl>
          </a:graphicData>
        </a:graphic>
      </p:graphicFrame>
      <p:sp>
        <p:nvSpPr>
          <p:cNvPr id="7" name="Text Box 116"/>
          <p:cNvSpPr txBox="1">
            <a:spLocks noChangeArrowheads="1"/>
          </p:cNvSpPr>
          <p:nvPr/>
        </p:nvSpPr>
        <p:spPr bwMode="auto">
          <a:xfrm>
            <a:off x="9753600" y="670986"/>
            <a:ext cx="1295400" cy="646331"/>
          </a:xfrm>
          <a:prstGeom prst="rect">
            <a:avLst/>
          </a:prstGeom>
          <a:solidFill>
            <a:srgbClr val="92D050"/>
          </a:solidFill>
          <a:ln w="12700">
            <a:noFill/>
            <a:miter lim="800000"/>
            <a:headEnd type="none" w="sm" len="sm"/>
            <a:tailEnd type="none" w="sm" len="sm"/>
          </a:ln>
        </p:spPr>
        <p:txBody>
          <a:bodyPr>
            <a:spAutoFit/>
          </a:bodyPr>
          <a:lstStyle/>
          <a:p>
            <a:pPr algn="ctr"/>
            <a:r>
              <a:rPr lang="en-US" sz="1200" dirty="0"/>
              <a:t>Most current doc shaded green.</a:t>
            </a:r>
            <a:endParaRPr lang="en-US" sz="1200" b="1" dirty="0"/>
          </a:p>
        </p:txBody>
      </p:sp>
      <p:sp>
        <p:nvSpPr>
          <p:cNvPr id="8" name="Text Box 231"/>
          <p:cNvSpPr txBox="1">
            <a:spLocks noChangeArrowheads="1"/>
          </p:cNvSpPr>
          <p:nvPr/>
        </p:nvSpPr>
        <p:spPr bwMode="auto">
          <a:xfrm>
            <a:off x="687316" y="580101"/>
            <a:ext cx="1219200" cy="338554"/>
          </a:xfrm>
          <a:prstGeom prst="rect">
            <a:avLst/>
          </a:prstGeom>
          <a:noFill/>
          <a:ln w="9525">
            <a:noFill/>
            <a:miter lim="800000"/>
            <a:headEnd/>
            <a:tailEnd/>
          </a:ln>
        </p:spPr>
        <p:txBody>
          <a:bodyPr wrap="square">
            <a:spAutoFit/>
          </a:bodyPr>
          <a:lstStyle/>
          <a:p>
            <a:pPr eaLnBrk="1" hangingPunct="1">
              <a:spcBef>
                <a:spcPct val="50000"/>
              </a:spcBef>
            </a:pPr>
            <a:r>
              <a:rPr lang="en-US" sz="1600" dirty="0">
                <a:solidFill>
                  <a:srgbClr val="FF0000"/>
                </a:solidFill>
                <a:latin typeface="Arial" charset="0"/>
              </a:rPr>
              <a:t>Mar 2022</a:t>
            </a:r>
            <a:endParaRPr lang="en-US" sz="1800" dirty="0">
              <a:solidFill>
                <a:srgbClr val="FF0000"/>
              </a:solidFill>
              <a:latin typeface="Arial" charset="0"/>
            </a:endParaRPr>
          </a:p>
        </p:txBody>
      </p:sp>
      <p:sp>
        <p:nvSpPr>
          <p:cNvPr id="9" name="Text Box 116"/>
          <p:cNvSpPr txBox="1">
            <a:spLocks noChangeArrowheads="1"/>
          </p:cNvSpPr>
          <p:nvPr/>
        </p:nvSpPr>
        <p:spPr bwMode="auto">
          <a:xfrm>
            <a:off x="687316" y="761104"/>
            <a:ext cx="1676400" cy="461665"/>
          </a:xfrm>
          <a:prstGeom prst="rect">
            <a:avLst/>
          </a:prstGeom>
          <a:noFill/>
          <a:ln w="12700">
            <a:noFill/>
            <a:miter lim="800000"/>
            <a:headEnd type="none" w="sm" len="sm"/>
            <a:tailEnd type="none" w="sm" len="sm"/>
          </a:ln>
        </p:spPr>
        <p:txBody>
          <a:bodyPr>
            <a:spAutoFit/>
          </a:bodyPr>
          <a:lstStyle/>
          <a:p>
            <a:r>
              <a:rPr lang="en-US" sz="1200" dirty="0">
                <a:solidFill>
                  <a:srgbClr val="FF0000"/>
                </a:solidFill>
              </a:rPr>
              <a:t>Changes from  last report shown in </a:t>
            </a:r>
            <a:r>
              <a:rPr lang="en-US" sz="1200" b="1" dirty="0">
                <a:solidFill>
                  <a:srgbClr val="FF0000"/>
                </a:solidFill>
              </a:rPr>
              <a:t>red.</a:t>
            </a:r>
          </a:p>
        </p:txBody>
      </p:sp>
      <p:sp>
        <p:nvSpPr>
          <p:cNvPr id="3" name="Footer Placeholder 2">
            <a:extLst>
              <a:ext uri="{FF2B5EF4-FFF2-40B4-BE49-F238E27FC236}">
                <a16:creationId xmlns:a16="http://schemas.microsoft.com/office/drawing/2014/main" id="{0F8D1807-9B54-466D-A259-1C1AB663C939}"/>
              </a:ext>
            </a:extLst>
          </p:cNvPr>
          <p:cNvSpPr>
            <a:spLocks noGrp="1"/>
          </p:cNvSpPr>
          <p:nvPr>
            <p:ph type="ftr" idx="14"/>
          </p:nvPr>
        </p:nvSpPr>
        <p:spPr/>
        <p:txBody>
          <a:bodyPr/>
          <a:lstStyle/>
          <a:p>
            <a:r>
              <a:rPr lang="en-GB"/>
              <a:t>Peter Ecclesine, Cisco</a:t>
            </a:r>
            <a:endParaRPr lang="en-GB" dirty="0"/>
          </a:p>
        </p:txBody>
      </p:sp>
      <p:sp>
        <p:nvSpPr>
          <p:cNvPr id="11" name="Slide Number Placeholder 10">
            <a:extLst>
              <a:ext uri="{FF2B5EF4-FFF2-40B4-BE49-F238E27FC236}">
                <a16:creationId xmlns:a16="http://schemas.microsoft.com/office/drawing/2014/main" id="{965E3024-5E60-4166-AEAE-E1692B024BC9}"/>
              </a:ext>
            </a:extLst>
          </p:cNvPr>
          <p:cNvSpPr>
            <a:spLocks noGrp="1"/>
          </p:cNvSpPr>
          <p:nvPr>
            <p:ph type="sldNum" idx="12"/>
          </p:nvPr>
        </p:nvSpPr>
        <p:spPr/>
        <p:txBody>
          <a:bodyPr/>
          <a:lstStyle/>
          <a:p>
            <a:r>
              <a:rPr lang="en-GB"/>
              <a:t>Slide </a:t>
            </a:r>
            <a:fld id="{440F5867-744E-4AA6-B0ED-4C44D2DFBB7B}" type="slidenum">
              <a:rPr lang="en-GB" smtClean="0"/>
              <a:pPr/>
              <a:t>17</a:t>
            </a:fld>
            <a:endParaRPr lang="en-GB" dirty="0"/>
          </a:p>
        </p:txBody>
      </p:sp>
      <p:sp>
        <p:nvSpPr>
          <p:cNvPr id="12" name="Date Placeholder 11">
            <a:extLst>
              <a:ext uri="{FF2B5EF4-FFF2-40B4-BE49-F238E27FC236}">
                <a16:creationId xmlns:a16="http://schemas.microsoft.com/office/drawing/2014/main" id="{ABCEF055-67FA-407B-B302-CC7EFC91E9E8}"/>
              </a:ext>
            </a:extLst>
          </p:cNvPr>
          <p:cNvSpPr>
            <a:spLocks noGrp="1"/>
          </p:cNvSpPr>
          <p:nvPr>
            <p:ph type="dt" idx="15"/>
          </p:nvPr>
        </p:nvSpPr>
        <p:spPr/>
        <p:txBody>
          <a:bodyPr/>
          <a:lstStyle/>
          <a:p>
            <a:r>
              <a:rPr lang="en-US"/>
              <a:t>March 2022</a:t>
            </a:r>
            <a:endParaRPr lang="en-GB" dirty="0"/>
          </a:p>
        </p:txBody>
      </p:sp>
    </p:spTree>
    <p:extLst>
      <p:ext uri="{BB962C8B-B14F-4D97-AF65-F5344CB8AC3E}">
        <p14:creationId xmlns:p14="http://schemas.microsoft.com/office/powerpoint/2010/main" val="22403596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2"/>
          <p:cNvSpPr>
            <a:spLocks noGrp="1" noChangeArrowheads="1"/>
          </p:cNvSpPr>
          <p:nvPr>
            <p:ph type="title"/>
          </p:nvPr>
        </p:nvSpPr>
        <p:spPr>
          <a:noFill/>
        </p:spPr>
        <p:txBody>
          <a:bodyPr/>
          <a:lstStyle/>
          <a:p>
            <a:r>
              <a:rPr lang="en-US" dirty="0"/>
              <a:t>ARC Closing Report </a:t>
            </a:r>
          </a:p>
        </p:txBody>
      </p:sp>
      <p:sp>
        <p:nvSpPr>
          <p:cNvPr id="1031" name="Rectangle 6"/>
          <p:cNvSpPr>
            <a:spLocks noGrp="1" noChangeArrowheads="1"/>
          </p:cNvSpPr>
          <p:nvPr>
            <p:ph type="body" idx="1"/>
          </p:nvPr>
        </p:nvSpPr>
        <p:spPr>
          <a:xfrm>
            <a:off x="2209800" y="1524000"/>
            <a:ext cx="7772400" cy="381000"/>
          </a:xfrm>
          <a:noFill/>
        </p:spPr>
        <p:txBody>
          <a:bodyPr/>
          <a:lstStyle/>
          <a:p>
            <a:pPr algn="ctr">
              <a:buFontTx/>
              <a:buNone/>
            </a:pPr>
            <a:r>
              <a:rPr lang="en-US" sz="2000" dirty="0"/>
              <a:t>Date:</a:t>
            </a:r>
            <a:r>
              <a:rPr lang="en-US" sz="2000" b="0" dirty="0"/>
              <a:t> 2022-03-14</a:t>
            </a:r>
          </a:p>
        </p:txBody>
      </p:sp>
      <p:graphicFrame>
        <p:nvGraphicFramePr>
          <p:cNvPr id="1026" name="Object 11"/>
          <p:cNvGraphicFramePr>
            <a:graphicFrameLocks noChangeAspect="1"/>
          </p:cNvGraphicFramePr>
          <p:nvPr>
            <p:extLst>
              <p:ext uri="{D42A27DB-BD31-4B8C-83A1-F6EECF244321}">
                <p14:modId xmlns:p14="http://schemas.microsoft.com/office/powerpoint/2010/main" val="3305098018"/>
              </p:ext>
            </p:extLst>
          </p:nvPr>
        </p:nvGraphicFramePr>
        <p:xfrm>
          <a:off x="2041526" y="2286001"/>
          <a:ext cx="7559675" cy="2632075"/>
        </p:xfrm>
        <a:graphic>
          <a:graphicData uri="http://schemas.openxmlformats.org/presentationml/2006/ole">
            <mc:AlternateContent xmlns:mc="http://schemas.openxmlformats.org/markup-compatibility/2006">
              <mc:Choice xmlns:v="urn:schemas-microsoft-com:vml" Requires="v">
                <p:oleObj spid="_x0000_s5132" name="Document" r:id="rId4" imgW="8267030" imgH="2874253" progId="Word.Document.8">
                  <p:embed/>
                </p:oleObj>
              </mc:Choice>
              <mc:Fallback>
                <p:oleObj name="Document" r:id="rId4" imgW="8267030" imgH="2874253" progId="Word.Document.8">
                  <p:embed/>
                  <p:pic>
                    <p:nvPicPr>
                      <p:cNvPr id="1026" name="Object 11"/>
                      <p:cNvPicPr>
                        <a:picLocks noChangeAspect="1" noChangeArrowheads="1"/>
                      </p:cNvPicPr>
                      <p:nvPr/>
                    </p:nvPicPr>
                    <p:blipFill>
                      <a:blip r:embed="rId5"/>
                      <a:srcRect/>
                      <a:stretch>
                        <a:fillRect/>
                      </a:stretch>
                    </p:blipFill>
                    <p:spPr bwMode="auto">
                      <a:xfrm>
                        <a:off x="2041526" y="2286001"/>
                        <a:ext cx="7559675" cy="2632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2" name="Rectangle 12"/>
          <p:cNvSpPr>
            <a:spLocks noChangeArrowheads="1"/>
          </p:cNvSpPr>
          <p:nvPr/>
        </p:nvSpPr>
        <p:spPr bwMode="auto">
          <a:xfrm>
            <a:off x="2057400" y="1939925"/>
            <a:ext cx="1447800" cy="381000"/>
          </a:xfrm>
          <a:prstGeom prst="rect">
            <a:avLst/>
          </a:prstGeom>
          <a:noFill/>
          <a:ln w="9525">
            <a:noFill/>
            <a:miter lim="800000"/>
            <a:headEnd/>
            <a:tailEnd/>
          </a:ln>
        </p:spPr>
        <p:txBody>
          <a:bodyPr lIns="92075" tIns="46038" rIns="92075" bIns="46038"/>
          <a:lstStyle/>
          <a:p>
            <a:pPr marL="342900" indent="-342900">
              <a:spcBef>
                <a:spcPct val="20000"/>
              </a:spcBef>
            </a:pPr>
            <a:r>
              <a:rPr lang="en-US" sz="2000" b="1"/>
              <a:t>Authors:</a:t>
            </a:r>
            <a:endParaRPr lang="en-US" sz="2000"/>
          </a:p>
        </p:txBody>
      </p:sp>
      <p:sp>
        <p:nvSpPr>
          <p:cNvPr id="2" name="Footer Placeholder 1">
            <a:extLst>
              <a:ext uri="{FF2B5EF4-FFF2-40B4-BE49-F238E27FC236}">
                <a16:creationId xmlns:a16="http://schemas.microsoft.com/office/drawing/2014/main" id="{E3790768-2138-4DFB-87EE-3A015C71DD38}"/>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75F5C3D3-5791-406D-888F-6A7FC0D7BAF8}"/>
              </a:ext>
            </a:extLst>
          </p:cNvPr>
          <p:cNvSpPr>
            <a:spLocks noGrp="1"/>
          </p:cNvSpPr>
          <p:nvPr>
            <p:ph type="sldNum" idx="12"/>
          </p:nvPr>
        </p:nvSpPr>
        <p:spPr/>
        <p:txBody>
          <a:bodyPr/>
          <a:lstStyle/>
          <a:p>
            <a:r>
              <a:rPr lang="en-GB"/>
              <a:t>Slide </a:t>
            </a:r>
            <a:fld id="{440F5867-744E-4AA6-B0ED-4C44D2DFBB7B}" type="slidenum">
              <a:rPr lang="en-GB" smtClean="0"/>
              <a:pPr/>
              <a:t>18</a:t>
            </a:fld>
            <a:endParaRPr lang="en-GB" dirty="0"/>
          </a:p>
        </p:txBody>
      </p:sp>
      <p:sp>
        <p:nvSpPr>
          <p:cNvPr id="4" name="Date Placeholder 3">
            <a:extLst>
              <a:ext uri="{FF2B5EF4-FFF2-40B4-BE49-F238E27FC236}">
                <a16:creationId xmlns:a16="http://schemas.microsoft.com/office/drawing/2014/main" id="{266B15C8-A76B-4077-9C5D-F55305165BC8}"/>
              </a:ext>
            </a:extLst>
          </p:cNvPr>
          <p:cNvSpPr>
            <a:spLocks noGrp="1"/>
          </p:cNvSpPr>
          <p:nvPr>
            <p:ph type="dt" idx="15"/>
          </p:nvPr>
        </p:nvSpPr>
        <p:spPr/>
        <p:txBody>
          <a:bodyPr/>
          <a:lstStyle/>
          <a:p>
            <a:r>
              <a:rPr lang="en-US"/>
              <a:t>March 2022</a:t>
            </a:r>
            <a:endParaRPr lang="en-GB" dirty="0"/>
          </a:p>
        </p:txBody>
      </p:sp>
    </p:spTree>
    <p:extLst>
      <p:ext uri="{BB962C8B-B14F-4D97-AF65-F5344CB8AC3E}">
        <p14:creationId xmlns:p14="http://schemas.microsoft.com/office/powerpoint/2010/main" val="32123516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a:t>Abstract</a:t>
            </a:r>
          </a:p>
        </p:txBody>
      </p:sp>
      <p:sp>
        <p:nvSpPr>
          <p:cNvPr id="14339" name="Rectangle 3"/>
          <p:cNvSpPr>
            <a:spLocks noGrp="1" noChangeArrowheads="1"/>
          </p:cNvSpPr>
          <p:nvPr>
            <p:ph idx="1"/>
          </p:nvPr>
        </p:nvSpPr>
        <p:spPr/>
        <p:txBody>
          <a:bodyPr/>
          <a:lstStyle/>
          <a:p>
            <a:pPr algn="ctr" eaLnBrk="1" hangingPunct="1">
              <a:buFontTx/>
              <a:buNone/>
            </a:pPr>
            <a:r>
              <a:rPr lang="en-US" dirty="0"/>
              <a:t>This document is the closing report for ARC SC, </a:t>
            </a:r>
          </a:p>
          <a:p>
            <a:pPr algn="ctr" eaLnBrk="1" hangingPunct="1">
              <a:buFontTx/>
              <a:buNone/>
            </a:pPr>
            <a:r>
              <a:rPr lang="en-US" dirty="0"/>
              <a:t>March 2022 Plenary Session (virtual)</a:t>
            </a:r>
          </a:p>
        </p:txBody>
      </p:sp>
      <p:sp>
        <p:nvSpPr>
          <p:cNvPr id="2" name="Footer Placeholder 1">
            <a:extLst>
              <a:ext uri="{FF2B5EF4-FFF2-40B4-BE49-F238E27FC236}">
                <a16:creationId xmlns:a16="http://schemas.microsoft.com/office/drawing/2014/main" id="{CF29FFB3-1696-42E3-AF94-4E6E9155DB0B}"/>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DE344127-5F6B-475A-A2A1-C231B52512A1}"/>
              </a:ext>
            </a:extLst>
          </p:cNvPr>
          <p:cNvSpPr>
            <a:spLocks noGrp="1"/>
          </p:cNvSpPr>
          <p:nvPr>
            <p:ph type="sldNum" idx="12"/>
          </p:nvPr>
        </p:nvSpPr>
        <p:spPr/>
        <p:txBody>
          <a:bodyPr/>
          <a:lstStyle/>
          <a:p>
            <a:r>
              <a:rPr lang="en-GB"/>
              <a:t>Slide </a:t>
            </a:r>
            <a:fld id="{440F5867-744E-4AA6-B0ED-4C44D2DFBB7B}" type="slidenum">
              <a:rPr lang="en-GB" smtClean="0"/>
              <a:pPr/>
              <a:t>19</a:t>
            </a:fld>
            <a:endParaRPr lang="en-GB" dirty="0"/>
          </a:p>
        </p:txBody>
      </p:sp>
      <p:sp>
        <p:nvSpPr>
          <p:cNvPr id="4" name="Date Placeholder 3">
            <a:extLst>
              <a:ext uri="{FF2B5EF4-FFF2-40B4-BE49-F238E27FC236}">
                <a16:creationId xmlns:a16="http://schemas.microsoft.com/office/drawing/2014/main" id="{642580EA-4B95-4646-A21A-22BD20DEC1EA}"/>
              </a:ext>
            </a:extLst>
          </p:cNvPr>
          <p:cNvSpPr>
            <a:spLocks noGrp="1"/>
          </p:cNvSpPr>
          <p:nvPr>
            <p:ph type="dt" idx="15"/>
          </p:nvPr>
        </p:nvSpPr>
        <p:spPr/>
        <p:txBody>
          <a:bodyPr/>
          <a:lstStyle/>
          <a:p>
            <a:r>
              <a:rPr lang="en-US"/>
              <a:t>March 2022</a:t>
            </a:r>
            <a:endParaRPr lang="en-GB" dirty="0"/>
          </a:p>
        </p:txBody>
      </p:sp>
    </p:spTree>
    <p:extLst>
      <p:ext uri="{BB962C8B-B14F-4D97-AF65-F5344CB8AC3E}">
        <p14:creationId xmlns:p14="http://schemas.microsoft.com/office/powerpoint/2010/main" val="14771206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Abstract</a:t>
            </a:r>
          </a:p>
        </p:txBody>
      </p:sp>
      <p:sp>
        <p:nvSpPr>
          <p:cNvPr id="4098" name="Rectangle 2"/>
          <p:cNvSpPr>
            <a:spLocks noGrp="1" noChangeArrowheads="1"/>
          </p:cNvSpPr>
          <p:nvPr>
            <p:ph idx="1"/>
          </p:nvPr>
        </p:nvSpPr>
        <p:spPr>
          <a:ln/>
        </p:spPr>
        <p:txBody>
          <a:bodyPr/>
          <a:lstStyle/>
          <a:p>
            <a:pP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a:t>This document is a digest of the closing reports of all 802.11 sub-groups for presentation at the March 2022 closing plenary meeting. Liaison reports (including liaison reports from the opening plenary) are also included.</a:t>
            </a:r>
            <a:endParaRPr lang="en-GB" dirty="0"/>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2</a:t>
            </a:fld>
            <a:endParaRPr lang="en-GB"/>
          </a:p>
        </p:txBody>
      </p:sp>
      <p:sp>
        <p:nvSpPr>
          <p:cNvPr id="5" name="Footer Placeholder 4"/>
          <p:cNvSpPr>
            <a:spLocks noGrp="1"/>
          </p:cNvSpPr>
          <p:nvPr>
            <p:ph type="ftr" idx="14"/>
          </p:nvPr>
        </p:nvSpPr>
        <p:spPr/>
        <p:txBody>
          <a:bodyPr/>
          <a:lstStyle/>
          <a:p>
            <a:r>
              <a:rPr lang="en-GB"/>
              <a:t>Robert Stacey (Intel)</a:t>
            </a:r>
            <a:endParaRPr lang="en-GB" dirty="0"/>
          </a:p>
        </p:txBody>
      </p:sp>
      <p:sp>
        <p:nvSpPr>
          <p:cNvPr id="4" name="Date Placeholder 3"/>
          <p:cNvSpPr>
            <a:spLocks noGrp="1"/>
          </p:cNvSpPr>
          <p:nvPr>
            <p:ph type="dt" idx="15"/>
          </p:nvPr>
        </p:nvSpPr>
        <p:spPr/>
        <p:txBody>
          <a:bodyPr/>
          <a:lstStyle/>
          <a:p>
            <a:r>
              <a:rPr lang="en-US"/>
              <a:t>March 2022</a:t>
            </a:r>
            <a:endParaRPr lang="en-GB"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2209800" y="685800"/>
            <a:ext cx="7772400" cy="609600"/>
          </a:xfrm>
        </p:spPr>
        <p:txBody>
          <a:bodyPr/>
          <a:lstStyle/>
          <a:p>
            <a:r>
              <a:rPr lang="en-US" dirty="0"/>
              <a:t>Work Completed</a:t>
            </a:r>
          </a:p>
        </p:txBody>
      </p:sp>
      <p:sp>
        <p:nvSpPr>
          <p:cNvPr id="15366" name="Rectangle 3"/>
          <p:cNvSpPr>
            <a:spLocks noGrp="1" noChangeArrowheads="1"/>
          </p:cNvSpPr>
          <p:nvPr>
            <p:ph type="body" idx="1"/>
          </p:nvPr>
        </p:nvSpPr>
        <p:spPr>
          <a:xfrm>
            <a:off x="1905000" y="1295400"/>
            <a:ext cx="8382000" cy="4876800"/>
          </a:xfrm>
        </p:spPr>
        <p:txBody>
          <a:bodyPr/>
          <a:lstStyle/>
          <a:p>
            <a:pPr>
              <a:spcBef>
                <a:spcPts val="0"/>
              </a:spcBef>
            </a:pPr>
            <a:r>
              <a:rPr lang="en-US" dirty="0"/>
              <a:t>Agenda is here: </a:t>
            </a:r>
            <a:r>
              <a:rPr lang="en-US" dirty="0">
                <a:hlinkClick r:id="rId3"/>
              </a:rPr>
              <a:t>11-22/0261r2</a:t>
            </a:r>
            <a:r>
              <a:rPr lang="en-US" dirty="0"/>
              <a:t> </a:t>
            </a:r>
          </a:p>
          <a:p>
            <a:pPr>
              <a:spcBef>
                <a:spcPts val="0"/>
              </a:spcBef>
            </a:pPr>
            <a:endParaRPr lang="en-US" dirty="0"/>
          </a:p>
          <a:p>
            <a:pPr>
              <a:spcBef>
                <a:spcPts val="0"/>
              </a:spcBef>
            </a:pPr>
            <a:r>
              <a:rPr lang="en-US" dirty="0"/>
              <a:t>Clause 6</a:t>
            </a:r>
          </a:p>
          <a:p>
            <a:pPr lvl="1">
              <a:spcBef>
                <a:spcPts val="0"/>
              </a:spcBef>
            </a:pPr>
            <a:r>
              <a:rPr lang="en-US" dirty="0"/>
              <a:t>Reviewed: </a:t>
            </a:r>
            <a:r>
              <a:rPr lang="en-US" dirty="0">
                <a:hlinkClick r:id="rId4"/>
              </a:rPr>
              <a:t>11-22/0413r0</a:t>
            </a:r>
            <a:r>
              <a:rPr lang="en-US" dirty="0"/>
              <a:t> – Graham Smith</a:t>
            </a:r>
            <a:endParaRPr lang="en-US" sz="1400" dirty="0"/>
          </a:p>
          <a:p>
            <a:pPr lvl="1">
              <a:spcBef>
                <a:spcPts val="0"/>
              </a:spcBef>
            </a:pPr>
            <a:r>
              <a:rPr lang="en-US" dirty="0"/>
              <a:t>Considered examples for subclause 6.3 restructuring.</a:t>
            </a:r>
          </a:p>
          <a:p>
            <a:pPr lvl="1">
              <a:spcBef>
                <a:spcPts val="0"/>
              </a:spcBef>
            </a:pPr>
            <a:r>
              <a:rPr lang="en-US" dirty="0"/>
              <a:t>Support for direction.  Work will continue on teleconferences.</a:t>
            </a:r>
          </a:p>
          <a:p>
            <a:pPr>
              <a:spcBef>
                <a:spcPts val="0"/>
              </a:spcBef>
            </a:pPr>
            <a:endParaRPr lang="en-US" dirty="0"/>
          </a:p>
          <a:p>
            <a:pPr>
              <a:spcBef>
                <a:spcPts val="0"/>
              </a:spcBef>
            </a:pPr>
            <a:r>
              <a:rPr lang="en-US" dirty="0"/>
              <a:t>IEEE Std 802 revision: </a:t>
            </a:r>
          </a:p>
          <a:p>
            <a:pPr lvl="1">
              <a:lnSpc>
                <a:spcPct val="90000"/>
              </a:lnSpc>
              <a:spcBef>
                <a:spcPts val="300"/>
              </a:spcBef>
              <a:defRPr/>
            </a:pPr>
            <a:r>
              <a:rPr lang="en-US" dirty="0">
                <a:solidFill>
                  <a:srgbClr val="000000"/>
                </a:solidFill>
              </a:rPr>
              <a:t>Noted PAR/CSD activity in 802.1.  No comments (support the direction)</a:t>
            </a:r>
          </a:p>
          <a:p>
            <a:pPr lvl="1">
              <a:lnSpc>
                <a:spcPct val="90000"/>
              </a:lnSpc>
              <a:spcBef>
                <a:spcPts val="300"/>
              </a:spcBef>
              <a:defRPr/>
            </a:pPr>
            <a:r>
              <a:rPr lang="en-US" dirty="0">
                <a:ea typeface="Calibri" panose="020F0502020204030204" pitchFamily="34" charset="0"/>
              </a:rPr>
              <a:t>Noted </a:t>
            </a:r>
            <a:r>
              <a:rPr lang="en-US" dirty="0" err="1">
                <a:ea typeface="Calibri" panose="020F0502020204030204" pitchFamily="34" charset="0"/>
              </a:rPr>
              <a:t>Nendica</a:t>
            </a:r>
            <a:r>
              <a:rPr lang="en-US" dirty="0">
                <a:ea typeface="Calibri" panose="020F0502020204030204" pitchFamily="34" charset="0"/>
              </a:rPr>
              <a:t> work on amendment.  Will review that activity on teleconferences approaching May.</a:t>
            </a:r>
          </a:p>
          <a:p>
            <a:pPr lvl="1"/>
            <a:endParaRPr lang="en-US" dirty="0"/>
          </a:p>
          <a:p>
            <a:pPr marL="457200" lvl="1" indent="0">
              <a:spcBef>
                <a:spcPts val="0"/>
              </a:spcBef>
            </a:pPr>
            <a:endParaRPr lang="en-US" dirty="0"/>
          </a:p>
          <a:p>
            <a:pPr marL="457200" lvl="1" indent="0">
              <a:spcBef>
                <a:spcPts val="0"/>
              </a:spcBef>
            </a:pPr>
            <a:endParaRPr lang="en-US" dirty="0"/>
          </a:p>
          <a:p>
            <a:pPr>
              <a:spcBef>
                <a:spcPts val="0"/>
              </a:spcBef>
            </a:pPr>
            <a:endParaRPr lang="en-US" u="sng" dirty="0"/>
          </a:p>
        </p:txBody>
      </p:sp>
      <p:sp>
        <p:nvSpPr>
          <p:cNvPr id="2" name="Footer Placeholder 1">
            <a:extLst>
              <a:ext uri="{FF2B5EF4-FFF2-40B4-BE49-F238E27FC236}">
                <a16:creationId xmlns:a16="http://schemas.microsoft.com/office/drawing/2014/main" id="{9BF60411-5AE1-4EDF-AA77-E0C52E81B76A}"/>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824C910A-6833-4C85-B5E8-D2340E8D6F83}"/>
              </a:ext>
            </a:extLst>
          </p:cNvPr>
          <p:cNvSpPr>
            <a:spLocks noGrp="1"/>
          </p:cNvSpPr>
          <p:nvPr>
            <p:ph type="sldNum" idx="12"/>
          </p:nvPr>
        </p:nvSpPr>
        <p:spPr/>
        <p:txBody>
          <a:bodyPr/>
          <a:lstStyle/>
          <a:p>
            <a:r>
              <a:rPr lang="en-GB"/>
              <a:t>Slide </a:t>
            </a:r>
            <a:fld id="{440F5867-744E-4AA6-B0ED-4C44D2DFBB7B}" type="slidenum">
              <a:rPr lang="en-GB" smtClean="0"/>
              <a:pPr/>
              <a:t>20</a:t>
            </a:fld>
            <a:endParaRPr lang="en-GB" dirty="0"/>
          </a:p>
        </p:txBody>
      </p:sp>
      <p:sp>
        <p:nvSpPr>
          <p:cNvPr id="4" name="Date Placeholder 3">
            <a:extLst>
              <a:ext uri="{FF2B5EF4-FFF2-40B4-BE49-F238E27FC236}">
                <a16:creationId xmlns:a16="http://schemas.microsoft.com/office/drawing/2014/main" id="{977FA9C1-2239-45E7-A9F2-8990B77E5DF5}"/>
              </a:ext>
            </a:extLst>
          </p:cNvPr>
          <p:cNvSpPr>
            <a:spLocks noGrp="1"/>
          </p:cNvSpPr>
          <p:nvPr>
            <p:ph type="dt" idx="15"/>
          </p:nvPr>
        </p:nvSpPr>
        <p:spPr/>
        <p:txBody>
          <a:bodyPr/>
          <a:lstStyle/>
          <a:p>
            <a:r>
              <a:rPr lang="en-US"/>
              <a:t>March 2022</a:t>
            </a:r>
            <a:endParaRPr lang="en-GB" dirty="0"/>
          </a:p>
        </p:txBody>
      </p:sp>
    </p:spTree>
    <p:extLst>
      <p:ext uri="{BB962C8B-B14F-4D97-AF65-F5344CB8AC3E}">
        <p14:creationId xmlns:p14="http://schemas.microsoft.com/office/powerpoint/2010/main" val="37376420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2209800" y="685800"/>
            <a:ext cx="7772400" cy="609600"/>
          </a:xfrm>
        </p:spPr>
        <p:txBody>
          <a:bodyPr/>
          <a:lstStyle/>
          <a:p>
            <a:r>
              <a:rPr lang="en-US" dirty="0"/>
              <a:t>Work Completed</a:t>
            </a:r>
          </a:p>
        </p:txBody>
      </p:sp>
      <p:sp>
        <p:nvSpPr>
          <p:cNvPr id="15366" name="Rectangle 3"/>
          <p:cNvSpPr>
            <a:spLocks noGrp="1" noChangeArrowheads="1"/>
          </p:cNvSpPr>
          <p:nvPr>
            <p:ph type="body" idx="1"/>
          </p:nvPr>
        </p:nvSpPr>
        <p:spPr>
          <a:xfrm>
            <a:off x="1905000" y="1524000"/>
            <a:ext cx="8382000" cy="4191000"/>
          </a:xfrm>
        </p:spPr>
        <p:txBody>
          <a:bodyPr/>
          <a:lstStyle/>
          <a:p>
            <a:pPr>
              <a:spcBef>
                <a:spcPts val="0"/>
              </a:spcBef>
            </a:pPr>
            <a:r>
              <a:rPr lang="en-US" dirty="0"/>
              <a:t>Annex G, Part 2 (Part 1 is completed, and in </a:t>
            </a:r>
            <a:r>
              <a:rPr lang="en-US" dirty="0" err="1"/>
              <a:t>REVme</a:t>
            </a:r>
            <a:r>
              <a:rPr lang="en-US" dirty="0"/>
              <a:t> D1.0):</a:t>
            </a:r>
          </a:p>
          <a:p>
            <a:pPr lvl="1">
              <a:spcBef>
                <a:spcPts val="0"/>
              </a:spcBef>
            </a:pPr>
            <a:r>
              <a:rPr lang="en-US" dirty="0"/>
              <a:t>Part 2: Create a new and more useable Annex G with a friendly notation/style and cross-references to main body text for technical details:</a:t>
            </a:r>
          </a:p>
          <a:p>
            <a:pPr lvl="2">
              <a:spcBef>
                <a:spcPts val="0"/>
              </a:spcBef>
            </a:pPr>
            <a:r>
              <a:rPr lang="en-US" sz="2000" dirty="0"/>
              <a:t>Have considered: </a:t>
            </a:r>
            <a:r>
              <a:rPr lang="en-US" sz="2000" dirty="0">
                <a:hlinkClick r:id="rId3"/>
              </a:rPr>
              <a:t>11-22/0101r0</a:t>
            </a:r>
            <a:r>
              <a:rPr lang="en-US" sz="2000" dirty="0"/>
              <a:t> – Harry </a:t>
            </a:r>
            <a:r>
              <a:rPr lang="en-US" sz="2000" dirty="0" err="1"/>
              <a:t>Bims</a:t>
            </a:r>
            <a:endParaRPr lang="en-US" sz="2000" dirty="0"/>
          </a:p>
          <a:p>
            <a:pPr lvl="2">
              <a:spcBef>
                <a:spcPts val="0"/>
              </a:spcBef>
            </a:pPr>
            <a:r>
              <a:rPr lang="en-US" sz="2000" dirty="0"/>
              <a:t>Will resume as submissions become available</a:t>
            </a:r>
          </a:p>
          <a:p>
            <a:pPr marL="457200" lvl="1" indent="0">
              <a:spcBef>
                <a:spcPts val="0"/>
              </a:spcBef>
            </a:pPr>
            <a:endParaRPr lang="en-US" dirty="0"/>
          </a:p>
          <a:p>
            <a:pPr>
              <a:spcBef>
                <a:spcPts val="0"/>
              </a:spcBef>
            </a:pPr>
            <a:r>
              <a:rPr lang="en-US" dirty="0"/>
              <a:t>Consider TGbe/MLO informative annex</a:t>
            </a:r>
          </a:p>
          <a:p>
            <a:pPr lvl="1">
              <a:spcBef>
                <a:spcPts val="0"/>
              </a:spcBef>
            </a:pPr>
            <a:r>
              <a:rPr lang="en-US" dirty="0"/>
              <a:t>Recommend pursuing within TGbe</a:t>
            </a:r>
          </a:p>
        </p:txBody>
      </p:sp>
      <p:sp>
        <p:nvSpPr>
          <p:cNvPr id="2" name="Footer Placeholder 1">
            <a:extLst>
              <a:ext uri="{FF2B5EF4-FFF2-40B4-BE49-F238E27FC236}">
                <a16:creationId xmlns:a16="http://schemas.microsoft.com/office/drawing/2014/main" id="{3F2F03DF-02A5-42E8-B311-FD131A99E34B}"/>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F491B54A-4EB9-4377-B3E3-3F88832B8F15}"/>
              </a:ext>
            </a:extLst>
          </p:cNvPr>
          <p:cNvSpPr>
            <a:spLocks noGrp="1"/>
          </p:cNvSpPr>
          <p:nvPr>
            <p:ph type="sldNum" idx="12"/>
          </p:nvPr>
        </p:nvSpPr>
        <p:spPr/>
        <p:txBody>
          <a:bodyPr/>
          <a:lstStyle/>
          <a:p>
            <a:r>
              <a:rPr lang="en-GB"/>
              <a:t>Slide </a:t>
            </a:r>
            <a:fld id="{440F5867-744E-4AA6-B0ED-4C44D2DFBB7B}" type="slidenum">
              <a:rPr lang="en-GB" smtClean="0"/>
              <a:pPr/>
              <a:t>21</a:t>
            </a:fld>
            <a:endParaRPr lang="en-GB" dirty="0"/>
          </a:p>
        </p:txBody>
      </p:sp>
      <p:sp>
        <p:nvSpPr>
          <p:cNvPr id="4" name="Date Placeholder 3">
            <a:extLst>
              <a:ext uri="{FF2B5EF4-FFF2-40B4-BE49-F238E27FC236}">
                <a16:creationId xmlns:a16="http://schemas.microsoft.com/office/drawing/2014/main" id="{42EDFD2D-CD47-4298-9598-D74964FFAC05}"/>
              </a:ext>
            </a:extLst>
          </p:cNvPr>
          <p:cNvSpPr>
            <a:spLocks noGrp="1"/>
          </p:cNvSpPr>
          <p:nvPr>
            <p:ph type="dt" idx="15"/>
          </p:nvPr>
        </p:nvSpPr>
        <p:spPr/>
        <p:txBody>
          <a:bodyPr/>
          <a:lstStyle/>
          <a:p>
            <a:r>
              <a:rPr lang="en-US"/>
              <a:t>March 2022</a:t>
            </a:r>
            <a:endParaRPr lang="en-GB" dirty="0"/>
          </a:p>
        </p:txBody>
      </p:sp>
    </p:spTree>
    <p:extLst>
      <p:ext uri="{BB962C8B-B14F-4D97-AF65-F5344CB8AC3E}">
        <p14:creationId xmlns:p14="http://schemas.microsoft.com/office/powerpoint/2010/main" val="4617258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2209800" y="685800"/>
            <a:ext cx="7772400" cy="609600"/>
          </a:xfrm>
        </p:spPr>
        <p:txBody>
          <a:bodyPr/>
          <a:lstStyle/>
          <a:p>
            <a:r>
              <a:rPr lang="en-US" dirty="0"/>
              <a:t>Monitoring/future activities</a:t>
            </a:r>
          </a:p>
        </p:txBody>
      </p:sp>
      <p:sp>
        <p:nvSpPr>
          <p:cNvPr id="7" name="Rectangle 3">
            <a:extLst>
              <a:ext uri="{FF2B5EF4-FFF2-40B4-BE49-F238E27FC236}">
                <a16:creationId xmlns:a16="http://schemas.microsoft.com/office/drawing/2014/main" id="{81351754-4384-4741-98EB-67ED3215A0D9}"/>
              </a:ext>
            </a:extLst>
          </p:cNvPr>
          <p:cNvSpPr txBox="1">
            <a:spLocks noChangeArrowheads="1"/>
          </p:cNvSpPr>
          <p:nvPr/>
        </p:nvSpPr>
        <p:spPr bwMode="auto">
          <a:xfrm>
            <a:off x="2209800" y="1524000"/>
            <a:ext cx="7924800" cy="46482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0" lvl="2" indent="0">
              <a:spcBef>
                <a:spcPts val="300"/>
              </a:spcBef>
              <a:spcAft>
                <a:spcPts val="0"/>
              </a:spcAft>
              <a:buNone/>
              <a:defRPr/>
            </a:pPr>
            <a:r>
              <a:rPr lang="en-US" altLang="en-US" b="1" kern="0" dirty="0"/>
              <a:t>Other items being tracked (but not actively worked unless/until contributions):</a:t>
            </a:r>
          </a:p>
          <a:p>
            <a:pPr marL="685800" lvl="2" indent="-342900">
              <a:lnSpc>
                <a:spcPct val="90000"/>
              </a:lnSpc>
              <a:buFont typeface="Arial" pitchFamily="34" charset="0"/>
              <a:buChar char="•"/>
              <a:defRPr/>
            </a:pPr>
            <a:r>
              <a:rPr lang="en-US" sz="2000" b="1" kern="0" dirty="0"/>
              <a:t>“What is a STA?” (per </a:t>
            </a:r>
            <a:r>
              <a:rPr lang="en-US" sz="2000" b="1" kern="0" dirty="0" err="1"/>
              <a:t>REVmd</a:t>
            </a:r>
            <a:r>
              <a:rPr lang="en-US" sz="2000" b="1" kern="0" dirty="0"/>
              <a:t> discussion: </a:t>
            </a:r>
            <a:r>
              <a:rPr lang="en-US" sz="2000" kern="0" dirty="0">
                <a:solidFill>
                  <a:schemeClr val="accent2">
                    <a:lumMod val="75000"/>
                  </a:schemeClr>
                </a:solidFill>
                <a:hlinkClick r:id="rId3">
                  <a:extLst>
                    <a:ext uri="{A12FA001-AC4F-418D-AE19-62706E023703}">
                      <ahyp:hlinkClr xmlns:ahyp="http://schemas.microsoft.com/office/drawing/2018/hyperlinkcolor" val="tx"/>
                    </a:ext>
                  </a:extLst>
                </a:hlinkClick>
              </a:rPr>
              <a:t>11-19/0106r0</a:t>
            </a:r>
            <a:r>
              <a:rPr lang="en-US" sz="2000" b="1" kern="0" dirty="0"/>
              <a:t>)</a:t>
            </a:r>
          </a:p>
          <a:p>
            <a:pPr marL="685800" lvl="2" indent="-342900">
              <a:lnSpc>
                <a:spcPct val="90000"/>
              </a:lnSpc>
              <a:buFont typeface="Arial" pitchFamily="34" charset="0"/>
              <a:buChar char="•"/>
              <a:defRPr/>
            </a:pPr>
            <a:r>
              <a:rPr lang="en-US" sz="2000" b="1" kern="0" dirty="0"/>
              <a:t>Off-channel TDLS architecture</a:t>
            </a:r>
          </a:p>
          <a:p>
            <a:pPr marL="685800" lvl="2" indent="-342900">
              <a:lnSpc>
                <a:spcPct val="90000"/>
              </a:lnSpc>
              <a:spcBef>
                <a:spcPts val="300"/>
              </a:spcBef>
              <a:spcAft>
                <a:spcPts val="0"/>
              </a:spcAft>
              <a:buFont typeface="Arial" pitchFamily="34" charset="0"/>
              <a:buChar char="•"/>
              <a:defRPr/>
            </a:pPr>
            <a:r>
              <a:rPr lang="en-US" sz="2000" b="1" kern="0" dirty="0"/>
              <a:t>MLME-RESET, versus MLME-JOIN, MLME-START, MLME-SCAN and MLME-END</a:t>
            </a:r>
          </a:p>
          <a:p>
            <a:pPr marL="1143000" lvl="3" indent="-342900">
              <a:lnSpc>
                <a:spcPct val="90000"/>
              </a:lnSpc>
              <a:spcBef>
                <a:spcPts val="300"/>
              </a:spcBef>
              <a:spcAft>
                <a:spcPts val="0"/>
              </a:spcAft>
              <a:buFont typeface="Arial" pitchFamily="34" charset="0"/>
              <a:buChar char="•"/>
              <a:defRPr/>
            </a:pPr>
            <a:r>
              <a:rPr lang="en-US" sz="2000" b="1" kern="0" dirty="0"/>
              <a:t>One aspect is how MAC address is set/controlled – related to IEEE 1609/</a:t>
            </a:r>
            <a:r>
              <a:rPr lang="en-US" sz="2000" b="1" kern="0" dirty="0" err="1"/>
              <a:t>TGbd</a:t>
            </a:r>
            <a:r>
              <a:rPr lang="en-US" sz="2000" b="1" kern="0" dirty="0"/>
              <a:t>  activities</a:t>
            </a:r>
          </a:p>
          <a:p>
            <a:pPr marL="685800" lvl="2" indent="-342900">
              <a:lnSpc>
                <a:spcPct val="90000"/>
              </a:lnSpc>
              <a:buFont typeface="Arial" pitchFamily="34" charset="0"/>
              <a:buChar char="•"/>
              <a:defRPr/>
            </a:pPr>
            <a:r>
              <a:rPr lang="en-US" sz="2000" b="1" kern="0" dirty="0" err="1"/>
              <a:t>Nendica’s</a:t>
            </a:r>
            <a:r>
              <a:rPr lang="en-US" sz="2000" b="1" kern="0" dirty="0"/>
              <a:t>/</a:t>
            </a:r>
            <a:r>
              <a:rPr lang="en-US" sz="2000" b="1" kern="0" dirty="0" err="1"/>
              <a:t>TGbe’s</a:t>
            </a:r>
            <a:r>
              <a:rPr lang="en-US" sz="2000" b="1" kern="0" dirty="0"/>
              <a:t> discussion on 802.11 in a Deterministic Network/Time-Sensitive Networking</a:t>
            </a:r>
          </a:p>
          <a:p>
            <a:pPr marL="342900" lvl="1" indent="-342900" eaLnBrk="1" hangingPunct="1">
              <a:lnSpc>
                <a:spcPct val="90000"/>
              </a:lnSpc>
              <a:spcBef>
                <a:spcPts val="300"/>
              </a:spcBef>
              <a:buFont typeface="Arial" pitchFamily="34" charset="0"/>
              <a:buChar char="•"/>
              <a:defRPr/>
            </a:pPr>
            <a:endParaRPr lang="en-US" sz="1800" kern="0" dirty="0"/>
          </a:p>
        </p:txBody>
      </p:sp>
      <p:sp>
        <p:nvSpPr>
          <p:cNvPr id="2" name="Footer Placeholder 1">
            <a:extLst>
              <a:ext uri="{FF2B5EF4-FFF2-40B4-BE49-F238E27FC236}">
                <a16:creationId xmlns:a16="http://schemas.microsoft.com/office/drawing/2014/main" id="{3C415AC0-78B2-4E87-8E6D-4210FD5B5DB7}"/>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470C0761-C211-466C-8C06-D9D0A37F12B9}"/>
              </a:ext>
            </a:extLst>
          </p:cNvPr>
          <p:cNvSpPr>
            <a:spLocks noGrp="1"/>
          </p:cNvSpPr>
          <p:nvPr>
            <p:ph type="sldNum" idx="12"/>
          </p:nvPr>
        </p:nvSpPr>
        <p:spPr/>
        <p:txBody>
          <a:bodyPr/>
          <a:lstStyle/>
          <a:p>
            <a:r>
              <a:rPr lang="en-GB"/>
              <a:t>Slide </a:t>
            </a:r>
            <a:fld id="{440F5867-744E-4AA6-B0ED-4C44D2DFBB7B}" type="slidenum">
              <a:rPr lang="en-GB" smtClean="0"/>
              <a:pPr/>
              <a:t>22</a:t>
            </a:fld>
            <a:endParaRPr lang="en-GB" dirty="0"/>
          </a:p>
        </p:txBody>
      </p:sp>
      <p:sp>
        <p:nvSpPr>
          <p:cNvPr id="4" name="Date Placeholder 3">
            <a:extLst>
              <a:ext uri="{FF2B5EF4-FFF2-40B4-BE49-F238E27FC236}">
                <a16:creationId xmlns:a16="http://schemas.microsoft.com/office/drawing/2014/main" id="{298C018B-6162-49A7-AFA4-5906BC8881AC}"/>
              </a:ext>
            </a:extLst>
          </p:cNvPr>
          <p:cNvSpPr>
            <a:spLocks noGrp="1"/>
          </p:cNvSpPr>
          <p:nvPr>
            <p:ph type="dt" idx="15"/>
          </p:nvPr>
        </p:nvSpPr>
        <p:spPr/>
        <p:txBody>
          <a:bodyPr/>
          <a:lstStyle/>
          <a:p>
            <a:r>
              <a:rPr lang="en-US"/>
              <a:t>March 2022</a:t>
            </a:r>
            <a:endParaRPr lang="en-GB" dirty="0"/>
          </a:p>
        </p:txBody>
      </p:sp>
    </p:spTree>
    <p:extLst>
      <p:ext uri="{BB962C8B-B14F-4D97-AF65-F5344CB8AC3E}">
        <p14:creationId xmlns:p14="http://schemas.microsoft.com/office/powerpoint/2010/main" val="11453091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2"/>
          <p:cNvSpPr>
            <a:spLocks noGrp="1" noChangeArrowheads="1"/>
          </p:cNvSpPr>
          <p:nvPr>
            <p:ph type="title"/>
          </p:nvPr>
        </p:nvSpPr>
        <p:spPr>
          <a:xfrm>
            <a:off x="2209800" y="685800"/>
            <a:ext cx="7772400" cy="605118"/>
          </a:xfrm>
        </p:spPr>
        <p:txBody>
          <a:bodyPr/>
          <a:lstStyle/>
          <a:p>
            <a:r>
              <a:rPr lang="en-US" dirty="0"/>
              <a:t>Plans</a:t>
            </a:r>
          </a:p>
        </p:txBody>
      </p:sp>
      <p:sp>
        <p:nvSpPr>
          <p:cNvPr id="17414" name="Rectangle 3"/>
          <p:cNvSpPr>
            <a:spLocks noGrp="1" noChangeArrowheads="1"/>
          </p:cNvSpPr>
          <p:nvPr>
            <p:ph type="body" idx="1"/>
          </p:nvPr>
        </p:nvSpPr>
        <p:spPr>
          <a:xfrm>
            <a:off x="1752600" y="1371600"/>
            <a:ext cx="8686800" cy="4953000"/>
          </a:xfrm>
          <a:ln>
            <a:solidFill>
              <a:schemeClr val="bg1"/>
            </a:solidFill>
          </a:ln>
        </p:spPr>
        <p:txBody>
          <a:bodyPr/>
          <a:lstStyle/>
          <a:p>
            <a:pPr>
              <a:lnSpc>
                <a:spcPct val="90000"/>
              </a:lnSpc>
            </a:pPr>
            <a:r>
              <a:rPr lang="en-US" sz="3200" dirty="0"/>
              <a:t>Ongoing work:</a:t>
            </a:r>
            <a:endParaRPr lang="en-US" dirty="0"/>
          </a:p>
          <a:p>
            <a:pPr marL="684213">
              <a:lnSpc>
                <a:spcPct val="90000"/>
              </a:lnSpc>
            </a:pPr>
            <a:r>
              <a:rPr lang="en-US" dirty="0"/>
              <a:t>Consider the purpose and value of Clause 6</a:t>
            </a:r>
          </a:p>
          <a:p>
            <a:pPr marL="684213">
              <a:lnSpc>
                <a:spcPct val="90000"/>
              </a:lnSpc>
            </a:pPr>
            <a:r>
              <a:rPr lang="en-US" dirty="0"/>
              <a:t>Annex G replacement</a:t>
            </a:r>
          </a:p>
          <a:p>
            <a:pPr marL="684213">
              <a:lnSpc>
                <a:spcPct val="90000"/>
              </a:lnSpc>
            </a:pPr>
            <a:r>
              <a:rPr lang="en-US" dirty="0"/>
              <a:t>Status updates on IEEE Std 802 revision, technical work if/as appropriate</a:t>
            </a:r>
          </a:p>
          <a:p>
            <a:pPr marL="684213">
              <a:lnSpc>
                <a:spcPct val="90000"/>
              </a:lnSpc>
            </a:pPr>
            <a:r>
              <a:rPr lang="en-US" dirty="0"/>
              <a:t>Other monitoring/future activities</a:t>
            </a:r>
          </a:p>
          <a:p>
            <a:pPr marL="684213">
              <a:lnSpc>
                <a:spcPct val="90000"/>
              </a:lnSpc>
            </a:pPr>
            <a:endParaRPr lang="en-US" dirty="0"/>
          </a:p>
          <a:p>
            <a:pPr>
              <a:lnSpc>
                <a:spcPct val="90000"/>
              </a:lnSpc>
            </a:pPr>
            <a:r>
              <a:rPr lang="en-US" sz="3200" dirty="0"/>
              <a:t>Teleconferences</a:t>
            </a:r>
          </a:p>
          <a:p>
            <a:pPr marL="684213" lvl="1" indent="-342900">
              <a:lnSpc>
                <a:spcPct val="90000"/>
              </a:lnSpc>
              <a:buFontTx/>
              <a:buChar char="•"/>
            </a:pPr>
            <a:r>
              <a:rPr lang="en-US" sz="2400" b="1" dirty="0">
                <a:cs typeface="+mn-cs"/>
              </a:rPr>
              <a:t>March 31 (Thursday): 19:00 ET, 2 hours</a:t>
            </a:r>
            <a:endParaRPr lang="en-US" sz="3200" b="1" dirty="0">
              <a:cs typeface="+mn-cs"/>
            </a:endParaRPr>
          </a:p>
          <a:p>
            <a:pPr marL="684213" lvl="1" indent="-342900">
              <a:lnSpc>
                <a:spcPct val="90000"/>
              </a:lnSpc>
              <a:buChar char="•"/>
            </a:pPr>
            <a:r>
              <a:rPr lang="en-US" sz="2400" b="1" dirty="0">
                <a:cs typeface="+mn-cs"/>
              </a:rPr>
              <a:t>May 2 (Monday): 13:00 ET, 2 hours</a:t>
            </a:r>
          </a:p>
          <a:p>
            <a:pPr>
              <a:lnSpc>
                <a:spcPct val="90000"/>
              </a:lnSpc>
            </a:pPr>
            <a:r>
              <a:rPr lang="en-US" sz="3200" dirty="0"/>
              <a:t>Two meeting slots requested in May</a:t>
            </a:r>
          </a:p>
          <a:p>
            <a:pPr marL="684213">
              <a:lnSpc>
                <a:spcPct val="90000"/>
              </a:lnSpc>
            </a:pPr>
            <a:endParaRPr lang="en-US" dirty="0"/>
          </a:p>
        </p:txBody>
      </p:sp>
      <p:sp>
        <p:nvSpPr>
          <p:cNvPr id="2" name="Footer Placeholder 1">
            <a:extLst>
              <a:ext uri="{FF2B5EF4-FFF2-40B4-BE49-F238E27FC236}">
                <a16:creationId xmlns:a16="http://schemas.microsoft.com/office/drawing/2014/main" id="{8C075542-8ACD-45AB-B347-824235DB1012}"/>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F1F16B8B-3D8A-44A0-919A-15262E390729}"/>
              </a:ext>
            </a:extLst>
          </p:cNvPr>
          <p:cNvSpPr>
            <a:spLocks noGrp="1"/>
          </p:cNvSpPr>
          <p:nvPr>
            <p:ph type="sldNum" idx="12"/>
          </p:nvPr>
        </p:nvSpPr>
        <p:spPr/>
        <p:txBody>
          <a:bodyPr/>
          <a:lstStyle/>
          <a:p>
            <a:r>
              <a:rPr lang="en-GB"/>
              <a:t>Slide </a:t>
            </a:r>
            <a:fld id="{440F5867-744E-4AA6-B0ED-4C44D2DFBB7B}" type="slidenum">
              <a:rPr lang="en-GB" smtClean="0"/>
              <a:pPr/>
              <a:t>23</a:t>
            </a:fld>
            <a:endParaRPr lang="en-GB" dirty="0"/>
          </a:p>
        </p:txBody>
      </p:sp>
      <p:sp>
        <p:nvSpPr>
          <p:cNvPr id="4" name="Date Placeholder 3">
            <a:extLst>
              <a:ext uri="{FF2B5EF4-FFF2-40B4-BE49-F238E27FC236}">
                <a16:creationId xmlns:a16="http://schemas.microsoft.com/office/drawing/2014/main" id="{1A7CCF55-23F3-4D9D-B769-AA29987AFC2B}"/>
              </a:ext>
            </a:extLst>
          </p:cNvPr>
          <p:cNvSpPr>
            <a:spLocks noGrp="1"/>
          </p:cNvSpPr>
          <p:nvPr>
            <p:ph type="dt" idx="15"/>
          </p:nvPr>
        </p:nvSpPr>
        <p:spPr/>
        <p:txBody>
          <a:bodyPr/>
          <a:lstStyle/>
          <a:p>
            <a:r>
              <a:rPr lang="en-US"/>
              <a:t>March 2022</a:t>
            </a:r>
            <a:endParaRPr lang="en-GB" dirty="0"/>
          </a:p>
        </p:txBody>
      </p:sp>
    </p:spTree>
    <p:extLst>
      <p:ext uri="{BB962C8B-B14F-4D97-AF65-F5344CB8AC3E}">
        <p14:creationId xmlns:p14="http://schemas.microsoft.com/office/powerpoint/2010/main" val="22087927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606425"/>
            <a:ext cx="10363200" cy="13335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AU" dirty="0"/>
              <a:t>IEEE 802.11 Coexistence SC</a:t>
            </a:r>
            <a:br>
              <a:rPr lang="en-AU" dirty="0"/>
            </a:br>
            <a:r>
              <a:rPr lang="en-AU" dirty="0"/>
              <a:t>Mar 2022 (virtual) closing report</a:t>
            </a:r>
            <a:endParaRPr lang="en-GB" dirty="0"/>
          </a:p>
        </p:txBody>
      </p:sp>
      <p:sp>
        <p:nvSpPr>
          <p:cNvPr id="3074" name="Rectangle 2"/>
          <p:cNvSpPr>
            <a:spLocks noGrp="1" noChangeArrowheads="1"/>
          </p:cNvSpPr>
          <p:nvPr>
            <p:ph type="subTitle" idx="1"/>
          </p:nvPr>
        </p:nvSpPr>
        <p:spPr>
          <a:xfrm>
            <a:off x="1828800" y="2088654"/>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20220315</a:t>
            </a:r>
          </a:p>
        </p:txBody>
      </p:sp>
      <p:sp>
        <p:nvSpPr>
          <p:cNvPr id="6" name="Date Placeholder 3"/>
          <p:cNvSpPr>
            <a:spLocks noGrp="1"/>
          </p:cNvSpPr>
          <p:nvPr>
            <p:ph type="dt" idx="10"/>
          </p:nvPr>
        </p:nvSpPr>
        <p:spPr/>
        <p:txBody>
          <a:bodyPr/>
          <a:lstStyle/>
          <a:p>
            <a:r>
              <a:rPr lang="en-US" dirty="0"/>
              <a:t>Mar 2022</a:t>
            </a:r>
            <a:endParaRPr lang="en-GB" dirty="0"/>
          </a:p>
        </p:txBody>
      </p:sp>
      <p:sp>
        <p:nvSpPr>
          <p:cNvPr id="7" name="Footer Placeholder 4"/>
          <p:cNvSpPr>
            <a:spLocks noGrp="1"/>
          </p:cNvSpPr>
          <p:nvPr>
            <p:ph type="ftr" idx="11"/>
          </p:nvPr>
        </p:nvSpPr>
        <p:spPr/>
        <p:txBody>
          <a:bodyPr/>
          <a:lstStyle/>
          <a:p>
            <a:r>
              <a:rPr lang="en-GB" dirty="0"/>
              <a:t>Andrew Myles, Cisco</a:t>
            </a:r>
          </a:p>
        </p:txBody>
      </p:sp>
      <p:sp>
        <p:nvSpPr>
          <p:cNvPr id="8" name="Slide Number Placeholder 5"/>
          <p:cNvSpPr>
            <a:spLocks noGrp="1"/>
          </p:cNvSpPr>
          <p:nvPr>
            <p:ph type="sldNum" idx="12"/>
          </p:nvPr>
        </p:nvSpPr>
        <p:spPr/>
        <p:txBody>
          <a:bodyPr/>
          <a:lstStyle/>
          <a:p>
            <a:r>
              <a:rPr lang="en-GB"/>
              <a:t>Slide </a:t>
            </a:r>
            <a:fld id="{93823DB3-BAA4-4F4A-B4B3-ED9ABE70E976}" type="slidenum">
              <a:rPr lang="en-GB" smtClean="0"/>
              <a:pPr/>
              <a:t>24</a:t>
            </a:fld>
            <a:endParaRPr lang="en-GB" dirty="0"/>
          </a:p>
        </p:txBody>
      </p:sp>
      <p:graphicFrame>
        <p:nvGraphicFramePr>
          <p:cNvPr id="3075" name="Object 3"/>
          <p:cNvGraphicFramePr>
            <a:graphicFrameLocks noChangeAspect="1"/>
          </p:cNvGraphicFramePr>
          <p:nvPr/>
        </p:nvGraphicFramePr>
        <p:xfrm>
          <a:off x="989013" y="3148013"/>
          <a:ext cx="9963150" cy="2424112"/>
        </p:xfrm>
        <a:graphic>
          <a:graphicData uri="http://schemas.openxmlformats.org/presentationml/2006/ole">
            <mc:AlternateContent xmlns:mc="http://schemas.openxmlformats.org/markup-compatibility/2006">
              <mc:Choice xmlns:v="urn:schemas-microsoft-com:vml" Requires="v">
                <p:oleObj spid="_x0000_s18436" name="Document" r:id="rId4" imgW="10439485" imgH="2553175" progId="Word.Document.8">
                  <p:embed/>
                </p:oleObj>
              </mc:Choice>
              <mc:Fallback>
                <p:oleObj name="Document" r:id="rId4" imgW="10439485" imgH="2553175" progId="Word.Document.8">
                  <p:embed/>
                  <p:pic>
                    <p:nvPicPr>
                      <p:cNvPr id="3075" name="Object 3"/>
                      <p:cNvPicPr>
                        <a:picLocks noChangeAspect="1" noChangeArrowheads="1"/>
                      </p:cNvPicPr>
                      <p:nvPr/>
                    </p:nvPicPr>
                    <p:blipFill>
                      <a:blip r:embed="rId5"/>
                      <a:srcRect/>
                      <a:stretch>
                        <a:fillRect/>
                      </a:stretch>
                    </p:blipFill>
                    <p:spPr bwMode="auto">
                      <a:xfrm>
                        <a:off x="989013" y="3148013"/>
                        <a:ext cx="9963150" cy="2424112"/>
                      </a:xfrm>
                      <a:prstGeom prst="rect">
                        <a:avLst/>
                      </a:prstGeom>
                      <a:noFill/>
                    </p:spPr>
                  </p:pic>
                </p:oleObj>
              </mc:Fallback>
            </mc:AlternateContent>
          </a:graphicData>
        </a:graphic>
      </p:graphicFrame>
      <p:sp>
        <p:nvSpPr>
          <p:cNvPr id="3076" name="Rectangle 4"/>
          <p:cNvSpPr>
            <a:spLocks noChangeArrowheads="1"/>
          </p:cNvSpPr>
          <p:nvPr/>
        </p:nvSpPr>
        <p:spPr bwMode="auto">
          <a:xfrm>
            <a:off x="993775" y="2702893"/>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802.11 Coexistence SC achieved its goals as a discussion forum for coexistence issues</a:t>
            </a:r>
          </a:p>
        </p:txBody>
      </p:sp>
      <p:sp>
        <p:nvSpPr>
          <p:cNvPr id="3" name="Content Placeholder 2"/>
          <p:cNvSpPr>
            <a:spLocks noGrp="1"/>
          </p:cNvSpPr>
          <p:nvPr>
            <p:ph idx="1"/>
          </p:nvPr>
        </p:nvSpPr>
        <p:spPr>
          <a:xfrm>
            <a:off x="914401" y="1844824"/>
            <a:ext cx="10361084" cy="4536504"/>
          </a:xfrm>
        </p:spPr>
        <p:txBody>
          <a:bodyPr/>
          <a:lstStyle/>
          <a:p>
            <a:r>
              <a:rPr lang="en-AU" dirty="0"/>
              <a:t>802.11 Coex SC summary for Mar 2022 (</a:t>
            </a:r>
            <a:r>
              <a:rPr lang="en-AU" dirty="0">
                <a:hlinkClick r:id="rId2"/>
              </a:rPr>
              <a:t>11-22-0278</a:t>
            </a:r>
            <a:r>
              <a:rPr lang="en-AU" dirty="0"/>
              <a:t>)</a:t>
            </a:r>
          </a:p>
          <a:p>
            <a:pPr lvl="1"/>
            <a:r>
              <a:rPr lang="en-AU" dirty="0"/>
              <a:t>LAA deployment seems to be stalled and NR-U deployment is unknown, although any significant deployment of either will likely have an adverse impact on Wi-Fi</a:t>
            </a:r>
          </a:p>
          <a:p>
            <a:pPr lvl="2"/>
            <a:r>
              <a:rPr lang="en-AU" dirty="0"/>
              <a:t>More work required to understand the impact &amp; determine any mitigation</a:t>
            </a:r>
          </a:p>
          <a:p>
            <a:pPr lvl="1"/>
            <a:r>
              <a:rPr lang="en-AU" dirty="0"/>
              <a:t>EN 301 893 (5 GHz) &amp; EN 303 687 (6 GHz) are progressing rapidly towards approval</a:t>
            </a:r>
          </a:p>
          <a:p>
            <a:pPr lvl="2"/>
            <a:r>
              <a:rPr lang="en-AU" dirty="0"/>
              <a:t>They support reasonable </a:t>
            </a:r>
            <a:r>
              <a:rPr lang="en-AU" dirty="0" err="1"/>
              <a:t>coex</a:t>
            </a:r>
            <a:r>
              <a:rPr lang="en-AU" dirty="0"/>
              <a:t> in Europe (&amp; elsewhere) in most cases</a:t>
            </a:r>
          </a:p>
          <a:p>
            <a:pPr lvl="2"/>
            <a:r>
              <a:rPr lang="en-AU" dirty="0"/>
              <a:t>C2C &amp; NB FH requirements in 6 GHz will be monitored now they have been deferred</a:t>
            </a:r>
          </a:p>
          <a:p>
            <a:pPr lvl="1"/>
            <a:r>
              <a:rPr lang="en-AU" dirty="0"/>
              <a:t>The 802.11 WG has some </a:t>
            </a:r>
            <a:r>
              <a:rPr lang="en-AU" dirty="0" err="1"/>
              <a:t>coex</a:t>
            </a:r>
            <a:r>
              <a:rPr lang="en-AU" dirty="0"/>
              <a:t> related issues to resolve (see </a:t>
            </a:r>
            <a:r>
              <a:rPr lang="en-AU" dirty="0">
                <a:hlinkClick r:id="rId3"/>
              </a:rPr>
              <a:t>11-22-0180</a:t>
            </a:r>
            <a:r>
              <a:rPr lang="en-AU" dirty="0"/>
              <a:t>)</a:t>
            </a:r>
          </a:p>
          <a:p>
            <a:pPr lvl="2"/>
            <a:r>
              <a:rPr lang="en-AU" dirty="0"/>
              <a:t>802.11be may have less performance than 802.11ax in Europe in 5 GHz</a:t>
            </a:r>
          </a:p>
          <a:p>
            <a:pPr lvl="2"/>
            <a:r>
              <a:rPr lang="en-AU" dirty="0"/>
              <a:t>802.11ax/be may need refinements for operation in Europe under 6 GHz rules</a:t>
            </a:r>
          </a:p>
          <a:p>
            <a:pPr lvl="2"/>
            <a:r>
              <a:rPr lang="en-AU" dirty="0"/>
              <a:t>802.11be needs to be reviewed to ensure aligned with 6 GHz rules in Europe</a:t>
            </a:r>
          </a:p>
          <a:p>
            <a:pPr lvl="1"/>
            <a:r>
              <a:rPr lang="en-AU" dirty="0"/>
              <a:t>The Coex SC will continue monitoring 3GPP </a:t>
            </a:r>
            <a:r>
              <a:rPr lang="en-AU" dirty="0" err="1"/>
              <a:t>coex</a:t>
            </a:r>
            <a:r>
              <a:rPr lang="en-AU" dirty="0"/>
              <a:t> related activities, </a:t>
            </a:r>
            <a:r>
              <a:rPr lang="en-AU" dirty="0" err="1"/>
              <a:t>inc</a:t>
            </a:r>
            <a:r>
              <a:rPr lang="en-AU" dirty="0"/>
              <a:t> SL-U</a:t>
            </a:r>
          </a:p>
          <a:p>
            <a:pPr lvl="1"/>
            <a:r>
              <a:rPr lang="en-AU" dirty="0"/>
              <a:t>Spectrum access for unlicensed operation remain contentious, esp. 6 GHz</a:t>
            </a:r>
          </a:p>
          <a:p>
            <a:pPr lvl="1"/>
            <a:endParaRPr lang="en-AU" dirty="0"/>
          </a:p>
        </p:txBody>
      </p:sp>
      <p:sp>
        <p:nvSpPr>
          <p:cNvPr id="4" name="Slide Number Placeholder 3"/>
          <p:cNvSpPr>
            <a:spLocks noGrp="1"/>
          </p:cNvSpPr>
          <p:nvPr>
            <p:ph type="sldNum" idx="12"/>
          </p:nvPr>
        </p:nvSpPr>
        <p:spPr/>
        <p:txBody>
          <a:bodyPr/>
          <a:lstStyle/>
          <a:p>
            <a:r>
              <a:rPr lang="en-GB" dirty="0"/>
              <a:t>Slide </a:t>
            </a:r>
            <a:fld id="{440F5867-744E-4AA6-B0ED-4C44D2DFBB7B}" type="slidenum">
              <a:rPr lang="en-GB" smtClean="0"/>
              <a:pPr/>
              <a:t>25</a:t>
            </a:fld>
            <a:endParaRPr lang="en-GB" dirty="0"/>
          </a:p>
        </p:txBody>
      </p:sp>
      <p:sp>
        <p:nvSpPr>
          <p:cNvPr id="5" name="Footer Placeholder 4"/>
          <p:cNvSpPr>
            <a:spLocks noGrp="1"/>
          </p:cNvSpPr>
          <p:nvPr>
            <p:ph type="ftr" idx="14"/>
          </p:nvPr>
        </p:nvSpPr>
        <p:spPr/>
        <p:txBody>
          <a:bodyPr/>
          <a:lstStyle/>
          <a:p>
            <a:r>
              <a:rPr lang="en-GB"/>
              <a:t>Andrew Myles, Cisco</a:t>
            </a:r>
            <a:endParaRPr lang="en-GB" dirty="0"/>
          </a:p>
        </p:txBody>
      </p:sp>
      <p:sp>
        <p:nvSpPr>
          <p:cNvPr id="6" name="Date Placeholder 5"/>
          <p:cNvSpPr>
            <a:spLocks noGrp="1"/>
          </p:cNvSpPr>
          <p:nvPr>
            <p:ph type="dt" idx="15"/>
          </p:nvPr>
        </p:nvSpPr>
        <p:spPr/>
        <p:txBody>
          <a:bodyPr/>
          <a:lstStyle/>
          <a:p>
            <a:r>
              <a:rPr lang="en-US" dirty="0"/>
              <a:t>Mar 2022</a:t>
            </a:r>
            <a:endParaRPr lang="en-GB" dirty="0"/>
          </a:p>
        </p:txBody>
      </p:sp>
    </p:spTree>
    <p:extLst>
      <p:ext uri="{BB962C8B-B14F-4D97-AF65-F5344CB8AC3E}">
        <p14:creationId xmlns:p14="http://schemas.microsoft.com/office/powerpoint/2010/main" val="33688408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802.11 Coexistence SC will continue</a:t>
            </a:r>
            <a:br>
              <a:rPr lang="en-AU" dirty="0"/>
            </a:br>
            <a:r>
              <a:rPr lang="en-AU" dirty="0"/>
              <a:t>promoting good coexistence in May 2022</a:t>
            </a:r>
          </a:p>
        </p:txBody>
      </p:sp>
      <p:sp>
        <p:nvSpPr>
          <p:cNvPr id="3" name="Content Placeholder 2"/>
          <p:cNvSpPr>
            <a:spLocks noGrp="1"/>
          </p:cNvSpPr>
          <p:nvPr>
            <p:ph idx="1"/>
          </p:nvPr>
        </p:nvSpPr>
        <p:spPr/>
        <p:txBody>
          <a:bodyPr/>
          <a:lstStyle/>
          <a:p>
            <a:r>
              <a:rPr lang="en-AU" dirty="0"/>
              <a:t>IEEE 802.11 Coexistence SC </a:t>
            </a:r>
            <a:r>
              <a:rPr lang="en-AU" u="sng" dirty="0"/>
              <a:t>may</a:t>
            </a:r>
            <a:r>
              <a:rPr lang="en-AU" dirty="0"/>
              <a:t> meet in hybrid mode in May 2022</a:t>
            </a:r>
          </a:p>
          <a:p>
            <a:pPr lvl="1"/>
            <a:r>
              <a:rPr lang="en-AU" dirty="0"/>
              <a:t>Review latest Wi-Fi/LAA/NR-U coexistence measurements</a:t>
            </a:r>
          </a:p>
          <a:p>
            <a:pPr lvl="2"/>
            <a:r>
              <a:rPr lang="en-AU" dirty="0"/>
              <a:t>One possible volunteer this week</a:t>
            </a:r>
          </a:p>
          <a:p>
            <a:pPr lvl="1"/>
            <a:r>
              <a:rPr lang="en-AU" dirty="0"/>
              <a:t>Discuss next steps for </a:t>
            </a:r>
            <a:r>
              <a:rPr lang="en-AU" dirty="0" err="1"/>
              <a:t>coex</a:t>
            </a:r>
            <a:r>
              <a:rPr lang="en-AU" dirty="0"/>
              <a:t> related issues highlighted this week</a:t>
            </a:r>
          </a:p>
          <a:p>
            <a:pPr lvl="2"/>
            <a:r>
              <a:rPr lang="en-AU" dirty="0"/>
              <a:t>Including possible LS to </a:t>
            </a:r>
            <a:r>
              <a:rPr lang="en-AU"/>
              <a:t>WFA (see draft in </a:t>
            </a:r>
            <a:r>
              <a:rPr lang="en-AU">
                <a:hlinkClick r:id="rId2"/>
              </a:rPr>
              <a:t>11-22-0486</a:t>
            </a:r>
            <a:r>
              <a:rPr lang="en-AU" dirty="0"/>
              <a:t>)</a:t>
            </a:r>
          </a:p>
          <a:p>
            <a:pPr lvl="1"/>
            <a:r>
              <a:rPr lang="en-AU" dirty="0"/>
              <a:t>Update on 60 GHz </a:t>
            </a:r>
            <a:r>
              <a:rPr lang="en-AU" dirty="0" err="1"/>
              <a:t>coex</a:t>
            </a:r>
            <a:endParaRPr lang="en-AU" dirty="0"/>
          </a:p>
          <a:p>
            <a:pPr lvl="2"/>
            <a:r>
              <a:rPr lang="en-AU" dirty="0"/>
              <a:t>Possibly close activity</a:t>
            </a:r>
          </a:p>
          <a:p>
            <a:pPr lvl="1"/>
            <a:r>
              <a:rPr lang="en-AU" dirty="0"/>
              <a:t>Update on 3GPP related </a:t>
            </a:r>
            <a:r>
              <a:rPr lang="en-AU" dirty="0" err="1"/>
              <a:t>coex</a:t>
            </a:r>
            <a:endParaRPr lang="en-AU" dirty="0"/>
          </a:p>
          <a:p>
            <a:pPr lvl="1"/>
            <a:r>
              <a:rPr lang="en-AU" dirty="0"/>
              <a:t>Update on 6 GHz spectrum </a:t>
            </a:r>
          </a:p>
          <a:p>
            <a:pPr lvl="1"/>
            <a:r>
              <a:rPr lang="en-AU" dirty="0"/>
              <a:t>Discuss IEEE 802 Tech Talk  on </a:t>
            </a:r>
            <a:r>
              <a:rPr lang="en-AU" dirty="0" err="1"/>
              <a:t>coex</a:t>
            </a:r>
            <a:r>
              <a:rPr lang="en-AU" dirty="0"/>
              <a:t> in June 2022</a:t>
            </a:r>
          </a:p>
          <a:p>
            <a:pPr lvl="1"/>
            <a:r>
              <a:rPr lang="en-AU" dirty="0"/>
              <a:t>…</a:t>
            </a:r>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26</a:t>
            </a:fld>
            <a:endParaRPr lang="en-GB" dirty="0"/>
          </a:p>
        </p:txBody>
      </p:sp>
      <p:sp>
        <p:nvSpPr>
          <p:cNvPr id="5" name="Footer Placeholder 4"/>
          <p:cNvSpPr>
            <a:spLocks noGrp="1"/>
          </p:cNvSpPr>
          <p:nvPr>
            <p:ph type="ftr" idx="14"/>
          </p:nvPr>
        </p:nvSpPr>
        <p:spPr/>
        <p:txBody>
          <a:bodyPr/>
          <a:lstStyle/>
          <a:p>
            <a:r>
              <a:rPr lang="en-GB" dirty="0"/>
              <a:t>Andrew Myles, Cisco</a:t>
            </a:r>
          </a:p>
        </p:txBody>
      </p:sp>
      <p:sp>
        <p:nvSpPr>
          <p:cNvPr id="6" name="Date Placeholder 5"/>
          <p:cNvSpPr>
            <a:spLocks noGrp="1"/>
          </p:cNvSpPr>
          <p:nvPr>
            <p:ph type="dt" idx="15"/>
          </p:nvPr>
        </p:nvSpPr>
        <p:spPr/>
        <p:txBody>
          <a:bodyPr/>
          <a:lstStyle/>
          <a:p>
            <a:r>
              <a:rPr lang="en-US" dirty="0"/>
              <a:t>Mar 2022</a:t>
            </a:r>
            <a:endParaRPr lang="en-GB" dirty="0"/>
          </a:p>
        </p:txBody>
      </p:sp>
      <p:sp>
        <p:nvSpPr>
          <p:cNvPr id="7" name="Rectangle 6">
            <a:extLst>
              <a:ext uri="{FF2B5EF4-FFF2-40B4-BE49-F238E27FC236}">
                <a16:creationId xmlns:a16="http://schemas.microsoft.com/office/drawing/2014/main" id="{85676C78-AFC2-4D4A-9EAD-4C9C57C5E859}"/>
              </a:ext>
            </a:extLst>
          </p:cNvPr>
          <p:cNvSpPr/>
          <p:nvPr/>
        </p:nvSpPr>
        <p:spPr bwMode="auto">
          <a:xfrm>
            <a:off x="7143757" y="4149080"/>
            <a:ext cx="3132348" cy="470164"/>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AU" sz="2400" b="1" i="0" u="none" strike="noStrike" cap="none" normalizeH="0" baseline="0" dirty="0">
                <a:ln>
                  <a:noFill/>
                </a:ln>
                <a:solidFill>
                  <a:srgbClr val="FF0000"/>
                </a:solidFill>
                <a:effectLst/>
                <a:latin typeface="Times New Roman" pitchFamily="16" charset="0"/>
                <a:ea typeface="MS Gothic" charset="-128"/>
              </a:rPr>
              <a:t>Contributions are sought </a:t>
            </a:r>
            <a:r>
              <a:rPr lang="en-AU" b="1" dirty="0">
                <a:solidFill>
                  <a:srgbClr val="FF0000"/>
                </a:solidFill>
              </a:rPr>
              <a:t>&amp; </a:t>
            </a:r>
            <a:r>
              <a:rPr kumimoji="0" lang="en-AU" sz="2400" b="1" i="0" u="none" strike="noStrike" cap="none" normalizeH="0" baseline="0" dirty="0">
                <a:ln>
                  <a:noFill/>
                </a:ln>
                <a:solidFill>
                  <a:srgbClr val="FF0000"/>
                </a:solidFill>
                <a:effectLst/>
                <a:latin typeface="Times New Roman" pitchFamily="16" charset="0"/>
                <a:ea typeface="MS Gothic" charset="-128"/>
              </a:rPr>
              <a:t>encouraged!</a:t>
            </a:r>
          </a:p>
        </p:txBody>
      </p:sp>
    </p:spTree>
    <p:extLst>
      <p:ext uri="{BB962C8B-B14F-4D97-AF65-F5344CB8AC3E}">
        <p14:creationId xmlns:p14="http://schemas.microsoft.com/office/powerpoint/2010/main" val="8899793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A22DD-E8CA-408F-B2BA-D59F97F9D2CB}"/>
              </a:ext>
            </a:extLst>
          </p:cNvPr>
          <p:cNvSpPr>
            <a:spLocks noGrp="1"/>
          </p:cNvSpPr>
          <p:nvPr>
            <p:ph type="ctrTitle"/>
          </p:nvPr>
        </p:nvSpPr>
        <p:spPr/>
        <p:txBody>
          <a:bodyPr/>
          <a:lstStyle/>
          <a:p>
            <a:r>
              <a:rPr lang="en-US" dirty="0"/>
              <a:t>PAR Review SC</a:t>
            </a:r>
          </a:p>
        </p:txBody>
      </p:sp>
      <p:sp>
        <p:nvSpPr>
          <p:cNvPr id="3" name="Subtitle 2">
            <a:extLst>
              <a:ext uri="{FF2B5EF4-FFF2-40B4-BE49-F238E27FC236}">
                <a16:creationId xmlns:a16="http://schemas.microsoft.com/office/drawing/2014/main" id="{15A280A5-E4A8-430E-BA6B-FE36B7CDAD5B}"/>
              </a:ext>
            </a:extLst>
          </p:cNvPr>
          <p:cNvSpPr>
            <a:spLocks noGrp="1"/>
          </p:cNvSpPr>
          <p:nvPr>
            <p:ph type="subTitle" idx="1"/>
          </p:nvPr>
        </p:nvSpPr>
        <p:spPr/>
        <p:txBody>
          <a:bodyPr/>
          <a:lstStyle/>
          <a:p>
            <a:r>
              <a:rPr lang="en-US" dirty="0"/>
              <a:t>Report will be released following March 17 meeting</a:t>
            </a:r>
          </a:p>
        </p:txBody>
      </p:sp>
      <p:sp>
        <p:nvSpPr>
          <p:cNvPr id="7" name="Footer Placeholder 6">
            <a:extLst>
              <a:ext uri="{FF2B5EF4-FFF2-40B4-BE49-F238E27FC236}">
                <a16:creationId xmlns:a16="http://schemas.microsoft.com/office/drawing/2014/main" id="{F40C061A-D83D-4C4A-A461-EDC9ACC3C57A}"/>
              </a:ext>
            </a:extLst>
          </p:cNvPr>
          <p:cNvSpPr>
            <a:spLocks noGrp="1"/>
          </p:cNvSpPr>
          <p:nvPr>
            <p:ph type="ftr" idx="11"/>
          </p:nvPr>
        </p:nvSpPr>
        <p:spPr/>
        <p:txBody>
          <a:bodyPr/>
          <a:lstStyle/>
          <a:p>
            <a:r>
              <a:rPr lang="en-GB"/>
              <a:t>Robert Stacey (Intel)</a:t>
            </a:r>
          </a:p>
        </p:txBody>
      </p:sp>
      <p:sp>
        <p:nvSpPr>
          <p:cNvPr id="8" name="Slide Number Placeholder 7">
            <a:extLst>
              <a:ext uri="{FF2B5EF4-FFF2-40B4-BE49-F238E27FC236}">
                <a16:creationId xmlns:a16="http://schemas.microsoft.com/office/drawing/2014/main" id="{42F4D052-D654-420B-AAC8-AE999F9DBA5D}"/>
              </a:ext>
            </a:extLst>
          </p:cNvPr>
          <p:cNvSpPr>
            <a:spLocks noGrp="1"/>
          </p:cNvSpPr>
          <p:nvPr>
            <p:ph type="sldNum" idx="12"/>
          </p:nvPr>
        </p:nvSpPr>
        <p:spPr/>
        <p:txBody>
          <a:bodyPr/>
          <a:lstStyle/>
          <a:p>
            <a:r>
              <a:rPr lang="en-GB"/>
              <a:t>Slide </a:t>
            </a:r>
            <a:fld id="{DE40C9FC-4879-4F20-9ECA-A574A90476B7}" type="slidenum">
              <a:rPr lang="en-GB" smtClean="0"/>
              <a:pPr/>
              <a:t>27</a:t>
            </a:fld>
            <a:endParaRPr lang="en-GB"/>
          </a:p>
        </p:txBody>
      </p:sp>
      <p:sp>
        <p:nvSpPr>
          <p:cNvPr id="9" name="Date Placeholder 8">
            <a:extLst>
              <a:ext uri="{FF2B5EF4-FFF2-40B4-BE49-F238E27FC236}">
                <a16:creationId xmlns:a16="http://schemas.microsoft.com/office/drawing/2014/main" id="{7B436530-C40E-4778-9B60-FE7874665F12}"/>
              </a:ext>
            </a:extLst>
          </p:cNvPr>
          <p:cNvSpPr>
            <a:spLocks noGrp="1"/>
          </p:cNvSpPr>
          <p:nvPr>
            <p:ph type="dt" idx="10"/>
          </p:nvPr>
        </p:nvSpPr>
        <p:spPr/>
        <p:txBody>
          <a:bodyPr/>
          <a:lstStyle/>
          <a:p>
            <a:r>
              <a:rPr lang="en-US"/>
              <a:t>March 2022</a:t>
            </a:r>
            <a:endParaRPr lang="en-GB"/>
          </a:p>
        </p:txBody>
      </p:sp>
    </p:spTree>
    <p:extLst>
      <p:ext uri="{BB962C8B-B14F-4D97-AF65-F5344CB8AC3E}">
        <p14:creationId xmlns:p14="http://schemas.microsoft.com/office/powerpoint/2010/main" val="20605171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Rectangle 2"/>
          <p:cNvSpPr>
            <a:spLocks noGrp="1" noChangeArrowheads="1"/>
          </p:cNvSpPr>
          <p:nvPr>
            <p:ph type="title"/>
          </p:nvPr>
        </p:nvSpPr>
        <p:spPr>
          <a:noFill/>
        </p:spPr>
        <p:txBody>
          <a:bodyPr/>
          <a:lstStyle/>
          <a:p>
            <a:r>
              <a:rPr lang="en-GB" altLang="en-US" dirty="0"/>
              <a:t>WNG SC Closing Report</a:t>
            </a:r>
          </a:p>
        </p:txBody>
      </p:sp>
      <p:sp>
        <p:nvSpPr>
          <p:cNvPr id="13318" name="Rectangle 4"/>
          <p:cNvSpPr>
            <a:spLocks noGrp="1" noChangeArrowheads="1"/>
          </p:cNvSpPr>
          <p:nvPr>
            <p:ph type="body" idx="1"/>
          </p:nvPr>
        </p:nvSpPr>
        <p:spPr>
          <a:xfrm>
            <a:off x="2209800" y="1524000"/>
            <a:ext cx="7772400" cy="381000"/>
          </a:xfrm>
          <a:noFill/>
        </p:spPr>
        <p:txBody>
          <a:bodyPr/>
          <a:lstStyle/>
          <a:p>
            <a:pPr algn="ctr">
              <a:buFontTx/>
              <a:buNone/>
            </a:pPr>
            <a:r>
              <a:rPr lang="en-GB" altLang="en-US" sz="2000" dirty="0"/>
              <a:t>Date:</a:t>
            </a:r>
            <a:r>
              <a:rPr lang="en-GB" altLang="en-US" sz="2000" b="0" dirty="0"/>
              <a:t> 2022-03-15</a:t>
            </a:r>
          </a:p>
        </p:txBody>
      </p:sp>
      <p:graphicFrame>
        <p:nvGraphicFramePr>
          <p:cNvPr id="13319" name="Object 5"/>
          <p:cNvGraphicFramePr>
            <a:graphicFrameLocks noChangeAspect="1"/>
          </p:cNvGraphicFramePr>
          <p:nvPr>
            <p:extLst>
              <p:ext uri="{D42A27DB-BD31-4B8C-83A1-F6EECF244321}">
                <p14:modId xmlns:p14="http://schemas.microsoft.com/office/powerpoint/2010/main" val="3268324252"/>
              </p:ext>
            </p:extLst>
          </p:nvPr>
        </p:nvGraphicFramePr>
        <p:xfrm>
          <a:off x="2244725" y="2519363"/>
          <a:ext cx="9439275" cy="2417762"/>
        </p:xfrm>
        <a:graphic>
          <a:graphicData uri="http://schemas.openxmlformats.org/presentationml/2006/ole">
            <mc:AlternateContent xmlns:mc="http://schemas.openxmlformats.org/markup-compatibility/2006">
              <mc:Choice xmlns:v="urn:schemas-microsoft-com:vml" Requires="v">
                <p:oleObj spid="_x0000_s6156" name="Document" r:id="rId4" imgW="9056359" imgH="2312431" progId="Word.Document.8">
                  <p:embed/>
                </p:oleObj>
              </mc:Choice>
              <mc:Fallback>
                <p:oleObj name="Document" r:id="rId4" imgW="9056359" imgH="2312431" progId="Word.Document.8">
                  <p:embed/>
                  <p:pic>
                    <p:nvPicPr>
                      <p:cNvPr id="13319" name="Object 5"/>
                      <p:cNvPicPr>
                        <a:picLocks noChangeAspect="1" noChangeArrowheads="1"/>
                      </p:cNvPicPr>
                      <p:nvPr/>
                    </p:nvPicPr>
                    <p:blipFill>
                      <a:blip r:embed="rId5"/>
                      <a:srcRect/>
                      <a:stretch>
                        <a:fillRect/>
                      </a:stretch>
                    </p:blipFill>
                    <p:spPr bwMode="auto">
                      <a:xfrm>
                        <a:off x="2244725" y="2519363"/>
                        <a:ext cx="9439275" cy="2417762"/>
                      </a:xfrm>
                      <a:prstGeom prst="rect">
                        <a:avLst/>
                      </a:prstGeom>
                      <a:noFill/>
                      <a:ln>
                        <a:noFill/>
                      </a:ln>
                      <a:effectLst/>
                    </p:spPr>
                  </p:pic>
                </p:oleObj>
              </mc:Fallback>
            </mc:AlternateContent>
          </a:graphicData>
        </a:graphic>
      </p:graphicFrame>
      <p:sp>
        <p:nvSpPr>
          <p:cNvPr id="13320" name="Rectangle 6"/>
          <p:cNvSpPr>
            <a:spLocks noChangeArrowheads="1"/>
          </p:cNvSpPr>
          <p:nvPr/>
        </p:nvSpPr>
        <p:spPr bwMode="auto">
          <a:xfrm>
            <a:off x="2057400" y="1939925"/>
            <a:ext cx="1447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buFontTx/>
              <a:buNone/>
            </a:pPr>
            <a:r>
              <a:rPr lang="en-GB" altLang="en-US" sz="2000"/>
              <a:t>Authors:</a:t>
            </a:r>
            <a:endParaRPr lang="en-GB" altLang="en-US" sz="2000" b="0"/>
          </a:p>
        </p:txBody>
      </p:sp>
      <p:sp>
        <p:nvSpPr>
          <p:cNvPr id="2" name="Footer Placeholder 1">
            <a:extLst>
              <a:ext uri="{FF2B5EF4-FFF2-40B4-BE49-F238E27FC236}">
                <a16:creationId xmlns:a16="http://schemas.microsoft.com/office/drawing/2014/main" id="{6A1D9DA4-9B41-4B7B-AA1A-115D71083D2B}"/>
              </a:ext>
            </a:extLst>
          </p:cNvPr>
          <p:cNvSpPr>
            <a:spLocks noGrp="1"/>
          </p:cNvSpPr>
          <p:nvPr>
            <p:ph type="ftr" idx="14"/>
          </p:nvPr>
        </p:nvSpPr>
        <p:spPr/>
        <p:txBody>
          <a:bodyPr/>
          <a:lstStyle/>
          <a:p>
            <a:r>
              <a:rPr lang="en-GB"/>
              <a:t>Jim Lansford, Qualcomm</a:t>
            </a:r>
            <a:endParaRPr lang="en-GB" dirty="0"/>
          </a:p>
        </p:txBody>
      </p:sp>
      <p:sp>
        <p:nvSpPr>
          <p:cNvPr id="3" name="Slide Number Placeholder 2">
            <a:extLst>
              <a:ext uri="{FF2B5EF4-FFF2-40B4-BE49-F238E27FC236}">
                <a16:creationId xmlns:a16="http://schemas.microsoft.com/office/drawing/2014/main" id="{02D517A3-D6B0-4611-9AA6-5035328CD5A8}"/>
              </a:ext>
            </a:extLst>
          </p:cNvPr>
          <p:cNvSpPr>
            <a:spLocks noGrp="1"/>
          </p:cNvSpPr>
          <p:nvPr>
            <p:ph type="sldNum" idx="12"/>
          </p:nvPr>
        </p:nvSpPr>
        <p:spPr/>
        <p:txBody>
          <a:bodyPr/>
          <a:lstStyle/>
          <a:p>
            <a:r>
              <a:rPr lang="en-GB"/>
              <a:t>Slide </a:t>
            </a:r>
            <a:fld id="{440F5867-744E-4AA6-B0ED-4C44D2DFBB7B}" type="slidenum">
              <a:rPr lang="en-GB" smtClean="0"/>
              <a:pPr/>
              <a:t>28</a:t>
            </a:fld>
            <a:endParaRPr lang="en-GB" dirty="0"/>
          </a:p>
        </p:txBody>
      </p:sp>
      <p:sp>
        <p:nvSpPr>
          <p:cNvPr id="4" name="Date Placeholder 3">
            <a:extLst>
              <a:ext uri="{FF2B5EF4-FFF2-40B4-BE49-F238E27FC236}">
                <a16:creationId xmlns:a16="http://schemas.microsoft.com/office/drawing/2014/main" id="{D33B8994-8A55-4C46-BA35-12C12752A54C}"/>
              </a:ext>
            </a:extLst>
          </p:cNvPr>
          <p:cNvSpPr>
            <a:spLocks noGrp="1"/>
          </p:cNvSpPr>
          <p:nvPr>
            <p:ph type="dt" idx="15"/>
          </p:nvPr>
        </p:nvSpPr>
        <p:spPr/>
        <p:txBody>
          <a:bodyPr/>
          <a:lstStyle/>
          <a:p>
            <a:r>
              <a:rPr lang="en-US"/>
              <a:t>March 2022</a:t>
            </a:r>
            <a:endParaRPr lang="en-GB" dirty="0"/>
          </a:p>
        </p:txBody>
      </p:sp>
    </p:spTree>
    <p:extLst>
      <p:ext uri="{BB962C8B-B14F-4D97-AF65-F5344CB8AC3E}">
        <p14:creationId xmlns:p14="http://schemas.microsoft.com/office/powerpoint/2010/main" val="42842076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Rectangle 2"/>
          <p:cNvSpPr>
            <a:spLocks noGrp="1" noChangeArrowheads="1"/>
          </p:cNvSpPr>
          <p:nvPr>
            <p:ph type="title"/>
          </p:nvPr>
        </p:nvSpPr>
        <p:spPr>
          <a:noFill/>
        </p:spPr>
        <p:txBody>
          <a:bodyPr/>
          <a:lstStyle/>
          <a:p>
            <a:r>
              <a:rPr lang="en-GB" altLang="en-US" dirty="0"/>
              <a:t>Abstract</a:t>
            </a:r>
          </a:p>
        </p:txBody>
      </p:sp>
      <p:sp>
        <p:nvSpPr>
          <p:cNvPr id="14342" name="Rectangle 3"/>
          <p:cNvSpPr>
            <a:spLocks noGrp="1" noChangeArrowheads="1"/>
          </p:cNvSpPr>
          <p:nvPr>
            <p:ph type="body" idx="1"/>
          </p:nvPr>
        </p:nvSpPr>
        <p:spPr>
          <a:xfrm>
            <a:off x="2966864" y="1752600"/>
            <a:ext cx="6334472" cy="4114800"/>
          </a:xfrm>
          <a:noFill/>
        </p:spPr>
        <p:txBody>
          <a:bodyPr/>
          <a:lstStyle/>
          <a:p>
            <a:pPr algn="ctr">
              <a:buFontTx/>
              <a:buNone/>
            </a:pPr>
            <a:r>
              <a:rPr lang="en-GB" altLang="en-US" sz="3200" dirty="0"/>
              <a:t> Closing report for WNG SC for March 2022 virtual meeting</a:t>
            </a:r>
          </a:p>
        </p:txBody>
      </p:sp>
      <p:sp>
        <p:nvSpPr>
          <p:cNvPr id="2" name="Footer Placeholder 1">
            <a:extLst>
              <a:ext uri="{FF2B5EF4-FFF2-40B4-BE49-F238E27FC236}">
                <a16:creationId xmlns:a16="http://schemas.microsoft.com/office/drawing/2014/main" id="{0A94D8F8-508D-4A76-88E9-6F742237E000}"/>
              </a:ext>
            </a:extLst>
          </p:cNvPr>
          <p:cNvSpPr>
            <a:spLocks noGrp="1"/>
          </p:cNvSpPr>
          <p:nvPr>
            <p:ph type="ftr" idx="14"/>
          </p:nvPr>
        </p:nvSpPr>
        <p:spPr/>
        <p:txBody>
          <a:bodyPr/>
          <a:lstStyle/>
          <a:p>
            <a:r>
              <a:rPr lang="en-GB"/>
              <a:t>Jim Lansford, Qualcomm</a:t>
            </a:r>
            <a:endParaRPr lang="en-GB" dirty="0"/>
          </a:p>
        </p:txBody>
      </p:sp>
      <p:sp>
        <p:nvSpPr>
          <p:cNvPr id="3" name="Slide Number Placeholder 2">
            <a:extLst>
              <a:ext uri="{FF2B5EF4-FFF2-40B4-BE49-F238E27FC236}">
                <a16:creationId xmlns:a16="http://schemas.microsoft.com/office/drawing/2014/main" id="{CAAD9C65-24DF-436C-8730-58615EA7C6F1}"/>
              </a:ext>
            </a:extLst>
          </p:cNvPr>
          <p:cNvSpPr>
            <a:spLocks noGrp="1"/>
          </p:cNvSpPr>
          <p:nvPr>
            <p:ph type="sldNum" idx="12"/>
          </p:nvPr>
        </p:nvSpPr>
        <p:spPr/>
        <p:txBody>
          <a:bodyPr/>
          <a:lstStyle/>
          <a:p>
            <a:r>
              <a:rPr lang="en-GB"/>
              <a:t>Slide </a:t>
            </a:r>
            <a:fld id="{440F5867-744E-4AA6-B0ED-4C44D2DFBB7B}" type="slidenum">
              <a:rPr lang="en-GB" smtClean="0"/>
              <a:pPr/>
              <a:t>29</a:t>
            </a:fld>
            <a:endParaRPr lang="en-GB" dirty="0"/>
          </a:p>
        </p:txBody>
      </p:sp>
      <p:sp>
        <p:nvSpPr>
          <p:cNvPr id="4" name="Date Placeholder 3">
            <a:extLst>
              <a:ext uri="{FF2B5EF4-FFF2-40B4-BE49-F238E27FC236}">
                <a16:creationId xmlns:a16="http://schemas.microsoft.com/office/drawing/2014/main" id="{748935D8-241E-40B0-8F1E-B37C6F661565}"/>
              </a:ext>
            </a:extLst>
          </p:cNvPr>
          <p:cNvSpPr>
            <a:spLocks noGrp="1"/>
          </p:cNvSpPr>
          <p:nvPr>
            <p:ph type="dt" idx="15"/>
          </p:nvPr>
        </p:nvSpPr>
        <p:spPr/>
        <p:txBody>
          <a:bodyPr/>
          <a:lstStyle/>
          <a:p>
            <a:r>
              <a:rPr lang="en-US"/>
              <a:t>March 2022</a:t>
            </a:r>
            <a:endParaRPr lang="en-GB" dirty="0"/>
          </a:p>
        </p:txBody>
      </p:sp>
    </p:spTree>
    <p:extLst>
      <p:ext uri="{BB962C8B-B14F-4D97-AF65-F5344CB8AC3E}">
        <p14:creationId xmlns:p14="http://schemas.microsoft.com/office/powerpoint/2010/main" val="22831303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290F398-23F8-4485-9331-B3A210FD50CF}"/>
              </a:ext>
            </a:extLst>
          </p:cNvPr>
          <p:cNvSpPr>
            <a:spLocks noGrp="1"/>
          </p:cNvSpPr>
          <p:nvPr>
            <p:ph type="title"/>
          </p:nvPr>
        </p:nvSpPr>
        <p:spPr/>
        <p:txBody>
          <a:bodyPr/>
          <a:lstStyle/>
          <a:p>
            <a:r>
              <a:rPr lang="en-US" dirty="0"/>
              <a:t>Attendance</a:t>
            </a:r>
          </a:p>
        </p:txBody>
      </p:sp>
      <p:sp>
        <p:nvSpPr>
          <p:cNvPr id="8" name="Text Placeholder 7">
            <a:extLst>
              <a:ext uri="{FF2B5EF4-FFF2-40B4-BE49-F238E27FC236}">
                <a16:creationId xmlns:a16="http://schemas.microsoft.com/office/drawing/2014/main" id="{B109A3FA-739A-4DE6-9C77-5F26789FEB4E}"/>
              </a:ext>
            </a:extLst>
          </p:cNvPr>
          <p:cNvSpPr>
            <a:spLocks noGrp="1"/>
          </p:cNvSpPr>
          <p:nvPr>
            <p:ph type="body" idx="1"/>
          </p:nvPr>
        </p:nvSpPr>
        <p:spPr/>
        <p:txBody>
          <a:bodyPr/>
          <a:lstStyle/>
          <a:p>
            <a:endParaRPr lang="en-US"/>
          </a:p>
        </p:txBody>
      </p:sp>
      <p:sp>
        <p:nvSpPr>
          <p:cNvPr id="6" name="Date Placeholder 5">
            <a:extLst>
              <a:ext uri="{FF2B5EF4-FFF2-40B4-BE49-F238E27FC236}">
                <a16:creationId xmlns:a16="http://schemas.microsoft.com/office/drawing/2014/main" id="{8BB66CAE-8831-4984-8CA7-442532187B5D}"/>
              </a:ext>
            </a:extLst>
          </p:cNvPr>
          <p:cNvSpPr>
            <a:spLocks noGrp="1"/>
          </p:cNvSpPr>
          <p:nvPr>
            <p:ph type="dt" idx="10"/>
          </p:nvPr>
        </p:nvSpPr>
        <p:spPr/>
        <p:txBody>
          <a:bodyPr/>
          <a:lstStyle/>
          <a:p>
            <a:r>
              <a:rPr lang="en-US"/>
              <a:t>March 2022</a:t>
            </a:r>
            <a:endParaRPr lang="en-GB" dirty="0"/>
          </a:p>
        </p:txBody>
      </p:sp>
      <p:sp>
        <p:nvSpPr>
          <p:cNvPr id="5" name="Footer Placeholder 4">
            <a:extLst>
              <a:ext uri="{FF2B5EF4-FFF2-40B4-BE49-F238E27FC236}">
                <a16:creationId xmlns:a16="http://schemas.microsoft.com/office/drawing/2014/main" id="{220CD48E-7E32-401C-BC59-1F83C92D11AD}"/>
              </a:ext>
            </a:extLst>
          </p:cNvPr>
          <p:cNvSpPr>
            <a:spLocks noGrp="1"/>
          </p:cNvSpPr>
          <p:nvPr>
            <p:ph type="ftr" idx="11"/>
          </p:nvPr>
        </p:nvSpPr>
        <p:spPr/>
        <p:txBody>
          <a:bodyPr/>
          <a:lstStyle/>
          <a:p>
            <a:r>
              <a:rPr lang="en-GB"/>
              <a:t>Robert Stacey (Intel)</a:t>
            </a:r>
            <a:endParaRPr lang="en-GB" dirty="0"/>
          </a:p>
        </p:txBody>
      </p:sp>
      <p:sp>
        <p:nvSpPr>
          <p:cNvPr id="4" name="Slide Number Placeholder 3">
            <a:extLst>
              <a:ext uri="{FF2B5EF4-FFF2-40B4-BE49-F238E27FC236}">
                <a16:creationId xmlns:a16="http://schemas.microsoft.com/office/drawing/2014/main" id="{F0161F7E-C1C2-4033-8AF9-FBA62C73C4AA}"/>
              </a:ext>
            </a:extLst>
          </p:cNvPr>
          <p:cNvSpPr>
            <a:spLocks noGrp="1"/>
          </p:cNvSpPr>
          <p:nvPr>
            <p:ph type="sldNum" idx="12"/>
          </p:nvPr>
        </p:nvSpPr>
        <p:spPr/>
        <p:txBody>
          <a:bodyPr/>
          <a:lstStyle/>
          <a:p>
            <a:r>
              <a:rPr lang="en-GB"/>
              <a:t>Slide </a:t>
            </a:r>
            <a:fld id="{440F5867-744E-4AA6-B0ED-4C44D2DFBB7B}" type="slidenum">
              <a:rPr lang="en-GB" smtClean="0"/>
              <a:pPr/>
              <a:t>3</a:t>
            </a:fld>
            <a:endParaRPr lang="en-GB" dirty="0"/>
          </a:p>
        </p:txBody>
      </p:sp>
    </p:spTree>
    <p:extLst>
      <p:ext uri="{BB962C8B-B14F-4D97-AF65-F5344CB8AC3E}">
        <p14:creationId xmlns:p14="http://schemas.microsoft.com/office/powerpoint/2010/main" val="70853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body" idx="1"/>
          </p:nvPr>
        </p:nvSpPr>
        <p:spPr>
          <a:xfrm>
            <a:off x="911424" y="836712"/>
            <a:ext cx="10513168" cy="5184576"/>
          </a:xfrm>
        </p:spPr>
        <p:txBody>
          <a:bodyPr/>
          <a:lstStyle/>
          <a:p>
            <a:pPr marL="0" indent="0" algn="ctr" eaLnBrk="1" hangingPunct="1">
              <a:spcBef>
                <a:spcPts val="0"/>
              </a:spcBef>
              <a:buNone/>
            </a:pPr>
            <a:r>
              <a:rPr lang="en-US" altLang="en-US" sz="3200" dirty="0"/>
              <a:t>Summary</a:t>
            </a:r>
          </a:p>
          <a:p>
            <a:pPr eaLnBrk="1" hangingPunct="1">
              <a:spcBef>
                <a:spcPts val="0"/>
              </a:spcBef>
            </a:pPr>
            <a:r>
              <a:rPr lang="en-US" altLang="en-US" sz="2000" dirty="0"/>
              <a:t>Final Agenda</a:t>
            </a:r>
          </a:p>
          <a:p>
            <a:pPr marL="1200150" lvl="2" indent="-457200">
              <a:spcBef>
                <a:spcPct val="0"/>
              </a:spcBef>
              <a:defRPr/>
            </a:pPr>
            <a:r>
              <a:rPr lang="en-US" altLang="en-US" sz="1600" dirty="0"/>
              <a:t> </a:t>
            </a:r>
            <a:r>
              <a:rPr lang="en-US" altLang="en-US" sz="1600" dirty="0">
                <a:hlinkClick r:id="rId3"/>
              </a:rPr>
              <a:t>https://mentor.ieee.org/802.11/dcn/22/11-22-0281-02-0wng-agenda-for-wng-sc-2022-march.pptx</a:t>
            </a:r>
            <a:r>
              <a:rPr lang="en-US" altLang="en-US" sz="1600" dirty="0"/>
              <a:t> </a:t>
            </a:r>
          </a:p>
          <a:p>
            <a:pPr eaLnBrk="1" hangingPunct="1">
              <a:spcBef>
                <a:spcPts val="0"/>
              </a:spcBef>
            </a:pPr>
            <a:r>
              <a:rPr lang="en-US" altLang="en-US" sz="2000" dirty="0"/>
              <a:t>Presentations at March 2022 meeting</a:t>
            </a:r>
            <a:endParaRPr lang="en-GB" altLang="en-US" sz="2000" dirty="0"/>
          </a:p>
          <a:p>
            <a:pPr marL="857250" lvl="1" indent="-457200">
              <a:spcBef>
                <a:spcPct val="0"/>
              </a:spcBef>
              <a:defRPr/>
            </a:pPr>
            <a:r>
              <a:rPr lang="en-US" sz="1600" dirty="0"/>
              <a:t>“Overview of Wi-Fi 6/6E for Industrial IoT: Enabling Wi-Fi determinism in an IoT world” – Bruno Tomas, et al (Wireless Broadband Alliance)</a:t>
            </a:r>
          </a:p>
          <a:p>
            <a:pPr marL="1200150" lvl="2" indent="-457200">
              <a:spcBef>
                <a:spcPct val="0"/>
              </a:spcBef>
              <a:defRPr/>
            </a:pPr>
            <a:r>
              <a:rPr lang="en-US" sz="1400" dirty="0">
                <a:hlinkClick r:id="rId4"/>
              </a:rPr>
              <a:t>https://www.ieee802.org/1/files/public/docs2022/liaison-WBA-WiFi6E-WTSN-IIOT-0322-v02.pdf</a:t>
            </a:r>
            <a:r>
              <a:rPr lang="en-US" sz="1400" dirty="0"/>
              <a:t> </a:t>
            </a:r>
          </a:p>
          <a:p>
            <a:pPr marL="857250" lvl="1" indent="-457200">
              <a:spcBef>
                <a:spcPct val="0"/>
              </a:spcBef>
              <a:defRPr/>
            </a:pPr>
            <a:r>
              <a:rPr lang="en-US" sz="1600" dirty="0"/>
              <a:t>“Considerations of Next Generation Beyond 11be” – </a:t>
            </a:r>
            <a:r>
              <a:rPr lang="en-US" sz="1600" dirty="0" err="1"/>
              <a:t>Jianhan</a:t>
            </a:r>
            <a:r>
              <a:rPr lang="en-US" sz="1600" dirty="0"/>
              <a:t> Liu (</a:t>
            </a:r>
            <a:r>
              <a:rPr lang="en-US" sz="1600" dirty="0" err="1"/>
              <a:t>Mediatek</a:t>
            </a:r>
            <a:r>
              <a:rPr lang="en-US" sz="1600" dirty="0"/>
              <a:t>)</a:t>
            </a:r>
          </a:p>
          <a:p>
            <a:pPr marL="1200150" lvl="2" indent="-457200">
              <a:spcBef>
                <a:spcPct val="0"/>
              </a:spcBef>
              <a:defRPr/>
            </a:pPr>
            <a:r>
              <a:rPr lang="en-US" sz="1400" dirty="0">
                <a:hlinkClick r:id="rId5"/>
              </a:rPr>
              <a:t>https://mentor.ieee.org/802.11/dcn/22/11-22-0418-00-0wng-considerations-of-next-generation-beyond-11be.pptx</a:t>
            </a:r>
            <a:r>
              <a:rPr lang="en-US" sz="1400" dirty="0"/>
              <a:t> </a:t>
            </a:r>
          </a:p>
          <a:p>
            <a:pPr marL="857250" lvl="1" indent="-457200">
              <a:spcBef>
                <a:spcPct val="0"/>
              </a:spcBef>
              <a:defRPr/>
            </a:pPr>
            <a:r>
              <a:rPr lang="en-US" sz="1600" dirty="0"/>
              <a:t>“Looking ahead to next generation: follow-up” – Ming Gan (Huawei)</a:t>
            </a:r>
          </a:p>
          <a:p>
            <a:pPr marL="1200150" lvl="2" indent="-457200">
              <a:spcBef>
                <a:spcPct val="0"/>
              </a:spcBef>
              <a:defRPr/>
            </a:pPr>
            <a:r>
              <a:rPr lang="en-US" sz="1400" dirty="0">
                <a:hlinkClick r:id="rId6"/>
              </a:rPr>
              <a:t>https://mentor.ieee.org/802.11/dcn/22/11-22-0458-01-0wng-looking-ahead-to-next-generation-follow-up.pptx</a:t>
            </a:r>
            <a:r>
              <a:rPr lang="en-US" sz="1400" dirty="0"/>
              <a:t> </a:t>
            </a:r>
          </a:p>
          <a:p>
            <a:pPr marL="457200" indent="-457200">
              <a:spcBef>
                <a:spcPct val="0"/>
              </a:spcBef>
              <a:defRPr/>
            </a:pPr>
            <a:r>
              <a:rPr lang="en-US" sz="2000" dirty="0"/>
              <a:t>On the agenda but deferred to a future teleconference:</a:t>
            </a:r>
          </a:p>
          <a:p>
            <a:pPr marL="857250" lvl="1" indent="-457200">
              <a:spcBef>
                <a:spcPct val="0"/>
              </a:spcBef>
              <a:defRPr/>
            </a:pPr>
            <a:r>
              <a:rPr lang="en-US" sz="1600" dirty="0"/>
              <a:t>“Making the Case for Open, </a:t>
            </a:r>
            <a:r>
              <a:rPr lang="en-US" sz="1600" dirty="0" err="1"/>
              <a:t>Softwarized</a:t>
            </a:r>
            <a:r>
              <a:rPr lang="en-US" sz="1600" dirty="0"/>
              <a:t>, Data-Driven 802.11 Networks” – Francesco Restuccia (Northeastern University)</a:t>
            </a:r>
          </a:p>
          <a:p>
            <a:pPr marL="457200" indent="-457200">
              <a:spcBef>
                <a:spcPts val="0"/>
              </a:spcBef>
            </a:pPr>
            <a:r>
              <a:rPr lang="en-GB" altLang="en-US" sz="2000" dirty="0"/>
              <a:t>Minutes</a:t>
            </a:r>
          </a:p>
          <a:p>
            <a:pPr lvl="1">
              <a:spcBef>
                <a:spcPts val="0"/>
              </a:spcBef>
            </a:pPr>
            <a:r>
              <a:rPr lang="en-GB" altLang="en-US" sz="1800" dirty="0"/>
              <a:t> </a:t>
            </a:r>
            <a:r>
              <a:rPr lang="en-GB" altLang="en-US" sz="1800" dirty="0">
                <a:hlinkClick r:id="rId7"/>
              </a:rPr>
              <a:t>https://mentor.ieee.org/802.11/dcn/22/11-22-0469-00-0wng-wng-meeting-minutes-2022-march-electronic-meeting.docx</a:t>
            </a:r>
            <a:r>
              <a:rPr lang="en-GB" altLang="en-US" sz="1800" dirty="0"/>
              <a:t> </a:t>
            </a:r>
            <a:endParaRPr lang="en-GB" altLang="ko-KR" sz="1800" dirty="0">
              <a:ea typeface="Gulim" pitchFamily="34" charset="-127"/>
            </a:endParaRPr>
          </a:p>
          <a:p>
            <a:pPr>
              <a:spcBef>
                <a:spcPts val="0"/>
              </a:spcBef>
            </a:pPr>
            <a:r>
              <a:rPr lang="en-GB" altLang="ko-KR" sz="2000" dirty="0">
                <a:ea typeface="Gulim" pitchFamily="34" charset="-127"/>
              </a:rPr>
              <a:t>Plans for May 2022</a:t>
            </a:r>
            <a:endParaRPr lang="en-US" altLang="en-US" sz="2000" dirty="0"/>
          </a:p>
          <a:p>
            <a:pPr lvl="1" eaLnBrk="1" hangingPunct="1">
              <a:spcBef>
                <a:spcPts val="0"/>
              </a:spcBef>
              <a:defRPr/>
            </a:pPr>
            <a:r>
              <a:rPr lang="en-US" altLang="en-US" sz="1800" dirty="0"/>
              <a:t>TBD – call for presentations will be sent out in April</a:t>
            </a:r>
          </a:p>
          <a:p>
            <a:pPr eaLnBrk="1" hangingPunct="1">
              <a:spcBef>
                <a:spcPts val="0"/>
              </a:spcBef>
              <a:defRPr/>
            </a:pPr>
            <a:r>
              <a:rPr lang="en-US" altLang="en-US" sz="2000" dirty="0"/>
              <a:t>No motions in the SG, one conference call: April 6, 9:00-11:00 Eastern Time</a:t>
            </a:r>
            <a:endParaRPr lang="en-GB" altLang="en-US" sz="2000" dirty="0"/>
          </a:p>
          <a:p>
            <a:pPr eaLnBrk="1" hangingPunct="1">
              <a:spcBef>
                <a:spcPts val="0"/>
              </a:spcBef>
              <a:defRPr/>
            </a:pPr>
            <a:endParaRPr lang="en-US" altLang="en-US" sz="2800" dirty="0"/>
          </a:p>
        </p:txBody>
      </p:sp>
      <p:sp>
        <p:nvSpPr>
          <p:cNvPr id="2" name="Footer Placeholder 1">
            <a:extLst>
              <a:ext uri="{FF2B5EF4-FFF2-40B4-BE49-F238E27FC236}">
                <a16:creationId xmlns:a16="http://schemas.microsoft.com/office/drawing/2014/main" id="{C1155BCE-9A2C-4654-82A2-ADF542B65E1A}"/>
              </a:ext>
            </a:extLst>
          </p:cNvPr>
          <p:cNvSpPr>
            <a:spLocks noGrp="1"/>
          </p:cNvSpPr>
          <p:nvPr>
            <p:ph type="ftr" idx="14"/>
          </p:nvPr>
        </p:nvSpPr>
        <p:spPr/>
        <p:txBody>
          <a:bodyPr/>
          <a:lstStyle/>
          <a:p>
            <a:r>
              <a:rPr lang="en-GB"/>
              <a:t>Jim Lansford, Qualcomm</a:t>
            </a:r>
            <a:endParaRPr lang="en-GB" dirty="0"/>
          </a:p>
        </p:txBody>
      </p:sp>
      <p:sp>
        <p:nvSpPr>
          <p:cNvPr id="3" name="Slide Number Placeholder 2">
            <a:extLst>
              <a:ext uri="{FF2B5EF4-FFF2-40B4-BE49-F238E27FC236}">
                <a16:creationId xmlns:a16="http://schemas.microsoft.com/office/drawing/2014/main" id="{A707BC5B-16C2-417C-AFA5-866E70E6016A}"/>
              </a:ext>
            </a:extLst>
          </p:cNvPr>
          <p:cNvSpPr>
            <a:spLocks noGrp="1"/>
          </p:cNvSpPr>
          <p:nvPr>
            <p:ph type="sldNum" idx="12"/>
          </p:nvPr>
        </p:nvSpPr>
        <p:spPr/>
        <p:txBody>
          <a:bodyPr/>
          <a:lstStyle/>
          <a:p>
            <a:r>
              <a:rPr lang="en-GB"/>
              <a:t>Slide </a:t>
            </a:r>
            <a:fld id="{440F5867-744E-4AA6-B0ED-4C44D2DFBB7B}" type="slidenum">
              <a:rPr lang="en-GB" smtClean="0"/>
              <a:pPr/>
              <a:t>30</a:t>
            </a:fld>
            <a:endParaRPr lang="en-GB" dirty="0"/>
          </a:p>
        </p:txBody>
      </p:sp>
      <p:sp>
        <p:nvSpPr>
          <p:cNvPr id="4" name="Date Placeholder 3">
            <a:extLst>
              <a:ext uri="{FF2B5EF4-FFF2-40B4-BE49-F238E27FC236}">
                <a16:creationId xmlns:a16="http://schemas.microsoft.com/office/drawing/2014/main" id="{60435624-20A7-4904-81C7-9EB7B0E6EB44}"/>
              </a:ext>
            </a:extLst>
          </p:cNvPr>
          <p:cNvSpPr>
            <a:spLocks noGrp="1"/>
          </p:cNvSpPr>
          <p:nvPr>
            <p:ph type="dt" idx="15"/>
          </p:nvPr>
        </p:nvSpPr>
        <p:spPr/>
        <p:txBody>
          <a:bodyPr/>
          <a:lstStyle/>
          <a:p>
            <a:r>
              <a:rPr lang="en-US"/>
              <a:t>March 2022</a:t>
            </a:r>
            <a:endParaRPr lang="en-GB" dirty="0"/>
          </a:p>
        </p:txBody>
      </p:sp>
    </p:spTree>
    <p:extLst>
      <p:ext uri="{BB962C8B-B14F-4D97-AF65-F5344CB8AC3E}">
        <p14:creationId xmlns:p14="http://schemas.microsoft.com/office/powerpoint/2010/main" val="24593401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AU" dirty="0"/>
              <a:t>IEEE 802 JTC1 Standing Committee</a:t>
            </a:r>
            <a:br>
              <a:rPr lang="en-AU" dirty="0"/>
            </a:br>
            <a:r>
              <a:rPr lang="en-AU" dirty="0"/>
              <a:t>Mar 2022 (virtual) closing report</a:t>
            </a:r>
            <a:endParaRPr lang="en-GB" dirty="0"/>
          </a:p>
        </p:txBody>
      </p:sp>
      <p:sp>
        <p:nvSpPr>
          <p:cNvPr id="3074" name="Rectangle 2"/>
          <p:cNvSpPr>
            <a:spLocks noGrp="1" noChangeArrowheads="1"/>
          </p:cNvSpPr>
          <p:nvPr>
            <p:ph type="subTitle" idx="1"/>
          </p:nvPr>
        </p:nvSpPr>
        <p:spPr>
          <a:xfrm>
            <a:off x="1828800" y="2088654"/>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20220314</a:t>
            </a:r>
          </a:p>
        </p:txBody>
      </p:sp>
      <p:graphicFrame>
        <p:nvGraphicFramePr>
          <p:cNvPr id="3075" name="Object 3"/>
          <p:cNvGraphicFramePr>
            <a:graphicFrameLocks noChangeAspect="1"/>
          </p:cNvGraphicFramePr>
          <p:nvPr>
            <p:extLst>
              <p:ext uri="{D42A27DB-BD31-4B8C-83A1-F6EECF244321}">
                <p14:modId xmlns:p14="http://schemas.microsoft.com/office/powerpoint/2010/main" val="2125622116"/>
              </p:ext>
            </p:extLst>
          </p:nvPr>
        </p:nvGraphicFramePr>
        <p:xfrm>
          <a:off x="990600" y="3141663"/>
          <a:ext cx="10028238" cy="2438400"/>
        </p:xfrm>
        <a:graphic>
          <a:graphicData uri="http://schemas.openxmlformats.org/presentationml/2006/ole">
            <mc:AlternateContent xmlns:mc="http://schemas.openxmlformats.org/markup-compatibility/2006">
              <mc:Choice xmlns:v="urn:schemas-microsoft-com:vml" Requires="v">
                <p:oleObj spid="_x0000_s7180" name="Document" r:id="rId4" imgW="10444320" imgH="2546280" progId="Word.Document.8">
                  <p:embed/>
                </p:oleObj>
              </mc:Choice>
              <mc:Fallback>
                <p:oleObj name="Document" r:id="rId4" imgW="10444320" imgH="2546280" progId="Word.Document.8">
                  <p:embed/>
                  <p:pic>
                    <p:nvPicPr>
                      <p:cNvPr id="3075" name="Object 3"/>
                      <p:cNvPicPr>
                        <a:picLocks noChangeAspect="1" noChangeArrowheads="1"/>
                      </p:cNvPicPr>
                      <p:nvPr/>
                    </p:nvPicPr>
                    <p:blipFill>
                      <a:blip r:embed="rId5"/>
                      <a:srcRect/>
                      <a:stretch>
                        <a:fillRect/>
                      </a:stretch>
                    </p:blipFill>
                    <p:spPr bwMode="auto">
                      <a:xfrm>
                        <a:off x="990600" y="3141663"/>
                        <a:ext cx="10028238" cy="2438400"/>
                      </a:xfrm>
                      <a:prstGeom prst="rect">
                        <a:avLst/>
                      </a:prstGeom>
                      <a:noFill/>
                    </p:spPr>
                  </p:pic>
                </p:oleObj>
              </mc:Fallback>
            </mc:AlternateContent>
          </a:graphicData>
        </a:graphic>
      </p:graphicFrame>
      <p:sp>
        <p:nvSpPr>
          <p:cNvPr id="3076" name="Rectangle 4"/>
          <p:cNvSpPr>
            <a:spLocks noChangeArrowheads="1"/>
          </p:cNvSpPr>
          <p:nvPr/>
        </p:nvSpPr>
        <p:spPr bwMode="auto">
          <a:xfrm>
            <a:off x="993775" y="2702893"/>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
        <p:nvSpPr>
          <p:cNvPr id="2" name="Footer Placeholder 1">
            <a:extLst>
              <a:ext uri="{FF2B5EF4-FFF2-40B4-BE49-F238E27FC236}">
                <a16:creationId xmlns:a16="http://schemas.microsoft.com/office/drawing/2014/main" id="{7E1611A1-4E21-47DA-9126-65159EE1A482}"/>
              </a:ext>
            </a:extLst>
          </p:cNvPr>
          <p:cNvSpPr>
            <a:spLocks noGrp="1"/>
          </p:cNvSpPr>
          <p:nvPr>
            <p:ph type="ftr" idx="11"/>
          </p:nvPr>
        </p:nvSpPr>
        <p:spPr/>
        <p:txBody>
          <a:bodyPr/>
          <a:lstStyle/>
          <a:p>
            <a:r>
              <a:rPr lang="en-GB"/>
              <a:t>Andrew Myles, Cisco</a:t>
            </a:r>
          </a:p>
        </p:txBody>
      </p:sp>
      <p:sp>
        <p:nvSpPr>
          <p:cNvPr id="3" name="Slide Number Placeholder 2">
            <a:extLst>
              <a:ext uri="{FF2B5EF4-FFF2-40B4-BE49-F238E27FC236}">
                <a16:creationId xmlns:a16="http://schemas.microsoft.com/office/drawing/2014/main" id="{A3A61875-A302-47E7-B0A8-9582E1C63EA8}"/>
              </a:ext>
            </a:extLst>
          </p:cNvPr>
          <p:cNvSpPr>
            <a:spLocks noGrp="1"/>
          </p:cNvSpPr>
          <p:nvPr>
            <p:ph type="sldNum" idx="12"/>
          </p:nvPr>
        </p:nvSpPr>
        <p:spPr/>
        <p:txBody>
          <a:bodyPr/>
          <a:lstStyle/>
          <a:p>
            <a:r>
              <a:rPr lang="en-GB"/>
              <a:t>Slide </a:t>
            </a:r>
            <a:fld id="{DE40C9FC-4879-4F20-9ECA-A574A90476B7}" type="slidenum">
              <a:rPr lang="en-GB" smtClean="0"/>
              <a:pPr/>
              <a:t>31</a:t>
            </a:fld>
            <a:endParaRPr lang="en-GB"/>
          </a:p>
        </p:txBody>
      </p:sp>
      <p:sp>
        <p:nvSpPr>
          <p:cNvPr id="4" name="Date Placeholder 3">
            <a:extLst>
              <a:ext uri="{FF2B5EF4-FFF2-40B4-BE49-F238E27FC236}">
                <a16:creationId xmlns:a16="http://schemas.microsoft.com/office/drawing/2014/main" id="{1D428EF1-261F-4CA3-B6F8-8B2E815B838F}"/>
              </a:ext>
            </a:extLst>
          </p:cNvPr>
          <p:cNvSpPr>
            <a:spLocks noGrp="1"/>
          </p:cNvSpPr>
          <p:nvPr>
            <p:ph type="dt" idx="10"/>
          </p:nvPr>
        </p:nvSpPr>
        <p:spPr/>
        <p:txBody>
          <a:bodyPr/>
          <a:lstStyle/>
          <a:p>
            <a:r>
              <a:rPr lang="en-US"/>
              <a:t>March 2022</a:t>
            </a:r>
            <a:endParaRPr lang="en-GB"/>
          </a:p>
        </p:txBody>
      </p:sp>
    </p:spTree>
    <p:extLst>
      <p:ext uri="{BB962C8B-B14F-4D97-AF65-F5344CB8AC3E}">
        <p14:creationId xmlns:p14="http://schemas.microsoft.com/office/powerpoint/2010/main" val="138716897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IEEE 802 JTC1 SC reviewed the PSDO process status, including IPR issues holding up </a:t>
            </a:r>
            <a:r>
              <a:rPr kumimoji="0" lang="en-AU" sz="3200" b="1" i="0" u="none" strike="noStrike" cap="none" normalizeH="0" baseline="0" dirty="0">
                <a:ln>
                  <a:noFill/>
                </a:ln>
                <a:solidFill>
                  <a:schemeClr val="tx1"/>
                </a:solidFill>
                <a:effectLst/>
                <a:latin typeface="Times New Roman" pitchFamily="16" charset="0"/>
                <a:ea typeface="MS Gothic" charset="-128"/>
              </a:rPr>
              <a:t>802.11ax/ay/</a:t>
            </a:r>
            <a:r>
              <a:rPr kumimoji="0" lang="en-AU" sz="3200" b="1" i="0" u="none" strike="noStrike" cap="none" normalizeH="0" baseline="0" dirty="0" err="1">
                <a:ln>
                  <a:noFill/>
                </a:ln>
                <a:solidFill>
                  <a:schemeClr val="tx1"/>
                </a:solidFill>
                <a:effectLst/>
                <a:latin typeface="Times New Roman" pitchFamily="16" charset="0"/>
                <a:ea typeface="MS Gothic" charset="-128"/>
              </a:rPr>
              <a:t>ba</a:t>
            </a:r>
            <a:r>
              <a:rPr kumimoji="0" lang="en-AU" sz="3200" b="1" i="0" u="none" strike="noStrike" cap="none" normalizeH="0" baseline="0" dirty="0">
                <a:ln>
                  <a:noFill/>
                </a:ln>
                <a:solidFill>
                  <a:schemeClr val="tx1"/>
                </a:solidFill>
                <a:effectLst/>
                <a:latin typeface="Times New Roman" pitchFamily="16" charset="0"/>
                <a:ea typeface="MS Gothic" charset="-128"/>
              </a:rPr>
              <a:t> </a:t>
            </a:r>
            <a:endParaRPr lang="en-AU" dirty="0"/>
          </a:p>
        </p:txBody>
      </p:sp>
      <p:sp>
        <p:nvSpPr>
          <p:cNvPr id="3" name="Content Placeholder 2"/>
          <p:cNvSpPr>
            <a:spLocks noGrp="1"/>
          </p:cNvSpPr>
          <p:nvPr>
            <p:ph idx="1"/>
          </p:nvPr>
        </p:nvSpPr>
        <p:spPr/>
        <p:txBody>
          <a:bodyPr/>
          <a:lstStyle/>
          <a:p>
            <a:pPr>
              <a:buFont typeface="Arial" panose="020B0604020202020204" pitchFamily="34" charset="0"/>
              <a:buChar char="•"/>
            </a:pPr>
            <a:r>
              <a:rPr lang="en-AU" dirty="0">
                <a:solidFill>
                  <a:schemeClr val="tx1"/>
                </a:solidFill>
              </a:rPr>
              <a:t>Agenda - </a:t>
            </a:r>
            <a:r>
              <a:rPr lang="en-AU" dirty="0">
                <a:solidFill>
                  <a:schemeClr val="tx1"/>
                </a:solidFill>
                <a:hlinkClick r:id="rId2"/>
              </a:rPr>
              <a:t>11-21-0242</a:t>
            </a:r>
            <a:r>
              <a:rPr lang="en-AU" dirty="0">
                <a:solidFill>
                  <a:schemeClr val="tx1"/>
                </a:solidFill>
              </a:rPr>
              <a:t>; Minutes - tbd</a:t>
            </a:r>
          </a:p>
          <a:p>
            <a:pPr>
              <a:buFont typeface="Arial" panose="020B0604020202020204" pitchFamily="34" charset="0"/>
              <a:buChar char="•"/>
            </a:pPr>
            <a:endParaRPr lang="en-AU" dirty="0">
              <a:solidFill>
                <a:schemeClr val="tx1"/>
              </a:solidFill>
            </a:endParaRPr>
          </a:p>
        </p:txBody>
      </p:sp>
      <p:sp>
        <p:nvSpPr>
          <p:cNvPr id="7" name="Rectangle 6">
            <a:extLst>
              <a:ext uri="{FF2B5EF4-FFF2-40B4-BE49-F238E27FC236}">
                <a16:creationId xmlns:a16="http://schemas.microsoft.com/office/drawing/2014/main" id="{F7F19B36-2873-48E9-B4AD-CD47A49D9156}"/>
              </a:ext>
            </a:extLst>
          </p:cNvPr>
          <p:cNvSpPr/>
          <p:nvPr/>
        </p:nvSpPr>
        <p:spPr bwMode="auto">
          <a:xfrm>
            <a:off x="6816080" y="2099132"/>
            <a:ext cx="4573704" cy="4113214"/>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spcBef>
                <a:spcPts val="800"/>
              </a:spcBef>
            </a:pPr>
            <a:r>
              <a:rPr kumimoji="0" lang="en-AU" sz="2000" b="1" i="0" u="none" strike="noStrike" cap="none" normalizeH="0" baseline="0" dirty="0">
                <a:ln>
                  <a:noFill/>
                </a:ln>
                <a:solidFill>
                  <a:schemeClr val="tx1"/>
                </a:solidFill>
                <a:effectLst/>
                <a:latin typeface="Times New Roman" pitchFamily="16" charset="0"/>
                <a:ea typeface="MS Gothic" charset="-128"/>
              </a:rPr>
              <a:t>802.11ax/ay/</a:t>
            </a:r>
            <a:r>
              <a:rPr kumimoji="0" lang="en-AU" sz="2000" b="1" i="0" u="none" strike="noStrike" cap="none" normalizeH="0" baseline="0" dirty="0" err="1">
                <a:ln>
                  <a:noFill/>
                </a:ln>
                <a:solidFill>
                  <a:schemeClr val="tx1"/>
                </a:solidFill>
                <a:effectLst/>
                <a:latin typeface="Times New Roman" pitchFamily="16" charset="0"/>
                <a:ea typeface="MS Gothic" charset="-128"/>
              </a:rPr>
              <a:t>ba</a:t>
            </a:r>
            <a:r>
              <a:rPr kumimoji="0" lang="en-AU" sz="2000" b="1" i="0" u="none" strike="noStrike" cap="none" normalizeH="0" baseline="0" dirty="0">
                <a:ln>
                  <a:noFill/>
                </a:ln>
                <a:solidFill>
                  <a:schemeClr val="tx1"/>
                </a:solidFill>
                <a:effectLst/>
                <a:latin typeface="Times New Roman" pitchFamily="16" charset="0"/>
                <a:ea typeface="MS Gothic" charset="-128"/>
              </a:rPr>
              <a:t> IPR issue</a:t>
            </a:r>
          </a:p>
          <a:p>
            <a:pPr marL="182563" indent="-182563">
              <a:spcBef>
                <a:spcPts val="800"/>
              </a:spcBef>
              <a:buFont typeface="Arial" panose="020B0604020202020204" pitchFamily="34" charset="0"/>
              <a:buChar char="•"/>
            </a:pPr>
            <a:r>
              <a:rPr lang="en-AU" sz="1800" b="1" dirty="0">
                <a:solidFill>
                  <a:schemeClr val="tx1"/>
                </a:solidFill>
              </a:rPr>
              <a:t>Situation: IPR holding up PSDO process</a:t>
            </a:r>
          </a:p>
          <a:p>
            <a:pPr marL="357188" lvl="1" indent="-174625">
              <a:spcBef>
                <a:spcPts val="800"/>
              </a:spcBef>
              <a:buFont typeface="Arial" panose="020B0604020202020204" pitchFamily="34" charset="0"/>
              <a:buChar char="•"/>
            </a:pPr>
            <a:r>
              <a:rPr lang="en-AU" sz="1600" dirty="0">
                <a:solidFill>
                  <a:schemeClr val="tx1"/>
                </a:solidFill>
              </a:rPr>
              <a:t>Multiple 802.11 submissions into PSDO process are “on hold” due to negative </a:t>
            </a:r>
            <a:r>
              <a:rPr lang="en-AU" sz="1600" dirty="0" err="1">
                <a:solidFill>
                  <a:schemeClr val="tx1"/>
                </a:solidFill>
              </a:rPr>
              <a:t>LoAs</a:t>
            </a:r>
            <a:r>
              <a:rPr lang="en-AU" sz="1600" dirty="0">
                <a:solidFill>
                  <a:schemeClr val="tx1"/>
                </a:solidFill>
              </a:rPr>
              <a:t> </a:t>
            </a:r>
          </a:p>
          <a:p>
            <a:pPr marL="182563" indent="-182563">
              <a:spcBef>
                <a:spcPts val="800"/>
              </a:spcBef>
              <a:buFont typeface="Arial" panose="020B0604020202020204" pitchFamily="34" charset="0"/>
              <a:buChar char="•"/>
            </a:pPr>
            <a:r>
              <a:rPr lang="en-AU" sz="1800" b="1" dirty="0">
                <a:solidFill>
                  <a:schemeClr val="tx1"/>
                </a:solidFill>
              </a:rPr>
              <a:t>Status: some progress</a:t>
            </a:r>
            <a:endParaRPr kumimoji="0" lang="en-AU" sz="1800" b="1" i="0" u="none" strike="noStrike" cap="none" normalizeH="0" baseline="0" dirty="0">
              <a:ln>
                <a:noFill/>
              </a:ln>
              <a:solidFill>
                <a:schemeClr val="tx1"/>
              </a:solidFill>
              <a:effectLst/>
              <a:latin typeface="Times New Roman" pitchFamily="16" charset="0"/>
              <a:ea typeface="MS Gothic" charset="-128"/>
            </a:endParaRPr>
          </a:p>
          <a:p>
            <a:pPr marL="357188" lvl="1" indent="-174625">
              <a:spcBef>
                <a:spcPts val="800"/>
              </a:spcBef>
              <a:buFont typeface="Arial" panose="020B0604020202020204" pitchFamily="34" charset="0"/>
              <a:buChar char="•"/>
              <a:tabLst>
                <a:tab pos="269875" algn="l"/>
              </a:tabLst>
            </a:pPr>
            <a:r>
              <a:rPr lang="en-AU" sz="1600" i="1" dirty="0">
                <a:solidFill>
                  <a:schemeClr val="tx1"/>
                </a:solidFill>
              </a:rPr>
              <a:t>ISO has informed IEEE that it will reach out to the submitters to try to obtain positive declarations to ISO</a:t>
            </a:r>
            <a:r>
              <a:rPr lang="en-AU" sz="1600" dirty="0">
                <a:solidFill>
                  <a:schemeClr val="tx1"/>
                </a:solidFill>
              </a:rPr>
              <a:t> (under ISO IPR policy) </a:t>
            </a:r>
            <a:r>
              <a:rPr lang="en-AU" sz="1600" i="1" dirty="0">
                <a:solidFill>
                  <a:schemeClr val="tx1"/>
                </a:solidFill>
              </a:rPr>
              <a:t>that demonstrate a willingness to license on terms that are either royalty-free or reasonable and non-discriminatory</a:t>
            </a:r>
          </a:p>
          <a:p>
            <a:pPr marL="357188" lvl="1" indent="-174625">
              <a:spcBef>
                <a:spcPts val="800"/>
              </a:spcBef>
              <a:buFont typeface="Arial" panose="020B0604020202020204" pitchFamily="34" charset="0"/>
              <a:buChar char="•"/>
              <a:tabLst>
                <a:tab pos="269875" algn="l"/>
              </a:tabLst>
            </a:pPr>
            <a:r>
              <a:rPr lang="en-AU" sz="1600" dirty="0">
                <a:solidFill>
                  <a:schemeClr val="tx1"/>
                </a:solidFill>
              </a:rPr>
              <a:t>Letter from IEEE-SA President published (see </a:t>
            </a:r>
            <a:r>
              <a:rPr lang="en-AU" sz="1600" dirty="0">
                <a:solidFill>
                  <a:schemeClr val="tx1"/>
                </a:solidFill>
                <a:hlinkClick r:id="rId3"/>
              </a:rPr>
              <a:t>ec-22-0047-00</a:t>
            </a:r>
            <a:r>
              <a:rPr lang="en-AU" sz="1600" dirty="0">
                <a:solidFill>
                  <a:schemeClr val="tx1"/>
                </a:solidFill>
              </a:rPr>
              <a:t>)</a:t>
            </a:r>
          </a:p>
          <a:p>
            <a:pPr marL="182563" indent="-182563">
              <a:spcBef>
                <a:spcPts val="800"/>
              </a:spcBef>
              <a:buFont typeface="Arial" panose="020B0604020202020204" pitchFamily="34" charset="0"/>
              <a:buChar char="•"/>
            </a:pPr>
            <a:r>
              <a:rPr kumimoji="0" lang="en-AU" sz="1800" b="1" u="none" strike="noStrike" cap="none" normalizeH="0" baseline="0" dirty="0">
                <a:ln>
                  <a:noFill/>
                </a:ln>
                <a:solidFill>
                  <a:schemeClr val="tx1"/>
                </a:solidFill>
                <a:effectLst/>
              </a:rPr>
              <a:t>Next ste</a:t>
            </a:r>
            <a:r>
              <a:rPr lang="en-AU" sz="1800" b="1" dirty="0">
                <a:solidFill>
                  <a:schemeClr val="tx1"/>
                </a:solidFill>
              </a:rPr>
              <a:t>ps: wait!</a:t>
            </a:r>
          </a:p>
        </p:txBody>
      </p:sp>
      <p:graphicFrame>
        <p:nvGraphicFramePr>
          <p:cNvPr id="10" name="Content Placeholder 5">
            <a:extLst>
              <a:ext uri="{FF2B5EF4-FFF2-40B4-BE49-F238E27FC236}">
                <a16:creationId xmlns:a16="http://schemas.microsoft.com/office/drawing/2014/main" id="{62602ECF-0EE1-4687-A387-7283411A4A23}"/>
              </a:ext>
            </a:extLst>
          </p:cNvPr>
          <p:cNvGraphicFramePr>
            <a:graphicFrameLocks/>
          </p:cNvGraphicFramePr>
          <p:nvPr>
            <p:extLst>
              <p:ext uri="{D42A27DB-BD31-4B8C-83A1-F6EECF244321}">
                <p14:modId xmlns:p14="http://schemas.microsoft.com/office/powerpoint/2010/main" val="3332150749"/>
              </p:ext>
            </p:extLst>
          </p:nvPr>
        </p:nvGraphicFramePr>
        <p:xfrm>
          <a:off x="914401" y="2503946"/>
          <a:ext cx="5791200" cy="3708400"/>
        </p:xfrm>
        <a:graphic>
          <a:graphicData uri="http://schemas.openxmlformats.org/drawingml/2006/table">
            <a:tbl>
              <a:tblPr firstRow="1" bandRow="1">
                <a:tableStyleId>{21E4AEA4-8DFA-4A89-87EB-49C32662AFE0}</a:tableStyleId>
              </a:tblPr>
              <a:tblGrid>
                <a:gridCol w="1930400">
                  <a:extLst>
                    <a:ext uri="{9D8B030D-6E8A-4147-A177-3AD203B41FA5}">
                      <a16:colId xmlns:a16="http://schemas.microsoft.com/office/drawing/2014/main" val="4026387333"/>
                    </a:ext>
                  </a:extLst>
                </a:gridCol>
                <a:gridCol w="1930400">
                  <a:extLst>
                    <a:ext uri="{9D8B030D-6E8A-4147-A177-3AD203B41FA5}">
                      <a16:colId xmlns:a16="http://schemas.microsoft.com/office/drawing/2014/main" val="1749157900"/>
                    </a:ext>
                  </a:extLst>
                </a:gridCol>
                <a:gridCol w="1930400">
                  <a:extLst>
                    <a:ext uri="{9D8B030D-6E8A-4147-A177-3AD203B41FA5}">
                      <a16:colId xmlns:a16="http://schemas.microsoft.com/office/drawing/2014/main" val="3686578755"/>
                    </a:ext>
                  </a:extLst>
                </a:gridCol>
              </a:tblGrid>
              <a:tr h="370840">
                <a:tc>
                  <a:txBody>
                    <a:bodyPr/>
                    <a:lstStyle/>
                    <a:p>
                      <a:pPr algn="ctr"/>
                      <a:r>
                        <a:rPr lang="en-AU" dirty="0"/>
                        <a:t>WG</a:t>
                      </a:r>
                    </a:p>
                  </a:txBody>
                  <a:tcPr/>
                </a:tc>
                <a:tc>
                  <a:txBody>
                    <a:bodyPr/>
                    <a:lstStyle/>
                    <a:p>
                      <a:pPr algn="ctr"/>
                      <a:r>
                        <a:rPr lang="en-AU" dirty="0"/>
                        <a:t>Completed</a:t>
                      </a:r>
                    </a:p>
                  </a:txBody>
                  <a:tcPr/>
                </a:tc>
                <a:tc>
                  <a:txBody>
                    <a:bodyPr/>
                    <a:lstStyle/>
                    <a:p>
                      <a:pPr algn="ctr"/>
                      <a:r>
                        <a:rPr lang="en-AU" dirty="0"/>
                        <a:t>In-process</a:t>
                      </a:r>
                    </a:p>
                  </a:txBody>
                  <a:tcPr/>
                </a:tc>
                <a:extLst>
                  <a:ext uri="{0D108BD9-81ED-4DB2-BD59-A6C34878D82A}">
                    <a16:rowId xmlns:a16="http://schemas.microsoft.com/office/drawing/2014/main" val="2218623818"/>
                  </a:ext>
                </a:extLst>
              </a:tr>
              <a:tr h="370840">
                <a:tc>
                  <a:txBody>
                    <a:bodyPr/>
                    <a:lstStyle/>
                    <a:p>
                      <a:pPr algn="ctr"/>
                      <a:r>
                        <a:rPr lang="en-AU" b="1" dirty="0"/>
                        <a:t>802.1</a:t>
                      </a:r>
                    </a:p>
                  </a:txBody>
                  <a:tcPr/>
                </a:tc>
                <a:tc>
                  <a:txBody>
                    <a:bodyPr/>
                    <a:lstStyle/>
                    <a:p>
                      <a:pPr algn="ctr"/>
                      <a:r>
                        <a:rPr lang="en-AU" dirty="0"/>
                        <a:t>41</a:t>
                      </a:r>
                    </a:p>
                  </a:txBody>
                  <a:tcPr/>
                </a:tc>
                <a:tc>
                  <a:txBody>
                    <a:bodyPr/>
                    <a:lstStyle/>
                    <a:p>
                      <a:pPr algn="ctr"/>
                      <a:r>
                        <a:rPr lang="en-AU" dirty="0"/>
                        <a:t>11</a:t>
                      </a:r>
                    </a:p>
                  </a:txBody>
                  <a:tcPr/>
                </a:tc>
                <a:extLst>
                  <a:ext uri="{0D108BD9-81ED-4DB2-BD59-A6C34878D82A}">
                    <a16:rowId xmlns:a16="http://schemas.microsoft.com/office/drawing/2014/main" val="2541870238"/>
                  </a:ext>
                </a:extLst>
              </a:tr>
              <a:tr h="370840">
                <a:tc>
                  <a:txBody>
                    <a:bodyPr/>
                    <a:lstStyle/>
                    <a:p>
                      <a:pPr algn="ctr"/>
                      <a:r>
                        <a:rPr lang="en-AU" b="1" dirty="0"/>
                        <a:t>802.3</a:t>
                      </a:r>
                    </a:p>
                  </a:txBody>
                  <a:tcPr/>
                </a:tc>
                <a:tc>
                  <a:txBody>
                    <a:bodyPr/>
                    <a:lstStyle/>
                    <a:p>
                      <a:pPr algn="ctr"/>
                      <a:r>
                        <a:rPr lang="en-AU" dirty="0"/>
                        <a:t>22</a:t>
                      </a:r>
                    </a:p>
                  </a:txBody>
                  <a:tcPr/>
                </a:tc>
                <a:tc>
                  <a:txBody>
                    <a:bodyPr/>
                    <a:lstStyle/>
                    <a:p>
                      <a:pPr algn="ctr"/>
                      <a:r>
                        <a:rPr lang="en-AU" dirty="0"/>
                        <a:t>10</a:t>
                      </a:r>
                    </a:p>
                  </a:txBody>
                  <a:tcPr/>
                </a:tc>
                <a:extLst>
                  <a:ext uri="{0D108BD9-81ED-4DB2-BD59-A6C34878D82A}">
                    <a16:rowId xmlns:a16="http://schemas.microsoft.com/office/drawing/2014/main" val="2616437558"/>
                  </a:ext>
                </a:extLst>
              </a:tr>
              <a:tr h="370840">
                <a:tc>
                  <a:txBody>
                    <a:bodyPr/>
                    <a:lstStyle/>
                    <a:p>
                      <a:pPr algn="ctr"/>
                      <a:r>
                        <a:rPr lang="en-AU" b="1" dirty="0"/>
                        <a:t>802.11</a:t>
                      </a:r>
                    </a:p>
                  </a:txBody>
                  <a:tcPr/>
                </a:tc>
                <a:tc>
                  <a:txBody>
                    <a:bodyPr/>
                    <a:lstStyle/>
                    <a:p>
                      <a:pPr algn="ctr"/>
                      <a:r>
                        <a:rPr lang="en-AU" dirty="0"/>
                        <a:t>12</a:t>
                      </a:r>
                    </a:p>
                  </a:txBody>
                  <a:tcPr/>
                </a:tc>
                <a:tc>
                  <a:txBody>
                    <a:bodyPr/>
                    <a:lstStyle/>
                    <a:p>
                      <a:pPr algn="ctr"/>
                      <a:r>
                        <a:rPr lang="en-AU" dirty="0"/>
                        <a:t>9</a:t>
                      </a:r>
                    </a:p>
                  </a:txBody>
                  <a:tcPr/>
                </a:tc>
                <a:extLst>
                  <a:ext uri="{0D108BD9-81ED-4DB2-BD59-A6C34878D82A}">
                    <a16:rowId xmlns:a16="http://schemas.microsoft.com/office/drawing/2014/main" val="3943146548"/>
                  </a:ext>
                </a:extLst>
              </a:tr>
              <a:tr h="370840">
                <a:tc>
                  <a:txBody>
                    <a:bodyPr/>
                    <a:lstStyle/>
                    <a:p>
                      <a:pPr algn="ctr"/>
                      <a:r>
                        <a:rPr lang="en-AU" b="1" dirty="0"/>
                        <a:t>802.15</a:t>
                      </a:r>
                    </a:p>
                  </a:txBody>
                  <a:tcPr/>
                </a:tc>
                <a:tc>
                  <a:txBody>
                    <a:bodyPr/>
                    <a:lstStyle/>
                    <a:p>
                      <a:pPr algn="ctr"/>
                      <a:r>
                        <a:rPr lang="en-AU" dirty="0"/>
                        <a:t>3</a:t>
                      </a:r>
                    </a:p>
                  </a:txBody>
                  <a:tcPr/>
                </a:tc>
                <a:tc>
                  <a:txBody>
                    <a:bodyPr/>
                    <a:lstStyle/>
                    <a:p>
                      <a:pPr algn="ctr"/>
                      <a:r>
                        <a:rPr lang="en-AU" dirty="0"/>
                        <a:t>0</a:t>
                      </a:r>
                    </a:p>
                  </a:txBody>
                  <a:tcPr/>
                </a:tc>
                <a:extLst>
                  <a:ext uri="{0D108BD9-81ED-4DB2-BD59-A6C34878D82A}">
                    <a16:rowId xmlns:a16="http://schemas.microsoft.com/office/drawing/2014/main" val="2187709932"/>
                  </a:ext>
                </a:extLst>
              </a:tr>
              <a:tr h="370840">
                <a:tc>
                  <a:txBody>
                    <a:bodyPr/>
                    <a:lstStyle/>
                    <a:p>
                      <a:pPr algn="ctr"/>
                      <a:r>
                        <a:rPr lang="en-AU" b="1" dirty="0"/>
                        <a:t>802.16</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1930315798"/>
                  </a:ext>
                </a:extLst>
              </a:tr>
              <a:tr h="370840">
                <a:tc>
                  <a:txBody>
                    <a:bodyPr/>
                    <a:lstStyle/>
                    <a:p>
                      <a:pPr algn="ctr"/>
                      <a:r>
                        <a:rPr lang="en-AU" b="1" dirty="0"/>
                        <a:t>802.19</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3937154170"/>
                  </a:ext>
                </a:extLst>
              </a:tr>
              <a:tr h="370840">
                <a:tc>
                  <a:txBody>
                    <a:bodyPr/>
                    <a:lstStyle/>
                    <a:p>
                      <a:pPr algn="ctr"/>
                      <a:r>
                        <a:rPr lang="en-AU" b="1" dirty="0"/>
                        <a:t>802.21</a:t>
                      </a:r>
                    </a:p>
                  </a:txBody>
                  <a:tcPr/>
                </a:tc>
                <a:tc>
                  <a:txBody>
                    <a:bodyPr/>
                    <a:lstStyle/>
                    <a:p>
                      <a:pPr algn="ctr"/>
                      <a:r>
                        <a:rPr lang="en-AU" dirty="0"/>
                        <a:t>3</a:t>
                      </a:r>
                    </a:p>
                  </a:txBody>
                  <a:tcPr/>
                </a:tc>
                <a:tc>
                  <a:txBody>
                    <a:bodyPr/>
                    <a:lstStyle/>
                    <a:p>
                      <a:pPr algn="ctr"/>
                      <a:r>
                        <a:rPr lang="en-AU" dirty="0"/>
                        <a:t>0</a:t>
                      </a:r>
                    </a:p>
                  </a:txBody>
                  <a:tcPr/>
                </a:tc>
                <a:extLst>
                  <a:ext uri="{0D108BD9-81ED-4DB2-BD59-A6C34878D82A}">
                    <a16:rowId xmlns:a16="http://schemas.microsoft.com/office/drawing/2014/main" val="3179030079"/>
                  </a:ext>
                </a:extLst>
              </a:tr>
              <a:tr h="370840">
                <a:tc>
                  <a:txBody>
                    <a:bodyPr/>
                    <a:lstStyle/>
                    <a:p>
                      <a:pPr algn="ctr"/>
                      <a:r>
                        <a:rPr lang="en-AU" b="1" dirty="0"/>
                        <a:t>802.22</a:t>
                      </a:r>
                    </a:p>
                  </a:txBody>
                  <a:tcPr/>
                </a:tc>
                <a:tc>
                  <a:txBody>
                    <a:bodyPr/>
                    <a:lstStyle/>
                    <a:p>
                      <a:pPr algn="ctr"/>
                      <a:r>
                        <a:rPr lang="en-AU" dirty="0"/>
                        <a:t>3</a:t>
                      </a:r>
                    </a:p>
                  </a:txBody>
                  <a:tcPr>
                    <a:lnB w="12700" cap="flat" cmpd="sng" algn="ctr">
                      <a:solidFill>
                        <a:schemeClr val="tx1"/>
                      </a:solidFill>
                      <a:prstDash val="solid"/>
                      <a:round/>
                      <a:headEnd type="none" w="med" len="med"/>
                      <a:tailEnd type="none" w="med" len="med"/>
                    </a:lnB>
                  </a:tcPr>
                </a:tc>
                <a:tc>
                  <a:txBody>
                    <a:bodyPr/>
                    <a:lstStyle/>
                    <a:p>
                      <a:pPr algn="ctr"/>
                      <a:r>
                        <a:rPr lang="en-AU" dirty="0"/>
                        <a:t>1</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6360250"/>
                  </a:ext>
                </a:extLst>
              </a:tr>
              <a:tr h="370840">
                <a:tc>
                  <a:txBody>
                    <a:bodyPr/>
                    <a:lstStyle/>
                    <a:p>
                      <a:pPr algn="ctr"/>
                      <a:r>
                        <a:rPr lang="en-AU" b="1" dirty="0"/>
                        <a:t>All</a:t>
                      </a:r>
                    </a:p>
                  </a:txBody>
                  <a:tcPr/>
                </a:tc>
                <a:tc>
                  <a:txBody>
                    <a:bodyPr/>
                    <a:lstStyle/>
                    <a:p>
                      <a:pPr algn="ctr"/>
                      <a:r>
                        <a:rPr lang="en-AU" b="1" dirty="0"/>
                        <a:t>84</a:t>
                      </a:r>
                    </a:p>
                  </a:txBody>
                  <a:tcPr>
                    <a:lnT w="12700" cap="flat" cmpd="sng" algn="ctr">
                      <a:solidFill>
                        <a:schemeClr val="tx1"/>
                      </a:solidFill>
                      <a:prstDash val="solid"/>
                      <a:round/>
                      <a:headEnd type="none" w="med" len="med"/>
                      <a:tailEnd type="none" w="med" len="med"/>
                    </a:lnT>
                  </a:tcPr>
                </a:tc>
                <a:tc>
                  <a:txBody>
                    <a:bodyPr/>
                    <a:lstStyle/>
                    <a:p>
                      <a:pPr algn="ctr"/>
                      <a:r>
                        <a:rPr lang="en-AU" b="1" dirty="0"/>
                        <a:t>31</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24263602"/>
                  </a:ext>
                </a:extLst>
              </a:tr>
            </a:tbl>
          </a:graphicData>
        </a:graphic>
      </p:graphicFrame>
      <p:sp>
        <p:nvSpPr>
          <p:cNvPr id="8" name="Footer Placeholder 7">
            <a:extLst>
              <a:ext uri="{FF2B5EF4-FFF2-40B4-BE49-F238E27FC236}">
                <a16:creationId xmlns:a16="http://schemas.microsoft.com/office/drawing/2014/main" id="{9B47314E-255B-4859-9A5E-152797E2945D}"/>
              </a:ext>
            </a:extLst>
          </p:cNvPr>
          <p:cNvSpPr>
            <a:spLocks noGrp="1"/>
          </p:cNvSpPr>
          <p:nvPr>
            <p:ph type="ftr" idx="14"/>
          </p:nvPr>
        </p:nvSpPr>
        <p:spPr/>
        <p:txBody>
          <a:bodyPr/>
          <a:lstStyle/>
          <a:p>
            <a:r>
              <a:rPr lang="en-GB"/>
              <a:t>Andrew Myles, Cisco</a:t>
            </a:r>
            <a:endParaRPr lang="en-GB" dirty="0"/>
          </a:p>
        </p:txBody>
      </p:sp>
      <p:sp>
        <p:nvSpPr>
          <p:cNvPr id="9" name="Slide Number Placeholder 8">
            <a:extLst>
              <a:ext uri="{FF2B5EF4-FFF2-40B4-BE49-F238E27FC236}">
                <a16:creationId xmlns:a16="http://schemas.microsoft.com/office/drawing/2014/main" id="{EB76F0CE-A1A9-44B3-B3AD-66AC16374458}"/>
              </a:ext>
            </a:extLst>
          </p:cNvPr>
          <p:cNvSpPr>
            <a:spLocks noGrp="1"/>
          </p:cNvSpPr>
          <p:nvPr>
            <p:ph type="sldNum" idx="12"/>
          </p:nvPr>
        </p:nvSpPr>
        <p:spPr/>
        <p:txBody>
          <a:bodyPr/>
          <a:lstStyle/>
          <a:p>
            <a:r>
              <a:rPr lang="en-GB"/>
              <a:t>Slide </a:t>
            </a:r>
            <a:fld id="{440F5867-744E-4AA6-B0ED-4C44D2DFBB7B}" type="slidenum">
              <a:rPr lang="en-GB" smtClean="0"/>
              <a:pPr/>
              <a:t>32</a:t>
            </a:fld>
            <a:endParaRPr lang="en-GB" dirty="0"/>
          </a:p>
        </p:txBody>
      </p:sp>
      <p:sp>
        <p:nvSpPr>
          <p:cNvPr id="11" name="Date Placeholder 10">
            <a:extLst>
              <a:ext uri="{FF2B5EF4-FFF2-40B4-BE49-F238E27FC236}">
                <a16:creationId xmlns:a16="http://schemas.microsoft.com/office/drawing/2014/main" id="{FF157E9A-3F3C-4AFD-9426-EE1BF22EABAC}"/>
              </a:ext>
            </a:extLst>
          </p:cNvPr>
          <p:cNvSpPr>
            <a:spLocks noGrp="1"/>
          </p:cNvSpPr>
          <p:nvPr>
            <p:ph type="dt" idx="15"/>
          </p:nvPr>
        </p:nvSpPr>
        <p:spPr/>
        <p:txBody>
          <a:bodyPr/>
          <a:lstStyle/>
          <a:p>
            <a:r>
              <a:rPr lang="en-US"/>
              <a:t>March 2022</a:t>
            </a:r>
            <a:endParaRPr lang="en-GB" dirty="0"/>
          </a:p>
        </p:txBody>
      </p:sp>
    </p:spTree>
    <p:extLst>
      <p:ext uri="{BB962C8B-B14F-4D97-AF65-F5344CB8AC3E}">
        <p14:creationId xmlns:p14="http://schemas.microsoft.com/office/powerpoint/2010/main" val="38247421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1" y="685801"/>
            <a:ext cx="10361084" cy="1065213"/>
          </a:xfrm>
        </p:spPr>
        <p:txBody>
          <a:bodyPr/>
          <a:lstStyle/>
          <a:p>
            <a:r>
              <a:rPr lang="en-AU" dirty="0"/>
              <a:t>The IEEE 802 JTC1 SC will undertake its usual work</a:t>
            </a:r>
            <a:br>
              <a:rPr lang="en-AU" dirty="0"/>
            </a:br>
            <a:r>
              <a:rPr lang="en-AU" dirty="0"/>
              <a:t>at its virtual meeting in May 2022</a:t>
            </a:r>
          </a:p>
        </p:txBody>
      </p:sp>
      <p:sp>
        <p:nvSpPr>
          <p:cNvPr id="3" name="Content Placeholder 2"/>
          <p:cNvSpPr>
            <a:spLocks noGrp="1"/>
          </p:cNvSpPr>
          <p:nvPr>
            <p:ph idx="1"/>
          </p:nvPr>
        </p:nvSpPr>
        <p:spPr>
          <a:xfrm>
            <a:off x="914401" y="1981201"/>
            <a:ext cx="10361084" cy="4113213"/>
          </a:xfrm>
        </p:spPr>
        <p:txBody>
          <a:bodyPr/>
          <a:lstStyle/>
          <a:p>
            <a:r>
              <a:rPr lang="en-AU" dirty="0"/>
              <a:t>IEEE 802 JTC1 SC plans for the hybrid meeting in May 2022 … </a:t>
            </a:r>
          </a:p>
          <a:p>
            <a:pPr lvl="1"/>
            <a:r>
              <a:rPr lang="en-AU" dirty="0"/>
              <a:t>Execute PSDO process</a:t>
            </a:r>
          </a:p>
          <a:p>
            <a:pPr lvl="1"/>
            <a:r>
              <a:rPr lang="en-AU" dirty="0"/>
              <a:t>Deal with issues arising from IPR related comments on 802.11ax/ay</a:t>
            </a:r>
          </a:p>
          <a:p>
            <a:pPr lvl="1"/>
            <a:r>
              <a:rPr lang="en-AU" dirty="0"/>
              <a:t>Follow up on the issues of interest discussed in the recent WG1 meeting </a:t>
            </a:r>
          </a:p>
          <a:p>
            <a:pPr lvl="2"/>
            <a:r>
              <a:rPr lang="en-AU" dirty="0"/>
              <a:t>Proposed Industrial Wireless Network PWI</a:t>
            </a:r>
          </a:p>
          <a:p>
            <a:pPr lvl="3"/>
            <a:r>
              <a:rPr lang="en-AU" dirty="0"/>
              <a:t>Proposers don’t believe IEEE 802.11 is suitable </a:t>
            </a:r>
          </a:p>
          <a:p>
            <a:pPr lvl="2"/>
            <a:r>
              <a:rPr lang="en-AU" dirty="0"/>
              <a:t>Proposed MCS research project</a:t>
            </a:r>
          </a:p>
          <a:p>
            <a:pPr lvl="3"/>
            <a:r>
              <a:rPr lang="en-AU" dirty="0"/>
              <a:t>Proposers have agreed to not worry about </a:t>
            </a:r>
            <a:r>
              <a:rPr lang="en-AU" i="1" dirty="0"/>
              <a:t>High Efficiency </a:t>
            </a:r>
            <a:r>
              <a:rPr lang="en-AU" dirty="0"/>
              <a:t>nomenclature used by 802.11ax</a:t>
            </a:r>
          </a:p>
          <a:p>
            <a:pPr lvl="1"/>
            <a:r>
              <a:rPr lang="en-AU" dirty="0"/>
              <a:t>…</a:t>
            </a:r>
          </a:p>
          <a:p>
            <a:r>
              <a:rPr lang="en-AU" dirty="0"/>
              <a:t>… probably with a remote Chair!</a:t>
            </a:r>
          </a:p>
        </p:txBody>
      </p:sp>
      <p:sp>
        <p:nvSpPr>
          <p:cNvPr id="7" name="Footer Placeholder 6">
            <a:extLst>
              <a:ext uri="{FF2B5EF4-FFF2-40B4-BE49-F238E27FC236}">
                <a16:creationId xmlns:a16="http://schemas.microsoft.com/office/drawing/2014/main" id="{C7E89063-C75C-403C-8A05-CBC40CD1EAF0}"/>
              </a:ext>
            </a:extLst>
          </p:cNvPr>
          <p:cNvSpPr>
            <a:spLocks noGrp="1"/>
          </p:cNvSpPr>
          <p:nvPr>
            <p:ph type="ftr" idx="14"/>
          </p:nvPr>
        </p:nvSpPr>
        <p:spPr/>
        <p:txBody>
          <a:bodyPr/>
          <a:lstStyle/>
          <a:p>
            <a:r>
              <a:rPr lang="en-GB"/>
              <a:t>Andrew Myles, Cisco</a:t>
            </a:r>
            <a:endParaRPr lang="en-GB" dirty="0"/>
          </a:p>
        </p:txBody>
      </p:sp>
      <p:sp>
        <p:nvSpPr>
          <p:cNvPr id="8" name="Slide Number Placeholder 7">
            <a:extLst>
              <a:ext uri="{FF2B5EF4-FFF2-40B4-BE49-F238E27FC236}">
                <a16:creationId xmlns:a16="http://schemas.microsoft.com/office/drawing/2014/main" id="{6A1FD1EF-7EF2-4B93-A805-E1297A950547}"/>
              </a:ext>
            </a:extLst>
          </p:cNvPr>
          <p:cNvSpPr>
            <a:spLocks noGrp="1"/>
          </p:cNvSpPr>
          <p:nvPr>
            <p:ph type="sldNum" idx="12"/>
          </p:nvPr>
        </p:nvSpPr>
        <p:spPr/>
        <p:txBody>
          <a:bodyPr/>
          <a:lstStyle/>
          <a:p>
            <a:r>
              <a:rPr lang="en-GB"/>
              <a:t>Slide </a:t>
            </a:r>
            <a:fld id="{440F5867-744E-4AA6-B0ED-4C44D2DFBB7B}" type="slidenum">
              <a:rPr lang="en-GB" smtClean="0"/>
              <a:pPr/>
              <a:t>33</a:t>
            </a:fld>
            <a:endParaRPr lang="en-GB" dirty="0"/>
          </a:p>
        </p:txBody>
      </p:sp>
      <p:sp>
        <p:nvSpPr>
          <p:cNvPr id="9" name="Date Placeholder 8">
            <a:extLst>
              <a:ext uri="{FF2B5EF4-FFF2-40B4-BE49-F238E27FC236}">
                <a16:creationId xmlns:a16="http://schemas.microsoft.com/office/drawing/2014/main" id="{352551E5-902A-4E9F-83C3-31BB9D3F689B}"/>
              </a:ext>
            </a:extLst>
          </p:cNvPr>
          <p:cNvSpPr>
            <a:spLocks noGrp="1"/>
          </p:cNvSpPr>
          <p:nvPr>
            <p:ph type="dt" idx="15"/>
          </p:nvPr>
        </p:nvSpPr>
        <p:spPr/>
        <p:txBody>
          <a:bodyPr/>
          <a:lstStyle/>
          <a:p>
            <a:r>
              <a:rPr lang="en-US"/>
              <a:t>March 2022</a:t>
            </a:r>
            <a:endParaRPr lang="en-GB" dirty="0"/>
          </a:p>
        </p:txBody>
      </p:sp>
    </p:spTree>
    <p:extLst>
      <p:ext uri="{BB962C8B-B14F-4D97-AF65-F5344CB8AC3E}">
        <p14:creationId xmlns:p14="http://schemas.microsoft.com/office/powerpoint/2010/main" val="25803747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600E0-3108-4274-9DD4-FEC9E2E793BC}"/>
              </a:ext>
            </a:extLst>
          </p:cNvPr>
          <p:cNvSpPr>
            <a:spLocks noGrp="1"/>
          </p:cNvSpPr>
          <p:nvPr>
            <p:ph type="ctrTitle"/>
          </p:nvPr>
        </p:nvSpPr>
        <p:spPr/>
        <p:txBody>
          <a:bodyPr/>
          <a:lstStyle/>
          <a:p>
            <a:r>
              <a:rPr lang="en-US"/>
              <a:t>TGme (Maintenance)</a:t>
            </a:r>
          </a:p>
        </p:txBody>
      </p:sp>
      <p:sp>
        <p:nvSpPr>
          <p:cNvPr id="3" name="Subtitle 2">
            <a:extLst>
              <a:ext uri="{FF2B5EF4-FFF2-40B4-BE49-F238E27FC236}">
                <a16:creationId xmlns:a16="http://schemas.microsoft.com/office/drawing/2014/main" id="{5C63A3DB-DE3B-4B78-94C1-F68C10ECA202}"/>
              </a:ext>
            </a:extLst>
          </p:cNvPr>
          <p:cNvSpPr>
            <a:spLocks noGrp="1"/>
          </p:cNvSpPr>
          <p:nvPr>
            <p:ph type="subTitle" idx="1"/>
          </p:nvPr>
        </p:nvSpPr>
        <p:spPr/>
        <p:txBody>
          <a:bodyPr/>
          <a:lstStyle/>
          <a:p>
            <a:r>
              <a:rPr lang="en-US"/>
              <a:t>No report</a:t>
            </a:r>
          </a:p>
        </p:txBody>
      </p:sp>
      <p:sp>
        <p:nvSpPr>
          <p:cNvPr id="7" name="Footer Placeholder 6">
            <a:extLst>
              <a:ext uri="{FF2B5EF4-FFF2-40B4-BE49-F238E27FC236}">
                <a16:creationId xmlns:a16="http://schemas.microsoft.com/office/drawing/2014/main" id="{959C4A52-4371-4611-A1C3-D5EBD403B564}"/>
              </a:ext>
            </a:extLst>
          </p:cNvPr>
          <p:cNvSpPr>
            <a:spLocks noGrp="1"/>
          </p:cNvSpPr>
          <p:nvPr>
            <p:ph type="ftr" idx="11"/>
          </p:nvPr>
        </p:nvSpPr>
        <p:spPr/>
        <p:txBody>
          <a:bodyPr/>
          <a:lstStyle/>
          <a:p>
            <a:r>
              <a:rPr lang="en-GB"/>
              <a:t>Robert Stacey (Intel)</a:t>
            </a:r>
          </a:p>
        </p:txBody>
      </p:sp>
      <p:sp>
        <p:nvSpPr>
          <p:cNvPr id="8" name="Slide Number Placeholder 7">
            <a:extLst>
              <a:ext uri="{FF2B5EF4-FFF2-40B4-BE49-F238E27FC236}">
                <a16:creationId xmlns:a16="http://schemas.microsoft.com/office/drawing/2014/main" id="{458D4915-FDFC-45BF-AED5-578D120735F9}"/>
              </a:ext>
            </a:extLst>
          </p:cNvPr>
          <p:cNvSpPr>
            <a:spLocks noGrp="1"/>
          </p:cNvSpPr>
          <p:nvPr>
            <p:ph type="sldNum" idx="12"/>
          </p:nvPr>
        </p:nvSpPr>
        <p:spPr/>
        <p:txBody>
          <a:bodyPr/>
          <a:lstStyle/>
          <a:p>
            <a:r>
              <a:rPr lang="en-GB"/>
              <a:t>Slide </a:t>
            </a:r>
            <a:fld id="{DE40C9FC-4879-4F20-9ECA-A574A90476B7}" type="slidenum">
              <a:rPr lang="en-GB" smtClean="0"/>
              <a:pPr/>
              <a:t>34</a:t>
            </a:fld>
            <a:endParaRPr lang="en-GB"/>
          </a:p>
        </p:txBody>
      </p:sp>
      <p:sp>
        <p:nvSpPr>
          <p:cNvPr id="9" name="Date Placeholder 8">
            <a:extLst>
              <a:ext uri="{FF2B5EF4-FFF2-40B4-BE49-F238E27FC236}">
                <a16:creationId xmlns:a16="http://schemas.microsoft.com/office/drawing/2014/main" id="{94F7AE4B-756C-47BF-A19D-D45145837804}"/>
              </a:ext>
            </a:extLst>
          </p:cNvPr>
          <p:cNvSpPr>
            <a:spLocks noGrp="1"/>
          </p:cNvSpPr>
          <p:nvPr>
            <p:ph type="dt" idx="10"/>
          </p:nvPr>
        </p:nvSpPr>
        <p:spPr/>
        <p:txBody>
          <a:bodyPr/>
          <a:lstStyle/>
          <a:p>
            <a:r>
              <a:rPr lang="en-US"/>
              <a:t>March 2022</a:t>
            </a:r>
            <a:endParaRPr lang="en-GB"/>
          </a:p>
        </p:txBody>
      </p:sp>
    </p:spTree>
    <p:extLst>
      <p:ext uri="{BB962C8B-B14F-4D97-AF65-F5344CB8AC3E}">
        <p14:creationId xmlns:p14="http://schemas.microsoft.com/office/powerpoint/2010/main" val="8078731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Footer Placeholder 4"/>
          <p:cNvSpPr>
            <a:spLocks noGrp="1"/>
          </p:cNvSpPr>
          <p:nvPr>
            <p:ph type="ftr" sz="quarter" idx="11"/>
          </p:nvPr>
        </p:nvSpPr>
        <p:spPr bwMode="auto">
          <a:xfrm>
            <a:off x="9511578" y="6475413"/>
            <a:ext cx="1880323"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b="0" kern="1200">
                <a:solidFill>
                  <a:schemeClr val="tx1"/>
                </a:solidFill>
                <a:latin typeface="Times New Roman" pitchFamily="18" charset="0"/>
                <a:ea typeface="+mn-ea"/>
                <a:cs typeface="+mn-cs"/>
              </a:defRPr>
            </a:lvl1pPr>
            <a:lvl2pPr marL="457200" algn="l" rtl="0" fontAlgn="base">
              <a:spcBef>
                <a:spcPct val="0"/>
              </a:spcBef>
              <a:spcAft>
                <a:spcPct val="0"/>
              </a:spcAft>
              <a:defRPr sz="1200" b="1" kern="1200">
                <a:solidFill>
                  <a:schemeClr val="tx1"/>
                </a:solidFill>
                <a:latin typeface="Times New Roman" charset="0"/>
                <a:ea typeface="+mn-ea"/>
                <a:cs typeface="+mn-cs"/>
              </a:defRPr>
            </a:lvl2pPr>
            <a:lvl3pPr marL="914400" algn="l" rtl="0" fontAlgn="base">
              <a:spcBef>
                <a:spcPct val="0"/>
              </a:spcBef>
              <a:spcAft>
                <a:spcPct val="0"/>
              </a:spcAft>
              <a:defRPr sz="1200" b="1" kern="1200">
                <a:solidFill>
                  <a:schemeClr val="tx1"/>
                </a:solidFill>
                <a:latin typeface="Times New Roman" charset="0"/>
                <a:ea typeface="+mn-ea"/>
                <a:cs typeface="+mn-cs"/>
              </a:defRPr>
            </a:lvl3pPr>
            <a:lvl4pPr marL="1371600" algn="l" rtl="0" fontAlgn="base">
              <a:spcBef>
                <a:spcPct val="0"/>
              </a:spcBef>
              <a:spcAft>
                <a:spcPct val="0"/>
              </a:spcAft>
              <a:defRPr sz="1200" b="1" kern="1200">
                <a:solidFill>
                  <a:schemeClr val="tx1"/>
                </a:solidFill>
                <a:latin typeface="Times New Roman" charset="0"/>
                <a:ea typeface="+mn-ea"/>
                <a:cs typeface="+mn-cs"/>
              </a:defRPr>
            </a:lvl4pPr>
            <a:lvl5pPr marL="1828800" algn="l" rtl="0" fontAlgn="base">
              <a:spcBef>
                <a:spcPct val="0"/>
              </a:spcBef>
              <a:spcAft>
                <a:spcPct val="0"/>
              </a:spcAft>
              <a:defRPr sz="1200" b="1" kern="1200">
                <a:solidFill>
                  <a:schemeClr val="tx1"/>
                </a:solidFill>
                <a:latin typeface="Times New Roman" charset="0"/>
                <a:ea typeface="+mn-ea"/>
                <a:cs typeface="+mn-cs"/>
              </a:defRPr>
            </a:lvl5pPr>
            <a:lvl6pPr marL="2286000" algn="l" defTabSz="914400" rtl="0" eaLnBrk="1" latinLnBrk="0" hangingPunct="1">
              <a:defRPr sz="1200" b="1" kern="1200">
                <a:solidFill>
                  <a:schemeClr val="tx1"/>
                </a:solidFill>
                <a:latin typeface="Times New Roman" charset="0"/>
                <a:ea typeface="+mn-ea"/>
                <a:cs typeface="+mn-cs"/>
              </a:defRPr>
            </a:lvl6pPr>
            <a:lvl7pPr marL="2743200" algn="l" defTabSz="914400" rtl="0" eaLnBrk="1" latinLnBrk="0" hangingPunct="1">
              <a:defRPr sz="1200" b="1" kern="1200">
                <a:solidFill>
                  <a:schemeClr val="tx1"/>
                </a:solidFill>
                <a:latin typeface="Times New Roman" charset="0"/>
                <a:ea typeface="+mn-ea"/>
                <a:cs typeface="+mn-cs"/>
              </a:defRPr>
            </a:lvl7pPr>
            <a:lvl8pPr marL="3200400" algn="l" defTabSz="914400" rtl="0" eaLnBrk="1" latinLnBrk="0" hangingPunct="1">
              <a:defRPr sz="1200" b="1" kern="1200">
                <a:solidFill>
                  <a:schemeClr val="tx1"/>
                </a:solidFill>
                <a:latin typeface="Times New Roman" charset="0"/>
                <a:ea typeface="+mn-ea"/>
                <a:cs typeface="+mn-cs"/>
              </a:defRPr>
            </a:lvl8pPr>
            <a:lvl9pPr marL="3657600" algn="l" defTabSz="914400" rtl="0" eaLnBrk="1" latinLnBrk="0" hangingPunct="1">
              <a:defRPr sz="1200" b="1" kern="1200">
                <a:solidFill>
                  <a:schemeClr val="tx1"/>
                </a:solidFill>
                <a:latin typeface="Times New Roman" charset="0"/>
                <a:ea typeface="+mn-ea"/>
                <a:cs typeface="+mn-cs"/>
              </a:defRPr>
            </a:lvl9pPr>
          </a:lstStyle>
          <a:p>
            <a:r>
              <a:rPr lang="en-US"/>
              <a:t>Michael Montemurro, Huawei</a:t>
            </a:r>
            <a:endParaRPr lang="en-US" dirty="0">
              <a:latin typeface="Times New Roman" charset="0"/>
            </a:endParaRPr>
          </a:p>
        </p:txBody>
      </p:sp>
      <p:sp>
        <p:nvSpPr>
          <p:cNvPr id="1030" name="Rectangle 2"/>
          <p:cNvSpPr>
            <a:spLocks noGrp="1" noChangeArrowheads="1"/>
          </p:cNvSpPr>
          <p:nvPr>
            <p:ph type="title"/>
          </p:nvPr>
        </p:nvSpPr>
        <p:spPr>
          <a:xfrm>
            <a:off x="2209800" y="685800"/>
            <a:ext cx="7772400" cy="1066800"/>
          </a:xfrm>
          <a:noFill/>
        </p:spPr>
        <p:txBody>
          <a:bodyPr/>
          <a:lstStyle/>
          <a:p>
            <a:r>
              <a:rPr lang="en-US" dirty="0" err="1"/>
              <a:t>REVme</a:t>
            </a:r>
            <a:r>
              <a:rPr lang="en-US" dirty="0"/>
              <a:t> Closing Report – March 2022</a:t>
            </a:r>
          </a:p>
        </p:txBody>
      </p:sp>
      <p:sp>
        <p:nvSpPr>
          <p:cNvPr id="1031" name="Rectangle 6"/>
          <p:cNvSpPr>
            <a:spLocks noGrp="1" noChangeArrowheads="1"/>
          </p:cNvSpPr>
          <p:nvPr>
            <p:ph type="body" idx="1"/>
          </p:nvPr>
        </p:nvSpPr>
        <p:spPr>
          <a:xfrm>
            <a:off x="2209800" y="1524000"/>
            <a:ext cx="7772400" cy="381000"/>
          </a:xfrm>
          <a:noFill/>
        </p:spPr>
        <p:txBody>
          <a:bodyPr/>
          <a:lstStyle/>
          <a:p>
            <a:pPr algn="ctr">
              <a:buFontTx/>
              <a:buNone/>
            </a:pPr>
            <a:r>
              <a:rPr lang="en-US" sz="2000" dirty="0"/>
              <a:t>Date:</a:t>
            </a:r>
            <a:r>
              <a:rPr lang="en-US" sz="2000" b="0" dirty="0"/>
              <a:t> 2022-03-14</a:t>
            </a:r>
          </a:p>
        </p:txBody>
      </p:sp>
      <p:graphicFrame>
        <p:nvGraphicFramePr>
          <p:cNvPr id="1026" name="Object 11"/>
          <p:cNvGraphicFramePr>
            <a:graphicFrameLocks noChangeAspect="1"/>
          </p:cNvGraphicFramePr>
          <p:nvPr/>
        </p:nvGraphicFramePr>
        <p:xfrm>
          <a:off x="2081214" y="2360614"/>
          <a:ext cx="7685087" cy="1069975"/>
        </p:xfrm>
        <a:graphic>
          <a:graphicData uri="http://schemas.openxmlformats.org/presentationml/2006/ole">
            <mc:AlternateContent xmlns:mc="http://schemas.openxmlformats.org/markup-compatibility/2006">
              <mc:Choice xmlns:v="urn:schemas-microsoft-com:vml" Requires="v">
                <p:oleObj spid="_x0000_s16391" name="Document" r:id="rId4" imgW="8512577" imgH="1182853" progId="Word.Document.8">
                  <p:embed/>
                </p:oleObj>
              </mc:Choice>
              <mc:Fallback>
                <p:oleObj name="Document" r:id="rId4" imgW="8512577" imgH="1182853" progId="Word.Document.8">
                  <p:embed/>
                  <p:pic>
                    <p:nvPicPr>
                      <p:cNvPr id="1026" name="Object 11"/>
                      <p:cNvPicPr>
                        <a:picLocks noChangeAspect="1" noChangeArrowheads="1"/>
                      </p:cNvPicPr>
                      <p:nvPr/>
                    </p:nvPicPr>
                    <p:blipFill>
                      <a:blip r:embed="rId5"/>
                      <a:srcRect/>
                      <a:stretch>
                        <a:fillRect/>
                      </a:stretch>
                    </p:blipFill>
                    <p:spPr bwMode="auto">
                      <a:xfrm>
                        <a:off x="2081214" y="2360614"/>
                        <a:ext cx="7685087" cy="10699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032" name="Rectangle 12"/>
          <p:cNvSpPr>
            <a:spLocks noChangeArrowheads="1"/>
          </p:cNvSpPr>
          <p:nvPr/>
        </p:nvSpPr>
        <p:spPr bwMode="auto">
          <a:xfrm>
            <a:off x="2057400" y="1939925"/>
            <a:ext cx="1447800" cy="381000"/>
          </a:xfrm>
          <a:prstGeom prst="rect">
            <a:avLst/>
          </a:prstGeom>
          <a:noFill/>
          <a:ln w="9525">
            <a:noFill/>
            <a:miter lim="800000"/>
            <a:headEnd/>
            <a:tailEnd/>
          </a:ln>
        </p:spPr>
        <p:txBody>
          <a:bodyPr lIns="92075" tIns="46038" rIns="92075" bIns="46038"/>
          <a:lstStyle/>
          <a:p>
            <a:pPr marL="342900" indent="-342900" eaLnBrk="0" hangingPunct="0">
              <a:spcBef>
                <a:spcPct val="20000"/>
              </a:spcBef>
            </a:pPr>
            <a:r>
              <a:rPr lang="en-US" sz="2000"/>
              <a:t>Authors:</a:t>
            </a:r>
          </a:p>
        </p:txBody>
      </p:sp>
      <p:sp>
        <p:nvSpPr>
          <p:cNvPr id="2" name="Date Placeholder 1">
            <a:extLst>
              <a:ext uri="{FF2B5EF4-FFF2-40B4-BE49-F238E27FC236}">
                <a16:creationId xmlns:a16="http://schemas.microsoft.com/office/drawing/2014/main" id="{F851CB6F-A90E-4047-B9B5-BAA26AA9BD11}"/>
              </a:ext>
            </a:extLst>
          </p:cNvPr>
          <p:cNvSpPr>
            <a:spLocks noGrp="1"/>
          </p:cNvSpPr>
          <p:nvPr>
            <p:ph type="dt" sz="half" idx="10"/>
          </p:nvPr>
        </p:nvSpPr>
        <p:spPr bwMode="auto">
          <a:xfrm>
            <a:off x="929218" y="332601"/>
            <a:ext cx="1340110"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fontAlgn="base">
              <a:spcBef>
                <a:spcPct val="0"/>
              </a:spcBef>
              <a:spcAft>
                <a:spcPct val="0"/>
              </a:spcAft>
              <a:defRPr sz="1200" b="1" kern="1200">
                <a:solidFill>
                  <a:schemeClr val="tx1"/>
                </a:solidFill>
                <a:latin typeface="Times New Roman" charset="0"/>
                <a:ea typeface="+mn-ea"/>
                <a:cs typeface="+mn-cs"/>
              </a:defRPr>
            </a:lvl2pPr>
            <a:lvl3pPr marL="914400" algn="l" rtl="0" fontAlgn="base">
              <a:spcBef>
                <a:spcPct val="0"/>
              </a:spcBef>
              <a:spcAft>
                <a:spcPct val="0"/>
              </a:spcAft>
              <a:defRPr sz="1200" b="1" kern="1200">
                <a:solidFill>
                  <a:schemeClr val="tx1"/>
                </a:solidFill>
                <a:latin typeface="Times New Roman" charset="0"/>
                <a:ea typeface="+mn-ea"/>
                <a:cs typeface="+mn-cs"/>
              </a:defRPr>
            </a:lvl3pPr>
            <a:lvl4pPr marL="1371600" algn="l" rtl="0" fontAlgn="base">
              <a:spcBef>
                <a:spcPct val="0"/>
              </a:spcBef>
              <a:spcAft>
                <a:spcPct val="0"/>
              </a:spcAft>
              <a:defRPr sz="1200" b="1" kern="1200">
                <a:solidFill>
                  <a:schemeClr val="tx1"/>
                </a:solidFill>
                <a:latin typeface="Times New Roman" charset="0"/>
                <a:ea typeface="+mn-ea"/>
                <a:cs typeface="+mn-cs"/>
              </a:defRPr>
            </a:lvl4pPr>
            <a:lvl5pPr marL="1828800" algn="l" rtl="0" fontAlgn="base">
              <a:spcBef>
                <a:spcPct val="0"/>
              </a:spcBef>
              <a:spcAft>
                <a:spcPct val="0"/>
              </a:spcAft>
              <a:defRPr sz="1200" b="1" kern="1200">
                <a:solidFill>
                  <a:schemeClr val="tx1"/>
                </a:solidFill>
                <a:latin typeface="Times New Roman" charset="0"/>
                <a:ea typeface="+mn-ea"/>
                <a:cs typeface="+mn-cs"/>
              </a:defRPr>
            </a:lvl5pPr>
            <a:lvl6pPr marL="2286000" algn="l" defTabSz="914400" rtl="0" eaLnBrk="1" latinLnBrk="0" hangingPunct="1">
              <a:defRPr sz="1200" b="1" kern="1200">
                <a:solidFill>
                  <a:schemeClr val="tx1"/>
                </a:solidFill>
                <a:latin typeface="Times New Roman" charset="0"/>
                <a:ea typeface="+mn-ea"/>
                <a:cs typeface="+mn-cs"/>
              </a:defRPr>
            </a:lvl6pPr>
            <a:lvl7pPr marL="2743200" algn="l" defTabSz="914400" rtl="0" eaLnBrk="1" latinLnBrk="0" hangingPunct="1">
              <a:defRPr sz="1200" b="1" kern="1200">
                <a:solidFill>
                  <a:schemeClr val="tx1"/>
                </a:solidFill>
                <a:latin typeface="Times New Roman" charset="0"/>
                <a:ea typeface="+mn-ea"/>
                <a:cs typeface="+mn-cs"/>
              </a:defRPr>
            </a:lvl7pPr>
            <a:lvl8pPr marL="3200400" algn="l" defTabSz="914400" rtl="0" eaLnBrk="1" latinLnBrk="0" hangingPunct="1">
              <a:defRPr sz="1200" b="1" kern="1200">
                <a:solidFill>
                  <a:schemeClr val="tx1"/>
                </a:solidFill>
                <a:latin typeface="Times New Roman" charset="0"/>
                <a:ea typeface="+mn-ea"/>
                <a:cs typeface="+mn-cs"/>
              </a:defRPr>
            </a:lvl8pPr>
            <a:lvl9pPr marL="3657600" algn="l" defTabSz="914400" rtl="0" eaLnBrk="1" latinLnBrk="0" hangingPunct="1">
              <a:defRPr sz="1200" b="1" kern="1200">
                <a:solidFill>
                  <a:schemeClr val="tx1"/>
                </a:solidFill>
                <a:latin typeface="Times New Roman" charset="0"/>
                <a:ea typeface="+mn-ea"/>
                <a:cs typeface="+mn-cs"/>
              </a:defRPr>
            </a:lvl9pPr>
          </a:lstStyle>
          <a:p>
            <a:pPr>
              <a:defRPr/>
            </a:pPr>
            <a:r>
              <a:rPr lang="en-US"/>
              <a:t>March 2022</a:t>
            </a:r>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idx="1"/>
          </p:nvPr>
        </p:nvSpPr>
        <p:spPr>
          <a:xfrm>
            <a:off x="914400" y="1905000"/>
            <a:ext cx="10363200" cy="4114800"/>
          </a:xfrm>
        </p:spPr>
        <p:txBody>
          <a:bodyPr/>
          <a:lstStyle/>
          <a:p>
            <a:pPr>
              <a:lnSpc>
                <a:spcPct val="90000"/>
              </a:lnSpc>
            </a:pPr>
            <a:r>
              <a:rPr lang="en-US" dirty="0"/>
              <a:t>Continued with LB 258 comment resolutions</a:t>
            </a:r>
            <a:endParaRPr lang="en-US" sz="2400" dirty="0"/>
          </a:p>
          <a:p>
            <a:pPr>
              <a:lnSpc>
                <a:spcPct val="90000"/>
              </a:lnSpc>
            </a:pPr>
            <a:r>
              <a:rPr lang="en-US" dirty="0"/>
              <a:t>No changes to timeline</a:t>
            </a:r>
          </a:p>
          <a:p>
            <a:pPr>
              <a:lnSpc>
                <a:spcPct val="90000"/>
              </a:lnSpc>
            </a:pPr>
            <a:endParaRPr lang="en-US" dirty="0"/>
          </a:p>
          <a:p>
            <a:pPr lvl="1">
              <a:lnSpc>
                <a:spcPct val="90000"/>
              </a:lnSpc>
            </a:pPr>
            <a:endParaRPr lang="en-US" sz="1600" dirty="0"/>
          </a:p>
          <a:p>
            <a:pPr lvl="1">
              <a:lnSpc>
                <a:spcPct val="90000"/>
              </a:lnSpc>
            </a:pPr>
            <a:endParaRPr lang="en-US" sz="1600" dirty="0"/>
          </a:p>
          <a:p>
            <a:pPr marL="57150" indent="0">
              <a:lnSpc>
                <a:spcPct val="90000"/>
              </a:lnSpc>
              <a:buNone/>
            </a:pPr>
            <a:endParaRPr lang="en-US" sz="2000" dirty="0"/>
          </a:p>
          <a:p>
            <a:pPr>
              <a:lnSpc>
                <a:spcPct val="90000"/>
              </a:lnSpc>
            </a:pPr>
            <a:endParaRPr lang="en-US" altLang="en-US" sz="1800" dirty="0">
              <a:ea typeface="MS PGothic" panose="020B0600070205080204" pitchFamily="34" charset="-128"/>
            </a:endParaRPr>
          </a:p>
        </p:txBody>
      </p:sp>
      <p:sp>
        <p:nvSpPr>
          <p:cNvPr id="5125" name="Rectangle 2"/>
          <p:cNvSpPr>
            <a:spLocks noGrp="1" noChangeArrowheads="1"/>
          </p:cNvSpPr>
          <p:nvPr>
            <p:ph type="title"/>
          </p:nvPr>
        </p:nvSpPr>
        <p:spPr/>
        <p:txBody>
          <a:bodyPr/>
          <a:lstStyle/>
          <a:p>
            <a:r>
              <a:rPr lang="en-US" dirty="0"/>
              <a:t>Work Completed</a:t>
            </a:r>
          </a:p>
        </p:txBody>
      </p:sp>
      <p:sp>
        <p:nvSpPr>
          <p:cNvPr id="2" name="Date Placeholder 1">
            <a:extLst>
              <a:ext uri="{FF2B5EF4-FFF2-40B4-BE49-F238E27FC236}">
                <a16:creationId xmlns:a16="http://schemas.microsoft.com/office/drawing/2014/main" id="{92B43621-837E-8D47-9CDC-89DF0A853A44}"/>
              </a:ext>
            </a:extLst>
          </p:cNvPr>
          <p:cNvSpPr>
            <a:spLocks noGrp="1"/>
          </p:cNvSpPr>
          <p:nvPr>
            <p:ph type="dt" sz="half" idx="10"/>
          </p:nvPr>
        </p:nvSpPr>
        <p:spPr/>
        <p:txBody>
          <a:bodyPr/>
          <a:lstStyle/>
          <a:p>
            <a:pPr>
              <a:defRPr/>
            </a:pPr>
            <a:r>
              <a:rPr lang="en-US"/>
              <a:t>March 2022</a:t>
            </a:r>
            <a:endParaRPr lang="en-US" dirty="0"/>
          </a:p>
        </p:txBody>
      </p:sp>
      <p:sp>
        <p:nvSpPr>
          <p:cNvPr id="5123" name="Footer Placeholder 4"/>
          <p:cNvSpPr>
            <a:spLocks noGrp="1"/>
          </p:cNvSpPr>
          <p:nvPr>
            <p:ph type="ftr" sz="quarter" idx="11"/>
          </p:nvPr>
        </p:nvSpPr>
        <p:spPr>
          <a:noFill/>
        </p:spPr>
        <p:txBody>
          <a:bodyPr/>
          <a:lstStyle/>
          <a:p>
            <a:r>
              <a:rPr lang="en-US" sz="1100">
                <a:latin typeface="Times New Roman" charset="0"/>
              </a:rPr>
              <a:t>Michael Montemurro, Huawei</a:t>
            </a:r>
          </a:p>
        </p:txBody>
      </p:sp>
    </p:spTree>
    <p:extLst>
      <p:ext uri="{BB962C8B-B14F-4D97-AF65-F5344CB8AC3E}">
        <p14:creationId xmlns:p14="http://schemas.microsoft.com/office/powerpoint/2010/main" val="28686338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9CC6D9C-231E-4010-9950-661F4D83FA2C}"/>
              </a:ext>
            </a:extLst>
          </p:cNvPr>
          <p:cNvSpPr>
            <a:spLocks noGrp="1"/>
          </p:cNvSpPr>
          <p:nvPr>
            <p:ph idx="1"/>
          </p:nvPr>
        </p:nvSpPr>
        <p:spPr/>
        <p:txBody>
          <a:bodyPr/>
          <a:lstStyle/>
          <a:p>
            <a:pPr>
              <a:lnSpc>
                <a:spcPct val="90000"/>
              </a:lnSpc>
            </a:pPr>
            <a:r>
              <a:rPr lang="en-US" dirty="0"/>
              <a:t>Teleconferences: </a:t>
            </a:r>
          </a:p>
          <a:p>
            <a:pPr lvl="1">
              <a:lnSpc>
                <a:spcPct val="80000"/>
              </a:lnSpc>
            </a:pPr>
            <a:r>
              <a:rPr lang="en-US" altLang="en-US" b="1" dirty="0"/>
              <a:t>Next call: Monday 21 March 2022 at 10am ET, 2hrs</a:t>
            </a:r>
          </a:p>
          <a:p>
            <a:pPr lvl="1">
              <a:lnSpc>
                <a:spcPct val="80000"/>
              </a:lnSpc>
            </a:pPr>
            <a:r>
              <a:rPr lang="en-US" altLang="en-US" b="1" dirty="0"/>
              <a:t>28 Mar, 4, 11, 22 April, 6 May – 10am ET, 2hrs</a:t>
            </a:r>
          </a:p>
          <a:p>
            <a:pPr lvl="1">
              <a:lnSpc>
                <a:spcPct val="80000"/>
              </a:lnSpc>
            </a:pPr>
            <a:endParaRPr lang="en-US" altLang="en-US" b="1" dirty="0"/>
          </a:p>
          <a:p>
            <a:pPr>
              <a:lnSpc>
                <a:spcPct val="80000"/>
              </a:lnSpc>
            </a:pPr>
            <a:r>
              <a:rPr lang="en-US" altLang="en-US" dirty="0" err="1"/>
              <a:t>Adhoc</a:t>
            </a:r>
            <a:r>
              <a:rPr lang="en-US" altLang="en-US" dirty="0"/>
              <a:t> Meeting (pending motion result)</a:t>
            </a:r>
            <a:r>
              <a:rPr lang="en-US" altLang="en-US" b="1" dirty="0"/>
              <a:t>: 26-28 April in New York, NY</a:t>
            </a:r>
          </a:p>
          <a:p>
            <a:pPr>
              <a:lnSpc>
                <a:spcPct val="80000"/>
              </a:lnSpc>
            </a:pPr>
            <a:r>
              <a:rPr lang="en-US" altLang="en-US" b="1" dirty="0"/>
              <a:t>Request 5 sessions </a:t>
            </a:r>
            <a:r>
              <a:rPr lang="en-US" altLang="en-US" dirty="0"/>
              <a:t>f</a:t>
            </a:r>
            <a:r>
              <a:rPr lang="en-US" altLang="en-US" b="1" dirty="0"/>
              <a:t>or the May Plenary</a:t>
            </a:r>
            <a:endParaRPr lang="en-US" kern="0" dirty="0"/>
          </a:p>
          <a:p>
            <a:pPr>
              <a:lnSpc>
                <a:spcPct val="90000"/>
              </a:lnSpc>
            </a:pPr>
            <a:r>
              <a:rPr lang="en-US" kern="0" dirty="0"/>
              <a:t>Continue comment resolution on </a:t>
            </a:r>
            <a:r>
              <a:rPr lang="en-US" kern="0"/>
              <a:t>initial LB</a:t>
            </a:r>
          </a:p>
          <a:p>
            <a:pPr marL="0" indent="0">
              <a:lnSpc>
                <a:spcPct val="90000"/>
              </a:lnSpc>
              <a:buNone/>
            </a:pPr>
            <a:endParaRPr lang="en-US" kern="0" dirty="0"/>
          </a:p>
          <a:p>
            <a:pPr marL="0" indent="0">
              <a:lnSpc>
                <a:spcPct val="90000"/>
              </a:lnSpc>
              <a:buNone/>
            </a:pPr>
            <a:r>
              <a:rPr lang="en-US" dirty="0"/>
              <a:t>NOTE: </a:t>
            </a:r>
            <a:r>
              <a:rPr lang="en-US" altLang="en-US" sz="2400" dirty="0"/>
              <a:t>Submission required CIDs: By the start of the May meeting, I would request that all assignees of submission required CIDs publish the list the CIDs and the document number of the submission containing their resolution on the </a:t>
            </a:r>
            <a:r>
              <a:rPr lang="en-US" altLang="en-US" sz="2400" dirty="0" err="1"/>
              <a:t>TGm</a:t>
            </a:r>
            <a:r>
              <a:rPr lang="en-US" altLang="en-US" sz="2400" dirty="0"/>
              <a:t> reflector.</a:t>
            </a:r>
            <a:endParaRPr lang="en-US" dirty="0"/>
          </a:p>
        </p:txBody>
      </p:sp>
      <p:sp>
        <p:nvSpPr>
          <p:cNvPr id="5125" name="Rectangle 2"/>
          <p:cNvSpPr>
            <a:spLocks noGrp="1" noChangeArrowheads="1"/>
          </p:cNvSpPr>
          <p:nvPr>
            <p:ph type="title"/>
          </p:nvPr>
        </p:nvSpPr>
        <p:spPr/>
        <p:txBody>
          <a:bodyPr/>
          <a:lstStyle/>
          <a:p>
            <a:r>
              <a:rPr lang="en-US" dirty="0"/>
              <a:t>Plans for March</a:t>
            </a:r>
          </a:p>
        </p:txBody>
      </p:sp>
      <p:sp>
        <p:nvSpPr>
          <p:cNvPr id="2" name="Date Placeholder 1">
            <a:extLst>
              <a:ext uri="{FF2B5EF4-FFF2-40B4-BE49-F238E27FC236}">
                <a16:creationId xmlns:a16="http://schemas.microsoft.com/office/drawing/2014/main" id="{92B43621-837E-8D47-9CDC-89DF0A853A44}"/>
              </a:ext>
            </a:extLst>
          </p:cNvPr>
          <p:cNvSpPr>
            <a:spLocks noGrp="1"/>
          </p:cNvSpPr>
          <p:nvPr>
            <p:ph type="dt" sz="half" idx="10"/>
          </p:nvPr>
        </p:nvSpPr>
        <p:spPr/>
        <p:txBody>
          <a:bodyPr/>
          <a:lstStyle/>
          <a:p>
            <a:pPr>
              <a:defRPr/>
            </a:pPr>
            <a:r>
              <a:rPr lang="en-US"/>
              <a:t>March 2022</a:t>
            </a:r>
            <a:endParaRPr lang="en-US" dirty="0"/>
          </a:p>
        </p:txBody>
      </p:sp>
      <p:sp>
        <p:nvSpPr>
          <p:cNvPr id="5123" name="Footer Placeholder 4"/>
          <p:cNvSpPr>
            <a:spLocks noGrp="1"/>
          </p:cNvSpPr>
          <p:nvPr>
            <p:ph type="ftr" sz="quarter" idx="11"/>
          </p:nvPr>
        </p:nvSpPr>
        <p:spPr>
          <a:noFill/>
        </p:spPr>
        <p:txBody>
          <a:bodyPr/>
          <a:lstStyle/>
          <a:p>
            <a:r>
              <a:rPr lang="en-US" sz="1100">
                <a:latin typeface="Times New Roman" charset="0"/>
              </a:rPr>
              <a:t>Michael Montemurro, Huawei</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A81827E-B8B1-4A7B-A611-4655CE80F2A3}"/>
              </a:ext>
            </a:extLst>
          </p:cNvPr>
          <p:cNvSpPr>
            <a:spLocks noGrp="1"/>
          </p:cNvSpPr>
          <p:nvPr>
            <p:ph idx="1"/>
          </p:nvPr>
        </p:nvSpPr>
        <p:spPr/>
        <p:txBody>
          <a:bodyPr/>
          <a:lstStyle/>
          <a:p>
            <a:pPr>
              <a:lnSpc>
                <a:spcPct val="80000"/>
              </a:lnSpc>
            </a:pPr>
            <a:r>
              <a:rPr lang="en-US" altLang="en-US" b="1" dirty="0"/>
              <a:t>Dates: 26-28 April</a:t>
            </a:r>
          </a:p>
          <a:p>
            <a:pPr>
              <a:lnSpc>
                <a:spcPct val="80000"/>
              </a:lnSpc>
            </a:pPr>
            <a:r>
              <a:rPr lang="en-US" altLang="en-US" dirty="0"/>
              <a:t>Time: 09:00-17:00 ET</a:t>
            </a:r>
            <a:endParaRPr lang="en-US" altLang="en-US" b="1" dirty="0"/>
          </a:p>
          <a:p>
            <a:pPr>
              <a:lnSpc>
                <a:spcPct val="80000"/>
              </a:lnSpc>
            </a:pPr>
            <a:r>
              <a:rPr lang="en-US" altLang="en-US" b="1" dirty="0"/>
              <a:t>Location: 111 W 33rd Street, New York, NY 10120</a:t>
            </a:r>
          </a:p>
          <a:p>
            <a:pPr>
              <a:lnSpc>
                <a:spcPct val="80000"/>
              </a:lnSpc>
            </a:pPr>
            <a:r>
              <a:rPr lang="en-US" altLang="en-US" dirty="0"/>
              <a:t>Remote: WebEx will be available</a:t>
            </a:r>
            <a:endParaRPr lang="en-US" altLang="en-US" b="1" dirty="0"/>
          </a:p>
          <a:p>
            <a:pPr>
              <a:lnSpc>
                <a:spcPct val="80000"/>
              </a:lnSpc>
            </a:pPr>
            <a:r>
              <a:rPr lang="en-US" altLang="en-US" b="1" dirty="0"/>
              <a:t>Host: Interdigital (contact is Joseph Levy, </a:t>
            </a:r>
            <a:r>
              <a:rPr lang="en-US" altLang="en-US" b="1" dirty="0">
                <a:hlinkClick r:id="rId2"/>
              </a:rPr>
              <a:t>joseph.levy@interdigital.com</a:t>
            </a:r>
            <a:r>
              <a:rPr lang="en-US" altLang="en-US" b="1" dirty="0"/>
              <a:t> )</a:t>
            </a:r>
          </a:p>
          <a:p>
            <a:pPr>
              <a:lnSpc>
                <a:spcPct val="80000"/>
              </a:lnSpc>
            </a:pPr>
            <a:r>
              <a:rPr lang="en-US" altLang="en-US" b="1" dirty="0"/>
              <a:t>Constraints (at this time):</a:t>
            </a:r>
          </a:p>
          <a:p>
            <a:pPr lvl="1">
              <a:lnSpc>
                <a:spcPct val="80000"/>
              </a:lnSpc>
            </a:pPr>
            <a:r>
              <a:rPr lang="en-US" altLang="en-US" b="1" dirty="0"/>
              <a:t>Accommodate up to in 8 participates (Covid-19 restrictions)</a:t>
            </a:r>
          </a:p>
          <a:p>
            <a:pPr lvl="1">
              <a:lnSpc>
                <a:spcPct val="80000"/>
              </a:lnSpc>
            </a:pPr>
            <a:r>
              <a:rPr lang="en-US" altLang="en-US" b="1" dirty="0"/>
              <a:t>Pre-screening (questionnaire), Masking, Social Distancing” required</a:t>
            </a:r>
          </a:p>
          <a:p>
            <a:pPr lvl="1">
              <a:lnSpc>
                <a:spcPct val="80000"/>
              </a:lnSpc>
            </a:pPr>
            <a:r>
              <a:rPr lang="en-US" altLang="en-US" b="1" dirty="0"/>
              <a:t>Accepting a generic NDA regarding confidential </a:t>
            </a:r>
            <a:r>
              <a:rPr lang="en-US" altLang="en-US" b="1" dirty="0" err="1"/>
              <a:t>InterDigital</a:t>
            </a:r>
            <a:r>
              <a:rPr lang="en-US" altLang="en-US" b="1" dirty="0"/>
              <a:t> information is required.  NOTE: There will be no confidential material discussed at this meeting. This is a requirement to enter the building.</a:t>
            </a:r>
          </a:p>
          <a:p>
            <a:pPr>
              <a:lnSpc>
                <a:spcPct val="80000"/>
              </a:lnSpc>
            </a:pPr>
            <a:endParaRPr lang="en-US" altLang="en-US" b="1" dirty="0"/>
          </a:p>
          <a:p>
            <a:pPr lvl="1">
              <a:lnSpc>
                <a:spcPct val="80000"/>
              </a:lnSpc>
            </a:pPr>
            <a:endParaRPr lang="en-US" altLang="en-US" b="1" dirty="0"/>
          </a:p>
          <a:p>
            <a:pPr lvl="1">
              <a:lnSpc>
                <a:spcPct val="80000"/>
              </a:lnSpc>
            </a:pPr>
            <a:endParaRPr lang="en-US" altLang="en-US" b="1" dirty="0"/>
          </a:p>
          <a:p>
            <a:endParaRPr lang="en-CA" dirty="0"/>
          </a:p>
        </p:txBody>
      </p:sp>
      <p:sp>
        <p:nvSpPr>
          <p:cNvPr id="3" name="Title 2">
            <a:extLst>
              <a:ext uri="{FF2B5EF4-FFF2-40B4-BE49-F238E27FC236}">
                <a16:creationId xmlns:a16="http://schemas.microsoft.com/office/drawing/2014/main" id="{E182BDCE-6931-44C7-AEF0-D13372BF000F}"/>
              </a:ext>
            </a:extLst>
          </p:cNvPr>
          <p:cNvSpPr>
            <a:spLocks noGrp="1"/>
          </p:cNvSpPr>
          <p:nvPr>
            <p:ph type="title"/>
          </p:nvPr>
        </p:nvSpPr>
        <p:spPr/>
        <p:txBody>
          <a:bodyPr/>
          <a:lstStyle/>
          <a:p>
            <a:r>
              <a:rPr lang="en-CA" dirty="0"/>
              <a:t>April </a:t>
            </a:r>
            <a:r>
              <a:rPr lang="en-CA" dirty="0" err="1"/>
              <a:t>Adhoc</a:t>
            </a:r>
            <a:r>
              <a:rPr lang="en-CA" dirty="0"/>
              <a:t> Additional </a:t>
            </a:r>
            <a:r>
              <a:rPr lang="en-CA" dirty="0">
                <a:solidFill>
                  <a:srgbClr val="FF0000"/>
                </a:solidFill>
              </a:rPr>
              <a:t>Tentative</a:t>
            </a:r>
            <a:r>
              <a:rPr lang="en-CA" dirty="0"/>
              <a:t> Information</a:t>
            </a:r>
          </a:p>
        </p:txBody>
      </p:sp>
      <p:sp>
        <p:nvSpPr>
          <p:cNvPr id="4" name="Date Placeholder 3">
            <a:extLst>
              <a:ext uri="{FF2B5EF4-FFF2-40B4-BE49-F238E27FC236}">
                <a16:creationId xmlns:a16="http://schemas.microsoft.com/office/drawing/2014/main" id="{7F6A8A99-9D81-4868-AE7D-9EFF2C20B4C6}"/>
              </a:ext>
            </a:extLst>
          </p:cNvPr>
          <p:cNvSpPr>
            <a:spLocks noGrp="1"/>
          </p:cNvSpPr>
          <p:nvPr>
            <p:ph type="dt" sz="half" idx="10"/>
          </p:nvPr>
        </p:nvSpPr>
        <p:spPr/>
        <p:txBody>
          <a:bodyPr/>
          <a:lstStyle/>
          <a:p>
            <a:pPr>
              <a:defRPr/>
            </a:pPr>
            <a:r>
              <a:rPr lang="en-US"/>
              <a:t>March 2022</a:t>
            </a:r>
            <a:endParaRPr lang="en-US" dirty="0"/>
          </a:p>
        </p:txBody>
      </p:sp>
      <p:sp>
        <p:nvSpPr>
          <p:cNvPr id="5" name="Footer Placeholder 4">
            <a:extLst>
              <a:ext uri="{FF2B5EF4-FFF2-40B4-BE49-F238E27FC236}">
                <a16:creationId xmlns:a16="http://schemas.microsoft.com/office/drawing/2014/main" id="{C94A9169-CDBE-4D43-8DA5-01985E11ED57}"/>
              </a:ext>
            </a:extLst>
          </p:cNvPr>
          <p:cNvSpPr>
            <a:spLocks noGrp="1"/>
          </p:cNvSpPr>
          <p:nvPr>
            <p:ph type="ftr" sz="quarter" idx="11"/>
          </p:nvPr>
        </p:nvSpPr>
        <p:spPr/>
        <p:txBody>
          <a:bodyPr/>
          <a:lstStyle/>
          <a:p>
            <a:pPr>
              <a:defRPr/>
            </a:pPr>
            <a:r>
              <a:rPr lang="en-US"/>
              <a:t>Michael Montemurro, Huawei</a:t>
            </a:r>
          </a:p>
        </p:txBody>
      </p:sp>
    </p:spTree>
    <p:extLst>
      <p:ext uri="{BB962C8B-B14F-4D97-AF65-F5344CB8AC3E}">
        <p14:creationId xmlns:p14="http://schemas.microsoft.com/office/powerpoint/2010/main" val="42660699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err="1"/>
              <a:t>TGaz</a:t>
            </a:r>
            <a:r>
              <a:rPr lang="en-US" altLang="en-US" dirty="0"/>
              <a:t> Next Generation Positioning </a:t>
            </a:r>
            <a:br>
              <a:rPr lang="en-US" altLang="en-US" dirty="0"/>
            </a:br>
            <a:r>
              <a:rPr lang="en-US" altLang="en-US" dirty="0"/>
              <a:t>March Electronic Meeting Closing Report</a:t>
            </a:r>
            <a:endParaRPr lang="en-GB" dirty="0"/>
          </a:p>
        </p:txBody>
      </p:sp>
      <p:sp>
        <p:nvSpPr>
          <p:cNvPr id="3074" name="Rectangle 2"/>
          <p:cNvSpPr>
            <a:spLocks noGrp="1" noChangeArrowheads="1"/>
          </p:cNvSpPr>
          <p:nvPr>
            <p:ph type="subTitle" idx="1"/>
          </p:nvPr>
        </p:nvSpPr>
        <p:spPr>
          <a:xfrm>
            <a:off x="1828800" y="1689856"/>
            <a:ext cx="8534400" cy="476250"/>
          </a:xfrm>
          <a:ln/>
        </p:spPr>
        <p:txBody>
          <a:bodyPr/>
          <a:lstStyle/>
          <a:p>
            <a:pP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2022-03-14</a:t>
            </a:r>
          </a:p>
        </p:txBody>
      </p:sp>
      <p:sp>
        <p:nvSpPr>
          <p:cNvPr id="6" name="Date Placeholder 3"/>
          <p:cNvSpPr>
            <a:spLocks noGrp="1"/>
          </p:cNvSpPr>
          <p:nvPr>
            <p:ph type="dt" idx="10"/>
          </p:nvPr>
        </p:nvSpPr>
        <p:spPr/>
        <p:txBody>
          <a:bodyPr/>
          <a:lstStyle/>
          <a:p>
            <a:r>
              <a:rPr lang="en-US"/>
              <a:t>March 2022</a:t>
            </a:r>
            <a:endParaRPr lang="en-GB" dirty="0"/>
          </a:p>
        </p:txBody>
      </p:sp>
      <p:sp>
        <p:nvSpPr>
          <p:cNvPr id="7" name="Footer Placeholder 4"/>
          <p:cNvSpPr>
            <a:spLocks noGrp="1"/>
          </p:cNvSpPr>
          <p:nvPr>
            <p:ph type="ftr" idx="11"/>
          </p:nvPr>
        </p:nvSpPr>
        <p:spPr/>
        <p:txBody>
          <a:bodyPr/>
          <a:lstStyle/>
          <a:p>
            <a:r>
              <a:rPr lang="en-GB"/>
              <a:t>Jonathan Segev, Intel corporation</a:t>
            </a:r>
            <a:endParaRPr lang="en-GB" dirty="0"/>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39</a:t>
            </a:fld>
            <a:endParaRPr lang="en-GB" dirty="0"/>
          </a:p>
        </p:txBody>
      </p:sp>
      <p:graphicFrame>
        <p:nvGraphicFramePr>
          <p:cNvPr id="3075" name="Object 3"/>
          <p:cNvGraphicFramePr>
            <a:graphicFrameLocks noChangeAspect="1"/>
          </p:cNvGraphicFramePr>
          <p:nvPr/>
        </p:nvGraphicFramePr>
        <p:xfrm>
          <a:off x="990600" y="2416175"/>
          <a:ext cx="10628313" cy="2457450"/>
        </p:xfrm>
        <a:graphic>
          <a:graphicData uri="http://schemas.openxmlformats.org/presentationml/2006/ole">
            <mc:AlternateContent xmlns:mc="http://schemas.openxmlformats.org/markup-compatibility/2006">
              <mc:Choice xmlns:v="urn:schemas-microsoft-com:vml" Requires="v">
                <p:oleObj spid="_x0000_s17415" name="Document" r:id="rId4" imgW="10797356" imgH="2534496" progId="Word.Document.8">
                  <p:embed/>
                </p:oleObj>
              </mc:Choice>
              <mc:Fallback>
                <p:oleObj name="Document" r:id="rId4" imgW="10797356" imgH="2534496" progId="Word.Document.8">
                  <p:embed/>
                  <p:pic>
                    <p:nvPicPr>
                      <p:cNvPr id="3075" name="Object 3"/>
                      <p:cNvPicPr>
                        <a:picLocks noChangeAspect="1" noChangeArrowheads="1"/>
                      </p:cNvPicPr>
                      <p:nvPr/>
                    </p:nvPicPr>
                    <p:blipFill>
                      <a:blip r:embed="rId5"/>
                      <a:srcRect/>
                      <a:stretch>
                        <a:fillRect/>
                      </a:stretch>
                    </p:blipFill>
                    <p:spPr bwMode="auto">
                      <a:xfrm>
                        <a:off x="990600" y="2416175"/>
                        <a:ext cx="10628313" cy="2457450"/>
                      </a:xfrm>
                      <a:prstGeom prst="rect">
                        <a:avLst/>
                      </a:prstGeom>
                      <a:noFill/>
                    </p:spPr>
                  </p:pic>
                </p:oleObj>
              </mc:Fallback>
            </mc:AlternateContent>
          </a:graphicData>
        </a:graphic>
      </p:graphicFrame>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bwMode="auto">
          <a:xfrm>
            <a:off x="929218" y="332604"/>
            <a:ext cx="1541128"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smtClean="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March 2022</a:t>
            </a:r>
          </a:p>
        </p:txBody>
      </p:sp>
      <p:sp>
        <p:nvSpPr>
          <p:cNvPr id="5" name="Footer Placeholder 4"/>
          <p:cNvSpPr>
            <a:spLocks noGrp="1"/>
          </p:cNvSpPr>
          <p:nvPr>
            <p:ph type="ftr" sz="quarter" idx="11"/>
          </p:nvPr>
        </p:nvSpPr>
        <p:spPr bwMode="auto">
          <a:xfrm>
            <a:off x="9224642" y="6475413"/>
            <a:ext cx="2167260"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b="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Dorothy Stanley, HP Enterprise</a:t>
            </a:r>
          </a:p>
        </p:txBody>
      </p:sp>
      <p:sp>
        <p:nvSpPr>
          <p:cNvPr id="3" name="Slide Number Placeholder 2"/>
          <p:cNvSpPr>
            <a:spLocks noGrp="1"/>
          </p:cNvSpPr>
          <p:nvPr>
            <p:ph type="sldNum" sz="quarter" idx="12"/>
          </p:nvPr>
        </p:nvSpPr>
        <p:spPr/>
        <p:txBody>
          <a:bodyPr/>
          <a:lstStyle/>
          <a:p>
            <a:pPr>
              <a:defRPr/>
            </a:pPr>
            <a:r>
              <a:rPr lang="en-US"/>
              <a:t>Slide </a:t>
            </a:r>
            <a:fld id="{DDBC98B1-8847-456F-A590-69DC1C4B50DA}" type="slidenum">
              <a:rPr lang="en-US" smtClean="0"/>
              <a:pPr>
                <a:defRPr/>
              </a:pPr>
              <a:t>4</a:t>
            </a:fld>
            <a:endParaRPr lang="en-US"/>
          </a:p>
        </p:txBody>
      </p:sp>
      <p:pic>
        <p:nvPicPr>
          <p:cNvPr id="7" name="Picture 6">
            <a:extLst>
              <a:ext uri="{FF2B5EF4-FFF2-40B4-BE49-F238E27FC236}">
                <a16:creationId xmlns:a16="http://schemas.microsoft.com/office/drawing/2014/main" id="{B2C6CF5F-9262-4F9D-9E1E-A9748F3AEB5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5257" y="685800"/>
            <a:ext cx="10534594" cy="5756640"/>
          </a:xfrm>
          <a:prstGeom prst="rect">
            <a:avLst/>
          </a:prstGeom>
        </p:spPr>
      </p:pic>
    </p:spTree>
    <p:extLst>
      <p:ext uri="{BB962C8B-B14F-4D97-AF65-F5344CB8AC3E}">
        <p14:creationId xmlns:p14="http://schemas.microsoft.com/office/powerpoint/2010/main" val="27992631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Abstract</a:t>
            </a:r>
          </a:p>
        </p:txBody>
      </p:sp>
      <p:sp>
        <p:nvSpPr>
          <p:cNvPr id="4098" name="Rectangle 2"/>
          <p:cNvSpPr>
            <a:spLocks noGrp="1" noChangeArrowheads="1"/>
          </p:cNvSpPr>
          <p:nvPr>
            <p:ph idx="1"/>
          </p:nvPr>
        </p:nvSpPr>
        <p:spPr>
          <a:ln/>
        </p:spPr>
        <p:txBody>
          <a:bodyPr/>
          <a:lstStyle/>
          <a:p>
            <a:pPr indent="12700" algn="just">
              <a:spcBef>
                <a:spcPct val="20000"/>
              </a:spcBef>
            </a:pPr>
            <a:r>
              <a:rPr lang="en-US" dirty="0"/>
              <a:t>This document is the </a:t>
            </a:r>
            <a:r>
              <a:rPr lang="en-US" dirty="0" err="1"/>
              <a:t>TGaz</a:t>
            </a:r>
            <a:r>
              <a:rPr lang="en-US" dirty="0"/>
              <a:t> Next Generation Positioning closing report for the IEEE 802.11 plenary electronic meeting, March 2022.</a:t>
            </a:r>
          </a:p>
          <a:p>
            <a:pPr indent="12700" algn="just">
              <a:spcBef>
                <a:spcPct val="20000"/>
              </a:spcBef>
            </a:pPr>
            <a:endParaRPr lang="en-US" altLang="en-US" dirty="0"/>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40</a:t>
            </a:fld>
            <a:endParaRPr lang="en-GB"/>
          </a:p>
        </p:txBody>
      </p:sp>
      <p:sp>
        <p:nvSpPr>
          <p:cNvPr id="5" name="Footer Placeholder 4"/>
          <p:cNvSpPr>
            <a:spLocks noGrp="1"/>
          </p:cNvSpPr>
          <p:nvPr>
            <p:ph type="ftr" idx="14"/>
          </p:nvPr>
        </p:nvSpPr>
        <p:spPr/>
        <p:txBody>
          <a:bodyPr/>
          <a:lstStyle/>
          <a:p>
            <a:r>
              <a:rPr lang="en-GB"/>
              <a:t>Jonathan Segev, Intel corporation</a:t>
            </a:r>
            <a:endParaRPr lang="en-GB" dirty="0"/>
          </a:p>
        </p:txBody>
      </p:sp>
      <p:sp>
        <p:nvSpPr>
          <p:cNvPr id="4" name="Date Placeholder 3"/>
          <p:cNvSpPr>
            <a:spLocks noGrp="1"/>
          </p:cNvSpPr>
          <p:nvPr>
            <p:ph type="dt" idx="15"/>
          </p:nvPr>
        </p:nvSpPr>
        <p:spPr/>
        <p:txBody>
          <a:bodyPr/>
          <a:lstStyle/>
          <a:p>
            <a:r>
              <a:rPr lang="en-US"/>
              <a:t>March 2022</a:t>
            </a:r>
            <a:endParaRPr lang="en-GB"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E8C48-D0FE-45AE-A892-200CA7D54BC4}"/>
              </a:ext>
            </a:extLst>
          </p:cNvPr>
          <p:cNvSpPr>
            <a:spLocks noGrp="1"/>
          </p:cNvSpPr>
          <p:nvPr>
            <p:ph type="title"/>
          </p:nvPr>
        </p:nvSpPr>
        <p:spPr/>
        <p:txBody>
          <a:bodyPr/>
          <a:lstStyle/>
          <a:p>
            <a:r>
              <a:rPr lang="en-US" dirty="0"/>
              <a:t>March Progress and Targets Towards the May Meeting</a:t>
            </a:r>
          </a:p>
        </p:txBody>
      </p:sp>
      <p:sp>
        <p:nvSpPr>
          <p:cNvPr id="3" name="Content Placeholder 2">
            <a:extLst>
              <a:ext uri="{FF2B5EF4-FFF2-40B4-BE49-F238E27FC236}">
                <a16:creationId xmlns:a16="http://schemas.microsoft.com/office/drawing/2014/main" id="{F4989200-2622-46AD-AE0D-4E2448C695E7}"/>
              </a:ext>
            </a:extLst>
          </p:cNvPr>
          <p:cNvSpPr>
            <a:spLocks noGrp="1"/>
          </p:cNvSpPr>
          <p:nvPr>
            <p:ph idx="1"/>
          </p:nvPr>
        </p:nvSpPr>
        <p:spPr>
          <a:xfrm>
            <a:off x="335360" y="1729245"/>
            <a:ext cx="7315909" cy="4343400"/>
          </a:xfrm>
        </p:spPr>
        <p:txBody>
          <a:bodyPr/>
          <a:lstStyle/>
          <a:p>
            <a:pPr>
              <a:buFont typeface="Arial" panose="020B0604020202020204" pitchFamily="34" charset="0"/>
              <a:buChar char="•"/>
            </a:pPr>
            <a:r>
              <a:rPr lang="en-US" b="0" dirty="0"/>
              <a:t>Work completed this week:</a:t>
            </a:r>
          </a:p>
          <a:p>
            <a:pPr lvl="1">
              <a:buFont typeface="Arial" panose="020B0604020202020204" pitchFamily="34" charset="0"/>
              <a:buChar char="•"/>
            </a:pPr>
            <a:r>
              <a:rPr lang="en-US" dirty="0"/>
              <a:t>Reviewed and approved resolutions to 34 Technical and General comments which constitutes 20% of the received Technical and General comments received.</a:t>
            </a:r>
          </a:p>
          <a:p>
            <a:pPr lvl="1">
              <a:buFont typeface="Arial" panose="020B0604020202020204" pitchFamily="34" charset="0"/>
              <a:buChar char="•"/>
            </a:pPr>
            <a:endParaRPr lang="en-US" dirty="0"/>
          </a:p>
          <a:p>
            <a:pPr>
              <a:buFont typeface="Arial" panose="020B0604020202020204" pitchFamily="34" charset="0"/>
              <a:buChar char="•"/>
            </a:pPr>
            <a:r>
              <a:rPr lang="en-US" b="0" dirty="0"/>
              <a:t>Targets towards the May meeting:</a:t>
            </a:r>
          </a:p>
          <a:p>
            <a:pPr lvl="1">
              <a:buFont typeface="Arial" panose="020B0604020202020204" pitchFamily="34" charset="0"/>
              <a:buChar char="•"/>
            </a:pPr>
            <a:r>
              <a:rPr lang="en-US" b="0" dirty="0"/>
              <a:t>Complete response to comments received as part of </a:t>
            </a:r>
            <a:r>
              <a:rPr lang="en-US" dirty="0"/>
              <a:t>P802.11az SAB #1 (35 T/3 G/92 E remaining). </a:t>
            </a:r>
          </a:p>
          <a:p>
            <a:pPr lvl="1">
              <a:buFont typeface="Arial" panose="020B0604020202020204" pitchFamily="34" charset="0"/>
              <a:buChar char="•"/>
            </a:pPr>
            <a:r>
              <a:rPr lang="en-US" b="0" dirty="0"/>
              <a:t>Publish new minor draft D4.2 and initiate SA recirculation ballot.</a:t>
            </a:r>
          </a:p>
          <a:p>
            <a:pPr lvl="1">
              <a:buFont typeface="Arial" panose="020B0604020202020204" pitchFamily="34" charset="0"/>
              <a:buChar char="•"/>
            </a:pPr>
            <a:endParaRPr lang="en-US" b="0" dirty="0"/>
          </a:p>
          <a:p>
            <a:pPr>
              <a:buFont typeface="Arial" panose="020B0604020202020204" pitchFamily="34" charset="0"/>
              <a:buChar char="•"/>
            </a:pPr>
            <a:endParaRPr lang="en-US" b="0" dirty="0"/>
          </a:p>
          <a:p>
            <a:pPr>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93C3B09D-52C0-431F-909E-C2FB98F79077}"/>
              </a:ext>
            </a:extLst>
          </p:cNvPr>
          <p:cNvSpPr>
            <a:spLocks noGrp="1"/>
          </p:cNvSpPr>
          <p:nvPr>
            <p:ph type="sldNum" idx="12"/>
          </p:nvPr>
        </p:nvSpPr>
        <p:spPr/>
        <p:txBody>
          <a:bodyPr/>
          <a:lstStyle/>
          <a:p>
            <a:r>
              <a:rPr lang="en-GB"/>
              <a:t>Slide </a:t>
            </a:r>
            <a:fld id="{440F5867-744E-4AA6-B0ED-4C44D2DFBB7B}" type="slidenum">
              <a:rPr lang="en-GB" smtClean="0"/>
              <a:pPr/>
              <a:t>41</a:t>
            </a:fld>
            <a:endParaRPr lang="en-GB" dirty="0"/>
          </a:p>
        </p:txBody>
      </p:sp>
      <p:sp>
        <p:nvSpPr>
          <p:cNvPr id="5" name="Footer Placeholder 4">
            <a:extLst>
              <a:ext uri="{FF2B5EF4-FFF2-40B4-BE49-F238E27FC236}">
                <a16:creationId xmlns:a16="http://schemas.microsoft.com/office/drawing/2014/main" id="{4ABEB2BE-425D-4856-ADA5-227FF447C614}"/>
              </a:ext>
            </a:extLst>
          </p:cNvPr>
          <p:cNvSpPr>
            <a:spLocks noGrp="1"/>
          </p:cNvSpPr>
          <p:nvPr>
            <p:ph type="ftr" idx="14"/>
          </p:nvPr>
        </p:nvSpPr>
        <p:spPr/>
        <p:txBody>
          <a:bodyPr/>
          <a:lstStyle/>
          <a:p>
            <a:r>
              <a:rPr lang="en-GB"/>
              <a:t>Jonathan Segev, Intel corporation</a:t>
            </a:r>
            <a:endParaRPr lang="en-GB" dirty="0"/>
          </a:p>
        </p:txBody>
      </p:sp>
      <p:sp>
        <p:nvSpPr>
          <p:cNvPr id="6" name="Date Placeholder 5">
            <a:extLst>
              <a:ext uri="{FF2B5EF4-FFF2-40B4-BE49-F238E27FC236}">
                <a16:creationId xmlns:a16="http://schemas.microsoft.com/office/drawing/2014/main" id="{A0D521EF-729A-4073-B852-79E9BA559744}"/>
              </a:ext>
            </a:extLst>
          </p:cNvPr>
          <p:cNvSpPr>
            <a:spLocks noGrp="1"/>
          </p:cNvSpPr>
          <p:nvPr>
            <p:ph type="dt" idx="15"/>
          </p:nvPr>
        </p:nvSpPr>
        <p:spPr/>
        <p:txBody>
          <a:bodyPr/>
          <a:lstStyle/>
          <a:p>
            <a:r>
              <a:rPr lang="en-US"/>
              <a:t>March 2022</a:t>
            </a:r>
            <a:endParaRPr lang="en-GB" dirty="0"/>
          </a:p>
        </p:txBody>
      </p:sp>
      <p:graphicFrame>
        <p:nvGraphicFramePr>
          <p:cNvPr id="8" name="Chart 7">
            <a:extLst>
              <a:ext uri="{FF2B5EF4-FFF2-40B4-BE49-F238E27FC236}">
                <a16:creationId xmlns:a16="http://schemas.microsoft.com/office/drawing/2014/main" id="{F8C24FD4-D52A-4E5C-93E4-6742604E9618}"/>
              </a:ext>
            </a:extLst>
          </p:cNvPr>
          <p:cNvGraphicFramePr/>
          <p:nvPr/>
        </p:nvGraphicFramePr>
        <p:xfrm>
          <a:off x="7848872" y="2492896"/>
          <a:ext cx="4007768" cy="344108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3991089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7ACE6-6DCA-4289-A6C3-C9482F00E40C}"/>
              </a:ext>
            </a:extLst>
          </p:cNvPr>
          <p:cNvSpPr>
            <a:spLocks noGrp="1"/>
          </p:cNvSpPr>
          <p:nvPr>
            <p:ph type="title"/>
          </p:nvPr>
        </p:nvSpPr>
        <p:spPr>
          <a:xfrm>
            <a:off x="914401" y="685802"/>
            <a:ext cx="10361084" cy="634008"/>
          </a:xfrm>
        </p:spPr>
        <p:txBody>
          <a:bodyPr/>
          <a:lstStyle/>
          <a:p>
            <a:r>
              <a:rPr lang="en-US" dirty="0"/>
              <a:t>Timeline – updated past the March meeting</a:t>
            </a:r>
            <a:endParaRPr lang="en-US" b="0" dirty="0"/>
          </a:p>
        </p:txBody>
      </p:sp>
      <p:sp>
        <p:nvSpPr>
          <p:cNvPr id="4" name="Slide Number Placeholder 3">
            <a:extLst>
              <a:ext uri="{FF2B5EF4-FFF2-40B4-BE49-F238E27FC236}">
                <a16:creationId xmlns:a16="http://schemas.microsoft.com/office/drawing/2014/main" id="{37CD4061-4F33-4CD7-BFD6-735B7FEAC973}"/>
              </a:ext>
            </a:extLst>
          </p:cNvPr>
          <p:cNvSpPr>
            <a:spLocks noGrp="1"/>
          </p:cNvSpPr>
          <p:nvPr>
            <p:ph type="sldNum" idx="12"/>
          </p:nvPr>
        </p:nvSpPr>
        <p:spPr/>
        <p:txBody>
          <a:bodyPr/>
          <a:lstStyle/>
          <a:p>
            <a:r>
              <a:rPr lang="en-GB"/>
              <a:t>Slide </a:t>
            </a:r>
            <a:fld id="{440F5867-744E-4AA6-B0ED-4C44D2DFBB7B}" type="slidenum">
              <a:rPr lang="en-GB" smtClean="0"/>
              <a:pPr/>
              <a:t>42</a:t>
            </a:fld>
            <a:endParaRPr lang="en-GB" dirty="0"/>
          </a:p>
        </p:txBody>
      </p:sp>
      <p:sp>
        <p:nvSpPr>
          <p:cNvPr id="5" name="Footer Placeholder 4">
            <a:extLst>
              <a:ext uri="{FF2B5EF4-FFF2-40B4-BE49-F238E27FC236}">
                <a16:creationId xmlns:a16="http://schemas.microsoft.com/office/drawing/2014/main" id="{9F0EF036-ED27-4AA2-88CB-8E8B9D66271F}"/>
              </a:ext>
            </a:extLst>
          </p:cNvPr>
          <p:cNvSpPr>
            <a:spLocks noGrp="1"/>
          </p:cNvSpPr>
          <p:nvPr>
            <p:ph type="ftr" idx="14"/>
          </p:nvPr>
        </p:nvSpPr>
        <p:spPr/>
        <p:txBody>
          <a:bodyPr/>
          <a:lstStyle/>
          <a:p>
            <a:r>
              <a:rPr lang="en-GB"/>
              <a:t>Jonathan Segev, Intel corporation</a:t>
            </a:r>
            <a:endParaRPr lang="en-GB" dirty="0"/>
          </a:p>
        </p:txBody>
      </p:sp>
      <p:sp>
        <p:nvSpPr>
          <p:cNvPr id="6" name="Date Placeholder 5">
            <a:extLst>
              <a:ext uri="{FF2B5EF4-FFF2-40B4-BE49-F238E27FC236}">
                <a16:creationId xmlns:a16="http://schemas.microsoft.com/office/drawing/2014/main" id="{DD5398CD-5E0C-4764-9076-DDC7A6BB0DF4}"/>
              </a:ext>
            </a:extLst>
          </p:cNvPr>
          <p:cNvSpPr>
            <a:spLocks noGrp="1"/>
          </p:cNvSpPr>
          <p:nvPr>
            <p:ph type="dt" idx="15"/>
          </p:nvPr>
        </p:nvSpPr>
        <p:spPr/>
        <p:txBody>
          <a:bodyPr/>
          <a:lstStyle/>
          <a:p>
            <a:r>
              <a:rPr lang="en-US"/>
              <a:t>March 2022</a:t>
            </a:r>
            <a:endParaRPr lang="en-GB" dirty="0"/>
          </a:p>
        </p:txBody>
      </p:sp>
      <p:sp>
        <p:nvSpPr>
          <p:cNvPr id="7" name="Rectangle 6">
            <a:extLst>
              <a:ext uri="{FF2B5EF4-FFF2-40B4-BE49-F238E27FC236}">
                <a16:creationId xmlns:a16="http://schemas.microsoft.com/office/drawing/2014/main" id="{6041F246-CB9B-482F-83D0-BA3762CA5E98}"/>
              </a:ext>
            </a:extLst>
          </p:cNvPr>
          <p:cNvSpPr/>
          <p:nvPr/>
        </p:nvSpPr>
        <p:spPr>
          <a:xfrm>
            <a:off x="7079438" y="3444607"/>
            <a:ext cx="329418" cy="241084"/>
          </a:xfrm>
          <a:prstGeom prst="rect">
            <a:avLst/>
          </a:prstGeom>
          <a:solidFill>
            <a:srgbClr val="00B05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r>
              <a:rPr lang="en-US" sz="800" dirty="0">
                <a:solidFill>
                  <a:schemeClr val="tx1"/>
                </a:solidFill>
              </a:rPr>
              <a:t>Clean</a:t>
            </a:r>
          </a:p>
        </p:txBody>
      </p:sp>
      <p:sp>
        <p:nvSpPr>
          <p:cNvPr id="8" name="Rectangle 7">
            <a:extLst>
              <a:ext uri="{FF2B5EF4-FFF2-40B4-BE49-F238E27FC236}">
                <a16:creationId xmlns:a16="http://schemas.microsoft.com/office/drawing/2014/main" id="{EF161D9C-4B9A-404F-8FF5-36D74855B84C}"/>
              </a:ext>
            </a:extLst>
          </p:cNvPr>
          <p:cNvSpPr>
            <a:spLocks noChangeArrowheads="1"/>
          </p:cNvSpPr>
          <p:nvPr/>
        </p:nvSpPr>
        <p:spPr bwMode="auto">
          <a:xfrm>
            <a:off x="4983711" y="1791665"/>
            <a:ext cx="2326889" cy="373352"/>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chemeClr val="bg1"/>
              </a:buClr>
              <a:buFont typeface="Times" panose="02020603050405020304" pitchFamily="18" charset="0"/>
              <a:buNone/>
            </a:pPr>
            <a:r>
              <a:rPr lang="en-US" altLang="en-US" sz="1400" b="1" dirty="0">
                <a:solidFill>
                  <a:schemeClr val="bg1"/>
                </a:solidFill>
                <a:latin typeface="Arial" panose="020B0604020202020204" pitchFamily="34" charset="0"/>
                <a:cs typeface="Arial" panose="020B0604020202020204" pitchFamily="34" charset="0"/>
              </a:rPr>
              <a:t>2021</a:t>
            </a:r>
          </a:p>
        </p:txBody>
      </p:sp>
      <p:sp>
        <p:nvSpPr>
          <p:cNvPr id="9" name="Rectangle 8">
            <a:extLst>
              <a:ext uri="{FF2B5EF4-FFF2-40B4-BE49-F238E27FC236}">
                <a16:creationId xmlns:a16="http://schemas.microsoft.com/office/drawing/2014/main" id="{871D00C0-6BF3-439D-A209-7EF8A346C343}"/>
              </a:ext>
            </a:extLst>
          </p:cNvPr>
          <p:cNvSpPr>
            <a:spLocks noChangeArrowheads="1"/>
          </p:cNvSpPr>
          <p:nvPr/>
        </p:nvSpPr>
        <p:spPr bwMode="auto">
          <a:xfrm>
            <a:off x="2677465" y="1791665"/>
            <a:ext cx="2326889" cy="373352"/>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chemeClr val="bg1"/>
              </a:buClr>
              <a:buFont typeface="Times" panose="02020603050405020304" pitchFamily="18" charset="0"/>
              <a:buNone/>
            </a:pPr>
            <a:r>
              <a:rPr lang="en-US" altLang="en-US" sz="1400" b="1" dirty="0">
                <a:solidFill>
                  <a:schemeClr val="bg1"/>
                </a:solidFill>
                <a:latin typeface="Arial" panose="020B0604020202020204" pitchFamily="34" charset="0"/>
                <a:cs typeface="Arial" panose="020B0604020202020204" pitchFamily="34" charset="0"/>
              </a:rPr>
              <a:t>2020</a:t>
            </a:r>
          </a:p>
        </p:txBody>
      </p:sp>
      <p:sp>
        <p:nvSpPr>
          <p:cNvPr id="10" name="Rectangle 9">
            <a:extLst>
              <a:ext uri="{FF2B5EF4-FFF2-40B4-BE49-F238E27FC236}">
                <a16:creationId xmlns:a16="http://schemas.microsoft.com/office/drawing/2014/main" id="{532AC891-FC81-44AB-872B-C2E58F349434}"/>
              </a:ext>
            </a:extLst>
          </p:cNvPr>
          <p:cNvSpPr>
            <a:spLocks noChangeArrowheads="1"/>
          </p:cNvSpPr>
          <p:nvPr/>
        </p:nvSpPr>
        <p:spPr bwMode="auto">
          <a:xfrm>
            <a:off x="420416" y="1785250"/>
            <a:ext cx="2257049" cy="379767"/>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chemeClr val="bg1"/>
              </a:buClr>
              <a:buFont typeface="Times" panose="02020603050405020304" pitchFamily="18" charset="0"/>
              <a:buNone/>
            </a:pPr>
            <a:r>
              <a:rPr lang="en-US" altLang="en-US" sz="1400" b="1" dirty="0">
                <a:solidFill>
                  <a:schemeClr val="bg1"/>
                </a:solidFill>
                <a:latin typeface="Arial" panose="020B0604020202020204" pitchFamily="34" charset="0"/>
                <a:cs typeface="Arial" panose="020B0604020202020204" pitchFamily="34" charset="0"/>
              </a:rPr>
              <a:t>2019</a:t>
            </a:r>
          </a:p>
        </p:txBody>
      </p:sp>
      <p:sp>
        <p:nvSpPr>
          <p:cNvPr id="13" name="Rectangle 12">
            <a:extLst>
              <a:ext uri="{FF2B5EF4-FFF2-40B4-BE49-F238E27FC236}">
                <a16:creationId xmlns:a16="http://schemas.microsoft.com/office/drawing/2014/main" id="{9FDCB0BB-493E-4A49-96C4-A2D84617CE2A}"/>
              </a:ext>
            </a:extLst>
          </p:cNvPr>
          <p:cNvSpPr>
            <a:spLocks noChangeArrowheads="1"/>
          </p:cNvSpPr>
          <p:nvPr/>
        </p:nvSpPr>
        <p:spPr bwMode="auto">
          <a:xfrm>
            <a:off x="420416" y="1780803"/>
            <a:ext cx="11508232" cy="4176464"/>
          </a:xfrm>
          <a:prstGeom prst="rect">
            <a:avLst/>
          </a:prstGeom>
          <a:noFill/>
          <a:ln w="254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endParaRPr lang="en-US" altLang="en-US" sz="1800">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A8FCAE29-28D9-4B03-9166-F98168C83D8A}"/>
              </a:ext>
            </a:extLst>
          </p:cNvPr>
          <p:cNvSpPr>
            <a:spLocks noChangeArrowheads="1"/>
          </p:cNvSpPr>
          <p:nvPr/>
        </p:nvSpPr>
        <p:spPr bwMode="auto">
          <a:xfrm>
            <a:off x="7295513" y="1791665"/>
            <a:ext cx="2326889" cy="373352"/>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chemeClr val="bg1"/>
              </a:buClr>
              <a:buFont typeface="Times" panose="02020603050405020304" pitchFamily="18" charset="0"/>
              <a:buNone/>
            </a:pPr>
            <a:r>
              <a:rPr lang="en-US" altLang="en-US" sz="1400" b="1" dirty="0">
                <a:solidFill>
                  <a:schemeClr val="bg1"/>
                </a:solidFill>
                <a:latin typeface="Arial" panose="020B0604020202020204" pitchFamily="34" charset="0"/>
                <a:cs typeface="Arial" panose="020B0604020202020204" pitchFamily="34" charset="0"/>
              </a:rPr>
              <a:t>2022</a:t>
            </a:r>
          </a:p>
        </p:txBody>
      </p:sp>
      <p:sp>
        <p:nvSpPr>
          <p:cNvPr id="15" name="Rectangle 14">
            <a:extLst>
              <a:ext uri="{FF2B5EF4-FFF2-40B4-BE49-F238E27FC236}">
                <a16:creationId xmlns:a16="http://schemas.microsoft.com/office/drawing/2014/main" id="{6EFF4C51-D7E0-4F7C-AC7F-BC498A9CE3D8}"/>
              </a:ext>
            </a:extLst>
          </p:cNvPr>
          <p:cNvSpPr>
            <a:spLocks noChangeArrowheads="1"/>
          </p:cNvSpPr>
          <p:nvPr/>
        </p:nvSpPr>
        <p:spPr bwMode="auto">
          <a:xfrm>
            <a:off x="9601759" y="1791665"/>
            <a:ext cx="2326889" cy="373352"/>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chemeClr val="bg1"/>
              </a:buClr>
              <a:buFont typeface="Times" panose="02020603050405020304" pitchFamily="18" charset="0"/>
              <a:buNone/>
            </a:pPr>
            <a:r>
              <a:rPr lang="en-US" altLang="en-US" sz="1400" b="1" dirty="0">
                <a:solidFill>
                  <a:schemeClr val="bg1"/>
                </a:solidFill>
                <a:latin typeface="Arial" panose="020B0604020202020204" pitchFamily="34" charset="0"/>
                <a:cs typeface="Arial" panose="020B0604020202020204" pitchFamily="34" charset="0"/>
              </a:rPr>
              <a:t>2023</a:t>
            </a:r>
          </a:p>
        </p:txBody>
      </p:sp>
      <p:sp>
        <p:nvSpPr>
          <p:cNvPr id="17" name="Line 15">
            <a:extLst>
              <a:ext uri="{FF2B5EF4-FFF2-40B4-BE49-F238E27FC236}">
                <a16:creationId xmlns:a16="http://schemas.microsoft.com/office/drawing/2014/main" id="{9BB1AAF4-2829-42C4-B303-EC75D81B7BE2}"/>
              </a:ext>
            </a:extLst>
          </p:cNvPr>
          <p:cNvSpPr>
            <a:spLocks noChangeShapeType="1"/>
          </p:cNvSpPr>
          <p:nvPr/>
        </p:nvSpPr>
        <p:spPr bwMode="auto">
          <a:xfrm flipH="1">
            <a:off x="7458843" y="1814817"/>
            <a:ext cx="5663" cy="414245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lIns="91434" tIns="45716" rIns="91434" bIns="45716"/>
          <a:lstStyle/>
          <a:p>
            <a:endParaRPr lang="en-US"/>
          </a:p>
        </p:txBody>
      </p:sp>
      <p:sp>
        <p:nvSpPr>
          <p:cNvPr id="18" name="Line 14">
            <a:extLst>
              <a:ext uri="{FF2B5EF4-FFF2-40B4-BE49-F238E27FC236}">
                <a16:creationId xmlns:a16="http://schemas.microsoft.com/office/drawing/2014/main" id="{6B69315E-C24A-4762-8AE3-271BBBC1C96D}"/>
              </a:ext>
            </a:extLst>
          </p:cNvPr>
          <p:cNvSpPr>
            <a:spLocks noChangeShapeType="1"/>
          </p:cNvSpPr>
          <p:nvPr/>
        </p:nvSpPr>
        <p:spPr bwMode="auto">
          <a:xfrm flipH="1">
            <a:off x="2838683" y="1814817"/>
            <a:ext cx="14156" cy="414245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lIns="91434" tIns="45716" rIns="91434" bIns="45716"/>
          <a:lstStyle/>
          <a:p>
            <a:endParaRPr lang="en-US"/>
          </a:p>
        </p:txBody>
      </p:sp>
      <p:sp>
        <p:nvSpPr>
          <p:cNvPr id="20" name="Line 11">
            <a:extLst>
              <a:ext uri="{FF2B5EF4-FFF2-40B4-BE49-F238E27FC236}">
                <a16:creationId xmlns:a16="http://schemas.microsoft.com/office/drawing/2014/main" id="{FC699970-3519-40D0-B102-6727DA668231}"/>
              </a:ext>
            </a:extLst>
          </p:cNvPr>
          <p:cNvSpPr>
            <a:spLocks noChangeShapeType="1"/>
          </p:cNvSpPr>
          <p:nvPr/>
        </p:nvSpPr>
        <p:spPr bwMode="auto">
          <a:xfrm>
            <a:off x="511079" y="1814817"/>
            <a:ext cx="0" cy="414245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lIns="91434" tIns="45716" rIns="91434" bIns="45716"/>
          <a:lstStyle/>
          <a:p>
            <a:endParaRPr lang="en-US"/>
          </a:p>
        </p:txBody>
      </p:sp>
      <p:sp>
        <p:nvSpPr>
          <p:cNvPr id="21" name="Line 15">
            <a:extLst>
              <a:ext uri="{FF2B5EF4-FFF2-40B4-BE49-F238E27FC236}">
                <a16:creationId xmlns:a16="http://schemas.microsoft.com/office/drawing/2014/main" id="{5633C07C-2A32-4814-BD6B-4D3316DC3FE7}"/>
              </a:ext>
            </a:extLst>
          </p:cNvPr>
          <p:cNvSpPr>
            <a:spLocks noChangeShapeType="1"/>
          </p:cNvSpPr>
          <p:nvPr/>
        </p:nvSpPr>
        <p:spPr bwMode="auto">
          <a:xfrm>
            <a:off x="5083682" y="1814817"/>
            <a:ext cx="0" cy="414245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lIns="91434" tIns="45716" rIns="91434" bIns="45716"/>
          <a:lstStyle/>
          <a:p>
            <a:endParaRPr lang="en-US"/>
          </a:p>
        </p:txBody>
      </p:sp>
      <p:sp>
        <p:nvSpPr>
          <p:cNvPr id="22" name="Line 15">
            <a:extLst>
              <a:ext uri="{FF2B5EF4-FFF2-40B4-BE49-F238E27FC236}">
                <a16:creationId xmlns:a16="http://schemas.microsoft.com/office/drawing/2014/main" id="{1A9A278F-0D3D-4318-8A3B-0C64C275A233}"/>
              </a:ext>
            </a:extLst>
          </p:cNvPr>
          <p:cNvSpPr>
            <a:spLocks noChangeShapeType="1"/>
          </p:cNvSpPr>
          <p:nvPr/>
        </p:nvSpPr>
        <p:spPr bwMode="auto">
          <a:xfrm>
            <a:off x="9879572" y="1780803"/>
            <a:ext cx="4175" cy="4176464"/>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lIns="91434" tIns="45716" rIns="91434" bIns="45716"/>
          <a:lstStyle/>
          <a:p>
            <a:endParaRPr lang="en-US"/>
          </a:p>
        </p:txBody>
      </p:sp>
      <p:sp>
        <p:nvSpPr>
          <p:cNvPr id="26" name="Text Box 26">
            <a:extLst>
              <a:ext uri="{FF2B5EF4-FFF2-40B4-BE49-F238E27FC236}">
                <a16:creationId xmlns:a16="http://schemas.microsoft.com/office/drawing/2014/main" id="{028137B2-809A-49E6-B7E9-F797A4367A4F}"/>
              </a:ext>
            </a:extLst>
          </p:cNvPr>
          <p:cNvSpPr txBox="1">
            <a:spLocks noChangeArrowheads="1"/>
          </p:cNvSpPr>
          <p:nvPr/>
        </p:nvSpPr>
        <p:spPr bwMode="auto">
          <a:xfrm flipH="1">
            <a:off x="2304015" y="2415649"/>
            <a:ext cx="865662" cy="452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600" dirty="0">
                <a:latin typeface="Arial" panose="020B0604020202020204" pitchFamily="34" charset="0"/>
                <a:cs typeface="Arial" panose="020B0604020202020204" pitchFamily="34" charset="0"/>
              </a:rPr>
              <a:t>.11az</a:t>
            </a:r>
            <a:br>
              <a:rPr lang="en-US" altLang="en-US" sz="600" dirty="0">
                <a:latin typeface="Arial" panose="020B0604020202020204" pitchFamily="34" charset="0"/>
                <a:cs typeface="Arial" panose="020B0604020202020204" pitchFamily="34" charset="0"/>
              </a:rPr>
            </a:br>
            <a:r>
              <a:rPr lang="en-US" altLang="en-US" sz="600" dirty="0">
                <a:latin typeface="Arial" panose="020B0604020202020204" pitchFamily="34" charset="0"/>
                <a:cs typeface="Arial" panose="020B0604020202020204" pitchFamily="34" charset="0"/>
              </a:rPr>
              <a:t>Draft 2.0</a:t>
            </a:r>
            <a:br>
              <a:rPr lang="en-US" altLang="en-US" sz="600" dirty="0">
                <a:latin typeface="Arial" panose="020B0604020202020204" pitchFamily="34" charset="0"/>
                <a:cs typeface="Arial" panose="020B0604020202020204" pitchFamily="34" charset="0"/>
              </a:rPr>
            </a:br>
            <a:r>
              <a:rPr lang="en-US" altLang="en-US" sz="600" dirty="0">
                <a:latin typeface="Arial" panose="020B0604020202020204" pitchFamily="34" charset="0"/>
                <a:cs typeface="Arial" panose="020B0604020202020204" pitchFamily="34" charset="0"/>
              </a:rPr>
              <a:t>11-2019</a:t>
            </a:r>
          </a:p>
          <a:p>
            <a:pPr algn="ctr"/>
            <a:r>
              <a:rPr lang="en-US" altLang="en-US" sz="600" dirty="0">
                <a:latin typeface="Arial" panose="020B0604020202020204" pitchFamily="34" charset="0"/>
                <a:cs typeface="Arial" panose="020B0604020202020204" pitchFamily="34" charset="0"/>
              </a:rPr>
              <a:t>Recirculation</a:t>
            </a:r>
          </a:p>
        </p:txBody>
      </p:sp>
      <p:sp>
        <p:nvSpPr>
          <p:cNvPr id="28" name="Text Box 24">
            <a:extLst>
              <a:ext uri="{FF2B5EF4-FFF2-40B4-BE49-F238E27FC236}">
                <a16:creationId xmlns:a16="http://schemas.microsoft.com/office/drawing/2014/main" id="{750FB950-8E94-4C05-AF55-ED08FA5C20A0}"/>
              </a:ext>
            </a:extLst>
          </p:cNvPr>
          <p:cNvSpPr txBox="1">
            <a:spLocks noChangeArrowheads="1"/>
          </p:cNvSpPr>
          <p:nvPr/>
        </p:nvSpPr>
        <p:spPr bwMode="auto">
          <a:xfrm>
            <a:off x="335360" y="2445064"/>
            <a:ext cx="571708" cy="267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600" dirty="0">
                <a:latin typeface="Arial" panose="020B0604020202020204" pitchFamily="34" charset="0"/>
                <a:cs typeface="Arial" panose="020B0604020202020204" pitchFamily="34" charset="0"/>
              </a:rPr>
              <a:t>D1.0</a:t>
            </a:r>
          </a:p>
          <a:p>
            <a:pPr algn="ctr"/>
            <a:r>
              <a:rPr lang="en-US" altLang="en-US" sz="600" dirty="0">
                <a:latin typeface="Arial" panose="020B0604020202020204" pitchFamily="34" charset="0"/>
                <a:cs typeface="Arial" panose="020B0604020202020204" pitchFamily="34" charset="0"/>
              </a:rPr>
              <a:t>Jan. 19</a:t>
            </a:r>
          </a:p>
        </p:txBody>
      </p:sp>
      <p:cxnSp>
        <p:nvCxnSpPr>
          <p:cNvPr id="39" name="Straight Connector 38">
            <a:extLst>
              <a:ext uri="{FF2B5EF4-FFF2-40B4-BE49-F238E27FC236}">
                <a16:creationId xmlns:a16="http://schemas.microsoft.com/office/drawing/2014/main" id="{A2FA76FA-3809-4D38-B844-5EC04AE23DE9}"/>
              </a:ext>
            </a:extLst>
          </p:cNvPr>
          <p:cNvCxnSpPr>
            <a:cxnSpLocks/>
          </p:cNvCxnSpPr>
          <p:nvPr/>
        </p:nvCxnSpPr>
        <p:spPr bwMode="auto">
          <a:xfrm flipV="1">
            <a:off x="776789" y="3973997"/>
            <a:ext cx="1866663" cy="666"/>
          </a:xfrm>
          <a:prstGeom prst="line">
            <a:avLst/>
          </a:prstGeom>
          <a:solidFill>
            <a:schemeClr val="accent1"/>
          </a:solidFill>
          <a:ln w="50800" cap="flat" cmpd="sng" algn="ctr">
            <a:solidFill>
              <a:srgbClr val="FF0000">
                <a:alpha val="60000"/>
              </a:srgbClr>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1" name="Text Box 24">
            <a:extLst>
              <a:ext uri="{FF2B5EF4-FFF2-40B4-BE49-F238E27FC236}">
                <a16:creationId xmlns:a16="http://schemas.microsoft.com/office/drawing/2014/main" id="{1F616E82-EEAF-419E-9833-AA0F4DF0B89F}"/>
              </a:ext>
            </a:extLst>
          </p:cNvPr>
          <p:cNvSpPr txBox="1">
            <a:spLocks noChangeArrowheads="1"/>
          </p:cNvSpPr>
          <p:nvPr/>
        </p:nvSpPr>
        <p:spPr bwMode="auto">
          <a:xfrm>
            <a:off x="684028" y="2175558"/>
            <a:ext cx="898795" cy="267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600" dirty="0">
                <a:latin typeface="Arial" panose="020B0604020202020204" pitchFamily="34" charset="0"/>
                <a:cs typeface="Arial" panose="020B0604020202020204" pitchFamily="34" charset="0"/>
              </a:rPr>
              <a:t>Initial</a:t>
            </a:r>
          </a:p>
          <a:p>
            <a:pPr algn="ctr"/>
            <a:r>
              <a:rPr lang="en-US" altLang="en-US" sz="600" dirty="0">
                <a:latin typeface="Arial" panose="020B0604020202020204" pitchFamily="34" charset="0"/>
                <a:cs typeface="Arial" panose="020B0604020202020204" pitchFamily="34" charset="0"/>
              </a:rPr>
              <a:t>WG ballot</a:t>
            </a:r>
          </a:p>
        </p:txBody>
      </p:sp>
      <p:sp>
        <p:nvSpPr>
          <p:cNvPr id="43" name="Rectangle 42">
            <a:extLst>
              <a:ext uri="{FF2B5EF4-FFF2-40B4-BE49-F238E27FC236}">
                <a16:creationId xmlns:a16="http://schemas.microsoft.com/office/drawing/2014/main" id="{F27A7D85-1757-4C66-BECD-EE937921E20B}"/>
              </a:ext>
            </a:extLst>
          </p:cNvPr>
          <p:cNvSpPr/>
          <p:nvPr/>
        </p:nvSpPr>
        <p:spPr>
          <a:xfrm>
            <a:off x="791118" y="3689396"/>
            <a:ext cx="1873586" cy="245822"/>
          </a:xfrm>
          <a:prstGeom prst="rect">
            <a:avLst/>
          </a:prstGeom>
          <a:solidFill>
            <a:srgbClr val="00B05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r>
              <a:rPr lang="en-US" sz="1100" dirty="0">
                <a:solidFill>
                  <a:schemeClr val="tx1"/>
                </a:solidFill>
              </a:rPr>
              <a:t>LB240 CR </a:t>
            </a:r>
          </a:p>
        </p:txBody>
      </p:sp>
      <p:sp>
        <p:nvSpPr>
          <p:cNvPr id="44" name="Oval Callout 93">
            <a:extLst>
              <a:ext uri="{FF2B5EF4-FFF2-40B4-BE49-F238E27FC236}">
                <a16:creationId xmlns:a16="http://schemas.microsoft.com/office/drawing/2014/main" id="{A48D6855-C65D-4C9B-8796-5BBBD14EA114}"/>
              </a:ext>
            </a:extLst>
          </p:cNvPr>
          <p:cNvSpPr/>
          <p:nvPr/>
        </p:nvSpPr>
        <p:spPr bwMode="auto">
          <a:xfrm>
            <a:off x="582762" y="4992306"/>
            <a:ext cx="985677" cy="487541"/>
          </a:xfrm>
          <a:prstGeom prst="wedgeEllipseCallout">
            <a:avLst>
              <a:gd name="adj1" fmla="val -29060"/>
              <a:gd name="adj2" fmla="val -261824"/>
            </a:avLst>
          </a:prstGeom>
          <a:solidFill>
            <a:srgbClr val="00B8FF">
              <a:alpha val="37000"/>
            </a:srgbClr>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800" b="1" dirty="0">
                <a:solidFill>
                  <a:schemeClr val="tx1"/>
                </a:solidFill>
              </a:rPr>
              <a:t>Initial WG ballot LB240 </a:t>
            </a:r>
            <a:r>
              <a:rPr kumimoji="0" lang="en-US" sz="800" b="1" i="0" u="none" strike="noStrike" cap="none" normalizeH="0" baseline="0" dirty="0">
                <a:ln>
                  <a:noFill/>
                </a:ln>
                <a:solidFill>
                  <a:schemeClr val="tx1"/>
                </a:solidFill>
                <a:effectLst/>
              </a:rPr>
              <a:t>Pass</a:t>
            </a:r>
          </a:p>
        </p:txBody>
      </p:sp>
      <p:sp>
        <p:nvSpPr>
          <p:cNvPr id="46" name="Rectangle 45">
            <a:extLst>
              <a:ext uri="{FF2B5EF4-FFF2-40B4-BE49-F238E27FC236}">
                <a16:creationId xmlns:a16="http://schemas.microsoft.com/office/drawing/2014/main" id="{03C9889A-27AD-43D8-B8CE-A8E4750782BA}"/>
              </a:ext>
            </a:extLst>
          </p:cNvPr>
          <p:cNvSpPr/>
          <p:nvPr/>
        </p:nvSpPr>
        <p:spPr>
          <a:xfrm>
            <a:off x="2660783" y="3689545"/>
            <a:ext cx="2630649" cy="245673"/>
          </a:xfrm>
          <a:prstGeom prst="rect">
            <a:avLst/>
          </a:prstGeom>
          <a:gradFill flip="none" rotWithShape="1">
            <a:gsLst>
              <a:gs pos="0">
                <a:srgbClr val="FFFF00"/>
              </a:gs>
              <a:gs pos="0">
                <a:srgbClr val="FFFF00"/>
              </a:gs>
              <a:gs pos="0">
                <a:srgbClr val="FFFF00"/>
              </a:gs>
              <a:gs pos="0">
                <a:srgbClr val="00B050"/>
              </a:gs>
            </a:gsLst>
            <a:lin ang="10800000" scaled="1"/>
            <a:tileRect/>
          </a:gra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r>
              <a:rPr lang="en-US" sz="1100" dirty="0">
                <a:solidFill>
                  <a:schemeClr val="tx1"/>
                </a:solidFill>
              </a:rPr>
              <a:t>LB249</a:t>
            </a:r>
          </a:p>
        </p:txBody>
      </p:sp>
      <p:sp>
        <p:nvSpPr>
          <p:cNvPr id="47" name="Oval Callout 93">
            <a:extLst>
              <a:ext uri="{FF2B5EF4-FFF2-40B4-BE49-F238E27FC236}">
                <a16:creationId xmlns:a16="http://schemas.microsoft.com/office/drawing/2014/main" id="{23BBD45B-FE1F-41F1-9C20-3646EDF9AA3F}"/>
              </a:ext>
            </a:extLst>
          </p:cNvPr>
          <p:cNvSpPr/>
          <p:nvPr/>
        </p:nvSpPr>
        <p:spPr bwMode="auto">
          <a:xfrm>
            <a:off x="1316964" y="4315200"/>
            <a:ext cx="1373430" cy="487541"/>
          </a:xfrm>
          <a:prstGeom prst="wedgeEllipseCallout">
            <a:avLst>
              <a:gd name="adj1" fmla="val 48514"/>
              <a:gd name="adj2" fmla="val -129092"/>
            </a:avLst>
          </a:prstGeom>
          <a:solidFill>
            <a:srgbClr val="00B8FF">
              <a:alpha val="37000"/>
            </a:srgbClr>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800" b="1" dirty="0">
                <a:solidFill>
                  <a:schemeClr val="tx1"/>
                </a:solidFill>
              </a:rPr>
              <a:t>LB240 completion/</a:t>
            </a: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800" b="1" dirty="0">
                <a:solidFill>
                  <a:schemeClr val="tx1"/>
                </a:solidFill>
              </a:rPr>
              <a:t>recirc. </a:t>
            </a:r>
            <a:r>
              <a:rPr lang="en-US" sz="800" b="1" dirty="0" err="1">
                <a:solidFill>
                  <a:schemeClr val="tx1"/>
                </a:solidFill>
              </a:rPr>
              <a:t>init</a:t>
            </a:r>
            <a:endParaRPr kumimoji="0" lang="en-US" sz="800" b="1" i="0" u="none" strike="noStrike" cap="none" normalizeH="0" baseline="0" dirty="0">
              <a:ln>
                <a:noFill/>
              </a:ln>
              <a:solidFill>
                <a:schemeClr val="tx1"/>
              </a:solidFill>
              <a:effectLst/>
            </a:endParaRPr>
          </a:p>
        </p:txBody>
      </p:sp>
      <p:cxnSp>
        <p:nvCxnSpPr>
          <p:cNvPr id="48" name="Straight Connector 47">
            <a:extLst>
              <a:ext uri="{FF2B5EF4-FFF2-40B4-BE49-F238E27FC236}">
                <a16:creationId xmlns:a16="http://schemas.microsoft.com/office/drawing/2014/main" id="{AF37DB13-CF9F-4A17-B749-FC10876F4C86}"/>
              </a:ext>
            </a:extLst>
          </p:cNvPr>
          <p:cNvCxnSpPr>
            <a:cxnSpLocks/>
          </p:cNvCxnSpPr>
          <p:nvPr/>
        </p:nvCxnSpPr>
        <p:spPr bwMode="auto">
          <a:xfrm>
            <a:off x="2741707" y="3974663"/>
            <a:ext cx="4474942" cy="0"/>
          </a:xfrm>
          <a:prstGeom prst="line">
            <a:avLst/>
          </a:prstGeom>
          <a:solidFill>
            <a:schemeClr val="accent1"/>
          </a:solidFill>
          <a:ln w="50800" cap="flat" cmpd="sng" algn="ctr">
            <a:solidFill>
              <a:srgbClr val="FF0000">
                <a:alpha val="60000"/>
              </a:srgbClr>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9" name="Oval Callout 93">
            <a:extLst>
              <a:ext uri="{FF2B5EF4-FFF2-40B4-BE49-F238E27FC236}">
                <a16:creationId xmlns:a16="http://schemas.microsoft.com/office/drawing/2014/main" id="{FA854426-38AD-4F40-9544-987308C2E8C0}"/>
              </a:ext>
            </a:extLst>
          </p:cNvPr>
          <p:cNvSpPr/>
          <p:nvPr/>
        </p:nvSpPr>
        <p:spPr bwMode="auto">
          <a:xfrm>
            <a:off x="3327769" y="4387361"/>
            <a:ext cx="1373430" cy="487541"/>
          </a:xfrm>
          <a:prstGeom prst="wedgeEllipseCallout">
            <a:avLst>
              <a:gd name="adj1" fmla="val 92428"/>
              <a:gd name="adj2" fmla="val -144409"/>
            </a:avLst>
          </a:prstGeom>
          <a:solidFill>
            <a:srgbClr val="00B8FF">
              <a:alpha val="37000"/>
            </a:srgbClr>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800" b="1" dirty="0">
                <a:solidFill>
                  <a:schemeClr val="tx1"/>
                </a:solidFill>
              </a:rPr>
              <a:t>LB249 completion/</a:t>
            </a: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800" b="1" dirty="0">
                <a:solidFill>
                  <a:schemeClr val="tx1"/>
                </a:solidFill>
              </a:rPr>
              <a:t>2</a:t>
            </a:r>
            <a:r>
              <a:rPr lang="en-US" sz="800" b="1" baseline="30000" dirty="0">
                <a:solidFill>
                  <a:schemeClr val="tx1"/>
                </a:solidFill>
              </a:rPr>
              <a:t>nd</a:t>
            </a:r>
            <a:r>
              <a:rPr lang="en-US" sz="800" b="1" dirty="0">
                <a:solidFill>
                  <a:schemeClr val="tx1"/>
                </a:solidFill>
              </a:rPr>
              <a:t> recirculation</a:t>
            </a:r>
            <a:endParaRPr kumimoji="0" lang="en-US" sz="800" b="1" i="0" u="none" strike="noStrike" cap="none" normalizeH="0" baseline="0" dirty="0">
              <a:ln>
                <a:noFill/>
              </a:ln>
              <a:solidFill>
                <a:schemeClr val="tx1"/>
              </a:solidFill>
              <a:effectLst/>
            </a:endParaRPr>
          </a:p>
        </p:txBody>
      </p:sp>
      <p:sp>
        <p:nvSpPr>
          <p:cNvPr id="51" name="Text Box 26">
            <a:extLst>
              <a:ext uri="{FF2B5EF4-FFF2-40B4-BE49-F238E27FC236}">
                <a16:creationId xmlns:a16="http://schemas.microsoft.com/office/drawing/2014/main" id="{88F88663-5EA5-417A-A067-B7DFC76D65C5}"/>
              </a:ext>
            </a:extLst>
          </p:cNvPr>
          <p:cNvSpPr txBox="1">
            <a:spLocks noChangeArrowheads="1"/>
          </p:cNvSpPr>
          <p:nvPr/>
        </p:nvSpPr>
        <p:spPr bwMode="auto">
          <a:xfrm flipH="1">
            <a:off x="4868610" y="2447669"/>
            <a:ext cx="887141" cy="452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600" dirty="0">
                <a:latin typeface="Arial" panose="020B0604020202020204" pitchFamily="34" charset="0"/>
                <a:cs typeface="Arial" panose="020B0604020202020204" pitchFamily="34" charset="0"/>
              </a:rPr>
              <a:t>.11az</a:t>
            </a:r>
            <a:br>
              <a:rPr lang="en-US" altLang="en-US" sz="600" dirty="0">
                <a:latin typeface="Arial" panose="020B0604020202020204" pitchFamily="34" charset="0"/>
                <a:cs typeface="Arial" panose="020B0604020202020204" pitchFamily="34" charset="0"/>
              </a:rPr>
            </a:br>
            <a:r>
              <a:rPr lang="en-US" altLang="en-US" sz="600" dirty="0">
                <a:latin typeface="Arial" panose="020B0604020202020204" pitchFamily="34" charset="0"/>
                <a:cs typeface="Arial" panose="020B0604020202020204" pitchFamily="34" charset="0"/>
              </a:rPr>
              <a:t>Draft 3.0</a:t>
            </a:r>
            <a:br>
              <a:rPr lang="en-US" altLang="en-US" sz="600" dirty="0">
                <a:latin typeface="Arial" panose="020B0604020202020204" pitchFamily="34" charset="0"/>
                <a:cs typeface="Arial" panose="020B0604020202020204" pitchFamily="34" charset="0"/>
              </a:rPr>
            </a:br>
            <a:r>
              <a:rPr lang="en-US" altLang="en-US" sz="600" dirty="0">
                <a:latin typeface="Arial" panose="020B0604020202020204" pitchFamily="34" charset="0"/>
                <a:cs typeface="Arial" panose="020B0604020202020204" pitchFamily="34" charset="0"/>
              </a:rPr>
              <a:t>01-2021</a:t>
            </a:r>
          </a:p>
          <a:p>
            <a:pPr algn="ctr"/>
            <a:r>
              <a:rPr lang="en-US" altLang="en-US" sz="600" dirty="0">
                <a:latin typeface="Arial" panose="020B0604020202020204" pitchFamily="34" charset="0"/>
                <a:cs typeface="Arial" panose="020B0604020202020204" pitchFamily="34" charset="0"/>
              </a:rPr>
              <a:t>Recirculation</a:t>
            </a:r>
          </a:p>
        </p:txBody>
      </p:sp>
      <p:sp>
        <p:nvSpPr>
          <p:cNvPr id="54" name="Text Box 26">
            <a:extLst>
              <a:ext uri="{FF2B5EF4-FFF2-40B4-BE49-F238E27FC236}">
                <a16:creationId xmlns:a16="http://schemas.microsoft.com/office/drawing/2014/main" id="{D45946F4-2B0F-40F1-AECA-BA262EDC1388}"/>
              </a:ext>
            </a:extLst>
          </p:cNvPr>
          <p:cNvSpPr txBox="1">
            <a:spLocks noChangeArrowheads="1"/>
          </p:cNvSpPr>
          <p:nvPr/>
        </p:nvSpPr>
        <p:spPr bwMode="auto">
          <a:xfrm flipH="1">
            <a:off x="6115639" y="2437272"/>
            <a:ext cx="887141" cy="452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600" dirty="0">
                <a:latin typeface="Arial" panose="020B0604020202020204" pitchFamily="34" charset="0"/>
                <a:cs typeface="Arial" panose="020B0604020202020204" pitchFamily="34" charset="0"/>
              </a:rPr>
              <a:t>.11az</a:t>
            </a:r>
            <a:br>
              <a:rPr lang="en-US" altLang="en-US" sz="600" dirty="0">
                <a:latin typeface="Arial" panose="020B0604020202020204" pitchFamily="34" charset="0"/>
                <a:cs typeface="Arial" panose="020B0604020202020204" pitchFamily="34" charset="0"/>
              </a:rPr>
            </a:br>
            <a:r>
              <a:rPr lang="en-US" altLang="en-US" sz="600" dirty="0">
                <a:latin typeface="Arial" panose="020B0604020202020204" pitchFamily="34" charset="0"/>
                <a:cs typeface="Arial" panose="020B0604020202020204" pitchFamily="34" charset="0"/>
              </a:rPr>
              <a:t>Draft 4.0</a:t>
            </a:r>
            <a:br>
              <a:rPr lang="en-US" altLang="en-US" sz="600" dirty="0">
                <a:latin typeface="Arial" panose="020B0604020202020204" pitchFamily="34" charset="0"/>
                <a:cs typeface="Arial" panose="020B0604020202020204" pitchFamily="34" charset="0"/>
              </a:rPr>
            </a:br>
            <a:r>
              <a:rPr lang="en-US" altLang="en-US" sz="600" dirty="0">
                <a:latin typeface="Arial" panose="020B0604020202020204" pitchFamily="34" charset="0"/>
                <a:cs typeface="Arial" panose="020B0604020202020204" pitchFamily="34" charset="0"/>
              </a:rPr>
              <a:t>07-2021</a:t>
            </a:r>
          </a:p>
          <a:p>
            <a:pPr algn="ctr"/>
            <a:r>
              <a:rPr lang="en-US" altLang="en-US" sz="600" dirty="0">
                <a:latin typeface="Arial" panose="020B0604020202020204" pitchFamily="34" charset="0"/>
                <a:cs typeface="Arial" panose="020B0604020202020204" pitchFamily="34" charset="0"/>
              </a:rPr>
              <a:t>Recirculation</a:t>
            </a:r>
          </a:p>
        </p:txBody>
      </p:sp>
      <p:sp>
        <p:nvSpPr>
          <p:cNvPr id="56" name="Text Box 29">
            <a:extLst>
              <a:ext uri="{FF2B5EF4-FFF2-40B4-BE49-F238E27FC236}">
                <a16:creationId xmlns:a16="http://schemas.microsoft.com/office/drawing/2014/main" id="{4A30052F-5A53-450E-8D3B-A9D2BC52D2D7}"/>
              </a:ext>
            </a:extLst>
          </p:cNvPr>
          <p:cNvSpPr txBox="1">
            <a:spLocks noChangeArrowheads="1"/>
          </p:cNvSpPr>
          <p:nvPr/>
        </p:nvSpPr>
        <p:spPr bwMode="auto">
          <a:xfrm flipH="1">
            <a:off x="5541986" y="3098112"/>
            <a:ext cx="1465897" cy="359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defPPr>
              <a:defRPr lang="en-GB"/>
            </a:defPPr>
            <a:lvl1pPr algn="ctr">
              <a:defRPr sz="800" b="1">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a:defRPr sz="1200">
                <a:solidFill>
                  <a:schemeClr val="tx1"/>
                </a:solidFill>
                <a:latin typeface="Times New Roman" panose="02020603050405020304" pitchFamily="18" charset="0"/>
                <a:ea typeface="MS PGothic" panose="020B0600070205080204" pitchFamily="34" charset="-128"/>
              </a:defRPr>
            </a:lvl2pPr>
            <a:lvl3pPr>
              <a:defRPr sz="1200">
                <a:solidFill>
                  <a:schemeClr val="tx1"/>
                </a:solidFill>
                <a:latin typeface="Times New Roman" panose="02020603050405020304" pitchFamily="18" charset="0"/>
                <a:ea typeface="MS PGothic" panose="020B0600070205080204" pitchFamily="34" charset="-128"/>
              </a:defRPr>
            </a:lvl3pPr>
            <a:lvl4pPr>
              <a:defRPr sz="1200">
                <a:solidFill>
                  <a:schemeClr val="tx1"/>
                </a:solidFill>
                <a:latin typeface="Times New Roman" panose="02020603050405020304" pitchFamily="18" charset="0"/>
                <a:ea typeface="MS PGothic" panose="020B0600070205080204" pitchFamily="34" charset="-128"/>
              </a:defRPr>
            </a:lvl4pPr>
            <a:lvl5pPr>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r>
              <a:rPr lang="en-US" altLang="en-US" sz="600" b="0" dirty="0"/>
              <a:t>.11az</a:t>
            </a:r>
            <a:br>
              <a:rPr lang="en-US" altLang="en-US" sz="600" b="0" dirty="0"/>
            </a:br>
            <a:r>
              <a:rPr lang="en-US" altLang="en-US" sz="600" b="0" dirty="0"/>
              <a:t> MDR and SA ballots</a:t>
            </a:r>
          </a:p>
          <a:p>
            <a:r>
              <a:rPr lang="en-US" altLang="en-US" sz="600" b="0" dirty="0"/>
              <a:t> 07-2021</a:t>
            </a:r>
          </a:p>
        </p:txBody>
      </p:sp>
      <p:sp>
        <p:nvSpPr>
          <p:cNvPr id="58" name="Text Box 29">
            <a:extLst>
              <a:ext uri="{FF2B5EF4-FFF2-40B4-BE49-F238E27FC236}">
                <a16:creationId xmlns:a16="http://schemas.microsoft.com/office/drawing/2014/main" id="{0287B46E-F3EB-4637-A598-2AA899FDFB1A}"/>
              </a:ext>
            </a:extLst>
          </p:cNvPr>
          <p:cNvSpPr txBox="1">
            <a:spLocks noChangeArrowheads="1"/>
          </p:cNvSpPr>
          <p:nvPr/>
        </p:nvSpPr>
        <p:spPr bwMode="auto">
          <a:xfrm flipH="1">
            <a:off x="9328500" y="2509738"/>
            <a:ext cx="1091052" cy="1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defPPr>
              <a:defRPr lang="en-GB"/>
            </a:defPPr>
            <a:lvl1pPr algn="ctr">
              <a:defRPr sz="800" b="1">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a:defRPr sz="1200">
                <a:solidFill>
                  <a:schemeClr val="tx1"/>
                </a:solidFill>
                <a:latin typeface="Times New Roman" panose="02020603050405020304" pitchFamily="18" charset="0"/>
                <a:ea typeface="MS PGothic" panose="020B0600070205080204" pitchFamily="34" charset="-128"/>
              </a:defRPr>
            </a:lvl2pPr>
            <a:lvl3pPr>
              <a:defRPr sz="1200">
                <a:solidFill>
                  <a:schemeClr val="tx1"/>
                </a:solidFill>
                <a:latin typeface="Times New Roman" panose="02020603050405020304" pitchFamily="18" charset="0"/>
                <a:ea typeface="MS PGothic" panose="020B0600070205080204" pitchFamily="34" charset="-128"/>
              </a:defRPr>
            </a:lvl3pPr>
            <a:lvl4pPr>
              <a:defRPr sz="1200">
                <a:solidFill>
                  <a:schemeClr val="tx1"/>
                </a:solidFill>
                <a:latin typeface="Times New Roman" panose="02020603050405020304" pitchFamily="18" charset="0"/>
                <a:ea typeface="MS PGothic" panose="020B0600070205080204" pitchFamily="34" charset="-128"/>
              </a:defRPr>
            </a:lvl4pPr>
            <a:lvl5pPr>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r>
              <a:rPr lang="en-US" altLang="en-US" sz="700" b="0" dirty="0"/>
              <a:t>Publication</a:t>
            </a:r>
          </a:p>
        </p:txBody>
      </p:sp>
      <p:sp>
        <p:nvSpPr>
          <p:cNvPr id="59" name="Rectangle 58">
            <a:extLst>
              <a:ext uri="{FF2B5EF4-FFF2-40B4-BE49-F238E27FC236}">
                <a16:creationId xmlns:a16="http://schemas.microsoft.com/office/drawing/2014/main" id="{7D7A4A4E-EFC2-4E2F-A24A-69DD81F14B17}"/>
              </a:ext>
            </a:extLst>
          </p:cNvPr>
          <p:cNvSpPr/>
          <p:nvPr/>
        </p:nvSpPr>
        <p:spPr>
          <a:xfrm>
            <a:off x="5278635" y="3689396"/>
            <a:ext cx="1415240" cy="245822"/>
          </a:xfrm>
          <a:prstGeom prst="rect">
            <a:avLst/>
          </a:prstGeom>
          <a:solidFill>
            <a:srgbClr val="00B05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r>
              <a:rPr lang="en-US" sz="1100" dirty="0">
                <a:solidFill>
                  <a:schemeClr val="tx1"/>
                </a:solidFill>
              </a:rPr>
              <a:t>LB253</a:t>
            </a:r>
          </a:p>
        </p:txBody>
      </p:sp>
      <p:sp>
        <p:nvSpPr>
          <p:cNvPr id="60" name="Rectangle 59">
            <a:extLst>
              <a:ext uri="{FF2B5EF4-FFF2-40B4-BE49-F238E27FC236}">
                <a16:creationId xmlns:a16="http://schemas.microsoft.com/office/drawing/2014/main" id="{FD33245F-738D-4A9E-A0BE-275B0E0AF06F}"/>
              </a:ext>
            </a:extLst>
          </p:cNvPr>
          <p:cNvSpPr/>
          <p:nvPr/>
        </p:nvSpPr>
        <p:spPr>
          <a:xfrm>
            <a:off x="8096838" y="3684682"/>
            <a:ext cx="498885" cy="242916"/>
          </a:xfrm>
          <a:prstGeom prst="rect">
            <a:avLst/>
          </a:pr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r>
              <a:rPr lang="en-US" sz="1050" dirty="0">
                <a:solidFill>
                  <a:schemeClr val="tx1"/>
                </a:solidFill>
              </a:rPr>
              <a:t>SA2</a:t>
            </a:r>
          </a:p>
        </p:txBody>
      </p:sp>
      <p:sp>
        <p:nvSpPr>
          <p:cNvPr id="61" name="Rectangle 60">
            <a:extLst>
              <a:ext uri="{FF2B5EF4-FFF2-40B4-BE49-F238E27FC236}">
                <a16:creationId xmlns:a16="http://schemas.microsoft.com/office/drawing/2014/main" id="{2FCE8FAF-B14E-4F71-BAA4-E3B8B00BCE3B}"/>
              </a:ext>
            </a:extLst>
          </p:cNvPr>
          <p:cNvSpPr/>
          <p:nvPr/>
        </p:nvSpPr>
        <p:spPr>
          <a:xfrm>
            <a:off x="5645508" y="3445146"/>
            <a:ext cx="977296" cy="243918"/>
          </a:xfrm>
          <a:prstGeom prst="rect">
            <a:avLst/>
          </a:prstGeom>
          <a:solidFill>
            <a:srgbClr val="00B05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r>
              <a:rPr lang="en-US" sz="1100" dirty="0">
                <a:solidFill>
                  <a:schemeClr val="tx1"/>
                </a:solidFill>
              </a:rPr>
              <a:t>MDR</a:t>
            </a:r>
          </a:p>
        </p:txBody>
      </p:sp>
      <p:sp>
        <p:nvSpPr>
          <p:cNvPr id="62" name="Rectangle 61">
            <a:extLst>
              <a:ext uri="{FF2B5EF4-FFF2-40B4-BE49-F238E27FC236}">
                <a16:creationId xmlns:a16="http://schemas.microsoft.com/office/drawing/2014/main" id="{F189F3FD-6129-4603-BD90-34EE40265A10}"/>
              </a:ext>
            </a:extLst>
          </p:cNvPr>
          <p:cNvSpPr/>
          <p:nvPr/>
        </p:nvSpPr>
        <p:spPr>
          <a:xfrm>
            <a:off x="7216649" y="3686508"/>
            <a:ext cx="892113" cy="241090"/>
          </a:xfrm>
          <a:prstGeom prst="rect">
            <a:avLst/>
          </a:prstGeom>
          <a:gradFill flip="none" rotWithShape="1">
            <a:gsLst>
              <a:gs pos="1000">
                <a:schemeClr val="accent1">
                  <a:lumMod val="5000"/>
                  <a:lumOff val="95000"/>
                </a:schemeClr>
              </a:gs>
              <a:gs pos="0">
                <a:srgbClr val="00B050"/>
              </a:gs>
              <a:gs pos="0">
                <a:srgbClr val="00B050"/>
              </a:gs>
              <a:gs pos="0">
                <a:srgbClr val="00B050"/>
              </a:gs>
              <a:gs pos="0">
                <a:srgbClr val="00B050"/>
              </a:gs>
              <a:gs pos="4000">
                <a:srgbClr val="00B050"/>
              </a:gs>
              <a:gs pos="61000">
                <a:srgbClr val="00B050"/>
              </a:gs>
              <a:gs pos="81000">
                <a:srgbClr val="77D52B"/>
              </a:gs>
              <a:gs pos="90000">
                <a:srgbClr val="FFFF00"/>
              </a:gs>
            </a:gsLst>
            <a:lin ang="0" scaled="1"/>
            <a:tileRect/>
          </a:gra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r>
              <a:rPr lang="en-US" sz="1100" dirty="0">
                <a:solidFill>
                  <a:schemeClr val="tx1"/>
                </a:solidFill>
              </a:rPr>
              <a:t>SA1</a:t>
            </a:r>
          </a:p>
        </p:txBody>
      </p:sp>
      <p:sp>
        <p:nvSpPr>
          <p:cNvPr id="63" name="Rectangle 62">
            <a:extLst>
              <a:ext uri="{FF2B5EF4-FFF2-40B4-BE49-F238E27FC236}">
                <a16:creationId xmlns:a16="http://schemas.microsoft.com/office/drawing/2014/main" id="{D8F87CA2-0597-4AA6-BF19-2637B50B5365}"/>
              </a:ext>
            </a:extLst>
          </p:cNvPr>
          <p:cNvSpPr/>
          <p:nvPr/>
        </p:nvSpPr>
        <p:spPr>
          <a:xfrm>
            <a:off x="6622806" y="3688080"/>
            <a:ext cx="609658" cy="247138"/>
          </a:xfrm>
          <a:prstGeom prst="rect">
            <a:avLst/>
          </a:prstGeom>
          <a:solidFill>
            <a:srgbClr val="00B05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r>
              <a:rPr lang="en-US" sz="1100" dirty="0">
                <a:solidFill>
                  <a:schemeClr val="tx1"/>
                </a:solidFill>
              </a:rPr>
              <a:t>LB 255</a:t>
            </a:r>
          </a:p>
        </p:txBody>
      </p:sp>
      <p:sp>
        <p:nvSpPr>
          <p:cNvPr id="64" name="Oval Callout 93">
            <a:extLst>
              <a:ext uri="{FF2B5EF4-FFF2-40B4-BE49-F238E27FC236}">
                <a16:creationId xmlns:a16="http://schemas.microsoft.com/office/drawing/2014/main" id="{CD36405E-90BF-45E7-AC89-B570D2A750BB}"/>
              </a:ext>
            </a:extLst>
          </p:cNvPr>
          <p:cNvSpPr/>
          <p:nvPr/>
        </p:nvSpPr>
        <p:spPr bwMode="auto">
          <a:xfrm>
            <a:off x="6492065" y="5214802"/>
            <a:ext cx="1580531" cy="487541"/>
          </a:xfrm>
          <a:prstGeom prst="wedgeEllipseCallout">
            <a:avLst>
              <a:gd name="adj1" fmla="val -2663"/>
              <a:gd name="adj2" fmla="val -305026"/>
            </a:avLst>
          </a:prstGeom>
          <a:solidFill>
            <a:srgbClr val="00B8FF">
              <a:alpha val="37000"/>
            </a:srgbClr>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800" b="1" dirty="0">
                <a:solidFill>
                  <a:schemeClr val="tx1"/>
                </a:solidFill>
              </a:rPr>
              <a:t>No changes made, in preparation to SA ballot</a:t>
            </a:r>
            <a:endParaRPr kumimoji="0" lang="en-US" sz="800" b="1" i="0" u="none" strike="noStrike" cap="none" normalizeH="0" baseline="0" dirty="0">
              <a:ln>
                <a:noFill/>
              </a:ln>
              <a:solidFill>
                <a:schemeClr val="tx1"/>
              </a:solidFill>
              <a:effectLst/>
            </a:endParaRPr>
          </a:p>
        </p:txBody>
      </p:sp>
      <p:sp>
        <p:nvSpPr>
          <p:cNvPr id="71" name="Oval Callout 93">
            <a:extLst>
              <a:ext uri="{FF2B5EF4-FFF2-40B4-BE49-F238E27FC236}">
                <a16:creationId xmlns:a16="http://schemas.microsoft.com/office/drawing/2014/main" id="{03FFBD8E-0982-407D-87DF-E910B21CDB1A}"/>
              </a:ext>
            </a:extLst>
          </p:cNvPr>
          <p:cNvSpPr/>
          <p:nvPr/>
        </p:nvSpPr>
        <p:spPr bwMode="auto">
          <a:xfrm>
            <a:off x="4792972" y="4391059"/>
            <a:ext cx="1373430" cy="487541"/>
          </a:xfrm>
          <a:prstGeom prst="wedgeEllipseCallout">
            <a:avLst>
              <a:gd name="adj1" fmla="val 81391"/>
              <a:gd name="adj2" fmla="val -144409"/>
            </a:avLst>
          </a:prstGeom>
          <a:solidFill>
            <a:srgbClr val="00B8FF">
              <a:alpha val="37000"/>
            </a:srgbClr>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800" b="1" dirty="0">
                <a:solidFill>
                  <a:schemeClr val="tx1"/>
                </a:solidFill>
              </a:rPr>
              <a:t>LB249 completion/</a:t>
            </a: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800" b="1" dirty="0">
                <a:solidFill>
                  <a:schemeClr val="tx1"/>
                </a:solidFill>
              </a:rPr>
              <a:t>2</a:t>
            </a:r>
            <a:r>
              <a:rPr lang="en-US" sz="800" b="1" baseline="30000" dirty="0">
                <a:solidFill>
                  <a:schemeClr val="tx1"/>
                </a:solidFill>
              </a:rPr>
              <a:t>nd</a:t>
            </a:r>
            <a:r>
              <a:rPr lang="en-US" sz="800" b="1" dirty="0">
                <a:solidFill>
                  <a:schemeClr val="tx1"/>
                </a:solidFill>
              </a:rPr>
              <a:t> recirculation</a:t>
            </a:r>
            <a:endParaRPr kumimoji="0" lang="en-US" sz="800" b="1" i="0" u="none" strike="noStrike" cap="none" normalizeH="0" baseline="0" dirty="0">
              <a:ln>
                <a:noFill/>
              </a:ln>
              <a:solidFill>
                <a:schemeClr val="tx1"/>
              </a:solidFill>
              <a:effectLst/>
            </a:endParaRPr>
          </a:p>
        </p:txBody>
      </p:sp>
      <p:sp>
        <p:nvSpPr>
          <p:cNvPr id="74" name="Text Box 26">
            <a:extLst>
              <a:ext uri="{FF2B5EF4-FFF2-40B4-BE49-F238E27FC236}">
                <a16:creationId xmlns:a16="http://schemas.microsoft.com/office/drawing/2014/main" id="{252564D0-5B02-46D2-81EA-016FB4919462}"/>
              </a:ext>
            </a:extLst>
          </p:cNvPr>
          <p:cNvSpPr txBox="1">
            <a:spLocks noChangeArrowheads="1"/>
          </p:cNvSpPr>
          <p:nvPr/>
        </p:nvSpPr>
        <p:spPr bwMode="auto">
          <a:xfrm flipH="1">
            <a:off x="6793783" y="3072438"/>
            <a:ext cx="887141" cy="1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700" dirty="0">
                <a:latin typeface="Arial" panose="020B0604020202020204" pitchFamily="34" charset="0"/>
                <a:cs typeface="Arial" panose="020B0604020202020204" pitchFamily="34" charset="0"/>
              </a:rPr>
              <a:t>1</a:t>
            </a:r>
            <a:r>
              <a:rPr lang="en-US" altLang="en-US" sz="700" baseline="30000" dirty="0">
                <a:latin typeface="Arial" panose="020B0604020202020204" pitchFamily="34" charset="0"/>
                <a:cs typeface="Arial" panose="020B0604020202020204" pitchFamily="34" charset="0"/>
              </a:rPr>
              <a:t>st</a:t>
            </a:r>
            <a:r>
              <a:rPr lang="en-US" altLang="en-US" sz="700" dirty="0">
                <a:latin typeface="Arial" panose="020B0604020202020204" pitchFamily="34" charset="0"/>
                <a:cs typeface="Arial" panose="020B0604020202020204" pitchFamily="34" charset="0"/>
              </a:rPr>
              <a:t> SA start</a:t>
            </a:r>
          </a:p>
        </p:txBody>
      </p:sp>
      <p:sp>
        <p:nvSpPr>
          <p:cNvPr id="76" name="Rectangle 75">
            <a:extLst>
              <a:ext uri="{FF2B5EF4-FFF2-40B4-BE49-F238E27FC236}">
                <a16:creationId xmlns:a16="http://schemas.microsoft.com/office/drawing/2014/main" id="{DCA555C3-88D6-42A7-9EDC-EF210EB2056C}"/>
              </a:ext>
            </a:extLst>
          </p:cNvPr>
          <p:cNvSpPr/>
          <p:nvPr/>
        </p:nvSpPr>
        <p:spPr>
          <a:xfrm>
            <a:off x="9045389" y="3684682"/>
            <a:ext cx="834183" cy="242916"/>
          </a:xfrm>
          <a:prstGeom prst="rect">
            <a:avLst/>
          </a:pr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r>
              <a:rPr lang="en-US" sz="900" dirty="0" err="1">
                <a:solidFill>
                  <a:schemeClr val="tx1"/>
                </a:solidFill>
              </a:rPr>
              <a:t>REVcon</a:t>
            </a:r>
            <a:endParaRPr lang="en-US" sz="900" dirty="0">
              <a:solidFill>
                <a:schemeClr val="tx1"/>
              </a:solidFill>
            </a:endParaRPr>
          </a:p>
        </p:txBody>
      </p:sp>
      <p:sp>
        <p:nvSpPr>
          <p:cNvPr id="75" name="Rectangle 74">
            <a:extLst>
              <a:ext uri="{FF2B5EF4-FFF2-40B4-BE49-F238E27FC236}">
                <a16:creationId xmlns:a16="http://schemas.microsoft.com/office/drawing/2014/main" id="{F3F0F16B-8C38-4782-9610-2B73C4C8F47B}"/>
              </a:ext>
            </a:extLst>
          </p:cNvPr>
          <p:cNvSpPr/>
          <p:nvPr/>
        </p:nvSpPr>
        <p:spPr>
          <a:xfrm>
            <a:off x="8572047" y="3684683"/>
            <a:ext cx="469140" cy="242916"/>
          </a:xfrm>
          <a:prstGeom prst="rect">
            <a:avLst/>
          </a:pr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r>
              <a:rPr lang="en-US" sz="1050" dirty="0">
                <a:solidFill>
                  <a:schemeClr val="tx1"/>
                </a:solidFill>
              </a:rPr>
              <a:t>SA3</a:t>
            </a:r>
          </a:p>
        </p:txBody>
      </p:sp>
      <p:sp>
        <p:nvSpPr>
          <p:cNvPr id="27" name="Isosceles Triangle 26">
            <a:extLst>
              <a:ext uri="{FF2B5EF4-FFF2-40B4-BE49-F238E27FC236}">
                <a16:creationId xmlns:a16="http://schemas.microsoft.com/office/drawing/2014/main" id="{CB1C1BA3-5DD9-44BE-A130-957DAE8C40DD}"/>
              </a:ext>
            </a:extLst>
          </p:cNvPr>
          <p:cNvSpPr>
            <a:spLocks noChangeArrowheads="1"/>
          </p:cNvSpPr>
          <p:nvPr/>
        </p:nvSpPr>
        <p:spPr bwMode="auto">
          <a:xfrm flipH="1">
            <a:off x="2553791" y="2204498"/>
            <a:ext cx="216000" cy="180000"/>
          </a:xfrm>
          <a:prstGeom prst="triangle">
            <a:avLst>
              <a:gd name="adj" fmla="val 50000"/>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endParaRPr lang="en-US" altLang="en-US" sz="1100">
              <a:latin typeface="+mn-lt"/>
              <a:ea typeface="+mn-ea"/>
            </a:endParaRPr>
          </a:p>
        </p:txBody>
      </p:sp>
      <p:sp>
        <p:nvSpPr>
          <p:cNvPr id="29" name="Isosceles Triangle 28">
            <a:extLst>
              <a:ext uri="{FF2B5EF4-FFF2-40B4-BE49-F238E27FC236}">
                <a16:creationId xmlns:a16="http://schemas.microsoft.com/office/drawing/2014/main" id="{08EBE014-888F-47A0-8329-AC37EDFD6A98}"/>
              </a:ext>
            </a:extLst>
          </p:cNvPr>
          <p:cNvSpPr>
            <a:spLocks noChangeArrowheads="1"/>
          </p:cNvSpPr>
          <p:nvPr/>
        </p:nvSpPr>
        <p:spPr bwMode="auto">
          <a:xfrm>
            <a:off x="475635" y="2246363"/>
            <a:ext cx="216000" cy="180000"/>
          </a:xfrm>
          <a:prstGeom prst="triangle">
            <a:avLst>
              <a:gd name="adj" fmla="val 50000"/>
            </a:avLst>
          </a:prstGeom>
          <a:solidFill>
            <a:schemeClr val="accent1"/>
          </a:solidFill>
          <a:ln w="9525" algn="ctr">
            <a:solidFill>
              <a:schemeClr val="tx1"/>
            </a:solidFill>
            <a:round/>
            <a:headEnd/>
            <a:tailEnd/>
          </a:ln>
        </p:spPr>
        <p:txBody>
          <a:bodyPr lIns="91434" tIns="45716" rIns="91434" bIns="45716"/>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endParaRPr lang="en-US" altLang="en-US">
              <a:latin typeface="Arial" panose="020B0604020202020204" pitchFamily="34" charset="0"/>
              <a:cs typeface="Arial" panose="020B0604020202020204" pitchFamily="34" charset="0"/>
            </a:endParaRPr>
          </a:p>
        </p:txBody>
      </p:sp>
      <p:sp>
        <p:nvSpPr>
          <p:cNvPr id="40" name="Isosceles Triangle 39">
            <a:extLst>
              <a:ext uri="{FF2B5EF4-FFF2-40B4-BE49-F238E27FC236}">
                <a16:creationId xmlns:a16="http://schemas.microsoft.com/office/drawing/2014/main" id="{FA33DCBA-F8DE-4E6A-B75C-5C4A7720286F}"/>
              </a:ext>
            </a:extLst>
          </p:cNvPr>
          <p:cNvSpPr>
            <a:spLocks noChangeArrowheads="1"/>
          </p:cNvSpPr>
          <p:nvPr/>
        </p:nvSpPr>
        <p:spPr bwMode="auto">
          <a:xfrm>
            <a:off x="553406" y="2241954"/>
            <a:ext cx="216000" cy="180000"/>
          </a:xfrm>
          <a:prstGeom prst="triangle">
            <a:avLst>
              <a:gd name="adj" fmla="val 50000"/>
            </a:avLst>
          </a:prstGeom>
          <a:solidFill>
            <a:schemeClr val="accent1"/>
          </a:solidFill>
          <a:ln w="9525" algn="ctr">
            <a:solidFill>
              <a:schemeClr val="tx1"/>
            </a:solidFill>
            <a:round/>
            <a:headEnd/>
            <a:tailEnd/>
          </a:ln>
        </p:spPr>
        <p:txBody>
          <a:bodyPr lIns="91434" tIns="45716" rIns="91434" bIns="45716"/>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endParaRPr lang="en-US" altLang="en-US">
              <a:latin typeface="Arial" panose="020B0604020202020204" pitchFamily="34" charset="0"/>
              <a:cs typeface="Arial" panose="020B0604020202020204" pitchFamily="34" charset="0"/>
            </a:endParaRPr>
          </a:p>
        </p:txBody>
      </p:sp>
      <p:sp>
        <p:nvSpPr>
          <p:cNvPr id="50" name="Isosceles Triangle 49">
            <a:extLst>
              <a:ext uri="{FF2B5EF4-FFF2-40B4-BE49-F238E27FC236}">
                <a16:creationId xmlns:a16="http://schemas.microsoft.com/office/drawing/2014/main" id="{05BFC687-2622-4858-8453-95867272E324}"/>
              </a:ext>
            </a:extLst>
          </p:cNvPr>
          <p:cNvSpPr>
            <a:spLocks noChangeArrowheads="1"/>
          </p:cNvSpPr>
          <p:nvPr/>
        </p:nvSpPr>
        <p:spPr bwMode="auto">
          <a:xfrm>
            <a:off x="6426293" y="2860923"/>
            <a:ext cx="216000" cy="180000"/>
          </a:xfrm>
          <a:prstGeom prst="triangle">
            <a:avLst>
              <a:gd name="adj" fmla="val 50000"/>
            </a:avLst>
          </a:prstGeom>
          <a:solidFill>
            <a:schemeClr val="accent5">
              <a:lumMod val="75000"/>
            </a:schemeClr>
          </a:solidFill>
          <a:ln w="9525" algn="ctr">
            <a:solidFill>
              <a:schemeClr val="tx1"/>
            </a:solidFill>
            <a:round/>
            <a:headEnd/>
            <a:tailEnd/>
          </a:ln>
        </p:spPr>
        <p:txBody>
          <a:bodyPr lIns="91434" tIns="45716" rIns="91434" bIns="45716"/>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endParaRPr lang="en-US" altLang="en-US">
              <a:latin typeface="Arial" panose="020B0604020202020204" pitchFamily="34" charset="0"/>
              <a:cs typeface="Arial" panose="020B0604020202020204" pitchFamily="34" charset="0"/>
            </a:endParaRPr>
          </a:p>
        </p:txBody>
      </p:sp>
      <p:sp>
        <p:nvSpPr>
          <p:cNvPr id="52" name="Isosceles Triangle 51">
            <a:extLst>
              <a:ext uri="{FF2B5EF4-FFF2-40B4-BE49-F238E27FC236}">
                <a16:creationId xmlns:a16="http://schemas.microsoft.com/office/drawing/2014/main" id="{1AED65DC-FD9C-4578-B6A0-17CEC7E0F8C2}"/>
              </a:ext>
            </a:extLst>
          </p:cNvPr>
          <p:cNvSpPr>
            <a:spLocks noChangeArrowheads="1"/>
          </p:cNvSpPr>
          <p:nvPr/>
        </p:nvSpPr>
        <p:spPr bwMode="auto">
          <a:xfrm flipH="1">
            <a:off x="5140498" y="2228279"/>
            <a:ext cx="216000" cy="180000"/>
          </a:xfrm>
          <a:prstGeom prst="triangle">
            <a:avLst>
              <a:gd name="adj" fmla="val 50000"/>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endParaRPr lang="en-US" altLang="en-US" sz="1100">
              <a:latin typeface="+mn-lt"/>
              <a:ea typeface="+mn-ea"/>
            </a:endParaRPr>
          </a:p>
        </p:txBody>
      </p:sp>
      <p:sp>
        <p:nvSpPr>
          <p:cNvPr id="55" name="Isosceles Triangle 54">
            <a:extLst>
              <a:ext uri="{FF2B5EF4-FFF2-40B4-BE49-F238E27FC236}">
                <a16:creationId xmlns:a16="http://schemas.microsoft.com/office/drawing/2014/main" id="{7C667F73-2428-4702-BCAA-F58ADCC62853}"/>
              </a:ext>
            </a:extLst>
          </p:cNvPr>
          <p:cNvSpPr>
            <a:spLocks noChangeArrowheads="1"/>
          </p:cNvSpPr>
          <p:nvPr/>
        </p:nvSpPr>
        <p:spPr bwMode="auto">
          <a:xfrm flipH="1">
            <a:off x="6381300" y="2217318"/>
            <a:ext cx="216000" cy="180000"/>
          </a:xfrm>
          <a:prstGeom prst="triangle">
            <a:avLst>
              <a:gd name="adj" fmla="val 50000"/>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endParaRPr lang="en-US" altLang="en-US" sz="1100" dirty="0">
              <a:latin typeface="+mn-lt"/>
              <a:ea typeface="+mn-ea"/>
            </a:endParaRPr>
          </a:p>
        </p:txBody>
      </p:sp>
      <p:sp>
        <p:nvSpPr>
          <p:cNvPr id="57" name="Isosceles Triangle 56">
            <a:extLst>
              <a:ext uri="{FF2B5EF4-FFF2-40B4-BE49-F238E27FC236}">
                <a16:creationId xmlns:a16="http://schemas.microsoft.com/office/drawing/2014/main" id="{08DFF385-B3BA-4F57-B2DB-7FD6710F4712}"/>
              </a:ext>
            </a:extLst>
          </p:cNvPr>
          <p:cNvSpPr>
            <a:spLocks noChangeArrowheads="1"/>
          </p:cNvSpPr>
          <p:nvPr/>
        </p:nvSpPr>
        <p:spPr bwMode="auto">
          <a:xfrm>
            <a:off x="9651767" y="2249353"/>
            <a:ext cx="216000" cy="180000"/>
          </a:xfrm>
          <a:prstGeom prst="triangle">
            <a:avLst>
              <a:gd name="adj" fmla="val 50000"/>
            </a:avLst>
          </a:prstGeom>
          <a:solidFill>
            <a:srgbClr val="FFFF00"/>
          </a:solidFill>
          <a:ln w="9525" algn="ctr">
            <a:solidFill>
              <a:schemeClr val="tx1"/>
            </a:solidFill>
            <a:round/>
            <a:headEnd/>
            <a:tailEnd/>
          </a:ln>
        </p:spPr>
        <p:txBody>
          <a:bodyPr lIns="91434" tIns="45716" rIns="91434" bIns="45716"/>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endParaRPr lang="en-US" altLang="en-US">
              <a:latin typeface="Arial" panose="020B0604020202020204" pitchFamily="34" charset="0"/>
              <a:cs typeface="Arial" panose="020B0604020202020204" pitchFamily="34" charset="0"/>
            </a:endParaRPr>
          </a:p>
        </p:txBody>
      </p:sp>
      <p:sp>
        <p:nvSpPr>
          <p:cNvPr id="66" name="Text Box 26">
            <a:extLst>
              <a:ext uri="{FF2B5EF4-FFF2-40B4-BE49-F238E27FC236}">
                <a16:creationId xmlns:a16="http://schemas.microsoft.com/office/drawing/2014/main" id="{17937EE2-D8D2-469E-B929-707B843D8996}"/>
              </a:ext>
            </a:extLst>
          </p:cNvPr>
          <p:cNvSpPr txBox="1">
            <a:spLocks noChangeArrowheads="1"/>
          </p:cNvSpPr>
          <p:nvPr/>
        </p:nvSpPr>
        <p:spPr bwMode="auto">
          <a:xfrm flipH="1">
            <a:off x="7693336" y="2458489"/>
            <a:ext cx="887141" cy="98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600" dirty="0">
                <a:latin typeface="Arial" panose="020B0604020202020204" pitchFamily="34" charset="0"/>
                <a:cs typeface="Arial" panose="020B0604020202020204" pitchFamily="34" charset="0"/>
              </a:rPr>
              <a:t>1</a:t>
            </a:r>
            <a:r>
              <a:rPr lang="en-US" altLang="en-US" sz="600" baseline="30000" dirty="0">
                <a:latin typeface="Arial" panose="020B0604020202020204" pitchFamily="34" charset="0"/>
                <a:cs typeface="Arial" panose="020B0604020202020204" pitchFamily="34" charset="0"/>
              </a:rPr>
              <a:t>st</a:t>
            </a:r>
            <a:r>
              <a:rPr lang="en-US" altLang="en-US" sz="600" dirty="0">
                <a:latin typeface="Arial" panose="020B0604020202020204" pitchFamily="34" charset="0"/>
                <a:cs typeface="Arial" panose="020B0604020202020204" pitchFamily="34" charset="0"/>
              </a:rPr>
              <a:t> SA comp.</a:t>
            </a:r>
          </a:p>
          <a:p>
            <a:pPr algn="ctr"/>
            <a:r>
              <a:rPr lang="en-US" altLang="en-US" sz="600" dirty="0">
                <a:latin typeface="Arial" panose="020B0604020202020204" pitchFamily="34" charset="0"/>
                <a:cs typeface="Arial" panose="020B0604020202020204" pitchFamily="34" charset="0"/>
              </a:rPr>
              <a:t>05-22</a:t>
            </a:r>
          </a:p>
        </p:txBody>
      </p:sp>
      <p:sp>
        <p:nvSpPr>
          <p:cNvPr id="69" name="Text Box 26">
            <a:extLst>
              <a:ext uri="{FF2B5EF4-FFF2-40B4-BE49-F238E27FC236}">
                <a16:creationId xmlns:a16="http://schemas.microsoft.com/office/drawing/2014/main" id="{9D6A0D72-2F1D-4790-A0EE-3F24598FC8EB}"/>
              </a:ext>
            </a:extLst>
          </p:cNvPr>
          <p:cNvSpPr txBox="1">
            <a:spLocks noChangeArrowheads="1"/>
          </p:cNvSpPr>
          <p:nvPr/>
        </p:nvSpPr>
        <p:spPr bwMode="auto">
          <a:xfrm flipH="1">
            <a:off x="8108762" y="3071487"/>
            <a:ext cx="887141" cy="111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600" dirty="0">
                <a:latin typeface="Arial" panose="020B0604020202020204" pitchFamily="34" charset="0"/>
                <a:cs typeface="Arial" panose="020B0604020202020204" pitchFamily="34" charset="0"/>
              </a:rPr>
              <a:t>2</a:t>
            </a:r>
            <a:r>
              <a:rPr lang="en-US" altLang="en-US" sz="600" baseline="30000" dirty="0">
                <a:latin typeface="Arial" panose="020B0604020202020204" pitchFamily="34" charset="0"/>
                <a:cs typeface="Arial" panose="020B0604020202020204" pitchFamily="34" charset="0"/>
              </a:rPr>
              <a:t>nd</a:t>
            </a:r>
            <a:r>
              <a:rPr lang="en-US" altLang="en-US" sz="600" dirty="0">
                <a:latin typeface="Arial" panose="020B0604020202020204" pitchFamily="34" charset="0"/>
                <a:cs typeface="Arial" panose="020B0604020202020204" pitchFamily="34" charset="0"/>
              </a:rPr>
              <a:t> SA comp.</a:t>
            </a:r>
          </a:p>
          <a:p>
            <a:pPr algn="ctr"/>
            <a:r>
              <a:rPr lang="en-US" altLang="en-US" sz="600" dirty="0">
                <a:latin typeface="Arial" panose="020B0604020202020204" pitchFamily="34" charset="0"/>
                <a:cs typeface="Arial" panose="020B0604020202020204" pitchFamily="34" charset="0"/>
              </a:rPr>
              <a:t>07-22</a:t>
            </a:r>
          </a:p>
          <a:p>
            <a:pPr algn="ctr"/>
            <a:endParaRPr lang="en-US" altLang="en-US" sz="600" dirty="0">
              <a:latin typeface="Arial" panose="020B0604020202020204" pitchFamily="34" charset="0"/>
              <a:cs typeface="Arial" panose="020B0604020202020204" pitchFamily="34" charset="0"/>
            </a:endParaRPr>
          </a:p>
        </p:txBody>
      </p:sp>
      <p:sp>
        <p:nvSpPr>
          <p:cNvPr id="73" name="Isosceles Triangle 72">
            <a:extLst>
              <a:ext uri="{FF2B5EF4-FFF2-40B4-BE49-F238E27FC236}">
                <a16:creationId xmlns:a16="http://schemas.microsoft.com/office/drawing/2014/main" id="{A440538B-D407-4E7F-9F71-67DD2951A971}"/>
              </a:ext>
            </a:extLst>
          </p:cNvPr>
          <p:cNvSpPr>
            <a:spLocks noChangeArrowheads="1"/>
          </p:cNvSpPr>
          <p:nvPr/>
        </p:nvSpPr>
        <p:spPr bwMode="auto">
          <a:xfrm flipH="1">
            <a:off x="7032071" y="2849247"/>
            <a:ext cx="216000" cy="180000"/>
          </a:xfrm>
          <a:prstGeom prst="triangle">
            <a:avLst>
              <a:gd name="adj" fmla="val 50000"/>
            </a:avLst>
          </a:prstGeom>
          <a:solidFill>
            <a:schemeClr val="accent5">
              <a:lumMod val="75000"/>
            </a:schemeClr>
          </a:solidFill>
          <a:ln w="9525" algn="ctr">
            <a:solidFill>
              <a:schemeClr val="tx1"/>
            </a:solidFill>
            <a:round/>
            <a:headEnd/>
            <a:tailEnd/>
          </a:ln>
        </p:spPr>
        <p:txBody>
          <a:bodyPr lIns="91434" tIns="45716" rIns="91434" bIns="45716"/>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endParaRPr lang="en-US" altLang="en-US">
              <a:latin typeface="Arial" panose="020B0604020202020204" pitchFamily="34" charset="0"/>
              <a:cs typeface="Arial" panose="020B0604020202020204" pitchFamily="34" charset="0"/>
            </a:endParaRPr>
          </a:p>
        </p:txBody>
      </p:sp>
      <p:sp>
        <p:nvSpPr>
          <p:cNvPr id="79" name="Text Box 26">
            <a:extLst>
              <a:ext uri="{FF2B5EF4-FFF2-40B4-BE49-F238E27FC236}">
                <a16:creationId xmlns:a16="http://schemas.microsoft.com/office/drawing/2014/main" id="{7DAFFC53-4722-42F5-9C4A-207E7BBE4CE0}"/>
              </a:ext>
            </a:extLst>
          </p:cNvPr>
          <p:cNvSpPr txBox="1">
            <a:spLocks noChangeArrowheads="1"/>
          </p:cNvSpPr>
          <p:nvPr/>
        </p:nvSpPr>
        <p:spPr bwMode="auto">
          <a:xfrm flipH="1">
            <a:off x="8585984" y="2527228"/>
            <a:ext cx="887141" cy="98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600" dirty="0">
                <a:latin typeface="Arial" panose="020B0604020202020204" pitchFamily="34" charset="0"/>
                <a:cs typeface="Arial" panose="020B0604020202020204" pitchFamily="34" charset="0"/>
              </a:rPr>
              <a:t>3</a:t>
            </a:r>
            <a:r>
              <a:rPr lang="en-US" altLang="en-US" sz="600" baseline="30000" dirty="0">
                <a:latin typeface="Arial" panose="020B0604020202020204" pitchFamily="34" charset="0"/>
                <a:cs typeface="Arial" panose="020B0604020202020204" pitchFamily="34" charset="0"/>
              </a:rPr>
              <a:t>rd</a:t>
            </a:r>
            <a:r>
              <a:rPr lang="en-US" altLang="en-US" sz="600" dirty="0">
                <a:latin typeface="Arial" panose="020B0604020202020204" pitchFamily="34" charset="0"/>
                <a:cs typeface="Arial" panose="020B0604020202020204" pitchFamily="34" charset="0"/>
              </a:rPr>
              <a:t>  SA comp.</a:t>
            </a:r>
          </a:p>
          <a:p>
            <a:pPr algn="ctr"/>
            <a:r>
              <a:rPr lang="en-US" altLang="en-US" sz="600" dirty="0">
                <a:latin typeface="Arial" panose="020B0604020202020204" pitchFamily="34" charset="0"/>
                <a:cs typeface="Arial" panose="020B0604020202020204" pitchFamily="34" charset="0"/>
              </a:rPr>
              <a:t>11-22</a:t>
            </a:r>
          </a:p>
        </p:txBody>
      </p:sp>
      <p:cxnSp>
        <p:nvCxnSpPr>
          <p:cNvPr id="77" name="Straight Connector 76">
            <a:extLst>
              <a:ext uri="{FF2B5EF4-FFF2-40B4-BE49-F238E27FC236}">
                <a16:creationId xmlns:a16="http://schemas.microsoft.com/office/drawing/2014/main" id="{388D557F-C8D9-4F40-9778-B21A431955B5}"/>
              </a:ext>
            </a:extLst>
          </p:cNvPr>
          <p:cNvCxnSpPr>
            <a:cxnSpLocks/>
          </p:cNvCxnSpPr>
          <p:nvPr/>
        </p:nvCxnSpPr>
        <p:spPr bwMode="auto">
          <a:xfrm flipV="1">
            <a:off x="7253951" y="3979958"/>
            <a:ext cx="720000" cy="666"/>
          </a:xfrm>
          <a:prstGeom prst="line">
            <a:avLst/>
          </a:prstGeom>
          <a:solidFill>
            <a:schemeClr val="accent1"/>
          </a:solidFill>
          <a:ln w="50800" cap="flat" cmpd="sng" algn="ctr">
            <a:solidFill>
              <a:srgbClr val="FF0000">
                <a:alpha val="60000"/>
              </a:srgbClr>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1" name="Isosceles Triangle 80">
            <a:extLst>
              <a:ext uri="{FF2B5EF4-FFF2-40B4-BE49-F238E27FC236}">
                <a16:creationId xmlns:a16="http://schemas.microsoft.com/office/drawing/2014/main" id="{44CA29C5-8E00-4249-926D-0657600C093B}"/>
              </a:ext>
            </a:extLst>
          </p:cNvPr>
          <p:cNvSpPr>
            <a:spLocks noChangeArrowheads="1"/>
          </p:cNvSpPr>
          <p:nvPr/>
        </p:nvSpPr>
        <p:spPr bwMode="auto">
          <a:xfrm>
            <a:off x="8000762" y="2256315"/>
            <a:ext cx="216000" cy="180000"/>
          </a:xfrm>
          <a:prstGeom prst="triangle">
            <a:avLst>
              <a:gd name="adj" fmla="val 50000"/>
            </a:avLst>
          </a:prstGeom>
          <a:solidFill>
            <a:srgbClr val="FFFF00"/>
          </a:solidFill>
          <a:ln w="9525" algn="ctr">
            <a:solidFill>
              <a:schemeClr val="tx1"/>
            </a:solidFill>
            <a:round/>
            <a:headEnd/>
            <a:tailEnd/>
          </a:ln>
        </p:spPr>
        <p:txBody>
          <a:bodyPr lIns="91434" tIns="45716" rIns="91434" bIns="45716"/>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endParaRPr lang="en-US" altLang="en-US">
              <a:latin typeface="Arial" panose="020B0604020202020204" pitchFamily="34" charset="0"/>
              <a:cs typeface="Arial" panose="020B0604020202020204" pitchFamily="34" charset="0"/>
            </a:endParaRPr>
          </a:p>
        </p:txBody>
      </p:sp>
      <p:sp>
        <p:nvSpPr>
          <p:cNvPr id="82" name="Isosceles Triangle 81">
            <a:extLst>
              <a:ext uri="{FF2B5EF4-FFF2-40B4-BE49-F238E27FC236}">
                <a16:creationId xmlns:a16="http://schemas.microsoft.com/office/drawing/2014/main" id="{0021E4CD-C176-4214-9FCD-C369DA8D9103}"/>
              </a:ext>
            </a:extLst>
          </p:cNvPr>
          <p:cNvSpPr>
            <a:spLocks noChangeArrowheads="1"/>
          </p:cNvSpPr>
          <p:nvPr/>
        </p:nvSpPr>
        <p:spPr bwMode="auto">
          <a:xfrm>
            <a:off x="8925232" y="2272925"/>
            <a:ext cx="216000" cy="180000"/>
          </a:xfrm>
          <a:prstGeom prst="triangle">
            <a:avLst>
              <a:gd name="adj" fmla="val 50000"/>
            </a:avLst>
          </a:prstGeom>
          <a:solidFill>
            <a:srgbClr val="FFFF00"/>
          </a:solidFill>
          <a:ln w="9525" algn="ctr">
            <a:solidFill>
              <a:schemeClr val="tx1"/>
            </a:solidFill>
            <a:round/>
            <a:headEnd/>
            <a:tailEnd/>
          </a:ln>
        </p:spPr>
        <p:txBody>
          <a:bodyPr lIns="91434" tIns="45716" rIns="91434" bIns="45716"/>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endParaRPr lang="en-US" altLang="en-US">
              <a:latin typeface="Arial" panose="020B0604020202020204" pitchFamily="34" charset="0"/>
              <a:cs typeface="Arial" panose="020B0604020202020204" pitchFamily="34" charset="0"/>
            </a:endParaRPr>
          </a:p>
        </p:txBody>
      </p:sp>
      <p:sp>
        <p:nvSpPr>
          <p:cNvPr id="83" name="Isosceles Triangle 82">
            <a:extLst>
              <a:ext uri="{FF2B5EF4-FFF2-40B4-BE49-F238E27FC236}">
                <a16:creationId xmlns:a16="http://schemas.microsoft.com/office/drawing/2014/main" id="{96924D86-4214-43EB-93EC-8C86D3268B69}"/>
              </a:ext>
            </a:extLst>
          </p:cNvPr>
          <p:cNvSpPr>
            <a:spLocks noChangeArrowheads="1"/>
          </p:cNvSpPr>
          <p:nvPr/>
        </p:nvSpPr>
        <p:spPr bwMode="auto">
          <a:xfrm>
            <a:off x="8424356" y="2858082"/>
            <a:ext cx="216000" cy="180000"/>
          </a:xfrm>
          <a:prstGeom prst="triangle">
            <a:avLst>
              <a:gd name="adj" fmla="val 50000"/>
            </a:avLst>
          </a:prstGeom>
          <a:solidFill>
            <a:srgbClr val="FFFF00"/>
          </a:solidFill>
          <a:ln w="9525" algn="ctr">
            <a:solidFill>
              <a:schemeClr val="tx1"/>
            </a:solidFill>
            <a:round/>
            <a:headEnd/>
            <a:tailEnd/>
          </a:ln>
        </p:spPr>
        <p:txBody>
          <a:bodyPr lIns="91434" tIns="45716" rIns="91434" bIns="45716"/>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6356638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AAA7D-AF08-4879-953B-4B7FF0391C1D}"/>
              </a:ext>
            </a:extLst>
          </p:cNvPr>
          <p:cNvSpPr>
            <a:spLocks noGrp="1"/>
          </p:cNvSpPr>
          <p:nvPr>
            <p:ph type="title"/>
          </p:nvPr>
        </p:nvSpPr>
        <p:spPr>
          <a:xfrm>
            <a:off x="914401" y="685801"/>
            <a:ext cx="10361084" cy="726975"/>
          </a:xfrm>
        </p:spPr>
        <p:txBody>
          <a:bodyPr/>
          <a:lstStyle/>
          <a:p>
            <a:r>
              <a:rPr lang="en-US" dirty="0"/>
              <a:t>Scheduled </a:t>
            </a:r>
            <a:r>
              <a:rPr lang="en-US" dirty="0" err="1"/>
              <a:t>TGaz</a:t>
            </a:r>
            <a:r>
              <a:rPr lang="en-US" dirty="0"/>
              <a:t> CRC telecons</a:t>
            </a:r>
          </a:p>
        </p:txBody>
      </p:sp>
      <p:sp>
        <p:nvSpPr>
          <p:cNvPr id="4" name="Slide Number Placeholder 3">
            <a:extLst>
              <a:ext uri="{FF2B5EF4-FFF2-40B4-BE49-F238E27FC236}">
                <a16:creationId xmlns:a16="http://schemas.microsoft.com/office/drawing/2014/main" id="{EFD4E48F-9300-438A-8C3B-A714C94868D8}"/>
              </a:ext>
            </a:extLst>
          </p:cNvPr>
          <p:cNvSpPr>
            <a:spLocks noGrp="1"/>
          </p:cNvSpPr>
          <p:nvPr>
            <p:ph type="sldNum" idx="12"/>
          </p:nvPr>
        </p:nvSpPr>
        <p:spPr/>
        <p:txBody>
          <a:bodyPr/>
          <a:lstStyle/>
          <a:p>
            <a:r>
              <a:rPr lang="en-GB"/>
              <a:t>Slide </a:t>
            </a:r>
            <a:fld id="{440F5867-744E-4AA6-B0ED-4C44D2DFBB7B}" type="slidenum">
              <a:rPr lang="en-GB" smtClean="0"/>
              <a:pPr/>
              <a:t>43</a:t>
            </a:fld>
            <a:endParaRPr lang="en-GB" dirty="0"/>
          </a:p>
        </p:txBody>
      </p:sp>
      <p:sp>
        <p:nvSpPr>
          <p:cNvPr id="5" name="Footer Placeholder 4">
            <a:extLst>
              <a:ext uri="{FF2B5EF4-FFF2-40B4-BE49-F238E27FC236}">
                <a16:creationId xmlns:a16="http://schemas.microsoft.com/office/drawing/2014/main" id="{485B51AB-6A1D-4BA6-8817-ECA2366E18E5}"/>
              </a:ext>
            </a:extLst>
          </p:cNvPr>
          <p:cNvSpPr>
            <a:spLocks noGrp="1"/>
          </p:cNvSpPr>
          <p:nvPr>
            <p:ph type="ftr" idx="14"/>
          </p:nvPr>
        </p:nvSpPr>
        <p:spPr/>
        <p:txBody>
          <a:bodyPr/>
          <a:lstStyle/>
          <a:p>
            <a:r>
              <a:rPr lang="en-GB"/>
              <a:t>Jonathan Segev, Intel corporation</a:t>
            </a:r>
            <a:endParaRPr lang="en-GB" dirty="0"/>
          </a:p>
        </p:txBody>
      </p:sp>
      <p:sp>
        <p:nvSpPr>
          <p:cNvPr id="6" name="Date Placeholder 5">
            <a:extLst>
              <a:ext uri="{FF2B5EF4-FFF2-40B4-BE49-F238E27FC236}">
                <a16:creationId xmlns:a16="http://schemas.microsoft.com/office/drawing/2014/main" id="{45D1BC66-0A21-4D49-9A97-9FE36CAC67F1}"/>
              </a:ext>
            </a:extLst>
          </p:cNvPr>
          <p:cNvSpPr>
            <a:spLocks noGrp="1"/>
          </p:cNvSpPr>
          <p:nvPr>
            <p:ph type="dt" idx="15"/>
          </p:nvPr>
        </p:nvSpPr>
        <p:spPr/>
        <p:txBody>
          <a:bodyPr/>
          <a:lstStyle/>
          <a:p>
            <a:r>
              <a:rPr lang="en-US"/>
              <a:t>March 2022</a:t>
            </a:r>
            <a:endParaRPr lang="en-GB" dirty="0"/>
          </a:p>
        </p:txBody>
      </p:sp>
      <p:sp>
        <p:nvSpPr>
          <p:cNvPr id="8" name="Content Placeholder 2">
            <a:extLst>
              <a:ext uri="{FF2B5EF4-FFF2-40B4-BE49-F238E27FC236}">
                <a16:creationId xmlns:a16="http://schemas.microsoft.com/office/drawing/2014/main" id="{CC5B7EB9-3DEF-4981-89A9-614127FF9327}"/>
              </a:ext>
            </a:extLst>
          </p:cNvPr>
          <p:cNvSpPr txBox="1">
            <a:spLocks/>
          </p:cNvSpPr>
          <p:nvPr/>
        </p:nvSpPr>
        <p:spPr bwMode="auto">
          <a:xfrm>
            <a:off x="869621" y="1865108"/>
            <a:ext cx="10190067" cy="1966018"/>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a:buFont typeface="Arial" panose="020B0604020202020204" pitchFamily="34" charset="0"/>
              <a:buChar char="•"/>
            </a:pPr>
            <a:r>
              <a:rPr lang="en-US" altLang="en-US" sz="2000" b="0" kern="0" dirty="0"/>
              <a:t>March 	16</a:t>
            </a:r>
            <a:r>
              <a:rPr lang="en-US" altLang="en-US" sz="2000" b="0" kern="0" baseline="30000" dirty="0"/>
              <a:t>th</a:t>
            </a:r>
            <a:r>
              <a:rPr lang="en-US" altLang="en-US" sz="2000" b="0" kern="0" dirty="0"/>
              <a:t> 		Wed. 	13:00 – 15:00 ET</a:t>
            </a:r>
          </a:p>
          <a:p>
            <a:pPr>
              <a:buFont typeface="Arial" panose="020B0604020202020204" pitchFamily="34" charset="0"/>
              <a:buChar char="•"/>
            </a:pPr>
            <a:r>
              <a:rPr lang="en-US" altLang="en-US" sz="2000" b="0" kern="0" dirty="0"/>
              <a:t>March 	23</a:t>
            </a:r>
            <a:r>
              <a:rPr lang="en-US" altLang="en-US" sz="2000" b="0" kern="0" baseline="30000" dirty="0"/>
              <a:t>rd</a:t>
            </a:r>
            <a:r>
              <a:rPr lang="en-US" altLang="en-US" sz="2000" b="0" kern="0" dirty="0"/>
              <a:t>  	Wed.	13:00 – 15:00 ET</a:t>
            </a:r>
          </a:p>
          <a:p>
            <a:pPr>
              <a:buFont typeface="Arial" panose="020B0604020202020204" pitchFamily="34" charset="0"/>
              <a:buChar char="•"/>
            </a:pPr>
            <a:r>
              <a:rPr lang="en-US" altLang="en-US" sz="2000" b="0" kern="0" dirty="0"/>
              <a:t>March 	30</a:t>
            </a:r>
            <a:r>
              <a:rPr lang="en-US" altLang="en-US" sz="2000" b="0" kern="0" baseline="30000" dirty="0"/>
              <a:t>th</a:t>
            </a:r>
            <a:r>
              <a:rPr lang="en-US" altLang="en-US" sz="2000" b="0" kern="0" dirty="0"/>
              <a:t> 		Wed.	13:00 – 15:00 ET*</a:t>
            </a:r>
          </a:p>
          <a:p>
            <a:pPr>
              <a:buFont typeface="Arial" panose="020B0604020202020204" pitchFamily="34" charset="0"/>
              <a:buChar char="•"/>
            </a:pPr>
            <a:r>
              <a:rPr lang="en-US" altLang="en-US" sz="2000" b="0" kern="0" dirty="0"/>
              <a:t>April	 	6</a:t>
            </a:r>
            <a:r>
              <a:rPr lang="en-US" altLang="en-US" sz="2000" b="0" kern="0" baseline="30000" dirty="0"/>
              <a:t>th</a:t>
            </a:r>
            <a:r>
              <a:rPr lang="en-US" altLang="en-US" sz="2000" b="0" kern="0" dirty="0"/>
              <a:t> 		Wed.	13:00 – 15:00 ET*  </a:t>
            </a:r>
          </a:p>
          <a:p>
            <a:pPr>
              <a:buFont typeface="Arial" panose="020B0604020202020204" pitchFamily="34" charset="0"/>
              <a:buChar char="•"/>
            </a:pPr>
            <a:r>
              <a:rPr lang="en-US" altLang="en-US" sz="2000" b="0" kern="0" dirty="0"/>
              <a:t>April		13</a:t>
            </a:r>
            <a:r>
              <a:rPr lang="en-US" altLang="en-US" sz="2000" b="0" kern="0" baseline="30000" dirty="0"/>
              <a:t>th</a:t>
            </a:r>
            <a:r>
              <a:rPr lang="en-US" altLang="en-US" sz="2000" b="0" kern="0" dirty="0"/>
              <a:t> 		 Wed.	13:00 – 15:00 ET*</a:t>
            </a:r>
          </a:p>
          <a:p>
            <a:pPr>
              <a:buFont typeface="Arial" panose="020B0604020202020204" pitchFamily="34" charset="0"/>
              <a:buChar char="•"/>
            </a:pPr>
            <a:r>
              <a:rPr lang="en-US" altLang="en-US" sz="2000" b="0" kern="0" dirty="0"/>
              <a:t>April 	20</a:t>
            </a:r>
            <a:r>
              <a:rPr lang="en-US" altLang="en-US" sz="2000" b="0" kern="0" baseline="30000" dirty="0"/>
              <a:t>th</a:t>
            </a:r>
            <a:r>
              <a:rPr lang="en-US" altLang="en-US" sz="2000" b="0" kern="0" dirty="0"/>
              <a:t> 		 Wed.	13:00 – 15:00 ET*</a:t>
            </a:r>
          </a:p>
          <a:p>
            <a:pPr>
              <a:buFont typeface="Arial" panose="020B0604020202020204" pitchFamily="34" charset="0"/>
              <a:buChar char="•"/>
            </a:pPr>
            <a:r>
              <a:rPr lang="en-US" altLang="en-US" sz="2000" b="0" kern="0" dirty="0"/>
              <a:t>April 	27</a:t>
            </a:r>
            <a:r>
              <a:rPr lang="en-US" altLang="en-US" sz="2000" b="0" kern="0" baseline="30000" dirty="0"/>
              <a:t>th</a:t>
            </a:r>
            <a:r>
              <a:rPr lang="en-US" altLang="en-US" sz="2000" b="0" kern="0" dirty="0"/>
              <a:t> 		 Wed.	13:00 – 15:00 ET*</a:t>
            </a:r>
          </a:p>
          <a:p>
            <a:pPr>
              <a:buFont typeface="Arial" panose="020B0604020202020204" pitchFamily="34" charset="0"/>
              <a:buChar char="•"/>
            </a:pPr>
            <a:r>
              <a:rPr lang="en-US" altLang="en-US" sz="2000" b="0" kern="0" dirty="0"/>
              <a:t>May	 	4</a:t>
            </a:r>
            <a:r>
              <a:rPr lang="en-US" altLang="en-US" sz="2000" b="0" kern="0" baseline="30000" dirty="0"/>
              <a:t>th</a:t>
            </a:r>
            <a:r>
              <a:rPr lang="en-US" altLang="en-US" sz="2000" b="0" kern="0" dirty="0"/>
              <a:t> 		 Wed.	13:00 – 15:00 ET*</a:t>
            </a:r>
          </a:p>
          <a:p>
            <a:pPr marL="0" indent="0"/>
            <a:endParaRPr lang="en-US" altLang="en-US" sz="2000" b="0" kern="0" dirty="0"/>
          </a:p>
        </p:txBody>
      </p:sp>
      <p:sp>
        <p:nvSpPr>
          <p:cNvPr id="9" name="TextBox 8">
            <a:extLst>
              <a:ext uri="{FF2B5EF4-FFF2-40B4-BE49-F238E27FC236}">
                <a16:creationId xmlns:a16="http://schemas.microsoft.com/office/drawing/2014/main" id="{C62FCB9C-804D-48A6-AD0F-0AA4C10DB6AA}"/>
              </a:ext>
            </a:extLst>
          </p:cNvPr>
          <p:cNvSpPr txBox="1"/>
          <p:nvPr/>
        </p:nvSpPr>
        <p:spPr>
          <a:xfrm>
            <a:off x="869621" y="4789021"/>
            <a:ext cx="10694384" cy="769441"/>
          </a:xfrm>
          <a:prstGeom prst="rect">
            <a:avLst/>
          </a:prstGeom>
          <a:noFill/>
        </p:spPr>
        <p:txBody>
          <a:bodyPr wrap="square" rtlCol="0">
            <a:spAutoFit/>
          </a:bodyPr>
          <a:lstStyle/>
          <a:p>
            <a:pPr marL="0" indent="0"/>
            <a:endParaRPr lang="en-US" altLang="en-US" sz="1400" b="0" dirty="0">
              <a:solidFill>
                <a:schemeClr val="tx1"/>
              </a:solidFill>
            </a:endParaRPr>
          </a:p>
          <a:p>
            <a:pPr marL="0" indent="0"/>
            <a:r>
              <a:rPr lang="en-US" altLang="en-US" sz="1400" b="0" dirty="0">
                <a:solidFill>
                  <a:schemeClr val="tx1"/>
                </a:solidFill>
              </a:rPr>
              <a:t>* - newly announced</a:t>
            </a:r>
          </a:p>
          <a:p>
            <a:r>
              <a:rPr lang="en-US" sz="1600" dirty="0">
                <a:solidFill>
                  <a:schemeClr val="tx1"/>
                </a:solidFill>
              </a:rPr>
              <a:t>** - meeting as part of the IEEE week, refer to WG agenda document for details.</a:t>
            </a:r>
            <a:endParaRPr lang="en-US" sz="1400" dirty="0">
              <a:solidFill>
                <a:schemeClr val="tx1"/>
              </a:solidFill>
            </a:endParaRPr>
          </a:p>
        </p:txBody>
      </p:sp>
    </p:spTree>
    <p:extLst>
      <p:ext uri="{BB962C8B-B14F-4D97-AF65-F5344CB8AC3E}">
        <p14:creationId xmlns:p14="http://schemas.microsoft.com/office/powerpoint/2010/main" val="222008864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a:t>Light Communications Task Group (</a:t>
            </a:r>
            <a:r>
              <a:rPr lang="en-US" altLang="en-US" dirty="0" err="1"/>
              <a:t>TGbb</a:t>
            </a:r>
            <a:r>
              <a:rPr lang="en-US" altLang="en-US" dirty="0"/>
              <a:t>) </a:t>
            </a:r>
            <a:br>
              <a:rPr lang="en-US" altLang="en-US" dirty="0"/>
            </a:br>
            <a:r>
              <a:rPr lang="en-US" altLang="en-US" dirty="0"/>
              <a:t>March 2022 Closing Report</a:t>
            </a:r>
            <a:endParaRPr lang="en-GB" dirty="0"/>
          </a:p>
        </p:txBody>
      </p:sp>
      <p:sp>
        <p:nvSpPr>
          <p:cNvPr id="3074" name="Rectangle 2"/>
          <p:cNvSpPr>
            <a:spLocks noGrp="1" noChangeArrowheads="1"/>
          </p:cNvSpPr>
          <p:nvPr>
            <p:ph type="subTitle" idx="1"/>
          </p:nvPr>
        </p:nvSpPr>
        <p:spPr>
          <a:xfrm>
            <a:off x="1828800" y="2160662"/>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2022-03-10</a:t>
            </a:r>
          </a:p>
        </p:txBody>
      </p:sp>
      <p:graphicFrame>
        <p:nvGraphicFramePr>
          <p:cNvPr id="3075" name="Object 3"/>
          <p:cNvGraphicFramePr>
            <a:graphicFrameLocks noChangeAspect="1"/>
          </p:cNvGraphicFramePr>
          <p:nvPr>
            <p:extLst>
              <p:ext uri="{D42A27DB-BD31-4B8C-83A1-F6EECF244321}">
                <p14:modId xmlns:p14="http://schemas.microsoft.com/office/powerpoint/2010/main" val="2984405990"/>
              </p:ext>
            </p:extLst>
          </p:nvPr>
        </p:nvGraphicFramePr>
        <p:xfrm>
          <a:off x="992188" y="3482305"/>
          <a:ext cx="10161587" cy="2466975"/>
        </p:xfrm>
        <a:graphic>
          <a:graphicData uri="http://schemas.openxmlformats.org/presentationml/2006/ole">
            <mc:AlternateContent xmlns:mc="http://schemas.openxmlformats.org/markup-compatibility/2006">
              <mc:Choice xmlns:v="urn:schemas-microsoft-com:vml" Requires="v">
                <p:oleObj spid="_x0000_s8204" name="Document" r:id="rId4" imgW="10440870" imgH="2539535" progId="Word.Document.8">
                  <p:embed/>
                </p:oleObj>
              </mc:Choice>
              <mc:Fallback>
                <p:oleObj name="Document" r:id="rId4" imgW="10440870" imgH="2539535" progId="Word.Document.8">
                  <p:embed/>
                  <p:pic>
                    <p:nvPicPr>
                      <p:cNvPr id="3075" name="Object 3"/>
                      <p:cNvPicPr>
                        <a:picLocks noChangeAspect="1" noChangeArrowheads="1"/>
                      </p:cNvPicPr>
                      <p:nvPr/>
                    </p:nvPicPr>
                    <p:blipFill>
                      <a:blip r:embed="rId5"/>
                      <a:srcRect/>
                      <a:stretch>
                        <a:fillRect/>
                      </a:stretch>
                    </p:blipFill>
                    <p:spPr bwMode="auto">
                      <a:xfrm>
                        <a:off x="992188" y="3482305"/>
                        <a:ext cx="10161587" cy="2466975"/>
                      </a:xfrm>
                      <a:prstGeom prst="rect">
                        <a:avLst/>
                      </a:prstGeom>
                      <a:noFill/>
                    </p:spPr>
                  </p:pic>
                </p:oleObj>
              </mc:Fallback>
            </mc:AlternateContent>
          </a:graphicData>
        </a:graphic>
      </p:graphicFrame>
      <p:sp>
        <p:nvSpPr>
          <p:cNvPr id="3076" name="Rectangle 4"/>
          <p:cNvSpPr>
            <a:spLocks noChangeArrowheads="1"/>
          </p:cNvSpPr>
          <p:nvPr/>
        </p:nvSpPr>
        <p:spPr bwMode="auto">
          <a:xfrm>
            <a:off x="993775" y="303912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
        <p:nvSpPr>
          <p:cNvPr id="2" name="Footer Placeholder 1">
            <a:extLst>
              <a:ext uri="{FF2B5EF4-FFF2-40B4-BE49-F238E27FC236}">
                <a16:creationId xmlns:a16="http://schemas.microsoft.com/office/drawing/2014/main" id="{440B4BE2-6CE6-4BF7-B2A4-D61AEDFFCE53}"/>
              </a:ext>
            </a:extLst>
          </p:cNvPr>
          <p:cNvSpPr>
            <a:spLocks noGrp="1"/>
          </p:cNvSpPr>
          <p:nvPr>
            <p:ph type="ftr" idx="11"/>
          </p:nvPr>
        </p:nvSpPr>
        <p:spPr/>
        <p:txBody>
          <a:bodyPr/>
          <a:lstStyle/>
          <a:p>
            <a:r>
              <a:rPr lang="en-GB"/>
              <a:t>Nikola Serafimovski, pureLiFi</a:t>
            </a:r>
          </a:p>
        </p:txBody>
      </p:sp>
      <p:sp>
        <p:nvSpPr>
          <p:cNvPr id="3" name="Slide Number Placeholder 2">
            <a:extLst>
              <a:ext uri="{FF2B5EF4-FFF2-40B4-BE49-F238E27FC236}">
                <a16:creationId xmlns:a16="http://schemas.microsoft.com/office/drawing/2014/main" id="{26122B11-7472-4AF3-B565-70ADA082A0FF}"/>
              </a:ext>
            </a:extLst>
          </p:cNvPr>
          <p:cNvSpPr>
            <a:spLocks noGrp="1"/>
          </p:cNvSpPr>
          <p:nvPr>
            <p:ph type="sldNum" idx="12"/>
          </p:nvPr>
        </p:nvSpPr>
        <p:spPr/>
        <p:txBody>
          <a:bodyPr/>
          <a:lstStyle/>
          <a:p>
            <a:r>
              <a:rPr lang="en-GB"/>
              <a:t>Slide </a:t>
            </a:r>
            <a:fld id="{DE40C9FC-4879-4F20-9ECA-A574A90476B7}" type="slidenum">
              <a:rPr lang="en-GB" smtClean="0"/>
              <a:pPr/>
              <a:t>44</a:t>
            </a:fld>
            <a:endParaRPr lang="en-GB"/>
          </a:p>
        </p:txBody>
      </p:sp>
      <p:sp>
        <p:nvSpPr>
          <p:cNvPr id="4" name="Date Placeholder 3">
            <a:extLst>
              <a:ext uri="{FF2B5EF4-FFF2-40B4-BE49-F238E27FC236}">
                <a16:creationId xmlns:a16="http://schemas.microsoft.com/office/drawing/2014/main" id="{97C14751-C40F-4C7B-8AFB-46E7577C54EF}"/>
              </a:ext>
            </a:extLst>
          </p:cNvPr>
          <p:cNvSpPr>
            <a:spLocks noGrp="1"/>
          </p:cNvSpPr>
          <p:nvPr>
            <p:ph type="dt" idx="10"/>
          </p:nvPr>
        </p:nvSpPr>
        <p:spPr/>
        <p:txBody>
          <a:bodyPr/>
          <a:lstStyle/>
          <a:p>
            <a:r>
              <a:rPr lang="en-US"/>
              <a:t>March 2022</a:t>
            </a:r>
            <a:endParaRPr lang="en-GB"/>
          </a:p>
        </p:txBody>
      </p:sp>
    </p:spTree>
    <p:extLst>
      <p:ext uri="{BB962C8B-B14F-4D97-AF65-F5344CB8AC3E}">
        <p14:creationId xmlns:p14="http://schemas.microsoft.com/office/powerpoint/2010/main" val="416348081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Abstract</a:t>
            </a:r>
          </a:p>
        </p:txBody>
      </p:sp>
      <p:sp>
        <p:nvSpPr>
          <p:cNvPr id="4098" name="Rectangle 2"/>
          <p:cNvSpPr>
            <a:spLocks noGrp="1" noChangeArrowheads="1"/>
          </p:cNvSpPr>
          <p:nvPr>
            <p:ph idx="1"/>
          </p:nvPr>
        </p:nvSpPr>
        <p:spPr>
          <a:ln/>
        </p:spPr>
        <p:txBody>
          <a:bodyPr/>
          <a:lstStyle/>
          <a:p>
            <a:pP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dirty="0"/>
              <a:t>This presentation contains the IEEE 802.11 Light Communications Task Group closing report for the March 2022 session.</a:t>
            </a:r>
          </a:p>
        </p:txBody>
      </p:sp>
      <p:sp>
        <p:nvSpPr>
          <p:cNvPr id="2" name="Footer Placeholder 1">
            <a:extLst>
              <a:ext uri="{FF2B5EF4-FFF2-40B4-BE49-F238E27FC236}">
                <a16:creationId xmlns:a16="http://schemas.microsoft.com/office/drawing/2014/main" id="{A65346DC-BDA6-419E-B54D-6343462DBC7B}"/>
              </a:ext>
            </a:extLst>
          </p:cNvPr>
          <p:cNvSpPr>
            <a:spLocks noGrp="1"/>
          </p:cNvSpPr>
          <p:nvPr>
            <p:ph type="ftr" idx="14"/>
          </p:nvPr>
        </p:nvSpPr>
        <p:spPr/>
        <p:txBody>
          <a:bodyPr/>
          <a:lstStyle/>
          <a:p>
            <a:r>
              <a:rPr lang="en-GB"/>
              <a:t>Nikola Serafimovski, pureLiFi</a:t>
            </a:r>
            <a:endParaRPr lang="en-GB" dirty="0"/>
          </a:p>
        </p:txBody>
      </p:sp>
      <p:sp>
        <p:nvSpPr>
          <p:cNvPr id="3" name="Slide Number Placeholder 2">
            <a:extLst>
              <a:ext uri="{FF2B5EF4-FFF2-40B4-BE49-F238E27FC236}">
                <a16:creationId xmlns:a16="http://schemas.microsoft.com/office/drawing/2014/main" id="{1CFD65EE-BB67-4CE8-BF1E-91A75D0EAC1C}"/>
              </a:ext>
            </a:extLst>
          </p:cNvPr>
          <p:cNvSpPr>
            <a:spLocks noGrp="1"/>
          </p:cNvSpPr>
          <p:nvPr>
            <p:ph type="sldNum" idx="12"/>
          </p:nvPr>
        </p:nvSpPr>
        <p:spPr/>
        <p:txBody>
          <a:bodyPr/>
          <a:lstStyle/>
          <a:p>
            <a:r>
              <a:rPr lang="en-GB"/>
              <a:t>Slide </a:t>
            </a:r>
            <a:fld id="{440F5867-744E-4AA6-B0ED-4C44D2DFBB7B}" type="slidenum">
              <a:rPr lang="en-GB" smtClean="0"/>
              <a:pPr/>
              <a:t>45</a:t>
            </a:fld>
            <a:endParaRPr lang="en-GB" dirty="0"/>
          </a:p>
        </p:txBody>
      </p:sp>
      <p:sp>
        <p:nvSpPr>
          <p:cNvPr id="7" name="Date Placeholder 6">
            <a:extLst>
              <a:ext uri="{FF2B5EF4-FFF2-40B4-BE49-F238E27FC236}">
                <a16:creationId xmlns:a16="http://schemas.microsoft.com/office/drawing/2014/main" id="{B3763BA6-5ED2-4868-A117-C3C9C7829371}"/>
              </a:ext>
            </a:extLst>
          </p:cNvPr>
          <p:cNvSpPr>
            <a:spLocks noGrp="1"/>
          </p:cNvSpPr>
          <p:nvPr>
            <p:ph type="dt" idx="15"/>
          </p:nvPr>
        </p:nvSpPr>
        <p:spPr/>
        <p:txBody>
          <a:bodyPr/>
          <a:lstStyle/>
          <a:p>
            <a:r>
              <a:rPr lang="en-US"/>
              <a:t>March 2022</a:t>
            </a:r>
            <a:endParaRPr lang="en-GB" dirty="0"/>
          </a:p>
        </p:txBody>
      </p:sp>
    </p:spTree>
    <p:extLst>
      <p:ext uri="{BB962C8B-B14F-4D97-AF65-F5344CB8AC3E}">
        <p14:creationId xmlns:p14="http://schemas.microsoft.com/office/powerpoint/2010/main" val="376460985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1" y="685802"/>
            <a:ext cx="10361084" cy="574202"/>
          </a:xfrm>
        </p:spPr>
        <p:txBody>
          <a:bodyPr/>
          <a:lstStyle/>
          <a:p>
            <a:r>
              <a:rPr lang="en-US" altLang="en-US" dirty="0" err="1">
                <a:solidFill>
                  <a:schemeClr val="tx2"/>
                </a:solidFill>
              </a:rPr>
              <a:t>TGbb</a:t>
            </a:r>
            <a:r>
              <a:rPr lang="en-US" altLang="en-US" dirty="0">
                <a:solidFill>
                  <a:schemeClr val="tx2"/>
                </a:solidFill>
              </a:rPr>
              <a:t> activities at the March 2022 meeting</a:t>
            </a:r>
          </a:p>
        </p:txBody>
      </p:sp>
      <p:sp>
        <p:nvSpPr>
          <p:cNvPr id="3" name="Content Placeholder 2"/>
          <p:cNvSpPr>
            <a:spLocks noGrp="1"/>
          </p:cNvSpPr>
          <p:nvPr>
            <p:ph idx="1"/>
          </p:nvPr>
        </p:nvSpPr>
        <p:spPr>
          <a:xfrm>
            <a:off x="632267" y="1260004"/>
            <a:ext cx="11152365" cy="4337993"/>
          </a:xfrm>
        </p:spPr>
        <p:txBody>
          <a:bodyPr/>
          <a:lstStyle/>
          <a:p>
            <a:pPr marL="457200" lvl="1" indent="0">
              <a:buFontTx/>
              <a:buNone/>
              <a:defRPr/>
            </a:pPr>
            <a:r>
              <a:rPr lang="en-US" altLang="en-US" sz="2400" b="1" u="sng" dirty="0"/>
              <a:t>Content</a:t>
            </a:r>
          </a:p>
          <a:p>
            <a:pPr marL="800100" lvl="1" indent="-342900">
              <a:buFont typeface="Arial" panose="020B0604020202020204" pitchFamily="34" charset="0"/>
              <a:buChar char="•"/>
              <a:defRPr/>
            </a:pPr>
            <a:endParaRPr lang="en-GB" altLang="en-US" dirty="0"/>
          </a:p>
          <a:p>
            <a:pPr marL="800100" lvl="1" indent="-342900">
              <a:buFont typeface="Arial" panose="020B0604020202020204" pitchFamily="34" charset="0"/>
              <a:buChar char="•"/>
              <a:defRPr/>
            </a:pPr>
            <a:r>
              <a:rPr lang="en-GB" altLang="en-US" dirty="0"/>
              <a:t>Comment resolution on LB260 against Draft 1.0 (333 comments in total)</a:t>
            </a:r>
          </a:p>
          <a:p>
            <a:pPr marL="1200150" lvl="2" indent="-342900">
              <a:buFont typeface="Arial" panose="020B0604020202020204" pitchFamily="34" charset="0"/>
              <a:buChar char="•"/>
              <a:defRPr/>
            </a:pPr>
            <a:r>
              <a:rPr lang="en-GB" altLang="en-US" dirty="0"/>
              <a:t>131 Editorial</a:t>
            </a:r>
          </a:p>
          <a:p>
            <a:pPr marL="1200150" lvl="2" indent="-342900">
              <a:buFont typeface="Arial" panose="020B0604020202020204" pitchFamily="34" charset="0"/>
              <a:buChar char="•"/>
              <a:defRPr/>
            </a:pPr>
            <a:r>
              <a:rPr lang="en-GB" altLang="en-US" dirty="0"/>
              <a:t>183 Technical</a:t>
            </a:r>
          </a:p>
          <a:p>
            <a:pPr marL="1200150" lvl="2" indent="-342900">
              <a:buFont typeface="Arial" panose="020B0604020202020204" pitchFamily="34" charset="0"/>
              <a:buChar char="•"/>
              <a:defRPr/>
            </a:pPr>
            <a:r>
              <a:rPr lang="en-GB" altLang="en-US" dirty="0"/>
              <a:t>18 General</a:t>
            </a:r>
          </a:p>
          <a:p>
            <a:pPr marL="1200150" lvl="2" indent="-342900">
              <a:buFont typeface="Arial" panose="020B0604020202020204" pitchFamily="34" charset="0"/>
              <a:buChar char="•"/>
              <a:defRPr/>
            </a:pPr>
            <a:endParaRPr lang="en-GB" altLang="en-US" dirty="0"/>
          </a:p>
          <a:p>
            <a:pPr marL="800100" lvl="1" indent="-342900">
              <a:buFont typeface="Arial" panose="020B0604020202020204" pitchFamily="34" charset="0"/>
              <a:buChar char="•"/>
              <a:defRPr/>
            </a:pPr>
            <a:r>
              <a:rPr lang="en-GB" altLang="en-US" dirty="0"/>
              <a:t>All comments have been resolved</a:t>
            </a:r>
          </a:p>
          <a:p>
            <a:pPr marL="800100" lvl="1" indent="-342900">
              <a:buFont typeface="Arial" panose="020B0604020202020204" pitchFamily="34" charset="0"/>
              <a:buChar char="•"/>
              <a:defRPr/>
            </a:pPr>
            <a:r>
              <a:rPr lang="en-GB" altLang="en-US" dirty="0"/>
              <a:t>CAD document has been updated and approved.</a:t>
            </a:r>
          </a:p>
          <a:p>
            <a:pPr marL="800100" lvl="1" indent="-342900">
              <a:buFont typeface="Arial" panose="020B0604020202020204" pitchFamily="34" charset="0"/>
              <a:buChar char="•"/>
              <a:defRPr/>
            </a:pPr>
            <a:r>
              <a:rPr lang="en-GB" altLang="en-US" dirty="0"/>
              <a:t>Motion to start 15-day recirculation ballot passed in </a:t>
            </a:r>
            <a:r>
              <a:rPr lang="en-GB" altLang="en-US" dirty="0" err="1"/>
              <a:t>TGbb</a:t>
            </a:r>
            <a:r>
              <a:rPr lang="en-GB" altLang="en-US" dirty="0"/>
              <a:t> </a:t>
            </a:r>
          </a:p>
          <a:p>
            <a:pPr marL="800100" lvl="1" indent="-342900" algn="just">
              <a:buFont typeface="Arial" panose="020B0604020202020204" pitchFamily="34" charset="0"/>
              <a:buChar char="•"/>
              <a:defRPr/>
            </a:pPr>
            <a:endParaRPr lang="en-GB" altLang="en-US" dirty="0"/>
          </a:p>
          <a:p>
            <a:pPr marL="457200" lvl="1" indent="0">
              <a:buFontTx/>
              <a:buNone/>
              <a:defRPr/>
            </a:pPr>
            <a:r>
              <a:rPr lang="en-US" altLang="en-US" b="1" dirty="0"/>
              <a:t>Meeting agenda and motions are available in doc. 11-22/0260r4.</a:t>
            </a:r>
          </a:p>
          <a:p>
            <a:pPr marL="457200" lvl="1" indent="0">
              <a:buFontTx/>
              <a:buNone/>
              <a:defRPr/>
            </a:pPr>
            <a:r>
              <a:rPr lang="en-US" altLang="en-US" b="1" dirty="0"/>
              <a:t>Minutes of the meeting are available in doc. 11-22/0450r0.</a:t>
            </a:r>
          </a:p>
        </p:txBody>
      </p:sp>
      <p:sp>
        <p:nvSpPr>
          <p:cNvPr id="7" name="Footer Placeholder 6">
            <a:extLst>
              <a:ext uri="{FF2B5EF4-FFF2-40B4-BE49-F238E27FC236}">
                <a16:creationId xmlns:a16="http://schemas.microsoft.com/office/drawing/2014/main" id="{C400A302-D6DA-4212-B30E-E42D099EB803}"/>
              </a:ext>
            </a:extLst>
          </p:cNvPr>
          <p:cNvSpPr>
            <a:spLocks noGrp="1"/>
          </p:cNvSpPr>
          <p:nvPr>
            <p:ph type="ftr" idx="14"/>
          </p:nvPr>
        </p:nvSpPr>
        <p:spPr/>
        <p:txBody>
          <a:bodyPr/>
          <a:lstStyle/>
          <a:p>
            <a:r>
              <a:rPr lang="en-GB"/>
              <a:t>Nikola Serafimovski, pureLiFi</a:t>
            </a:r>
            <a:endParaRPr lang="en-GB" dirty="0"/>
          </a:p>
        </p:txBody>
      </p:sp>
      <p:sp>
        <p:nvSpPr>
          <p:cNvPr id="8" name="Slide Number Placeholder 7">
            <a:extLst>
              <a:ext uri="{FF2B5EF4-FFF2-40B4-BE49-F238E27FC236}">
                <a16:creationId xmlns:a16="http://schemas.microsoft.com/office/drawing/2014/main" id="{FC173A82-CEB8-40B5-893D-29C0DF46CF81}"/>
              </a:ext>
            </a:extLst>
          </p:cNvPr>
          <p:cNvSpPr>
            <a:spLocks noGrp="1"/>
          </p:cNvSpPr>
          <p:nvPr>
            <p:ph type="sldNum" idx="12"/>
          </p:nvPr>
        </p:nvSpPr>
        <p:spPr/>
        <p:txBody>
          <a:bodyPr/>
          <a:lstStyle/>
          <a:p>
            <a:r>
              <a:rPr lang="en-GB"/>
              <a:t>Slide </a:t>
            </a:r>
            <a:fld id="{440F5867-744E-4AA6-B0ED-4C44D2DFBB7B}" type="slidenum">
              <a:rPr lang="en-GB" smtClean="0"/>
              <a:pPr/>
              <a:t>46</a:t>
            </a:fld>
            <a:endParaRPr lang="en-GB" dirty="0"/>
          </a:p>
        </p:txBody>
      </p:sp>
      <p:sp>
        <p:nvSpPr>
          <p:cNvPr id="9" name="Date Placeholder 8">
            <a:extLst>
              <a:ext uri="{FF2B5EF4-FFF2-40B4-BE49-F238E27FC236}">
                <a16:creationId xmlns:a16="http://schemas.microsoft.com/office/drawing/2014/main" id="{AD32780D-C41A-4B29-8D69-D642390618B4}"/>
              </a:ext>
            </a:extLst>
          </p:cNvPr>
          <p:cNvSpPr>
            <a:spLocks noGrp="1"/>
          </p:cNvSpPr>
          <p:nvPr>
            <p:ph type="dt" idx="15"/>
          </p:nvPr>
        </p:nvSpPr>
        <p:spPr/>
        <p:txBody>
          <a:bodyPr/>
          <a:lstStyle/>
          <a:p>
            <a:r>
              <a:rPr lang="en-US"/>
              <a:t>March 2022</a:t>
            </a:r>
            <a:endParaRPr lang="en-GB" dirty="0"/>
          </a:p>
        </p:txBody>
      </p:sp>
    </p:spTree>
    <p:extLst>
      <p:ext uri="{BB962C8B-B14F-4D97-AF65-F5344CB8AC3E}">
        <p14:creationId xmlns:p14="http://schemas.microsoft.com/office/powerpoint/2010/main" val="158416109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err="1">
                <a:solidFill>
                  <a:schemeClr val="tx2"/>
                </a:solidFill>
              </a:rPr>
              <a:t>TGbb</a:t>
            </a:r>
            <a:r>
              <a:rPr lang="en-US" altLang="en-US" dirty="0">
                <a:solidFill>
                  <a:schemeClr val="tx2"/>
                </a:solidFill>
              </a:rPr>
              <a:t> moving forward</a:t>
            </a:r>
          </a:p>
        </p:txBody>
      </p:sp>
      <p:sp>
        <p:nvSpPr>
          <p:cNvPr id="3" name="Content Placeholder 2"/>
          <p:cNvSpPr>
            <a:spLocks noGrp="1"/>
          </p:cNvSpPr>
          <p:nvPr>
            <p:ph idx="1"/>
          </p:nvPr>
        </p:nvSpPr>
        <p:spPr>
          <a:xfrm>
            <a:off x="631211" y="1628800"/>
            <a:ext cx="4168646" cy="4113213"/>
          </a:xfrm>
        </p:spPr>
        <p:txBody>
          <a:bodyPr/>
          <a:lstStyle/>
          <a:p>
            <a:pPr marL="800100" lvl="1" indent="-342900">
              <a:buFont typeface="Arial" panose="020B0604020202020204" pitchFamily="34" charset="0"/>
              <a:buChar char="•"/>
              <a:defRPr/>
            </a:pPr>
            <a:r>
              <a:rPr lang="en-GB" altLang="en-US" sz="2400" dirty="0"/>
              <a:t>D2.0 release target is </a:t>
            </a:r>
            <a:br>
              <a:rPr lang="en-GB" altLang="en-US" sz="2400" dirty="0"/>
            </a:br>
            <a:r>
              <a:rPr lang="en-GB" altLang="en-US" sz="2400" b="1" dirty="0"/>
              <a:t>31 Mar.</a:t>
            </a:r>
          </a:p>
          <a:p>
            <a:pPr marL="800100" lvl="1" indent="-342900">
              <a:buFont typeface="Arial" panose="020B0604020202020204" pitchFamily="34" charset="0"/>
              <a:buChar char="•"/>
              <a:defRPr/>
            </a:pPr>
            <a:r>
              <a:rPr lang="en-GB" altLang="en-US" sz="2400" dirty="0"/>
              <a:t>D2.0 15-day recirc ballot start is </a:t>
            </a:r>
            <a:r>
              <a:rPr lang="en-GB" altLang="en-US" sz="2400" b="1" dirty="0"/>
              <a:t>4 Apr. </a:t>
            </a:r>
          </a:p>
          <a:p>
            <a:pPr marL="800100" lvl="1" indent="-342900">
              <a:buFont typeface="Arial" panose="020B0604020202020204" pitchFamily="34" charset="0"/>
              <a:buChar char="•"/>
              <a:defRPr/>
            </a:pPr>
            <a:r>
              <a:rPr lang="en-GB" altLang="en-US" sz="2400" dirty="0"/>
              <a:t>Comment resolution against D2.0 for May interim</a:t>
            </a:r>
          </a:p>
          <a:p>
            <a:pPr marL="800100" lvl="1" indent="-342900">
              <a:buFont typeface="Arial" panose="020B0604020202020204" pitchFamily="34" charset="0"/>
              <a:buChar char="•"/>
              <a:defRPr/>
            </a:pPr>
            <a:endParaRPr lang="en-GB" altLang="en-US" sz="2400" dirty="0"/>
          </a:p>
          <a:p>
            <a:pPr marL="800100" lvl="1" indent="-342900">
              <a:buFont typeface="Arial" panose="020B0604020202020204" pitchFamily="34" charset="0"/>
              <a:buChar char="•"/>
              <a:defRPr/>
            </a:pPr>
            <a:endParaRPr lang="en-GB" altLang="en-US" sz="2200" dirty="0"/>
          </a:p>
        </p:txBody>
      </p:sp>
      <p:sp>
        <p:nvSpPr>
          <p:cNvPr id="7" name="TextBox 6">
            <a:extLst>
              <a:ext uri="{FF2B5EF4-FFF2-40B4-BE49-F238E27FC236}">
                <a16:creationId xmlns:a16="http://schemas.microsoft.com/office/drawing/2014/main" id="{E3C44450-7546-4842-8673-24B8281AC7FF}"/>
              </a:ext>
            </a:extLst>
          </p:cNvPr>
          <p:cNvSpPr txBox="1"/>
          <p:nvPr/>
        </p:nvSpPr>
        <p:spPr>
          <a:xfrm>
            <a:off x="5447928" y="1628800"/>
            <a:ext cx="5941856" cy="2246769"/>
          </a:xfrm>
          <a:prstGeom prst="rect">
            <a:avLst/>
          </a:prstGeom>
          <a:noFill/>
        </p:spPr>
        <p:txBody>
          <a:bodyPr wrap="square" rtlCol="0">
            <a:spAutoFit/>
          </a:bodyPr>
          <a:lstStyle/>
          <a:p>
            <a:pPr marL="800100" lvl="1" indent="-342900">
              <a:buFont typeface="Arial" panose="020B0604020202020204" pitchFamily="34" charset="0"/>
              <a:buChar char="•"/>
              <a:defRPr/>
            </a:pPr>
            <a:r>
              <a:rPr lang="en-GB" altLang="en-US" sz="2000" dirty="0">
                <a:solidFill>
                  <a:schemeClr val="tx1"/>
                </a:solidFill>
              </a:rPr>
              <a:t>Teleconference plans:</a:t>
            </a:r>
          </a:p>
          <a:p>
            <a:pPr marL="1200150" lvl="2" indent="-342900">
              <a:buFont typeface="Arial" panose="020B0604020202020204" pitchFamily="34" charset="0"/>
              <a:buChar char="•"/>
              <a:defRPr/>
            </a:pPr>
            <a:r>
              <a:rPr lang="en-GB" altLang="en-US" sz="2000" dirty="0">
                <a:solidFill>
                  <a:schemeClr val="tx1"/>
                </a:solidFill>
              </a:rPr>
              <a:t>21 Apr. 08:30 CET (02:30 EDT) for 1.5h </a:t>
            </a:r>
          </a:p>
          <a:p>
            <a:pPr marL="1200150" lvl="2" indent="-342900">
              <a:buFont typeface="Arial" panose="020B0604020202020204" pitchFamily="34" charset="0"/>
              <a:buChar char="•"/>
              <a:defRPr/>
            </a:pPr>
            <a:r>
              <a:rPr lang="en-GB" altLang="en-US" sz="2000" dirty="0">
                <a:solidFill>
                  <a:schemeClr val="tx1"/>
                </a:solidFill>
              </a:rPr>
              <a:t>28 Apr. 08:30 CET (02:30 EDT) for 1.5h </a:t>
            </a:r>
          </a:p>
          <a:p>
            <a:pPr marL="1200150" lvl="2" indent="-342900">
              <a:buFont typeface="Arial" panose="020B0604020202020204" pitchFamily="34" charset="0"/>
              <a:buChar char="•"/>
              <a:defRPr/>
            </a:pPr>
            <a:r>
              <a:rPr lang="en-GB" altLang="en-US" sz="2000" dirty="0">
                <a:solidFill>
                  <a:schemeClr val="tx1"/>
                </a:solidFill>
              </a:rPr>
              <a:t>  5 May. 08:30 CET (02:30 EDT) for 1.5h </a:t>
            </a:r>
          </a:p>
          <a:p>
            <a:pPr marL="1200150" lvl="2" indent="-342900">
              <a:buFont typeface="Arial" panose="020B0604020202020204" pitchFamily="34" charset="0"/>
              <a:buChar char="•"/>
              <a:defRPr/>
            </a:pPr>
            <a:endParaRPr lang="en-GB" altLang="en-US" sz="2000" dirty="0">
              <a:solidFill>
                <a:schemeClr val="tx1"/>
              </a:solidFill>
            </a:endParaRPr>
          </a:p>
          <a:p>
            <a:pPr marL="1200150" lvl="2" indent="-342900">
              <a:buFont typeface="Arial" panose="020B0604020202020204" pitchFamily="34" charset="0"/>
              <a:buChar char="•"/>
              <a:defRPr/>
            </a:pPr>
            <a:endParaRPr lang="en-GB" altLang="en-US" sz="2000" dirty="0">
              <a:solidFill>
                <a:schemeClr val="tx1"/>
              </a:solidFill>
            </a:endParaRPr>
          </a:p>
          <a:p>
            <a:pPr marL="1200150" lvl="2" indent="-342900">
              <a:buFont typeface="Arial" panose="020B0604020202020204" pitchFamily="34" charset="0"/>
              <a:buChar char="•"/>
              <a:defRPr/>
            </a:pPr>
            <a:endParaRPr lang="en-GB" sz="2000" dirty="0">
              <a:solidFill>
                <a:schemeClr val="tx1"/>
              </a:solidFill>
            </a:endParaRPr>
          </a:p>
        </p:txBody>
      </p:sp>
      <p:sp>
        <p:nvSpPr>
          <p:cNvPr id="8" name="Footer Placeholder 7">
            <a:extLst>
              <a:ext uri="{FF2B5EF4-FFF2-40B4-BE49-F238E27FC236}">
                <a16:creationId xmlns:a16="http://schemas.microsoft.com/office/drawing/2014/main" id="{76B2CF0B-3CA2-49FE-BDAA-46EC3B7DF30B}"/>
              </a:ext>
            </a:extLst>
          </p:cNvPr>
          <p:cNvSpPr>
            <a:spLocks noGrp="1"/>
          </p:cNvSpPr>
          <p:nvPr>
            <p:ph type="ftr" idx="14"/>
          </p:nvPr>
        </p:nvSpPr>
        <p:spPr/>
        <p:txBody>
          <a:bodyPr/>
          <a:lstStyle/>
          <a:p>
            <a:r>
              <a:rPr lang="en-GB"/>
              <a:t>Nikola Serafimovski, pureLiFi</a:t>
            </a:r>
            <a:endParaRPr lang="en-GB" dirty="0"/>
          </a:p>
        </p:txBody>
      </p:sp>
      <p:sp>
        <p:nvSpPr>
          <p:cNvPr id="9" name="Slide Number Placeholder 8">
            <a:extLst>
              <a:ext uri="{FF2B5EF4-FFF2-40B4-BE49-F238E27FC236}">
                <a16:creationId xmlns:a16="http://schemas.microsoft.com/office/drawing/2014/main" id="{50011F1B-5664-49D1-8CCB-03E131C0A5E4}"/>
              </a:ext>
            </a:extLst>
          </p:cNvPr>
          <p:cNvSpPr>
            <a:spLocks noGrp="1"/>
          </p:cNvSpPr>
          <p:nvPr>
            <p:ph type="sldNum" idx="12"/>
          </p:nvPr>
        </p:nvSpPr>
        <p:spPr/>
        <p:txBody>
          <a:bodyPr/>
          <a:lstStyle/>
          <a:p>
            <a:r>
              <a:rPr lang="en-GB"/>
              <a:t>Slide </a:t>
            </a:r>
            <a:fld id="{440F5867-744E-4AA6-B0ED-4C44D2DFBB7B}" type="slidenum">
              <a:rPr lang="en-GB" smtClean="0"/>
              <a:pPr/>
              <a:t>47</a:t>
            </a:fld>
            <a:endParaRPr lang="en-GB" dirty="0"/>
          </a:p>
        </p:txBody>
      </p:sp>
      <p:sp>
        <p:nvSpPr>
          <p:cNvPr id="10" name="Date Placeholder 9">
            <a:extLst>
              <a:ext uri="{FF2B5EF4-FFF2-40B4-BE49-F238E27FC236}">
                <a16:creationId xmlns:a16="http://schemas.microsoft.com/office/drawing/2014/main" id="{CD78C99E-E019-4294-B758-95C3AE52C016}"/>
              </a:ext>
            </a:extLst>
          </p:cNvPr>
          <p:cNvSpPr>
            <a:spLocks noGrp="1"/>
          </p:cNvSpPr>
          <p:nvPr>
            <p:ph type="dt" idx="15"/>
          </p:nvPr>
        </p:nvSpPr>
        <p:spPr/>
        <p:txBody>
          <a:bodyPr/>
          <a:lstStyle/>
          <a:p>
            <a:r>
              <a:rPr lang="en-US"/>
              <a:t>March 2022</a:t>
            </a:r>
            <a:endParaRPr lang="en-GB" dirty="0"/>
          </a:p>
        </p:txBody>
      </p:sp>
    </p:spTree>
    <p:extLst>
      <p:ext uri="{BB962C8B-B14F-4D97-AF65-F5344CB8AC3E}">
        <p14:creationId xmlns:p14="http://schemas.microsoft.com/office/powerpoint/2010/main" val="230125488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a:xfrm>
            <a:off x="2209800" y="685800"/>
            <a:ext cx="7772400" cy="1066800"/>
          </a:xfrm>
          <a:ln/>
        </p:spPr>
        <p:txBody>
          <a:bodyPr/>
          <a:lstStyle/>
          <a:p>
            <a:pPr>
              <a:tabLst>
                <a:tab pos="0" algn="l"/>
                <a:tab pos="914377" algn="l"/>
                <a:tab pos="1828754" algn="l"/>
                <a:tab pos="2743131" algn="l"/>
                <a:tab pos="3657509" algn="l"/>
                <a:tab pos="4571886" algn="l"/>
                <a:tab pos="5486263" algn="l"/>
                <a:tab pos="6400640" algn="l"/>
                <a:tab pos="7315017" algn="l"/>
                <a:tab pos="8229394" algn="l"/>
                <a:tab pos="9143771" algn="l"/>
                <a:tab pos="10058149" algn="l"/>
              </a:tabLst>
            </a:pPr>
            <a:r>
              <a:rPr lang="en-GB" dirty="0" err="1"/>
              <a:t>TGbc</a:t>
            </a:r>
            <a:r>
              <a:rPr lang="en-GB" dirty="0"/>
              <a:t> Closing Report</a:t>
            </a:r>
          </a:p>
        </p:txBody>
      </p:sp>
      <p:sp>
        <p:nvSpPr>
          <p:cNvPr id="3074" name="Rectangle 2"/>
          <p:cNvSpPr>
            <a:spLocks noGrp="1" noChangeArrowheads="1"/>
          </p:cNvSpPr>
          <p:nvPr>
            <p:ph type="body" idx="1"/>
          </p:nvPr>
        </p:nvSpPr>
        <p:spPr>
          <a:xfrm>
            <a:off x="2209800" y="1524001"/>
            <a:ext cx="7772400" cy="396875"/>
          </a:xfrm>
          <a:ln/>
        </p:spPr>
        <p:txBody>
          <a:bodyPr/>
          <a:lstStyle/>
          <a:p>
            <a:pPr algn="ctr">
              <a:spcBef>
                <a:spcPts val="500"/>
              </a:spcBef>
              <a:tabLst>
                <a:tab pos="912791" algn="l"/>
                <a:tab pos="1827168" algn="l"/>
                <a:tab pos="2741545" algn="l"/>
                <a:tab pos="3655922" algn="l"/>
                <a:tab pos="4570299" algn="l"/>
                <a:tab pos="5484676" algn="l"/>
                <a:tab pos="6399053" algn="l"/>
                <a:tab pos="7313430" algn="l"/>
                <a:tab pos="8227808" algn="l"/>
                <a:tab pos="9142185" algn="l"/>
                <a:tab pos="10056562" algn="l"/>
              </a:tabLst>
            </a:pPr>
            <a:r>
              <a:rPr lang="en-GB" sz="2000" dirty="0"/>
              <a:t>Date:</a:t>
            </a:r>
            <a:r>
              <a:rPr lang="en-GB" sz="2000" b="0" dirty="0"/>
              <a:t> 2022-03-14</a:t>
            </a:r>
          </a:p>
        </p:txBody>
      </p:sp>
      <p:graphicFrame>
        <p:nvGraphicFramePr>
          <p:cNvPr id="3075" name="Object 3"/>
          <p:cNvGraphicFramePr>
            <a:graphicFrameLocks noChangeAspect="1"/>
          </p:cNvGraphicFramePr>
          <p:nvPr/>
        </p:nvGraphicFramePr>
        <p:xfrm>
          <a:off x="2032000" y="2286000"/>
          <a:ext cx="8128000" cy="2463800"/>
        </p:xfrm>
        <a:graphic>
          <a:graphicData uri="http://schemas.openxmlformats.org/presentationml/2006/ole">
            <mc:AlternateContent xmlns:mc="http://schemas.openxmlformats.org/markup-compatibility/2006">
              <mc:Choice xmlns:v="urn:schemas-microsoft-com:vml" Requires="v">
                <p:oleObj spid="_x0000_s9228" name="Dokument" r:id="rId4" imgW="8255000" imgH="2514600" progId="Word.Document.8">
                  <p:embed/>
                </p:oleObj>
              </mc:Choice>
              <mc:Fallback>
                <p:oleObj name="Dokument" r:id="rId4" imgW="8255000" imgH="2514600" progId="Word.Document.8">
                  <p:embed/>
                  <p:pic>
                    <p:nvPicPr>
                      <p:cNvPr id="3075"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32000" y="2286000"/>
                        <a:ext cx="8128000" cy="2463800"/>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3076" name="Rectangle 4"/>
          <p:cNvSpPr>
            <a:spLocks noChangeArrowheads="1"/>
          </p:cNvSpPr>
          <p:nvPr/>
        </p:nvSpPr>
        <p:spPr bwMode="auto">
          <a:xfrm>
            <a:off x="2057400" y="1939925"/>
            <a:ext cx="1447800" cy="381000"/>
          </a:xfrm>
          <a:prstGeom prst="rect">
            <a:avLst/>
          </a:prstGeom>
          <a:noFill/>
          <a:ln w="9525">
            <a:noFill/>
            <a:round/>
            <a:headEnd/>
            <a:tailEnd/>
          </a:ln>
          <a:effectLst/>
        </p:spPr>
        <p:txBody>
          <a:bodyPr lIns="92160" tIns="46080" rIns="92160" bIns="46080"/>
          <a:lstStyle/>
          <a:p>
            <a:pPr>
              <a:spcBef>
                <a:spcPts val="500"/>
              </a:spcBef>
              <a:tabLst>
                <a:tab pos="342891" algn="l"/>
                <a:tab pos="1257269" algn="l"/>
                <a:tab pos="2171646" algn="l"/>
                <a:tab pos="3086023" algn="l"/>
                <a:tab pos="4000400" algn="l"/>
                <a:tab pos="4914777" algn="l"/>
                <a:tab pos="5829154" algn="l"/>
                <a:tab pos="6743531" algn="l"/>
                <a:tab pos="7657909" algn="l"/>
                <a:tab pos="8572286" algn="l"/>
                <a:tab pos="9486663" algn="l"/>
                <a:tab pos="10401040" algn="l"/>
              </a:tabLst>
            </a:pPr>
            <a:r>
              <a:rPr lang="en-GB" sz="2000">
                <a:solidFill>
                  <a:srgbClr val="000000"/>
                </a:solidFill>
              </a:rPr>
              <a:t>Authors:</a:t>
            </a:r>
          </a:p>
        </p:txBody>
      </p:sp>
      <p:sp>
        <p:nvSpPr>
          <p:cNvPr id="2" name="Footer Placeholder 1">
            <a:extLst>
              <a:ext uri="{FF2B5EF4-FFF2-40B4-BE49-F238E27FC236}">
                <a16:creationId xmlns:a16="http://schemas.microsoft.com/office/drawing/2014/main" id="{C5D604D9-E6FA-4CB2-B2F6-50F8BAA3D5A4}"/>
              </a:ext>
            </a:extLst>
          </p:cNvPr>
          <p:cNvSpPr>
            <a:spLocks noGrp="1"/>
          </p:cNvSpPr>
          <p:nvPr>
            <p:ph type="ftr" idx="14"/>
          </p:nvPr>
        </p:nvSpPr>
        <p:spPr/>
        <p:txBody>
          <a:bodyPr/>
          <a:lstStyle/>
          <a:p>
            <a:r>
              <a:rPr lang="en-GB"/>
              <a:t>Marc Emmelmann, Koden-TI</a:t>
            </a:r>
            <a:endParaRPr lang="en-GB" dirty="0"/>
          </a:p>
        </p:txBody>
      </p:sp>
      <p:sp>
        <p:nvSpPr>
          <p:cNvPr id="3" name="Slide Number Placeholder 2">
            <a:extLst>
              <a:ext uri="{FF2B5EF4-FFF2-40B4-BE49-F238E27FC236}">
                <a16:creationId xmlns:a16="http://schemas.microsoft.com/office/drawing/2014/main" id="{DD17F9CB-4BBF-42AB-BA17-99A83B840D4B}"/>
              </a:ext>
            </a:extLst>
          </p:cNvPr>
          <p:cNvSpPr>
            <a:spLocks noGrp="1"/>
          </p:cNvSpPr>
          <p:nvPr>
            <p:ph type="sldNum" idx="12"/>
          </p:nvPr>
        </p:nvSpPr>
        <p:spPr/>
        <p:txBody>
          <a:bodyPr/>
          <a:lstStyle/>
          <a:p>
            <a:r>
              <a:rPr lang="en-GB"/>
              <a:t>Slide </a:t>
            </a:r>
            <a:fld id="{440F5867-744E-4AA6-B0ED-4C44D2DFBB7B}" type="slidenum">
              <a:rPr lang="en-GB" smtClean="0"/>
              <a:pPr/>
              <a:t>48</a:t>
            </a:fld>
            <a:endParaRPr lang="en-GB" dirty="0"/>
          </a:p>
        </p:txBody>
      </p:sp>
      <p:sp>
        <p:nvSpPr>
          <p:cNvPr id="4" name="Date Placeholder 3">
            <a:extLst>
              <a:ext uri="{FF2B5EF4-FFF2-40B4-BE49-F238E27FC236}">
                <a16:creationId xmlns:a16="http://schemas.microsoft.com/office/drawing/2014/main" id="{8ACDD24D-20F9-4346-9FC1-E08B5469FC07}"/>
              </a:ext>
            </a:extLst>
          </p:cNvPr>
          <p:cNvSpPr>
            <a:spLocks noGrp="1"/>
          </p:cNvSpPr>
          <p:nvPr>
            <p:ph type="dt" idx="15"/>
          </p:nvPr>
        </p:nvSpPr>
        <p:spPr/>
        <p:txBody>
          <a:bodyPr/>
          <a:lstStyle/>
          <a:p>
            <a:r>
              <a:rPr lang="en-US"/>
              <a:t>March 2022</a:t>
            </a:r>
            <a:endParaRPr lang="en-GB" dirty="0"/>
          </a:p>
        </p:txBody>
      </p:sp>
    </p:spTree>
    <p:extLst>
      <p:ext uri="{BB962C8B-B14F-4D97-AF65-F5344CB8AC3E}">
        <p14:creationId xmlns:p14="http://schemas.microsoft.com/office/powerpoint/2010/main" val="183962714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2209800" y="685800"/>
            <a:ext cx="7772400" cy="1066800"/>
          </a:xfrm>
          <a:ln/>
        </p:spPr>
        <p:txBody>
          <a:bodyPr/>
          <a:lstStyle/>
          <a:p>
            <a:pPr>
              <a:tabLst>
                <a:tab pos="0" algn="l"/>
                <a:tab pos="914377" algn="l"/>
                <a:tab pos="1828754" algn="l"/>
                <a:tab pos="2743131" algn="l"/>
                <a:tab pos="3657509" algn="l"/>
                <a:tab pos="4571886" algn="l"/>
                <a:tab pos="5486263" algn="l"/>
                <a:tab pos="6400640" algn="l"/>
                <a:tab pos="7315017" algn="l"/>
                <a:tab pos="8229394" algn="l"/>
                <a:tab pos="9143771" algn="l"/>
                <a:tab pos="10058149" algn="l"/>
              </a:tabLst>
            </a:pPr>
            <a:r>
              <a:rPr lang="en-GB"/>
              <a:t>Abstract</a:t>
            </a:r>
          </a:p>
        </p:txBody>
      </p:sp>
      <p:sp>
        <p:nvSpPr>
          <p:cNvPr id="4098" name="Rectangle 2"/>
          <p:cNvSpPr>
            <a:spLocks noGrp="1" noChangeArrowheads="1"/>
          </p:cNvSpPr>
          <p:nvPr>
            <p:ph type="body" idx="1"/>
          </p:nvPr>
        </p:nvSpPr>
        <p:spPr>
          <a:xfrm>
            <a:off x="914510" y="1981200"/>
            <a:ext cx="10462077" cy="4114800"/>
          </a:xfrm>
          <a:ln/>
        </p:spPr>
        <p:txBody>
          <a:bodyPr/>
          <a:lstStyle/>
          <a:p>
            <a:pPr>
              <a:tabLst>
                <a:tab pos="912791" algn="l"/>
                <a:tab pos="1827168" algn="l"/>
                <a:tab pos="2741545" algn="l"/>
                <a:tab pos="3655922" algn="l"/>
                <a:tab pos="4570299" algn="l"/>
                <a:tab pos="5484676" algn="l"/>
                <a:tab pos="6399053" algn="l"/>
                <a:tab pos="7313430" algn="l"/>
                <a:tab pos="8227808" algn="l"/>
                <a:tab pos="9142185" algn="l"/>
                <a:tab pos="10056562" algn="l"/>
              </a:tabLst>
            </a:pPr>
            <a:r>
              <a:rPr lang="en-GB" dirty="0"/>
              <a:t>Closing report for IEEE 802.11 </a:t>
            </a:r>
            <a:r>
              <a:rPr lang="en-GB" dirty="0" err="1"/>
              <a:t>TGbc</a:t>
            </a:r>
            <a:r>
              <a:rPr lang="en-GB" dirty="0"/>
              <a:t> (Broadcast Services) for March 2022.</a:t>
            </a:r>
          </a:p>
        </p:txBody>
      </p:sp>
      <p:sp>
        <p:nvSpPr>
          <p:cNvPr id="2" name="Footer Placeholder 1">
            <a:extLst>
              <a:ext uri="{FF2B5EF4-FFF2-40B4-BE49-F238E27FC236}">
                <a16:creationId xmlns:a16="http://schemas.microsoft.com/office/drawing/2014/main" id="{0940B2D1-A888-481E-9AF4-2C69F05DFA78}"/>
              </a:ext>
            </a:extLst>
          </p:cNvPr>
          <p:cNvSpPr>
            <a:spLocks noGrp="1"/>
          </p:cNvSpPr>
          <p:nvPr>
            <p:ph type="ftr" idx="14"/>
          </p:nvPr>
        </p:nvSpPr>
        <p:spPr/>
        <p:txBody>
          <a:bodyPr/>
          <a:lstStyle/>
          <a:p>
            <a:r>
              <a:rPr lang="en-GB"/>
              <a:t>Marc Emmelmann, Koden-TI</a:t>
            </a:r>
            <a:endParaRPr lang="en-GB" dirty="0"/>
          </a:p>
        </p:txBody>
      </p:sp>
      <p:sp>
        <p:nvSpPr>
          <p:cNvPr id="3" name="Slide Number Placeholder 2">
            <a:extLst>
              <a:ext uri="{FF2B5EF4-FFF2-40B4-BE49-F238E27FC236}">
                <a16:creationId xmlns:a16="http://schemas.microsoft.com/office/drawing/2014/main" id="{D7378565-697C-4667-A19A-26D990B97FD6}"/>
              </a:ext>
            </a:extLst>
          </p:cNvPr>
          <p:cNvSpPr>
            <a:spLocks noGrp="1"/>
          </p:cNvSpPr>
          <p:nvPr>
            <p:ph type="sldNum" idx="12"/>
          </p:nvPr>
        </p:nvSpPr>
        <p:spPr/>
        <p:txBody>
          <a:bodyPr/>
          <a:lstStyle/>
          <a:p>
            <a:r>
              <a:rPr lang="en-GB"/>
              <a:t>Slide </a:t>
            </a:r>
            <a:fld id="{440F5867-744E-4AA6-B0ED-4C44D2DFBB7B}" type="slidenum">
              <a:rPr lang="en-GB" smtClean="0"/>
              <a:pPr/>
              <a:t>49</a:t>
            </a:fld>
            <a:endParaRPr lang="en-GB" dirty="0"/>
          </a:p>
        </p:txBody>
      </p:sp>
      <p:sp>
        <p:nvSpPr>
          <p:cNvPr id="7" name="Date Placeholder 6">
            <a:extLst>
              <a:ext uri="{FF2B5EF4-FFF2-40B4-BE49-F238E27FC236}">
                <a16:creationId xmlns:a16="http://schemas.microsoft.com/office/drawing/2014/main" id="{517937CB-F45F-498E-B718-541A68AE71DE}"/>
              </a:ext>
            </a:extLst>
          </p:cNvPr>
          <p:cNvSpPr>
            <a:spLocks noGrp="1"/>
          </p:cNvSpPr>
          <p:nvPr>
            <p:ph type="dt" idx="15"/>
          </p:nvPr>
        </p:nvSpPr>
        <p:spPr/>
        <p:txBody>
          <a:bodyPr/>
          <a:lstStyle/>
          <a:p>
            <a:r>
              <a:rPr lang="en-US"/>
              <a:t>March 2022</a:t>
            </a:r>
            <a:endParaRPr lang="en-GB" dirty="0"/>
          </a:p>
        </p:txBody>
      </p:sp>
    </p:spTree>
    <p:extLst>
      <p:ext uri="{BB962C8B-B14F-4D97-AF65-F5344CB8AC3E}">
        <p14:creationId xmlns:p14="http://schemas.microsoft.com/office/powerpoint/2010/main" val="12262505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038EA-E7D3-411E-AA01-A91872252762}"/>
              </a:ext>
            </a:extLst>
          </p:cNvPr>
          <p:cNvSpPr>
            <a:spLocks noGrp="1"/>
          </p:cNvSpPr>
          <p:nvPr>
            <p:ph type="title"/>
          </p:nvPr>
        </p:nvSpPr>
        <p:spPr/>
        <p:txBody>
          <a:bodyPr/>
          <a:lstStyle/>
          <a:p>
            <a:endParaRPr lang="en-US"/>
          </a:p>
        </p:txBody>
      </p:sp>
      <p:sp>
        <p:nvSpPr>
          <p:cNvPr id="4" name="Date Placeholder 3">
            <a:extLst>
              <a:ext uri="{FF2B5EF4-FFF2-40B4-BE49-F238E27FC236}">
                <a16:creationId xmlns:a16="http://schemas.microsoft.com/office/drawing/2014/main" id="{BF886797-8C70-4EB1-8875-218F36C8C491}"/>
              </a:ext>
            </a:extLst>
          </p:cNvPr>
          <p:cNvSpPr>
            <a:spLocks noGrp="1"/>
          </p:cNvSpPr>
          <p:nvPr>
            <p:ph type="dt" sz="half" idx="10"/>
          </p:nvPr>
        </p:nvSpPr>
        <p:spPr bwMode="auto">
          <a:xfrm>
            <a:off x="929218" y="332604"/>
            <a:ext cx="1541128"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smtClean="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March 2022</a:t>
            </a:r>
          </a:p>
        </p:txBody>
      </p:sp>
      <p:sp>
        <p:nvSpPr>
          <p:cNvPr id="5" name="Footer Placeholder 4">
            <a:extLst>
              <a:ext uri="{FF2B5EF4-FFF2-40B4-BE49-F238E27FC236}">
                <a16:creationId xmlns:a16="http://schemas.microsoft.com/office/drawing/2014/main" id="{B9D96BD3-8C66-476D-BEED-D489DD0A32AD}"/>
              </a:ext>
            </a:extLst>
          </p:cNvPr>
          <p:cNvSpPr>
            <a:spLocks noGrp="1"/>
          </p:cNvSpPr>
          <p:nvPr>
            <p:ph type="ftr" sz="quarter" idx="11"/>
          </p:nvPr>
        </p:nvSpPr>
        <p:spPr bwMode="auto">
          <a:xfrm>
            <a:off x="9224642" y="6475413"/>
            <a:ext cx="2167260"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b="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Dorothy Stanley, HP Enterprise</a:t>
            </a:r>
          </a:p>
        </p:txBody>
      </p:sp>
      <p:sp>
        <p:nvSpPr>
          <p:cNvPr id="6" name="Slide Number Placeholder 5">
            <a:extLst>
              <a:ext uri="{FF2B5EF4-FFF2-40B4-BE49-F238E27FC236}">
                <a16:creationId xmlns:a16="http://schemas.microsoft.com/office/drawing/2014/main" id="{C3613AD6-2F43-41F2-BCA7-AB796FA2EE5A}"/>
              </a:ext>
            </a:extLst>
          </p:cNvPr>
          <p:cNvSpPr>
            <a:spLocks noGrp="1"/>
          </p:cNvSpPr>
          <p:nvPr>
            <p:ph type="sldNum" sz="quarter" idx="12"/>
          </p:nvPr>
        </p:nvSpPr>
        <p:spPr/>
        <p:txBody>
          <a:bodyPr/>
          <a:lstStyle/>
          <a:p>
            <a:pPr>
              <a:defRPr/>
            </a:pPr>
            <a:r>
              <a:rPr lang="en-US"/>
              <a:t>Slide </a:t>
            </a:r>
            <a:fld id="{DDBC98B1-8847-456F-A590-69DC1C4B50DA}" type="slidenum">
              <a:rPr lang="en-US" smtClean="0"/>
              <a:pPr>
                <a:defRPr/>
              </a:pPr>
              <a:t>5</a:t>
            </a:fld>
            <a:endParaRPr lang="en-US"/>
          </a:p>
        </p:txBody>
      </p:sp>
      <p:pic>
        <p:nvPicPr>
          <p:cNvPr id="7" name="Picture 6">
            <a:extLst>
              <a:ext uri="{FF2B5EF4-FFF2-40B4-BE49-F238E27FC236}">
                <a16:creationId xmlns:a16="http://schemas.microsoft.com/office/drawing/2014/main" id="{5BB249D3-B151-4F42-B876-914847D4300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9762" y="674750"/>
            <a:ext cx="10615157" cy="5800663"/>
          </a:xfrm>
          <a:prstGeom prst="rect">
            <a:avLst/>
          </a:prstGeom>
        </p:spPr>
      </p:pic>
    </p:spTree>
    <p:extLst>
      <p:ext uri="{BB962C8B-B14F-4D97-AF65-F5344CB8AC3E}">
        <p14:creationId xmlns:p14="http://schemas.microsoft.com/office/powerpoint/2010/main" val="357543651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z="2667" dirty="0"/>
              <a:t>Meeting Goals &amp; Accomplishments of the week</a:t>
            </a:r>
          </a:p>
        </p:txBody>
      </p:sp>
      <p:sp>
        <p:nvSpPr>
          <p:cNvPr id="3" name="Inhaltsplatzhalter 2"/>
          <p:cNvSpPr>
            <a:spLocks noGrp="1"/>
          </p:cNvSpPr>
          <p:nvPr>
            <p:ph idx="1"/>
          </p:nvPr>
        </p:nvSpPr>
        <p:spPr>
          <a:xfrm>
            <a:off x="914402" y="1981200"/>
            <a:ext cx="10475383" cy="4113213"/>
          </a:xfrm>
        </p:spPr>
        <p:txBody>
          <a:bodyPr/>
          <a:lstStyle/>
          <a:p>
            <a:pPr marL="0" indent="0"/>
            <a:r>
              <a:rPr lang="en-US" sz="2133" dirty="0">
                <a:solidFill>
                  <a:schemeClr val="tx1"/>
                </a:solidFill>
              </a:rPr>
              <a:t>Goal for the week:</a:t>
            </a:r>
          </a:p>
          <a:p>
            <a:pPr>
              <a:buFont typeface="Arial"/>
              <a:buChar char="•"/>
            </a:pPr>
            <a:r>
              <a:rPr lang="en-US" sz="2133" dirty="0">
                <a:solidFill>
                  <a:schemeClr val="tx1"/>
                </a:solidFill>
              </a:rPr>
              <a:t>Work on comment resolutions</a:t>
            </a:r>
          </a:p>
          <a:p>
            <a:pPr>
              <a:buFont typeface="Arial"/>
              <a:buChar char="•"/>
            </a:pPr>
            <a:r>
              <a:rPr lang="en-US" sz="2133" dirty="0">
                <a:solidFill>
                  <a:schemeClr val="tx1"/>
                </a:solidFill>
              </a:rPr>
              <a:t>Discussion with WG Editor and TG Editor on ANA assignments</a:t>
            </a:r>
          </a:p>
          <a:p>
            <a:pPr>
              <a:buFont typeface="Arial"/>
              <a:buChar char="•"/>
            </a:pPr>
            <a:r>
              <a:rPr lang="en-US" sz="2133" dirty="0">
                <a:solidFill>
                  <a:schemeClr val="tx1"/>
                </a:solidFill>
              </a:rPr>
              <a:t>Try to go to D3.0 recirculation WG LB</a:t>
            </a:r>
          </a:p>
          <a:p>
            <a:pPr marL="0" indent="0"/>
            <a:endParaRPr lang="en-US" sz="2133" dirty="0">
              <a:solidFill>
                <a:schemeClr val="tx1"/>
              </a:solidFill>
            </a:endParaRPr>
          </a:p>
          <a:p>
            <a:pPr marL="0" indent="0"/>
            <a:r>
              <a:rPr lang="en-US" sz="2133" dirty="0">
                <a:solidFill>
                  <a:schemeClr val="tx1"/>
                </a:solidFill>
              </a:rPr>
              <a:t>Accomplishments</a:t>
            </a:r>
          </a:p>
          <a:p>
            <a:pPr marL="380990" indent="-380990">
              <a:buFont typeface="Arial" panose="020B0604020202020204" pitchFamily="34" charset="0"/>
              <a:buChar char="•"/>
            </a:pPr>
            <a:r>
              <a:rPr lang="en-US" sz="2133" dirty="0">
                <a:solidFill>
                  <a:schemeClr val="tx1"/>
                </a:solidFill>
              </a:rPr>
              <a:t>Group met 5 times this week</a:t>
            </a:r>
          </a:p>
          <a:p>
            <a:pPr marL="380990" indent="-380990">
              <a:buFont typeface="Arial" panose="020B0604020202020204" pitchFamily="34" charset="0"/>
              <a:buChar char="•"/>
            </a:pPr>
            <a:r>
              <a:rPr lang="en-US" sz="2133" dirty="0">
                <a:solidFill>
                  <a:schemeClr val="tx1"/>
                </a:solidFill>
              </a:rPr>
              <a:t>Resolved 79 technical comments</a:t>
            </a:r>
          </a:p>
          <a:p>
            <a:pPr marL="781031" lvl="1" indent="-380990">
              <a:buFont typeface="Arial" panose="020B0604020202020204" pitchFamily="34" charset="0"/>
              <a:buChar char="•"/>
            </a:pPr>
            <a:r>
              <a:rPr lang="en-US" sz="1733" dirty="0">
                <a:solidFill>
                  <a:schemeClr val="tx1"/>
                </a:solidFill>
              </a:rPr>
              <a:t>All comments resolved;</a:t>
            </a:r>
          </a:p>
          <a:p>
            <a:pPr marL="781031" lvl="1" indent="-380990">
              <a:buFont typeface="Arial" panose="020B0604020202020204" pitchFamily="34" charset="0"/>
              <a:buChar char="•"/>
            </a:pPr>
            <a:r>
              <a:rPr lang="en-US" sz="1733" dirty="0">
                <a:solidFill>
                  <a:schemeClr val="tx1"/>
                </a:solidFill>
                <a:highlight>
                  <a:srgbClr val="FFFF00"/>
                </a:highlight>
              </a:rPr>
              <a:t>TG motion to request WG recirc passed</a:t>
            </a:r>
          </a:p>
          <a:p>
            <a:pPr marL="380990" indent="-380990">
              <a:buFont typeface="Arial" panose="020B0604020202020204" pitchFamily="34" charset="0"/>
              <a:buChar char="•"/>
            </a:pPr>
            <a:r>
              <a:rPr lang="en-US" sz="2133" dirty="0">
                <a:solidFill>
                  <a:schemeClr val="tx1"/>
                </a:solidFill>
              </a:rPr>
              <a:t>ANA discussion with WG Editor deferred to upcoming </a:t>
            </a:r>
            <a:r>
              <a:rPr lang="en-US" sz="2133" dirty="0" err="1">
                <a:solidFill>
                  <a:schemeClr val="tx1"/>
                </a:solidFill>
              </a:rPr>
              <a:t>telcos</a:t>
            </a:r>
            <a:endParaRPr lang="en-US" sz="2133" dirty="0">
              <a:solidFill>
                <a:schemeClr val="tx1"/>
              </a:solidFill>
            </a:endParaRPr>
          </a:p>
        </p:txBody>
      </p:sp>
      <p:sp>
        <p:nvSpPr>
          <p:cNvPr id="7" name="Footer Placeholder 6">
            <a:extLst>
              <a:ext uri="{FF2B5EF4-FFF2-40B4-BE49-F238E27FC236}">
                <a16:creationId xmlns:a16="http://schemas.microsoft.com/office/drawing/2014/main" id="{DF529910-1233-41A6-B475-FEF0276F1AEA}"/>
              </a:ext>
            </a:extLst>
          </p:cNvPr>
          <p:cNvSpPr>
            <a:spLocks noGrp="1"/>
          </p:cNvSpPr>
          <p:nvPr>
            <p:ph type="ftr" idx="14"/>
          </p:nvPr>
        </p:nvSpPr>
        <p:spPr/>
        <p:txBody>
          <a:bodyPr/>
          <a:lstStyle/>
          <a:p>
            <a:r>
              <a:rPr lang="en-GB"/>
              <a:t>Marc Emmelmann, Koden-TI</a:t>
            </a:r>
            <a:endParaRPr lang="en-GB" dirty="0"/>
          </a:p>
        </p:txBody>
      </p:sp>
      <p:sp>
        <p:nvSpPr>
          <p:cNvPr id="8" name="Slide Number Placeholder 7">
            <a:extLst>
              <a:ext uri="{FF2B5EF4-FFF2-40B4-BE49-F238E27FC236}">
                <a16:creationId xmlns:a16="http://schemas.microsoft.com/office/drawing/2014/main" id="{F3540A3D-35E7-4B9F-B51F-3A84E8D6D4C3}"/>
              </a:ext>
            </a:extLst>
          </p:cNvPr>
          <p:cNvSpPr>
            <a:spLocks noGrp="1"/>
          </p:cNvSpPr>
          <p:nvPr>
            <p:ph type="sldNum" idx="12"/>
          </p:nvPr>
        </p:nvSpPr>
        <p:spPr/>
        <p:txBody>
          <a:bodyPr/>
          <a:lstStyle/>
          <a:p>
            <a:r>
              <a:rPr lang="en-GB"/>
              <a:t>Slide </a:t>
            </a:r>
            <a:fld id="{440F5867-744E-4AA6-B0ED-4C44D2DFBB7B}" type="slidenum">
              <a:rPr lang="en-GB" smtClean="0"/>
              <a:pPr/>
              <a:t>50</a:t>
            </a:fld>
            <a:endParaRPr lang="en-GB" dirty="0"/>
          </a:p>
        </p:txBody>
      </p:sp>
      <p:sp>
        <p:nvSpPr>
          <p:cNvPr id="9" name="Date Placeholder 8">
            <a:extLst>
              <a:ext uri="{FF2B5EF4-FFF2-40B4-BE49-F238E27FC236}">
                <a16:creationId xmlns:a16="http://schemas.microsoft.com/office/drawing/2014/main" id="{A9E797F2-7B3C-44E2-ABC6-815C8C919C08}"/>
              </a:ext>
            </a:extLst>
          </p:cNvPr>
          <p:cNvSpPr>
            <a:spLocks noGrp="1"/>
          </p:cNvSpPr>
          <p:nvPr>
            <p:ph type="dt" idx="15"/>
          </p:nvPr>
        </p:nvSpPr>
        <p:spPr/>
        <p:txBody>
          <a:bodyPr/>
          <a:lstStyle/>
          <a:p>
            <a:r>
              <a:rPr lang="en-US"/>
              <a:t>March 2022</a:t>
            </a:r>
            <a:endParaRPr lang="en-GB" dirty="0"/>
          </a:p>
        </p:txBody>
      </p:sp>
    </p:spTree>
    <p:extLst>
      <p:ext uri="{BB962C8B-B14F-4D97-AF65-F5344CB8AC3E}">
        <p14:creationId xmlns:p14="http://schemas.microsoft.com/office/powerpoint/2010/main" val="73717178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a:xfrm>
            <a:off x="2209800" y="684214"/>
            <a:ext cx="7772400" cy="1160463"/>
          </a:xfrm>
          <a:ln/>
        </p:spPr>
        <p:txBody>
          <a:bodyPr vert="horz" wrap="square" lIns="90000" tIns="46800" rIns="90000" bIns="46800" numCol="1" anchor="ctr" anchorCtr="0" compatLnSpc="1">
            <a:prstTxWarp prst="textNoShape">
              <a:avLst/>
            </a:prstTxWarp>
          </a:bodyPr>
          <a:lstStyle/>
          <a:p>
            <a:r>
              <a:rPr lang="en-US" dirty="0"/>
              <a:t>Plans for Next Meeting &amp; Upcoming </a:t>
            </a:r>
            <a:r>
              <a:rPr lang="en-US" dirty="0" err="1"/>
              <a:t>Telcos</a:t>
            </a:r>
            <a:endParaRPr lang="en-US" dirty="0"/>
          </a:p>
        </p:txBody>
      </p:sp>
      <p:sp>
        <p:nvSpPr>
          <p:cNvPr id="10242" name="Rectangle 2"/>
          <p:cNvSpPr>
            <a:spLocks noGrp="1" noChangeArrowheads="1"/>
          </p:cNvSpPr>
          <p:nvPr>
            <p:ph type="body" idx="1"/>
          </p:nvPr>
        </p:nvSpPr>
        <p:spPr>
          <a:xfrm>
            <a:off x="911423" y="1796819"/>
            <a:ext cx="10463599" cy="4208463"/>
          </a:xfrm>
          <a:ln/>
        </p:spPr>
        <p:txBody>
          <a:bodyPr/>
          <a:lstStyle/>
          <a:p>
            <a:pPr marL="0" indent="0"/>
            <a:r>
              <a:rPr lang="en-US" dirty="0" err="1">
                <a:solidFill>
                  <a:schemeClr val="tx1"/>
                </a:solidFill>
              </a:rPr>
              <a:t>Telcos</a:t>
            </a:r>
            <a:endParaRPr lang="en-US" dirty="0">
              <a:solidFill>
                <a:schemeClr val="tx1"/>
              </a:solidFill>
            </a:endParaRPr>
          </a:p>
          <a:p>
            <a:pPr marL="380990" indent="-380990">
              <a:buFont typeface="Arial" panose="020B0604020202020204" pitchFamily="34" charset="0"/>
              <a:buChar char="•"/>
            </a:pPr>
            <a:r>
              <a:rPr lang="en-US" dirty="0">
                <a:solidFill>
                  <a:schemeClr val="tx1"/>
                </a:solidFill>
              </a:rPr>
              <a:t>Discussion with WG Editor on ANA Assignment</a:t>
            </a:r>
          </a:p>
          <a:p>
            <a:pPr marL="380990" indent="-380990">
              <a:buFont typeface="Arial" panose="020B0604020202020204" pitchFamily="34" charset="0"/>
              <a:buChar char="•"/>
            </a:pPr>
            <a:r>
              <a:rPr lang="en-US" dirty="0">
                <a:solidFill>
                  <a:schemeClr val="tx1"/>
                </a:solidFill>
              </a:rPr>
              <a:t>To be decided: discussion on potential support of S1G</a:t>
            </a:r>
          </a:p>
          <a:p>
            <a:pPr marL="380990" indent="-380990">
              <a:buFont typeface="Arial" panose="020B0604020202020204" pitchFamily="34" charset="0"/>
              <a:buChar char="•"/>
            </a:pPr>
            <a:r>
              <a:rPr lang="en-US" dirty="0">
                <a:solidFill>
                  <a:schemeClr val="tx1"/>
                </a:solidFill>
              </a:rPr>
              <a:t>Start resolving comments from upcoming WG LB</a:t>
            </a:r>
          </a:p>
          <a:p>
            <a:pPr marL="380990" indent="-380990">
              <a:buFont typeface="Arial" panose="020B0604020202020204" pitchFamily="34" charset="0"/>
              <a:buChar char="•"/>
            </a:pPr>
            <a:endParaRPr lang="en-US" dirty="0">
              <a:solidFill>
                <a:schemeClr val="tx1"/>
              </a:solidFill>
            </a:endParaRPr>
          </a:p>
          <a:p>
            <a:pPr marL="0" indent="0"/>
            <a:r>
              <a:rPr lang="en-US" dirty="0">
                <a:solidFill>
                  <a:schemeClr val="tx1"/>
                </a:solidFill>
              </a:rPr>
              <a:t>Upcoming meeting</a:t>
            </a:r>
          </a:p>
          <a:p>
            <a:pPr marL="380990" indent="-380990">
              <a:buFont typeface="Arial" panose="020B0604020202020204" pitchFamily="34" charset="0"/>
              <a:buChar char="•"/>
            </a:pPr>
            <a:r>
              <a:rPr lang="en-US" dirty="0">
                <a:solidFill>
                  <a:schemeClr val="tx1"/>
                </a:solidFill>
              </a:rPr>
              <a:t>Resolution of comments from upcoming WG LB</a:t>
            </a:r>
          </a:p>
          <a:p>
            <a:pPr marL="380990" indent="-380990">
              <a:buFont typeface="Arial" panose="020B0604020202020204" pitchFamily="34" charset="0"/>
              <a:buChar char="•"/>
            </a:pPr>
            <a:endParaRPr lang="en-US" dirty="0">
              <a:solidFill>
                <a:schemeClr val="tx1"/>
              </a:solidFill>
            </a:endParaRPr>
          </a:p>
          <a:p>
            <a:pPr marL="0" indent="0"/>
            <a:r>
              <a:rPr lang="en-US" dirty="0">
                <a:solidFill>
                  <a:schemeClr val="tx1"/>
                </a:solidFill>
              </a:rPr>
              <a:t>Weekly </a:t>
            </a:r>
            <a:r>
              <a:rPr lang="en-US" dirty="0" err="1">
                <a:solidFill>
                  <a:schemeClr val="tx1"/>
                </a:solidFill>
              </a:rPr>
              <a:t>Telcos</a:t>
            </a:r>
            <a:endParaRPr lang="en-US" dirty="0">
              <a:solidFill>
                <a:schemeClr val="tx1"/>
              </a:solidFill>
            </a:endParaRPr>
          </a:p>
          <a:p>
            <a:pPr>
              <a:buFont typeface="Arial" panose="020B0604020202020204" pitchFamily="34" charset="0"/>
              <a:buChar char="•"/>
            </a:pPr>
            <a:r>
              <a:rPr lang="en-US" dirty="0"/>
              <a:t>Tuesdays, 10:00h – 11.00h ET (1 hours)</a:t>
            </a:r>
          </a:p>
        </p:txBody>
      </p:sp>
      <p:sp>
        <p:nvSpPr>
          <p:cNvPr id="2" name="Footer Placeholder 1">
            <a:extLst>
              <a:ext uri="{FF2B5EF4-FFF2-40B4-BE49-F238E27FC236}">
                <a16:creationId xmlns:a16="http://schemas.microsoft.com/office/drawing/2014/main" id="{E87742C3-8E3D-420D-9AEA-7611F54C3036}"/>
              </a:ext>
            </a:extLst>
          </p:cNvPr>
          <p:cNvSpPr>
            <a:spLocks noGrp="1"/>
          </p:cNvSpPr>
          <p:nvPr>
            <p:ph type="ftr" idx="14"/>
          </p:nvPr>
        </p:nvSpPr>
        <p:spPr/>
        <p:txBody>
          <a:bodyPr/>
          <a:lstStyle/>
          <a:p>
            <a:r>
              <a:rPr lang="en-GB"/>
              <a:t>Marc Emmelmann, Koden-TI</a:t>
            </a:r>
            <a:endParaRPr lang="en-GB" dirty="0"/>
          </a:p>
        </p:txBody>
      </p:sp>
      <p:sp>
        <p:nvSpPr>
          <p:cNvPr id="3" name="Slide Number Placeholder 2">
            <a:extLst>
              <a:ext uri="{FF2B5EF4-FFF2-40B4-BE49-F238E27FC236}">
                <a16:creationId xmlns:a16="http://schemas.microsoft.com/office/drawing/2014/main" id="{44C6AA0B-49C8-4087-B3B5-EF69E9132D72}"/>
              </a:ext>
            </a:extLst>
          </p:cNvPr>
          <p:cNvSpPr>
            <a:spLocks noGrp="1"/>
          </p:cNvSpPr>
          <p:nvPr>
            <p:ph type="sldNum" idx="12"/>
          </p:nvPr>
        </p:nvSpPr>
        <p:spPr/>
        <p:txBody>
          <a:bodyPr/>
          <a:lstStyle/>
          <a:p>
            <a:r>
              <a:rPr lang="en-GB"/>
              <a:t>Slide </a:t>
            </a:r>
            <a:fld id="{440F5867-744E-4AA6-B0ED-4C44D2DFBB7B}" type="slidenum">
              <a:rPr lang="en-GB" smtClean="0"/>
              <a:pPr/>
              <a:t>51</a:t>
            </a:fld>
            <a:endParaRPr lang="en-GB" dirty="0"/>
          </a:p>
        </p:txBody>
      </p:sp>
      <p:sp>
        <p:nvSpPr>
          <p:cNvPr id="7" name="Date Placeholder 6">
            <a:extLst>
              <a:ext uri="{FF2B5EF4-FFF2-40B4-BE49-F238E27FC236}">
                <a16:creationId xmlns:a16="http://schemas.microsoft.com/office/drawing/2014/main" id="{B22A3AFD-E68E-44D9-98E1-BC5376FA5EB0}"/>
              </a:ext>
            </a:extLst>
          </p:cNvPr>
          <p:cNvSpPr>
            <a:spLocks noGrp="1"/>
          </p:cNvSpPr>
          <p:nvPr>
            <p:ph type="dt" idx="15"/>
          </p:nvPr>
        </p:nvSpPr>
        <p:spPr/>
        <p:txBody>
          <a:bodyPr/>
          <a:lstStyle/>
          <a:p>
            <a:r>
              <a:rPr lang="en-US"/>
              <a:t>March 2022</a:t>
            </a:r>
            <a:endParaRPr lang="en-GB" dirty="0"/>
          </a:p>
        </p:txBody>
      </p:sp>
    </p:spTree>
    <p:extLst>
      <p:ext uri="{BB962C8B-B14F-4D97-AF65-F5344CB8AC3E}">
        <p14:creationId xmlns:p14="http://schemas.microsoft.com/office/powerpoint/2010/main" val="215899997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err="1">
                <a:solidFill>
                  <a:schemeClr val="tx1"/>
                </a:solidFill>
              </a:rPr>
              <a:t>TGbc</a:t>
            </a:r>
            <a:r>
              <a:rPr lang="en-US" dirty="0">
                <a:solidFill>
                  <a:schemeClr val="tx1"/>
                </a:solidFill>
              </a:rPr>
              <a:t> schedule (unchanged)</a:t>
            </a:r>
          </a:p>
        </p:txBody>
      </p:sp>
      <p:sp>
        <p:nvSpPr>
          <p:cNvPr id="7" name="Inhaltsplatzhalter 2">
            <a:extLst>
              <a:ext uri="{FF2B5EF4-FFF2-40B4-BE49-F238E27FC236}">
                <a16:creationId xmlns:a16="http://schemas.microsoft.com/office/drawing/2014/main" id="{2F694896-C649-894C-96D2-15E938CA17CC}"/>
              </a:ext>
            </a:extLst>
          </p:cNvPr>
          <p:cNvSpPr txBox="1">
            <a:spLocks/>
          </p:cNvSpPr>
          <p:nvPr/>
        </p:nvSpPr>
        <p:spPr bwMode="auto">
          <a:xfrm>
            <a:off x="914401" y="1796819"/>
            <a:ext cx="10361084" cy="3936439"/>
          </a:xfrm>
          <a:prstGeom prst="rect">
            <a:avLst/>
          </a:prstGeom>
          <a:noFill/>
          <a:ln w="9525">
            <a:noFill/>
            <a:round/>
            <a:headEnd/>
            <a:tailEnd/>
          </a:ln>
          <a:effectLst/>
        </p:spPr>
        <p:txBody>
          <a:bodyPr vert="horz" wrap="square" lIns="122880" tIns="61440" rIns="122880" bIns="61440" numCol="1" anchor="t" anchorCtr="0" compatLnSpc="1">
            <a:prstTxWarp prst="textNoShape">
              <a:avLst/>
            </a:prstTxWarp>
          </a:bodyPr>
          <a:lstStyle>
            <a:lvl1pPr marL="257175" indent="-257175" algn="l" defTabSz="336947" rtl="0" eaLnBrk="1" fontAlgn="base" hangingPunct="1">
              <a:spcBef>
                <a:spcPts val="450"/>
              </a:spcBef>
              <a:spcAft>
                <a:spcPct val="0"/>
              </a:spcAft>
              <a:buClr>
                <a:srgbClr val="000000"/>
              </a:buClr>
              <a:buSzPct val="100000"/>
              <a:buFont typeface="Times New Roman" pitchFamily="16" charset="0"/>
              <a:defRPr sz="1800" b="1">
                <a:solidFill>
                  <a:srgbClr val="000000"/>
                </a:solidFill>
                <a:latin typeface="+mn-lt"/>
                <a:ea typeface="+mn-ea"/>
                <a:cs typeface="+mn-cs"/>
              </a:defRPr>
            </a:lvl1pPr>
            <a:lvl2pPr marL="557213" indent="-214313" algn="l" defTabSz="336947" rtl="0" eaLnBrk="1" fontAlgn="base" hangingPunct="1">
              <a:spcBef>
                <a:spcPts val="375"/>
              </a:spcBef>
              <a:spcAft>
                <a:spcPct val="0"/>
              </a:spcAft>
              <a:buClr>
                <a:srgbClr val="000000"/>
              </a:buClr>
              <a:buSzPct val="100000"/>
              <a:buFont typeface="Times New Roman" pitchFamily="16" charset="0"/>
              <a:defRPr sz="1500">
                <a:solidFill>
                  <a:srgbClr val="000000"/>
                </a:solidFill>
                <a:latin typeface="+mn-lt"/>
                <a:ea typeface="+mn-ea"/>
              </a:defRPr>
            </a:lvl2pPr>
            <a:lvl3pPr marL="857250" indent="-171450" algn="l" defTabSz="336947" rtl="0" eaLnBrk="1" fontAlgn="base" hangingPunct="1">
              <a:spcBef>
                <a:spcPts val="338"/>
              </a:spcBef>
              <a:spcAft>
                <a:spcPct val="0"/>
              </a:spcAft>
              <a:buClr>
                <a:srgbClr val="000000"/>
              </a:buClr>
              <a:buSzPct val="100000"/>
              <a:buFont typeface="Times New Roman" pitchFamily="16" charset="0"/>
              <a:defRPr>
                <a:solidFill>
                  <a:srgbClr val="000000"/>
                </a:solidFill>
                <a:latin typeface="+mn-lt"/>
                <a:ea typeface="+mn-ea"/>
              </a:defRPr>
            </a:lvl3pPr>
            <a:lvl4pPr marL="1200150" indent="-171450" algn="l" defTabSz="336947" rtl="0" eaLnBrk="1" fontAlgn="base" hangingPunct="1">
              <a:spcBef>
                <a:spcPts val="300"/>
              </a:spcBef>
              <a:spcAft>
                <a:spcPct val="0"/>
              </a:spcAft>
              <a:buClr>
                <a:srgbClr val="000000"/>
              </a:buClr>
              <a:buSzPct val="100000"/>
              <a:buFont typeface="Times New Roman" pitchFamily="16" charset="0"/>
              <a:defRPr sz="1200">
                <a:solidFill>
                  <a:srgbClr val="000000"/>
                </a:solidFill>
                <a:latin typeface="+mn-lt"/>
                <a:ea typeface="+mn-ea"/>
              </a:defRPr>
            </a:lvl4pPr>
            <a:lvl5pPr marL="1543050" indent="-171450" algn="l" defTabSz="336947" rtl="0" eaLnBrk="1" fontAlgn="base" hangingPunct="1">
              <a:spcBef>
                <a:spcPts val="300"/>
              </a:spcBef>
              <a:spcAft>
                <a:spcPct val="0"/>
              </a:spcAft>
              <a:buClr>
                <a:srgbClr val="000000"/>
              </a:buClr>
              <a:buSzPct val="100000"/>
              <a:buFont typeface="Times New Roman" pitchFamily="16" charset="0"/>
              <a:defRPr sz="1200">
                <a:solidFill>
                  <a:srgbClr val="000000"/>
                </a:solidFill>
                <a:latin typeface="+mn-lt"/>
                <a:ea typeface="+mn-ea"/>
              </a:defRPr>
            </a:lvl5pPr>
            <a:lvl6pPr marL="1885950" indent="-171450" algn="l" defTabSz="336947" rtl="0" eaLnBrk="1" fontAlgn="base" hangingPunct="1">
              <a:spcBef>
                <a:spcPts val="300"/>
              </a:spcBef>
              <a:spcAft>
                <a:spcPct val="0"/>
              </a:spcAft>
              <a:buClr>
                <a:srgbClr val="000000"/>
              </a:buClr>
              <a:buSzPct val="100000"/>
              <a:buFont typeface="Times New Roman" pitchFamily="16" charset="0"/>
              <a:defRPr sz="1200">
                <a:solidFill>
                  <a:srgbClr val="000000"/>
                </a:solidFill>
                <a:latin typeface="+mn-lt"/>
                <a:ea typeface="+mn-ea"/>
              </a:defRPr>
            </a:lvl6pPr>
            <a:lvl7pPr marL="2228850" indent="-171450" algn="l" defTabSz="336947" rtl="0" eaLnBrk="1" fontAlgn="base" hangingPunct="1">
              <a:spcBef>
                <a:spcPts val="300"/>
              </a:spcBef>
              <a:spcAft>
                <a:spcPct val="0"/>
              </a:spcAft>
              <a:buClr>
                <a:srgbClr val="000000"/>
              </a:buClr>
              <a:buSzPct val="100000"/>
              <a:buFont typeface="Times New Roman" pitchFamily="16" charset="0"/>
              <a:defRPr sz="1200">
                <a:solidFill>
                  <a:srgbClr val="000000"/>
                </a:solidFill>
                <a:latin typeface="+mn-lt"/>
                <a:ea typeface="+mn-ea"/>
              </a:defRPr>
            </a:lvl7pPr>
            <a:lvl8pPr marL="2571750" indent="-171450" algn="l" defTabSz="336947" rtl="0" eaLnBrk="1" fontAlgn="base" hangingPunct="1">
              <a:spcBef>
                <a:spcPts val="300"/>
              </a:spcBef>
              <a:spcAft>
                <a:spcPct val="0"/>
              </a:spcAft>
              <a:buClr>
                <a:srgbClr val="000000"/>
              </a:buClr>
              <a:buSzPct val="100000"/>
              <a:buFont typeface="Times New Roman" pitchFamily="16" charset="0"/>
              <a:defRPr sz="1200">
                <a:solidFill>
                  <a:srgbClr val="000000"/>
                </a:solidFill>
                <a:latin typeface="+mn-lt"/>
                <a:ea typeface="+mn-ea"/>
              </a:defRPr>
            </a:lvl8pPr>
            <a:lvl9pPr marL="2914650" indent="-171450" algn="l" defTabSz="336947" rtl="0" eaLnBrk="1" fontAlgn="base" hangingPunct="1">
              <a:spcBef>
                <a:spcPts val="300"/>
              </a:spcBef>
              <a:spcAft>
                <a:spcPct val="0"/>
              </a:spcAft>
              <a:buClr>
                <a:srgbClr val="000000"/>
              </a:buClr>
              <a:buSzPct val="100000"/>
              <a:buFont typeface="Times New Roman" pitchFamily="16" charset="0"/>
              <a:defRPr sz="1200">
                <a:solidFill>
                  <a:srgbClr val="000000"/>
                </a:solidFill>
                <a:latin typeface="+mn-lt"/>
                <a:ea typeface="+mn-ea"/>
              </a:defRPr>
            </a:lvl9pPr>
          </a:lstStyle>
          <a:p>
            <a:pPr marL="0" indent="0">
              <a:lnSpc>
                <a:spcPct val="80000"/>
              </a:lnSpc>
            </a:pPr>
            <a:r>
              <a:rPr lang="en-US" altLang="en-US" sz="2133" dirty="0">
                <a:solidFill>
                  <a:schemeClr val="tx1"/>
                </a:solidFill>
              </a:rPr>
              <a:t>January 2019		First meeting as a task group</a:t>
            </a:r>
          </a:p>
          <a:p>
            <a:pPr marL="0" indent="0">
              <a:lnSpc>
                <a:spcPct val="80000"/>
              </a:lnSpc>
            </a:pPr>
            <a:r>
              <a:rPr lang="en-US" altLang="en-US" sz="2133" dirty="0">
                <a:solidFill>
                  <a:schemeClr val="tx1"/>
                </a:solidFill>
              </a:rPr>
              <a:t>June 2020			Call for comments on D0.1</a:t>
            </a:r>
          </a:p>
          <a:p>
            <a:pPr marL="0" indent="0">
              <a:lnSpc>
                <a:spcPct val="80000"/>
              </a:lnSpc>
            </a:pPr>
            <a:r>
              <a:rPr lang="en-US" altLang="en-US" sz="2133" dirty="0">
                <a:solidFill>
                  <a:schemeClr val="tx1"/>
                </a:solidFill>
              </a:rPr>
              <a:t>November 2020	Initial WGLB (D1.0)</a:t>
            </a:r>
          </a:p>
          <a:p>
            <a:pPr marL="0" indent="0">
              <a:lnSpc>
                <a:spcPct val="80000"/>
              </a:lnSpc>
            </a:pPr>
            <a:r>
              <a:rPr lang="en-US" altLang="en-US" sz="2133" dirty="0">
                <a:solidFill>
                  <a:schemeClr val="tx1"/>
                </a:solidFill>
              </a:rPr>
              <a:t>September 2021	D2.0 WG Recirculation LB</a:t>
            </a:r>
          </a:p>
          <a:p>
            <a:pPr marL="0" indent="0">
              <a:lnSpc>
                <a:spcPct val="80000"/>
              </a:lnSpc>
            </a:pPr>
            <a:r>
              <a:rPr lang="en-US" altLang="en-US" sz="2133" dirty="0">
                <a:solidFill>
                  <a:schemeClr val="tx1"/>
                </a:solidFill>
              </a:rPr>
              <a:t>March 2022		D3.0 WG Recirculation LB</a:t>
            </a:r>
          </a:p>
          <a:p>
            <a:pPr marL="0" indent="0">
              <a:lnSpc>
                <a:spcPct val="80000"/>
              </a:lnSpc>
            </a:pPr>
            <a:r>
              <a:rPr lang="en-US" altLang="en-US" sz="2133" dirty="0">
                <a:solidFill>
                  <a:schemeClr val="tx1"/>
                </a:solidFill>
              </a:rPr>
              <a:t>March 2022		Editorial review / MEC/MDR on D3.0</a:t>
            </a:r>
          </a:p>
          <a:p>
            <a:pPr marL="0" indent="0">
              <a:lnSpc>
                <a:spcPct val="80000"/>
              </a:lnSpc>
            </a:pPr>
            <a:r>
              <a:rPr lang="en-US" altLang="en-US" sz="2133" dirty="0">
                <a:solidFill>
                  <a:schemeClr val="tx1"/>
                </a:solidFill>
              </a:rPr>
              <a:t>May	2022		D4.0 WG Recirculation LB</a:t>
            </a:r>
          </a:p>
          <a:p>
            <a:pPr marL="0" indent="0">
              <a:lnSpc>
                <a:spcPct val="80000"/>
              </a:lnSpc>
            </a:pPr>
            <a:r>
              <a:rPr lang="en-US" altLang="en-US" sz="2133" dirty="0">
                <a:solidFill>
                  <a:schemeClr val="tx1"/>
                </a:solidFill>
              </a:rPr>
              <a:t>May 2022			Form SAB Pool</a:t>
            </a:r>
          </a:p>
          <a:p>
            <a:pPr marL="0" indent="0">
              <a:lnSpc>
                <a:spcPct val="80000"/>
              </a:lnSpc>
            </a:pPr>
            <a:r>
              <a:rPr lang="en-US" altLang="en-US" sz="2133" dirty="0">
                <a:solidFill>
                  <a:schemeClr val="tx1"/>
                </a:solidFill>
              </a:rPr>
              <a:t>Jul 2022			D4.0-unchanged WG Recirculation LB</a:t>
            </a:r>
          </a:p>
          <a:p>
            <a:pPr marL="0" indent="0">
              <a:lnSpc>
                <a:spcPct val="80000"/>
              </a:lnSpc>
            </a:pPr>
            <a:r>
              <a:rPr lang="en-US" altLang="en-US" sz="2133" dirty="0">
                <a:solidFill>
                  <a:schemeClr val="tx1"/>
                </a:solidFill>
              </a:rPr>
              <a:t>Jul 2022			Initial SAB (4.0)</a:t>
            </a:r>
          </a:p>
          <a:p>
            <a:pPr marL="0" indent="0">
              <a:lnSpc>
                <a:spcPct val="80000"/>
              </a:lnSpc>
            </a:pPr>
            <a:r>
              <a:rPr lang="en-US" altLang="en-US" sz="2133" dirty="0">
                <a:solidFill>
                  <a:schemeClr val="tx1"/>
                </a:solidFill>
              </a:rPr>
              <a:t>November 2022	Recirculation SAB</a:t>
            </a:r>
          </a:p>
          <a:p>
            <a:pPr marL="0" indent="0">
              <a:lnSpc>
                <a:spcPct val="80000"/>
              </a:lnSpc>
            </a:pPr>
            <a:r>
              <a:rPr lang="en-US" altLang="en-US" sz="2133" dirty="0">
                <a:solidFill>
                  <a:schemeClr val="tx1"/>
                </a:solidFill>
              </a:rPr>
              <a:t>March 2023		Final WG/EC approval</a:t>
            </a:r>
          </a:p>
          <a:p>
            <a:pPr marL="0" indent="0">
              <a:lnSpc>
                <a:spcPct val="80000"/>
              </a:lnSpc>
            </a:pPr>
            <a:r>
              <a:rPr lang="en-US" altLang="en-US" sz="2133" dirty="0">
                <a:solidFill>
                  <a:schemeClr val="tx1"/>
                </a:solidFill>
              </a:rPr>
              <a:t>May 2023			</a:t>
            </a:r>
            <a:r>
              <a:rPr lang="en-US" altLang="en-US" sz="2133" dirty="0" err="1">
                <a:solidFill>
                  <a:schemeClr val="tx1"/>
                </a:solidFill>
              </a:rPr>
              <a:t>Revcom</a:t>
            </a:r>
            <a:r>
              <a:rPr lang="en-US" altLang="en-US" sz="2133" dirty="0">
                <a:solidFill>
                  <a:schemeClr val="tx1"/>
                </a:solidFill>
              </a:rPr>
              <a:t>/SASB approval</a:t>
            </a:r>
            <a:endParaRPr lang="en-US" sz="2133" dirty="0">
              <a:solidFill>
                <a:schemeClr val="tx1"/>
              </a:solidFill>
            </a:endParaRPr>
          </a:p>
          <a:p>
            <a:endParaRPr lang="en-US" sz="2133" dirty="0">
              <a:solidFill>
                <a:schemeClr val="tx1"/>
              </a:solidFill>
            </a:endParaRPr>
          </a:p>
          <a:p>
            <a:endParaRPr lang="en-US" sz="2133" dirty="0">
              <a:solidFill>
                <a:schemeClr val="tx1"/>
              </a:solidFill>
            </a:endParaRPr>
          </a:p>
        </p:txBody>
      </p:sp>
      <p:sp>
        <p:nvSpPr>
          <p:cNvPr id="3" name="Footer Placeholder 2">
            <a:extLst>
              <a:ext uri="{FF2B5EF4-FFF2-40B4-BE49-F238E27FC236}">
                <a16:creationId xmlns:a16="http://schemas.microsoft.com/office/drawing/2014/main" id="{F6E4B3EB-730F-4EA3-A539-233D28D700A4}"/>
              </a:ext>
            </a:extLst>
          </p:cNvPr>
          <p:cNvSpPr>
            <a:spLocks noGrp="1"/>
          </p:cNvSpPr>
          <p:nvPr>
            <p:ph type="ftr" idx="14"/>
          </p:nvPr>
        </p:nvSpPr>
        <p:spPr/>
        <p:txBody>
          <a:bodyPr/>
          <a:lstStyle/>
          <a:p>
            <a:r>
              <a:rPr lang="en-GB"/>
              <a:t>Marc Emmelmann, Koden-TI</a:t>
            </a:r>
            <a:endParaRPr lang="en-GB" dirty="0"/>
          </a:p>
        </p:txBody>
      </p:sp>
      <p:sp>
        <p:nvSpPr>
          <p:cNvPr id="8" name="Slide Number Placeholder 7">
            <a:extLst>
              <a:ext uri="{FF2B5EF4-FFF2-40B4-BE49-F238E27FC236}">
                <a16:creationId xmlns:a16="http://schemas.microsoft.com/office/drawing/2014/main" id="{49C67569-8C18-427B-821C-1EBC0B433F48}"/>
              </a:ext>
            </a:extLst>
          </p:cNvPr>
          <p:cNvSpPr>
            <a:spLocks noGrp="1"/>
          </p:cNvSpPr>
          <p:nvPr>
            <p:ph type="sldNum" idx="12"/>
          </p:nvPr>
        </p:nvSpPr>
        <p:spPr/>
        <p:txBody>
          <a:bodyPr/>
          <a:lstStyle/>
          <a:p>
            <a:r>
              <a:rPr lang="en-GB"/>
              <a:t>Slide </a:t>
            </a:r>
            <a:fld id="{440F5867-744E-4AA6-B0ED-4C44D2DFBB7B}" type="slidenum">
              <a:rPr lang="en-GB" smtClean="0"/>
              <a:pPr/>
              <a:t>52</a:t>
            </a:fld>
            <a:endParaRPr lang="en-GB" dirty="0"/>
          </a:p>
        </p:txBody>
      </p:sp>
      <p:sp>
        <p:nvSpPr>
          <p:cNvPr id="9" name="Date Placeholder 8">
            <a:extLst>
              <a:ext uri="{FF2B5EF4-FFF2-40B4-BE49-F238E27FC236}">
                <a16:creationId xmlns:a16="http://schemas.microsoft.com/office/drawing/2014/main" id="{5A2F53E8-CE53-4F94-A556-98B4F6AFBF3C}"/>
              </a:ext>
            </a:extLst>
          </p:cNvPr>
          <p:cNvSpPr>
            <a:spLocks noGrp="1"/>
          </p:cNvSpPr>
          <p:nvPr>
            <p:ph type="dt" idx="15"/>
          </p:nvPr>
        </p:nvSpPr>
        <p:spPr/>
        <p:txBody>
          <a:bodyPr/>
          <a:lstStyle/>
          <a:p>
            <a:r>
              <a:rPr lang="en-US"/>
              <a:t>March 2022</a:t>
            </a:r>
            <a:endParaRPr lang="en-GB" dirty="0"/>
          </a:p>
        </p:txBody>
      </p:sp>
    </p:spTree>
    <p:extLst>
      <p:ext uri="{BB962C8B-B14F-4D97-AF65-F5344CB8AC3E}">
        <p14:creationId xmlns:p14="http://schemas.microsoft.com/office/powerpoint/2010/main" val="380090451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a:xfrm>
            <a:off x="2209800" y="685800"/>
            <a:ext cx="7772400" cy="1066800"/>
          </a:xfrm>
          <a:ln/>
        </p:spPr>
        <p:txBody>
          <a:bodyPr/>
          <a:lstStyle/>
          <a:p>
            <a:pPr>
              <a:tabLst>
                <a:tab pos="0" algn="l"/>
                <a:tab pos="914377" algn="l"/>
                <a:tab pos="1828754" algn="l"/>
                <a:tab pos="2743131" algn="l"/>
                <a:tab pos="3657509" algn="l"/>
                <a:tab pos="4571886" algn="l"/>
                <a:tab pos="5486263" algn="l"/>
                <a:tab pos="6400640" algn="l"/>
                <a:tab pos="7315017" algn="l"/>
                <a:tab pos="8229394" algn="l"/>
                <a:tab pos="9143771" algn="l"/>
                <a:tab pos="10058149" algn="l"/>
              </a:tabLst>
            </a:pPr>
            <a:r>
              <a:rPr lang="en-GB"/>
              <a:t>References</a:t>
            </a:r>
          </a:p>
        </p:txBody>
      </p:sp>
      <p:sp>
        <p:nvSpPr>
          <p:cNvPr id="11266" name="Rectangle 2"/>
          <p:cNvSpPr>
            <a:spLocks noGrp="1" noChangeArrowheads="1"/>
          </p:cNvSpPr>
          <p:nvPr>
            <p:ph type="body" idx="1"/>
          </p:nvPr>
        </p:nvSpPr>
        <p:spPr>
          <a:xfrm>
            <a:off x="840791" y="1981202"/>
            <a:ext cx="10631807" cy="4208463"/>
          </a:xfrm>
          <a:ln/>
        </p:spPr>
        <p:txBody>
          <a:bodyPr/>
          <a:lstStyle/>
          <a:p>
            <a:r>
              <a:rPr lang="en-US" dirty="0"/>
              <a:t>Agenda for this week:				11-22/0204</a:t>
            </a:r>
          </a:p>
          <a:p>
            <a:r>
              <a:rPr lang="en-US" dirty="0"/>
              <a:t>Meeting / Chair’s Slide Deck:		11-22/0205</a:t>
            </a:r>
          </a:p>
          <a:p>
            <a:r>
              <a:rPr lang="en-US" dirty="0"/>
              <a:t>Meeting minutes:					11-22/0426</a:t>
            </a:r>
          </a:p>
          <a:p>
            <a:r>
              <a:rPr lang="en-US" dirty="0"/>
              <a:t>Snapshot Slide:						11-22/0206</a:t>
            </a:r>
          </a:p>
          <a:p>
            <a:r>
              <a:rPr lang="en-US" dirty="0"/>
              <a:t>Closing report:						11-22/0207</a:t>
            </a:r>
          </a:p>
          <a:p>
            <a:endParaRPr lang="en-US" dirty="0"/>
          </a:p>
          <a:p>
            <a:r>
              <a:rPr lang="en-US" dirty="0" err="1"/>
              <a:t>TGbc</a:t>
            </a:r>
            <a:r>
              <a:rPr lang="en-US" dirty="0"/>
              <a:t> Motion Booklet:				11-18/2123</a:t>
            </a:r>
          </a:p>
          <a:p>
            <a:r>
              <a:rPr lang="en-US" dirty="0" err="1"/>
              <a:t>TGbc</a:t>
            </a:r>
            <a:r>
              <a:rPr lang="en-US" dirty="0"/>
              <a:t> Selection Procedure:			11-19/0135</a:t>
            </a:r>
          </a:p>
          <a:p>
            <a:r>
              <a:rPr lang="en-US" dirty="0" err="1"/>
              <a:t>TGbc</a:t>
            </a:r>
            <a:r>
              <a:rPr lang="en-US" dirty="0"/>
              <a:t> Functional Requirements:	11-19/0151</a:t>
            </a:r>
          </a:p>
          <a:p>
            <a:r>
              <a:rPr lang="en-US" dirty="0" err="1"/>
              <a:t>TGbc</a:t>
            </a:r>
            <a:r>
              <a:rPr lang="en-US" dirty="0"/>
              <a:t> </a:t>
            </a:r>
            <a:r>
              <a:rPr lang="en-US" dirty="0" err="1"/>
              <a:t>UseCase</a:t>
            </a:r>
            <a:r>
              <a:rPr lang="en-US" dirty="0"/>
              <a:t> Document:			11-19/268</a:t>
            </a:r>
          </a:p>
        </p:txBody>
      </p:sp>
      <p:sp>
        <p:nvSpPr>
          <p:cNvPr id="2" name="Footer Placeholder 1">
            <a:extLst>
              <a:ext uri="{FF2B5EF4-FFF2-40B4-BE49-F238E27FC236}">
                <a16:creationId xmlns:a16="http://schemas.microsoft.com/office/drawing/2014/main" id="{F02ABD5F-66FD-4A86-97ED-D0B31A185E34}"/>
              </a:ext>
            </a:extLst>
          </p:cNvPr>
          <p:cNvSpPr>
            <a:spLocks noGrp="1"/>
          </p:cNvSpPr>
          <p:nvPr>
            <p:ph type="ftr" idx="14"/>
          </p:nvPr>
        </p:nvSpPr>
        <p:spPr/>
        <p:txBody>
          <a:bodyPr/>
          <a:lstStyle/>
          <a:p>
            <a:r>
              <a:rPr lang="en-GB"/>
              <a:t>Marc Emmelmann, Koden-TI</a:t>
            </a:r>
            <a:endParaRPr lang="en-GB" dirty="0"/>
          </a:p>
        </p:txBody>
      </p:sp>
      <p:sp>
        <p:nvSpPr>
          <p:cNvPr id="3" name="Slide Number Placeholder 2">
            <a:extLst>
              <a:ext uri="{FF2B5EF4-FFF2-40B4-BE49-F238E27FC236}">
                <a16:creationId xmlns:a16="http://schemas.microsoft.com/office/drawing/2014/main" id="{DEA5976C-CDCE-41C0-B2DA-D8D7AB1F587F}"/>
              </a:ext>
            </a:extLst>
          </p:cNvPr>
          <p:cNvSpPr>
            <a:spLocks noGrp="1"/>
          </p:cNvSpPr>
          <p:nvPr>
            <p:ph type="sldNum" idx="12"/>
          </p:nvPr>
        </p:nvSpPr>
        <p:spPr/>
        <p:txBody>
          <a:bodyPr/>
          <a:lstStyle/>
          <a:p>
            <a:r>
              <a:rPr lang="en-GB"/>
              <a:t>Slide </a:t>
            </a:r>
            <a:fld id="{440F5867-744E-4AA6-B0ED-4C44D2DFBB7B}" type="slidenum">
              <a:rPr lang="en-GB" smtClean="0"/>
              <a:pPr/>
              <a:t>53</a:t>
            </a:fld>
            <a:endParaRPr lang="en-GB" dirty="0"/>
          </a:p>
        </p:txBody>
      </p:sp>
      <p:sp>
        <p:nvSpPr>
          <p:cNvPr id="7" name="Date Placeholder 6">
            <a:extLst>
              <a:ext uri="{FF2B5EF4-FFF2-40B4-BE49-F238E27FC236}">
                <a16:creationId xmlns:a16="http://schemas.microsoft.com/office/drawing/2014/main" id="{FFE09DCD-A992-4C43-9B56-E1986305CF7D}"/>
              </a:ext>
            </a:extLst>
          </p:cNvPr>
          <p:cNvSpPr>
            <a:spLocks noGrp="1"/>
          </p:cNvSpPr>
          <p:nvPr>
            <p:ph type="dt" idx="15"/>
          </p:nvPr>
        </p:nvSpPr>
        <p:spPr/>
        <p:txBody>
          <a:bodyPr/>
          <a:lstStyle/>
          <a:p>
            <a:r>
              <a:rPr lang="en-US"/>
              <a:t>March 2022</a:t>
            </a:r>
            <a:endParaRPr lang="en-GB" dirty="0"/>
          </a:p>
        </p:txBody>
      </p:sp>
    </p:spTree>
    <p:extLst>
      <p:ext uri="{BB962C8B-B14F-4D97-AF65-F5344CB8AC3E}">
        <p14:creationId xmlns:p14="http://schemas.microsoft.com/office/powerpoint/2010/main" val="41108960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1600201" y="685800"/>
            <a:ext cx="9144000" cy="1827530"/>
          </a:xfrm>
        </p:spPr>
        <p:txBody>
          <a:bodyPr vert="horz" wrap="square" lIns="92160" tIns="46080" rIns="92160" bIns="46080" anchor="ctr" anchorCtr="0"/>
          <a:lstStyle/>
          <a:p>
            <a:r>
              <a:rPr lang="en-US" altLang="zh-CN" sz="3200" dirty="0">
                <a:solidFill>
                  <a:srgbClr val="0000FF"/>
                </a:solidFill>
                <a:latin typeface="Arial Black" panose="020B0A04020102020204" pitchFamily="34" charset="0"/>
              </a:rPr>
              <a:t>IEEE 802.11 Interim Week</a:t>
            </a:r>
            <a:r>
              <a:rPr lang="en-US" altLang="zh-CN" dirty="0">
                <a:solidFill>
                  <a:srgbClr val="0000FF"/>
                </a:solidFill>
                <a:latin typeface="Arial Black" panose="020B0A04020102020204" pitchFamily="34" charset="0"/>
              </a:rPr>
              <a:t> Jan </a:t>
            </a:r>
            <a:r>
              <a:rPr lang="en-US" altLang="zh-CN" sz="3200" dirty="0">
                <a:solidFill>
                  <a:srgbClr val="0000FF"/>
                </a:solidFill>
                <a:latin typeface="Arial Black" panose="020B0A04020102020204" pitchFamily="34" charset="0"/>
              </a:rPr>
              <a:t>2022</a:t>
            </a:r>
            <a:br>
              <a:rPr lang="en-US" altLang="zh-CN" sz="3200" dirty="0">
                <a:solidFill>
                  <a:srgbClr val="0000FF"/>
                </a:solidFill>
                <a:latin typeface="Arial Black" panose="020B0A04020102020204" pitchFamily="34" charset="0"/>
              </a:rPr>
            </a:br>
            <a:r>
              <a:rPr lang="en-US" altLang="en-US" sz="3200" dirty="0">
                <a:solidFill>
                  <a:srgbClr val="0000FF"/>
                </a:solidFill>
                <a:latin typeface="Arial Black" panose="020B0A04020102020204" pitchFamily="34" charset="0"/>
              </a:rPr>
              <a:t>IEEE 802.11 </a:t>
            </a:r>
            <a:r>
              <a:rPr lang="en-US" altLang="en-US" sz="3200" dirty="0" err="1">
                <a:solidFill>
                  <a:srgbClr val="0000FF"/>
                </a:solidFill>
                <a:latin typeface="Arial Black" panose="020B0A04020102020204" pitchFamily="34" charset="0"/>
              </a:rPr>
              <a:t>TGbd</a:t>
            </a:r>
            <a:r>
              <a:rPr lang="en-US" altLang="en-US" sz="3200" dirty="0">
                <a:solidFill>
                  <a:srgbClr val="0000FF"/>
                </a:solidFill>
                <a:latin typeface="Arial Black" panose="020B0A04020102020204" pitchFamily="34" charset="0"/>
              </a:rPr>
              <a:t> Closing Report</a:t>
            </a:r>
            <a:endParaRPr lang="en-US" sz="3200" dirty="0">
              <a:solidFill>
                <a:srgbClr val="0000FF"/>
              </a:solidFill>
              <a:latin typeface="Arial Black" panose="020B0A04020102020204" pitchFamily="34" charset="0"/>
            </a:endParaRPr>
          </a:p>
        </p:txBody>
      </p:sp>
      <p:sp>
        <p:nvSpPr>
          <p:cNvPr id="7" name="Content Placeholder 2"/>
          <p:cNvSpPr txBox="1"/>
          <p:nvPr/>
        </p:nvSpPr>
        <p:spPr>
          <a:xfrm>
            <a:off x="1219200" y="2133600"/>
            <a:ext cx="9829800" cy="4124960"/>
          </a:xfrm>
          <a:prstGeom prst="rect">
            <a:avLst/>
          </a:prstGeom>
        </p:spPr>
        <p:txBody>
          <a:bodyPr/>
          <a:lstStyle>
            <a:lvl1pPr marL="342900" indent="-342900" algn="l" rtl="0" eaLnBrk="0" fontAlgn="base" hangingPunct="0">
              <a:spcBef>
                <a:spcPct val="20000"/>
              </a:spcBef>
              <a:spcAft>
                <a:spcPct val="0"/>
              </a:spcAft>
              <a:buChar char="•"/>
              <a:defRPr sz="2400" b="1">
                <a:solidFill>
                  <a:schemeClr val="tx1"/>
                </a:solidFill>
                <a:latin typeface="+mn-lt"/>
                <a:ea typeface="MS PGothic" panose="020B0600070205080204" pitchFamily="34" charset="-128"/>
                <a:cs typeface="MS PGothic" panose="020B0600070205080204" pitchFamily="34" charset="-128"/>
              </a:defRPr>
            </a:lvl1pPr>
            <a:lvl2pPr marL="742950" indent="-285750" algn="l" rtl="0" eaLnBrk="0" fontAlgn="base" hangingPunct="0">
              <a:spcBef>
                <a:spcPct val="20000"/>
              </a:spcBef>
              <a:spcAft>
                <a:spcPct val="0"/>
              </a:spcAft>
              <a:buChar char="–"/>
              <a:defRPr sz="2000">
                <a:solidFill>
                  <a:schemeClr val="tx1"/>
                </a:solidFill>
                <a:latin typeface="+mn-lt"/>
                <a:ea typeface="MS PGothic" panose="020B0600070205080204" pitchFamily="34" charset="-128"/>
                <a:cs typeface="MS PGothic" panose="020B0600070205080204" pitchFamily="34" charset="-128"/>
              </a:defRPr>
            </a:lvl2pPr>
            <a:lvl3pPr marL="1085850" indent="-228600" algn="l" rtl="0" eaLnBrk="0" fontAlgn="base" hangingPunct="0">
              <a:spcBef>
                <a:spcPct val="20000"/>
              </a:spcBef>
              <a:spcAft>
                <a:spcPct val="0"/>
              </a:spcAft>
              <a:buChar char="•"/>
              <a:defRPr>
                <a:solidFill>
                  <a:schemeClr val="tx1"/>
                </a:solidFill>
                <a:latin typeface="+mn-lt"/>
                <a:ea typeface="MS PGothic" panose="020B0600070205080204" pitchFamily="34" charset="-128"/>
                <a:cs typeface="MS PGothic" panose="020B0600070205080204" pitchFamily="34" charset="-128"/>
              </a:defRPr>
            </a:lvl3pPr>
            <a:lvl4pPr marL="1428750" indent="-228600" algn="l" rtl="0" eaLnBrk="0" fontAlgn="base" hangingPunct="0">
              <a:spcBef>
                <a:spcPct val="20000"/>
              </a:spcBef>
              <a:spcAft>
                <a:spcPct val="0"/>
              </a:spcAft>
              <a:buChar char="–"/>
              <a:defRPr sz="1600">
                <a:solidFill>
                  <a:schemeClr val="tx1"/>
                </a:solidFill>
                <a:latin typeface="+mn-lt"/>
                <a:ea typeface="MS PGothic" panose="020B0600070205080204" pitchFamily="34" charset="-128"/>
                <a:cs typeface="MS PGothic" panose="020B0600070205080204" pitchFamily="34" charset="-128"/>
              </a:defRPr>
            </a:lvl4pPr>
            <a:lvl5pPr marL="1771650" indent="-228600" algn="l" rtl="0" eaLnBrk="0" fontAlgn="base" hangingPunct="0">
              <a:spcBef>
                <a:spcPct val="20000"/>
              </a:spcBef>
              <a:spcAft>
                <a:spcPct val="0"/>
              </a:spcAft>
              <a:buChar char="•"/>
              <a:defRPr sz="1600">
                <a:solidFill>
                  <a:schemeClr val="tx1"/>
                </a:solidFill>
                <a:latin typeface="+mn-lt"/>
                <a:ea typeface="MS PGothic" panose="020B0600070205080204" pitchFamily="34" charset="-128"/>
                <a:cs typeface="MS PGothic" panose="020B0600070205080204" pitchFamily="34" charset="-128"/>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342900" marR="0" lvl="0" indent="-342900" algn="ctr" defTabSz="914400" rtl="0" eaLnBrk="0" fontAlgn="base" latinLnBrk="0" hangingPunct="0">
              <a:lnSpc>
                <a:spcPct val="90000"/>
              </a:lnSpc>
              <a:spcBef>
                <a:spcPct val="20000"/>
              </a:spcBef>
              <a:spcAft>
                <a:spcPct val="0"/>
              </a:spcAft>
              <a:buClrTx/>
              <a:buSzTx/>
              <a:buFontTx/>
              <a:buNone/>
              <a:defRPr/>
            </a:pPr>
            <a:endPar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endParaRPr>
          </a:p>
          <a:p>
            <a:pPr marL="342900" marR="0" lvl="0" indent="-342900" algn="ctr" defTabSz="914400" rtl="0" eaLnBrk="0" fontAlgn="base" latinLnBrk="0" hangingPunct="0">
              <a:lnSpc>
                <a:spcPct val="90000"/>
              </a:lnSpc>
              <a:spcBef>
                <a:spcPct val="20000"/>
              </a:spcBef>
              <a:spcAft>
                <a:spcPct val="0"/>
              </a:spcAft>
              <a:buClrTx/>
              <a:buSzTx/>
              <a:buFontTx/>
              <a:buNone/>
              <a:defRPr/>
            </a:pPr>
            <a:endParaRPr kumimoji="0" lang="en-US" altLang="en-US" sz="36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endParaRPr>
          </a:p>
          <a:p>
            <a:pPr marL="342900" marR="0" lvl="0" indent="-342900" algn="ctr" defTabSz="914400" rtl="0" eaLnBrk="0" fontAlgn="base" latinLnBrk="0" hangingPunct="0">
              <a:lnSpc>
                <a:spcPct val="90000"/>
              </a:lnSpc>
              <a:spcBef>
                <a:spcPct val="20000"/>
              </a:spcBef>
              <a:spcAft>
                <a:spcPct val="0"/>
              </a:spcAft>
              <a:buClrTx/>
              <a:buSzTx/>
              <a:buFontTx/>
              <a:buNone/>
              <a:defRPr/>
            </a:pPr>
            <a:endPar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endParaRPr>
          </a:p>
          <a:p>
            <a:pPr marL="342900" marR="0" lvl="0" indent="-342900" algn="l" defTabSz="914400" rtl="0" eaLnBrk="0" fontAlgn="base" latinLnBrk="0" hangingPunct="0">
              <a:lnSpc>
                <a:spcPct val="90000"/>
              </a:lnSpc>
              <a:spcBef>
                <a:spcPct val="20000"/>
              </a:spcBef>
              <a:spcAft>
                <a:spcPct val="0"/>
              </a:spcAft>
              <a:buClrTx/>
              <a:buSzTx/>
              <a:buFontTx/>
              <a:buNone/>
              <a:defRPr/>
            </a:pP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		   	        Chair:	Bo Sun (ZTE)</a:t>
            </a:r>
          </a:p>
          <a:p>
            <a:pPr marL="342900" marR="0" lvl="0" indent="-342900" algn="l" defTabSz="914400" rtl="0" eaLnBrk="0" fontAlgn="base" latinLnBrk="0" hangingPunct="0">
              <a:lnSpc>
                <a:spcPct val="90000"/>
              </a:lnSpc>
              <a:spcBef>
                <a:spcPct val="20000"/>
              </a:spcBef>
              <a:spcAft>
                <a:spcPct val="0"/>
              </a:spcAft>
              <a:buClrTx/>
              <a:buSzTx/>
              <a:buFontTx/>
              <a:buNone/>
              <a:defRPr/>
            </a:pP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			Vice Chair: 	</a:t>
            </a:r>
            <a:r>
              <a:rPr kumimoji="0" lang="en-US" altLang="en-US" sz="2000" b="1" i="0" u="none" strike="noStrike" kern="0" cap="none" spc="0" normalizeH="0" baseline="0" noProof="0" dirty="0" err="1">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Hongyuan</a:t>
            </a: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 Zhang (NXP), </a:t>
            </a:r>
          </a:p>
          <a:p>
            <a:pPr marL="342900" marR="0" lvl="0" indent="-342900" algn="l" defTabSz="914400" rtl="0" eaLnBrk="0" fontAlgn="base" latinLnBrk="0" hangingPunct="0">
              <a:lnSpc>
                <a:spcPct val="90000"/>
              </a:lnSpc>
              <a:spcBef>
                <a:spcPct val="20000"/>
              </a:spcBef>
              <a:spcAft>
                <a:spcPct val="0"/>
              </a:spcAft>
              <a:buClrTx/>
              <a:buSzTx/>
              <a:buFontTx/>
              <a:buNone/>
              <a:defRPr/>
            </a:pP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 					Joseph Levy (</a:t>
            </a:r>
            <a:r>
              <a:rPr kumimoji="0" lang="en-US" altLang="en-US" sz="2000" b="1" i="0" u="none" strike="noStrike" kern="0" cap="none" spc="0" normalizeH="0" baseline="0" noProof="0" dirty="0" err="1">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InterDigital</a:t>
            </a: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a:t>
            </a:r>
          </a:p>
          <a:p>
            <a:pPr marL="342900" marR="0" lvl="0" indent="-342900" algn="l" defTabSz="914400" rtl="0" eaLnBrk="0" fontAlgn="base" latinLnBrk="0" hangingPunct="0">
              <a:lnSpc>
                <a:spcPct val="90000"/>
              </a:lnSpc>
              <a:spcBef>
                <a:spcPct val="20000"/>
              </a:spcBef>
              <a:spcAft>
                <a:spcPct val="0"/>
              </a:spcAft>
              <a:buClrTx/>
              <a:buSzTx/>
              <a:buFontTx/>
              <a:buNone/>
              <a:defRPr/>
            </a:pP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			 Secretary: 	Yan Zhang (NXP)</a:t>
            </a:r>
          </a:p>
          <a:p>
            <a:pPr lvl="0">
              <a:lnSpc>
                <a:spcPct val="90000"/>
              </a:lnSpc>
              <a:buNone/>
              <a:defRPr/>
            </a:pPr>
            <a:r>
              <a:rPr lang="en-US" altLang="en-US" sz="2000" kern="0" dirty="0">
                <a:latin typeface="Arial" panose="020B0604020202020204" pitchFamily="34" charset="0"/>
              </a:rPr>
              <a:t> 		           Tech Editor:	</a:t>
            </a:r>
            <a:r>
              <a:rPr lang="en-US" altLang="en-US" sz="2000" kern="0" dirty="0" err="1">
                <a:latin typeface="Arial" panose="020B0604020202020204" pitchFamily="34" charset="0"/>
              </a:rPr>
              <a:t>Yujin</a:t>
            </a:r>
            <a:r>
              <a:rPr lang="en-US" altLang="en-US" sz="2000" kern="0" dirty="0">
                <a:latin typeface="Arial" panose="020B0604020202020204" pitchFamily="34" charset="0"/>
              </a:rPr>
              <a:t> Noh (</a:t>
            </a:r>
            <a:r>
              <a:rPr lang="en-US" altLang="en-US" sz="2000" kern="0" dirty="0" err="1">
                <a:latin typeface="Arial" panose="020B0604020202020204" pitchFamily="34" charset="0"/>
              </a:rPr>
              <a:t>Senscomm</a:t>
            </a:r>
            <a:r>
              <a:rPr lang="en-US" altLang="en-US" sz="2000" kern="0" dirty="0">
                <a:latin typeface="Arial" panose="020B0604020202020204" pitchFamily="34" charset="0"/>
              </a:rPr>
              <a:t>)</a:t>
            </a:r>
            <a:endParaRPr kumimoji="0" lang="en-US" altLang="en-US" sz="2000" b="1" i="1" u="none" strike="noStrike" kern="0" cap="none" spc="0" normalizeH="0" baseline="0" noProof="0" dirty="0">
              <a:ln>
                <a:noFill/>
              </a:ln>
              <a:solidFill>
                <a:schemeClr val="tx1"/>
              </a:solidFill>
              <a:effectLst/>
              <a:uLnTx/>
              <a:uFillTx/>
              <a:latin typeface="Arial" panose="020B0604020202020204" pitchFamily="34" charset="0"/>
            </a:endParaRPr>
          </a:p>
        </p:txBody>
      </p:sp>
      <p:sp>
        <p:nvSpPr>
          <p:cNvPr id="2" name="Footer Placeholder 1">
            <a:extLst>
              <a:ext uri="{FF2B5EF4-FFF2-40B4-BE49-F238E27FC236}">
                <a16:creationId xmlns:a16="http://schemas.microsoft.com/office/drawing/2014/main" id="{D8BF06EA-4056-4DA8-A9D2-78627B924A48}"/>
              </a:ext>
            </a:extLst>
          </p:cNvPr>
          <p:cNvSpPr>
            <a:spLocks noGrp="1"/>
          </p:cNvSpPr>
          <p:nvPr>
            <p:ph type="ftr" idx="11"/>
          </p:nvPr>
        </p:nvSpPr>
        <p:spPr/>
        <p:txBody>
          <a:bodyPr/>
          <a:lstStyle/>
          <a:p>
            <a:r>
              <a:rPr lang="en-GB"/>
              <a:t>Bo Sun, ZTE</a:t>
            </a:r>
          </a:p>
        </p:txBody>
      </p:sp>
      <p:sp>
        <p:nvSpPr>
          <p:cNvPr id="3" name="Slide Number Placeholder 2">
            <a:extLst>
              <a:ext uri="{FF2B5EF4-FFF2-40B4-BE49-F238E27FC236}">
                <a16:creationId xmlns:a16="http://schemas.microsoft.com/office/drawing/2014/main" id="{3F28247B-AA05-45D6-BEB0-9C908187649B}"/>
              </a:ext>
            </a:extLst>
          </p:cNvPr>
          <p:cNvSpPr>
            <a:spLocks noGrp="1"/>
          </p:cNvSpPr>
          <p:nvPr>
            <p:ph type="sldNum" idx="12"/>
          </p:nvPr>
        </p:nvSpPr>
        <p:spPr/>
        <p:txBody>
          <a:bodyPr/>
          <a:lstStyle/>
          <a:p>
            <a:r>
              <a:rPr lang="en-GB"/>
              <a:t>Slide </a:t>
            </a:r>
            <a:fld id="{06B781AF-4CCF-49B0-A572-DE54FBE5D942}" type="slidenum">
              <a:rPr lang="en-GB" smtClean="0"/>
              <a:pPr/>
              <a:t>54</a:t>
            </a:fld>
            <a:endParaRPr lang="en-GB"/>
          </a:p>
        </p:txBody>
      </p:sp>
      <p:sp>
        <p:nvSpPr>
          <p:cNvPr id="4" name="Date Placeholder 3">
            <a:extLst>
              <a:ext uri="{FF2B5EF4-FFF2-40B4-BE49-F238E27FC236}">
                <a16:creationId xmlns:a16="http://schemas.microsoft.com/office/drawing/2014/main" id="{64A2AD36-FB4A-49C2-A82E-CCA0683C3984}"/>
              </a:ext>
            </a:extLst>
          </p:cNvPr>
          <p:cNvSpPr>
            <a:spLocks noGrp="1"/>
          </p:cNvSpPr>
          <p:nvPr>
            <p:ph type="dt" idx="10"/>
          </p:nvPr>
        </p:nvSpPr>
        <p:spPr/>
        <p:txBody>
          <a:bodyPr/>
          <a:lstStyle/>
          <a:p>
            <a:r>
              <a:rPr lang="en-US"/>
              <a:t>March 2022</a:t>
            </a:r>
            <a:endParaRPr lang="en-GB"/>
          </a:p>
        </p:txBody>
      </p:sp>
    </p:spTree>
    <p:extLst>
      <p:ext uri="{BB962C8B-B14F-4D97-AF65-F5344CB8AC3E}">
        <p14:creationId xmlns:p14="http://schemas.microsoft.com/office/powerpoint/2010/main" val="415273868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914400" y="1969770"/>
            <a:ext cx="10361295" cy="4505644"/>
          </a:xfrm>
        </p:spPr>
        <p:txBody>
          <a:bodyPr>
            <a:normAutofit fontScale="80000" lnSpcReduction="10000"/>
          </a:bodyPr>
          <a:lstStyle/>
          <a:p>
            <a:pPr>
              <a:buFont typeface="Arial" panose="020B0604020202020204" pitchFamily="34" charset="0"/>
              <a:buChar char="•"/>
            </a:pPr>
            <a:r>
              <a:rPr lang="en-GB" altLang="en-US" dirty="0"/>
              <a:t>2 </a:t>
            </a:r>
            <a:r>
              <a:rPr lang="en-GB" altLang="en-US" dirty="0" err="1"/>
              <a:t>TGbd</a:t>
            </a:r>
            <a:r>
              <a:rPr lang="en-GB" altLang="en-US" dirty="0"/>
              <a:t> sessions were held during the week</a:t>
            </a:r>
          </a:p>
          <a:p>
            <a:pPr>
              <a:buFont typeface="Arial" panose="020B0604020202020204" pitchFamily="34" charset="0"/>
              <a:buChar char="•"/>
            </a:pPr>
            <a:r>
              <a:rPr lang="en-GB" altLang="en-US" dirty="0"/>
              <a:t>Approved TG minutes for Jan interim week and following TCs before Mar plenary week.</a:t>
            </a:r>
          </a:p>
          <a:p>
            <a:pPr>
              <a:buFont typeface="Arial" panose="020B0604020202020204" pitchFamily="34" charset="0"/>
              <a:buChar char="•"/>
            </a:pPr>
            <a:r>
              <a:rPr lang="en-GB" altLang="en-US" dirty="0"/>
              <a:t>Approved resolutions to all rest CIDs of LB 259 and comments from MDR report.</a:t>
            </a:r>
          </a:p>
          <a:p>
            <a:pPr>
              <a:buFont typeface="Arial" panose="020B0604020202020204" pitchFamily="34" charset="0"/>
              <a:buChar char="•"/>
            </a:pPr>
            <a:r>
              <a:rPr lang="en-GB" altLang="en-US" dirty="0"/>
              <a:t>Approved the generation of  11bd D4.0 and WG motion request for a 15-day WG LB recirculation</a:t>
            </a:r>
          </a:p>
          <a:p>
            <a:pPr>
              <a:buFont typeface="Arial" panose="020B0604020202020204" pitchFamily="34" charset="0"/>
              <a:buChar char="•"/>
            </a:pPr>
            <a:r>
              <a:rPr lang="en-GB" altLang="en-US" dirty="0"/>
              <a:t>Approved the CSD affirmation</a:t>
            </a:r>
          </a:p>
          <a:p>
            <a:pPr>
              <a:buFont typeface="Arial" panose="020B0604020202020204" pitchFamily="34" charset="0"/>
              <a:buChar char="•"/>
            </a:pPr>
            <a:r>
              <a:rPr lang="en-GB" altLang="en-US" dirty="0"/>
              <a:t>Approved Report to EC on Conditional SA BA and granting the </a:t>
            </a:r>
            <a:r>
              <a:rPr lang="en-GB" altLang="en-US" dirty="0" err="1"/>
              <a:t>TGbd</a:t>
            </a:r>
            <a:r>
              <a:rPr lang="en-GB" altLang="en-US" dirty="0"/>
              <a:t> chair editorial license</a:t>
            </a:r>
          </a:p>
          <a:p>
            <a:pPr>
              <a:buFont typeface="Arial" panose="020B0604020202020204" pitchFamily="34" charset="0"/>
              <a:buChar char="•"/>
            </a:pPr>
            <a:r>
              <a:rPr lang="en-GB" altLang="en-US" dirty="0"/>
              <a:t>Approved a WG motion request for Conditional SA BA.</a:t>
            </a:r>
          </a:p>
          <a:p>
            <a:pPr>
              <a:buFont typeface="Arial" panose="020B0604020202020204" pitchFamily="34" charset="0"/>
              <a:buChar char="•"/>
            </a:pPr>
            <a:r>
              <a:rPr lang="en-GB" altLang="en-US" dirty="0"/>
              <a:t>Approved 2 teleconference on Apr 1</a:t>
            </a:r>
            <a:r>
              <a:rPr lang="en-GB" altLang="en-US" baseline="30000" dirty="0"/>
              <a:t>st</a:t>
            </a:r>
            <a:r>
              <a:rPr lang="en-GB" altLang="en-US" dirty="0"/>
              <a:t> and Apr 5</a:t>
            </a:r>
            <a:r>
              <a:rPr lang="en-GB" altLang="en-US" baseline="30000" dirty="0"/>
              <a:t>th</a:t>
            </a:r>
            <a:r>
              <a:rPr lang="en-GB" altLang="en-US" dirty="0"/>
              <a:t>. </a:t>
            </a:r>
          </a:p>
          <a:p>
            <a:pPr>
              <a:buFont typeface="Arial" panose="020B0604020202020204" pitchFamily="34" charset="0"/>
              <a:buChar char="•"/>
            </a:pPr>
            <a:r>
              <a:rPr lang="en-GB" altLang="en-US" dirty="0" err="1"/>
              <a:t>TGbd</a:t>
            </a:r>
            <a:r>
              <a:rPr lang="en-GB" altLang="en-US" dirty="0"/>
              <a:t> agenda for this week:</a:t>
            </a:r>
          </a:p>
          <a:p>
            <a:pPr lvl="1">
              <a:buFont typeface="Arial" panose="020B0604020202020204" pitchFamily="34" charset="0"/>
              <a:buChar char="•"/>
            </a:pPr>
            <a:r>
              <a:rPr lang="en-GB" altLang="en-US" dirty="0">
                <a:hlinkClick r:id="rId2"/>
              </a:rPr>
              <a:t>https://mentor.ieee.org/802.11/dcn/22/11-22-0284-03-00bd-tgbd-agenda-for-mar-plenary-2022.pptx</a:t>
            </a:r>
            <a:endParaRPr lang="en-GB" altLang="en-US" dirty="0"/>
          </a:p>
          <a:p>
            <a:pPr marL="57150" indent="0"/>
            <a:endParaRPr lang="en-US" altLang="en-GB" dirty="0"/>
          </a:p>
          <a:p>
            <a:pPr marL="57150" indent="0"/>
            <a:r>
              <a:rPr lang="en-US" altLang="en-GB" dirty="0"/>
              <a:t>Goal for future TCs: resolve comments collected from WB LB for D4.0</a:t>
            </a:r>
          </a:p>
        </p:txBody>
      </p:sp>
      <p:sp>
        <p:nvSpPr>
          <p:cNvPr id="7" name="标题 6"/>
          <p:cNvSpPr>
            <a:spLocks noGrp="1"/>
          </p:cNvSpPr>
          <p:nvPr>
            <p:ph type="title"/>
          </p:nvPr>
        </p:nvSpPr>
        <p:spPr/>
        <p:txBody>
          <a:bodyPr/>
          <a:lstStyle/>
          <a:p>
            <a:r>
              <a:rPr lang="en-US" altLang="zh-CN" dirty="0" err="1"/>
              <a:t>TGbd’s</a:t>
            </a:r>
            <a:r>
              <a:rPr lang="en-US" altLang="zh-CN" dirty="0"/>
              <a:t> Progress during this plenary week</a:t>
            </a:r>
            <a:endParaRPr lang="zh-CN" altLang="en-US" dirty="0"/>
          </a:p>
        </p:txBody>
      </p:sp>
      <p:sp>
        <p:nvSpPr>
          <p:cNvPr id="2" name="Footer Placeholder 1">
            <a:extLst>
              <a:ext uri="{FF2B5EF4-FFF2-40B4-BE49-F238E27FC236}">
                <a16:creationId xmlns:a16="http://schemas.microsoft.com/office/drawing/2014/main" id="{6A4561B4-6FA1-4701-9059-11BFE40DF780}"/>
              </a:ext>
            </a:extLst>
          </p:cNvPr>
          <p:cNvSpPr>
            <a:spLocks noGrp="1"/>
          </p:cNvSpPr>
          <p:nvPr>
            <p:ph type="ftr" idx="14"/>
          </p:nvPr>
        </p:nvSpPr>
        <p:spPr/>
        <p:txBody>
          <a:bodyPr/>
          <a:lstStyle/>
          <a:p>
            <a:r>
              <a:rPr lang="en-GB"/>
              <a:t>Bo Sun, ZTE</a:t>
            </a:r>
            <a:endParaRPr lang="en-GB" dirty="0"/>
          </a:p>
        </p:txBody>
      </p:sp>
      <p:sp>
        <p:nvSpPr>
          <p:cNvPr id="8" name="Slide Number Placeholder 7">
            <a:extLst>
              <a:ext uri="{FF2B5EF4-FFF2-40B4-BE49-F238E27FC236}">
                <a16:creationId xmlns:a16="http://schemas.microsoft.com/office/drawing/2014/main" id="{753D6EB1-98BA-418F-BE7C-4EF01D0A7CA4}"/>
              </a:ext>
            </a:extLst>
          </p:cNvPr>
          <p:cNvSpPr>
            <a:spLocks noGrp="1"/>
          </p:cNvSpPr>
          <p:nvPr>
            <p:ph type="sldNum" idx="12"/>
          </p:nvPr>
        </p:nvSpPr>
        <p:spPr/>
        <p:txBody>
          <a:bodyPr/>
          <a:lstStyle/>
          <a:p>
            <a:r>
              <a:rPr lang="en-GB"/>
              <a:t>Slide </a:t>
            </a:r>
            <a:fld id="{440F5867-744E-4AA6-B0ED-4C44D2DFBB7B}" type="slidenum">
              <a:rPr lang="en-GB" smtClean="0"/>
              <a:pPr/>
              <a:t>55</a:t>
            </a:fld>
            <a:endParaRPr lang="en-GB" dirty="0"/>
          </a:p>
        </p:txBody>
      </p:sp>
      <p:sp>
        <p:nvSpPr>
          <p:cNvPr id="9" name="Date Placeholder 8">
            <a:extLst>
              <a:ext uri="{FF2B5EF4-FFF2-40B4-BE49-F238E27FC236}">
                <a16:creationId xmlns:a16="http://schemas.microsoft.com/office/drawing/2014/main" id="{C950664E-2F98-4645-871C-8646F7BB8FAC}"/>
              </a:ext>
            </a:extLst>
          </p:cNvPr>
          <p:cNvSpPr>
            <a:spLocks noGrp="1"/>
          </p:cNvSpPr>
          <p:nvPr>
            <p:ph type="dt" idx="15"/>
          </p:nvPr>
        </p:nvSpPr>
        <p:spPr/>
        <p:txBody>
          <a:bodyPr/>
          <a:lstStyle/>
          <a:p>
            <a:r>
              <a:rPr lang="en-US"/>
              <a:t>March 2022</a:t>
            </a:r>
            <a:endParaRPr lang="en-GB" dirty="0"/>
          </a:p>
        </p:txBody>
      </p:sp>
    </p:spTree>
    <p:extLst>
      <p:ext uri="{BB962C8B-B14F-4D97-AF65-F5344CB8AC3E}">
        <p14:creationId xmlns:p14="http://schemas.microsoft.com/office/powerpoint/2010/main" val="397762629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a:t>TGbd</a:t>
            </a:r>
            <a:r>
              <a:rPr lang="en-US" altLang="zh-CN" dirty="0"/>
              <a:t> Progress Documents</a:t>
            </a:r>
            <a:endParaRPr lang="zh-CN" altLang="en-US" dirty="0"/>
          </a:p>
        </p:txBody>
      </p:sp>
      <p:graphicFrame>
        <p:nvGraphicFramePr>
          <p:cNvPr id="8" name="表格 7"/>
          <p:cNvGraphicFramePr>
            <a:graphicFrameLocks noGrp="1"/>
          </p:cNvGraphicFramePr>
          <p:nvPr>
            <p:custDataLst>
              <p:tags r:id="rId1"/>
            </p:custDataLst>
            <p:extLst>
              <p:ext uri="{D42A27DB-BD31-4B8C-83A1-F6EECF244321}">
                <p14:modId xmlns:p14="http://schemas.microsoft.com/office/powerpoint/2010/main" val="2769035669"/>
              </p:ext>
            </p:extLst>
          </p:nvPr>
        </p:nvGraphicFramePr>
        <p:xfrm>
          <a:off x="838200" y="1539240"/>
          <a:ext cx="10668000" cy="4937760"/>
        </p:xfrm>
        <a:graphic>
          <a:graphicData uri="http://schemas.openxmlformats.org/drawingml/2006/table">
            <a:tbl>
              <a:tblPr firstRow="1" bandRow="1">
                <a:tableStyleId>{5C22544A-7EE6-4342-B048-85BDC9FD1C3A}</a:tableStyleId>
              </a:tblPr>
              <a:tblGrid>
                <a:gridCol w="2971800">
                  <a:extLst>
                    <a:ext uri="{9D8B030D-6E8A-4147-A177-3AD203B41FA5}">
                      <a16:colId xmlns:a16="http://schemas.microsoft.com/office/drawing/2014/main" val="20000"/>
                    </a:ext>
                  </a:extLst>
                </a:gridCol>
                <a:gridCol w="7696200">
                  <a:extLst>
                    <a:ext uri="{9D8B030D-6E8A-4147-A177-3AD203B41FA5}">
                      <a16:colId xmlns:a16="http://schemas.microsoft.com/office/drawing/2014/main" val="20001"/>
                    </a:ext>
                  </a:extLst>
                </a:gridCol>
              </a:tblGrid>
              <a:tr h="192026">
                <a:tc>
                  <a:txBody>
                    <a:bodyPr/>
                    <a:lstStyle/>
                    <a:p>
                      <a:r>
                        <a:rPr lang="en-US" altLang="zh-CN" sz="1800" dirty="0"/>
                        <a:t>TG Documents</a:t>
                      </a:r>
                    </a:p>
                  </a:txBody>
                  <a:tcPr/>
                </a:tc>
                <a:tc>
                  <a:txBody>
                    <a:bodyPr/>
                    <a:lstStyle/>
                    <a:p>
                      <a:r>
                        <a:rPr lang="en-US" altLang="zh-CN" sz="1800" dirty="0"/>
                        <a:t>Latest</a:t>
                      </a:r>
                      <a:r>
                        <a:rPr lang="en-US" altLang="zh-CN" sz="1800" baseline="0" dirty="0"/>
                        <a:t> Revision</a:t>
                      </a:r>
                      <a:endParaRPr lang="en-US" altLang="zh-CN" sz="1800" dirty="0"/>
                    </a:p>
                  </a:txBody>
                  <a:tcPr/>
                </a:tc>
                <a:extLst>
                  <a:ext uri="{0D108BD9-81ED-4DB2-BD59-A6C34878D82A}">
                    <a16:rowId xmlns:a16="http://schemas.microsoft.com/office/drawing/2014/main" val="10000"/>
                  </a:ext>
                </a:extLst>
              </a:tr>
              <a:tr h="160355">
                <a:tc>
                  <a:txBody>
                    <a:bodyPr/>
                    <a:lstStyle/>
                    <a:p>
                      <a:r>
                        <a:rPr lang="en-US" altLang="zh-CN" sz="1200" dirty="0"/>
                        <a:t>Definition and requirements</a:t>
                      </a:r>
                    </a:p>
                  </a:txBody>
                  <a:tcPr/>
                </a:tc>
                <a:tc>
                  <a:txBody>
                    <a:bodyPr/>
                    <a:lstStyle/>
                    <a:p>
                      <a:r>
                        <a:rPr lang="en-US" altLang="zh-CN" sz="1200" dirty="0"/>
                        <a:t>11-19/0202r1</a:t>
                      </a:r>
                    </a:p>
                  </a:txBody>
                  <a:tcPr/>
                </a:tc>
                <a:extLst>
                  <a:ext uri="{0D108BD9-81ED-4DB2-BD59-A6C34878D82A}">
                    <a16:rowId xmlns:a16="http://schemas.microsoft.com/office/drawing/2014/main" val="10001"/>
                  </a:ext>
                </a:extLst>
              </a:tr>
              <a:tr h="160689">
                <a:tc>
                  <a:txBody>
                    <a:bodyPr/>
                    <a:lstStyle/>
                    <a:p>
                      <a:r>
                        <a:rPr lang="en-US" altLang="zh-CN" sz="1200" dirty="0"/>
                        <a:t>Selection Procedure document</a:t>
                      </a:r>
                    </a:p>
                  </a:txBody>
                  <a:tcPr/>
                </a:tc>
                <a:tc>
                  <a:txBody>
                    <a:bodyPr/>
                    <a:lstStyle/>
                    <a:p>
                      <a:r>
                        <a:rPr lang="en-US" altLang="zh-CN" sz="1200" dirty="0">
                          <a:solidFill>
                            <a:schemeClr val="tx1"/>
                          </a:solidFill>
                        </a:rPr>
                        <a:t>11-19/0030r6</a:t>
                      </a:r>
                    </a:p>
                  </a:txBody>
                  <a:tcPr/>
                </a:tc>
                <a:extLst>
                  <a:ext uri="{0D108BD9-81ED-4DB2-BD59-A6C34878D82A}">
                    <a16:rowId xmlns:a16="http://schemas.microsoft.com/office/drawing/2014/main" val="10002"/>
                  </a:ext>
                </a:extLst>
              </a:tr>
              <a:tr h="160355">
                <a:tc>
                  <a:txBody>
                    <a:bodyPr/>
                    <a:lstStyle/>
                    <a:p>
                      <a:r>
                        <a:rPr lang="en-US" altLang="zh-CN" sz="1200" dirty="0"/>
                        <a:t>Functional Requirement document</a:t>
                      </a:r>
                    </a:p>
                  </a:txBody>
                  <a:tcPr/>
                </a:tc>
                <a:tc>
                  <a:txBody>
                    <a:bodyPr/>
                    <a:lstStyle/>
                    <a:p>
                      <a:r>
                        <a:rPr lang="en-US" altLang="zh-CN" sz="1200" dirty="0">
                          <a:solidFill>
                            <a:schemeClr val="tx1"/>
                          </a:solidFill>
                        </a:rPr>
                        <a:t>11-19/0495r3</a:t>
                      </a:r>
                    </a:p>
                  </a:txBody>
                  <a:tcPr/>
                </a:tc>
                <a:extLst>
                  <a:ext uri="{0D108BD9-81ED-4DB2-BD59-A6C34878D82A}">
                    <a16:rowId xmlns:a16="http://schemas.microsoft.com/office/drawing/2014/main" val="10003"/>
                  </a:ext>
                </a:extLst>
              </a:tr>
              <a:tr h="160355">
                <a:tc>
                  <a:txBody>
                    <a:bodyPr/>
                    <a:lstStyle/>
                    <a:p>
                      <a:r>
                        <a:rPr lang="en-US" altLang="zh-CN" sz="1200" dirty="0"/>
                        <a:t>Spec Framework document</a:t>
                      </a:r>
                    </a:p>
                  </a:txBody>
                  <a:tcPr/>
                </a:tc>
                <a:tc>
                  <a:txBody>
                    <a:bodyPr/>
                    <a:lstStyle/>
                    <a:p>
                      <a:r>
                        <a:rPr lang="en-US" altLang="zh-CN" sz="1200" dirty="0">
                          <a:solidFill>
                            <a:schemeClr val="tx1"/>
                          </a:solidFill>
                        </a:rPr>
                        <a:t>11-19/0497r7</a:t>
                      </a:r>
                    </a:p>
                  </a:txBody>
                  <a:tcPr/>
                </a:tc>
                <a:extLst>
                  <a:ext uri="{0D108BD9-81ED-4DB2-BD59-A6C34878D82A}">
                    <a16:rowId xmlns:a16="http://schemas.microsoft.com/office/drawing/2014/main" val="10004"/>
                  </a:ext>
                </a:extLst>
              </a:tr>
              <a:tr h="160689">
                <a:tc>
                  <a:txBody>
                    <a:bodyPr/>
                    <a:lstStyle/>
                    <a:p>
                      <a:r>
                        <a:rPr lang="en-US" altLang="zh-CN" sz="1200" dirty="0"/>
                        <a:t>Liaison response to IEEE VT/ITS</a:t>
                      </a:r>
                      <a:r>
                        <a:rPr lang="en-US" altLang="zh-CN" sz="1200" baseline="0" dirty="0"/>
                        <a:t> 1609 WG</a:t>
                      </a:r>
                      <a:endParaRPr lang="en-US" altLang="zh-CN"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200" dirty="0">
                          <a:solidFill>
                            <a:schemeClr val="tx1"/>
                          </a:solidFill>
                        </a:rPr>
                        <a:t>11-19/0437r3</a:t>
                      </a:r>
                    </a:p>
                  </a:txBody>
                  <a:tcPr/>
                </a:tc>
                <a:extLst>
                  <a:ext uri="{0D108BD9-81ED-4DB2-BD59-A6C34878D82A}">
                    <a16:rowId xmlns:a16="http://schemas.microsoft.com/office/drawing/2014/main" val="10005"/>
                  </a:ext>
                </a:extLst>
              </a:tr>
              <a:tr h="160355">
                <a:tc>
                  <a:txBody>
                    <a:bodyPr/>
                    <a:lstStyle/>
                    <a:p>
                      <a:r>
                        <a:rPr lang="en-US" altLang="zh-CN" sz="1200" dirty="0"/>
                        <a:t>Liaison response</a:t>
                      </a:r>
                      <a:r>
                        <a:rPr lang="en-US" altLang="zh-CN" sz="1200" baseline="0" dirty="0"/>
                        <a:t> to ITU-T CITS</a:t>
                      </a:r>
                      <a:endParaRPr lang="en-US" altLang="zh-CN"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200" dirty="0">
                          <a:solidFill>
                            <a:schemeClr val="tx1"/>
                          </a:solidFill>
                        </a:rPr>
                        <a:t>11-19/0843r0</a:t>
                      </a:r>
                    </a:p>
                  </a:txBody>
                  <a:tcPr/>
                </a:tc>
                <a:extLst>
                  <a:ext uri="{0D108BD9-81ED-4DB2-BD59-A6C34878D82A}">
                    <a16:rowId xmlns:a16="http://schemas.microsoft.com/office/drawing/2014/main" val="10006"/>
                  </a:ext>
                </a:extLst>
              </a:tr>
              <a:tr h="160689">
                <a:tc>
                  <a:txBody>
                    <a:bodyPr/>
                    <a:lstStyle/>
                    <a:p>
                      <a:r>
                        <a:rPr lang="en-US" altLang="zh-CN" sz="1200" dirty="0" err="1"/>
                        <a:t>TBbd</a:t>
                      </a:r>
                      <a:r>
                        <a:rPr lang="en-US" altLang="zh-CN" sz="1200" baseline="0" dirty="0"/>
                        <a:t> FRD/SFD Motion Booklet</a:t>
                      </a:r>
                      <a:endParaRPr lang="en-US" altLang="zh-CN"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200" dirty="0">
                          <a:solidFill>
                            <a:schemeClr val="tx1"/>
                          </a:solidFill>
                        </a:rPr>
                        <a:t>11-19/0514r14</a:t>
                      </a:r>
                    </a:p>
                  </a:txBody>
                  <a:tcPr/>
                </a:tc>
                <a:extLst>
                  <a:ext uri="{0D108BD9-81ED-4DB2-BD59-A6C34878D82A}">
                    <a16:rowId xmlns:a16="http://schemas.microsoft.com/office/drawing/2014/main" val="10007"/>
                  </a:ext>
                </a:extLst>
              </a:tr>
              <a:tr h="160355">
                <a:tc>
                  <a:txBody>
                    <a:bodyPr/>
                    <a:lstStyle/>
                    <a:p>
                      <a:r>
                        <a:rPr lang="en-US" altLang="zh-CN" sz="1200" dirty="0" err="1"/>
                        <a:t>TGbd</a:t>
                      </a:r>
                      <a:r>
                        <a:rPr lang="en-US" altLang="zh-CN" sz="1200" dirty="0"/>
                        <a:t> Use Case</a:t>
                      </a:r>
                      <a:r>
                        <a:rPr lang="en-US" altLang="zh-CN" sz="1200" baseline="0" dirty="0"/>
                        <a:t> document</a:t>
                      </a:r>
                      <a:endParaRPr lang="en-US" altLang="zh-CN"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200" dirty="0">
                          <a:solidFill>
                            <a:schemeClr val="tx1"/>
                          </a:solidFill>
                        </a:rPr>
                        <a:t>11-19/1342r1</a:t>
                      </a:r>
                    </a:p>
                  </a:txBody>
                  <a:tcPr/>
                </a:tc>
                <a:extLst>
                  <a:ext uri="{0D108BD9-81ED-4DB2-BD59-A6C34878D82A}">
                    <a16:rowId xmlns:a16="http://schemas.microsoft.com/office/drawing/2014/main" val="10008"/>
                  </a:ext>
                </a:extLst>
              </a:tr>
              <a:tr h="160355">
                <a:tc>
                  <a:txBody>
                    <a:bodyPr/>
                    <a:lstStyle/>
                    <a:p>
                      <a:pPr>
                        <a:buNone/>
                      </a:pPr>
                      <a:r>
                        <a:rPr lang="en-US" altLang="zh-CN" sz="1200" dirty="0"/>
                        <a:t>Teleconference Agenda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200" dirty="0">
                          <a:solidFill>
                            <a:schemeClr val="tx1"/>
                          </a:solidFill>
                          <a:sym typeface="+mn-ea"/>
                        </a:rPr>
                        <a:t>11-20/0774r10, </a:t>
                      </a:r>
                      <a:r>
                        <a:rPr lang="en-US" altLang="zh-CN" sz="1200" dirty="0">
                          <a:solidFill>
                            <a:schemeClr val="tx1"/>
                          </a:solidFill>
                        </a:rPr>
                        <a:t>11-20/1164r7, 11-20/1352r9, 11-20/1561r7, 11-20/1806r2, 11-20/1891r0, 11-20/1923r11, 11-21/0177r2, 11-21/0207r8, 11-21/0595r3, 11-21/0597r7, 11-21/0904r1, 11-21/0941r2, 11-21/1303r4, 11-21/1326r8,</a:t>
                      </a:r>
                      <a:r>
                        <a:rPr lang="en-US" altLang="zh-CN" sz="1200" baseline="0" dirty="0">
                          <a:solidFill>
                            <a:schemeClr val="tx1"/>
                          </a:solidFill>
                        </a:rPr>
                        <a:t> 11-21/1622r4, 11-21/1623r4, 11-21/1998r2, 11-21/1999r3, 11-21/2000r4, 11-22/0283r3, </a:t>
                      </a:r>
                      <a:r>
                        <a:rPr lang="en-US" altLang="zh-CN" sz="1200" baseline="0" dirty="0">
                          <a:solidFill>
                            <a:srgbClr val="0070C0"/>
                          </a:solidFill>
                        </a:rPr>
                        <a:t>11-22/0284r3</a:t>
                      </a:r>
                      <a:endParaRPr lang="en-US" altLang="zh-CN" sz="1200" dirty="0">
                        <a:solidFill>
                          <a:srgbClr val="0070C0"/>
                        </a:solidFill>
                        <a:sym typeface="+mn-ea"/>
                      </a:endParaRPr>
                    </a:p>
                  </a:txBody>
                  <a:tcPr/>
                </a:tc>
                <a:extLst>
                  <a:ext uri="{0D108BD9-81ED-4DB2-BD59-A6C34878D82A}">
                    <a16:rowId xmlns:a16="http://schemas.microsoft.com/office/drawing/2014/main" val="10009"/>
                  </a:ext>
                </a:extLst>
              </a:tr>
              <a:tr h="160355">
                <a:tc>
                  <a:txBody>
                    <a:bodyPr/>
                    <a:lstStyle/>
                    <a:p>
                      <a:r>
                        <a:rPr lang="en-US" altLang="zh-CN" sz="1200" dirty="0"/>
                        <a:t>Teleconference Minutes</a:t>
                      </a:r>
                    </a:p>
                  </a:txBody>
                  <a:tcPr/>
                </a:tc>
                <a:tc>
                  <a:txBody>
                    <a:bodyPr/>
                    <a:lstStyle/>
                    <a:p>
                      <a:pPr marL="0" marR="0" lvl="0" algn="l" defTabSz="914400" rtl="0" eaLnBrk="1" fontAlgn="auto" latinLnBrk="0" hangingPunct="1">
                        <a:lnSpc>
                          <a:spcPct val="100000"/>
                        </a:lnSpc>
                        <a:spcBef>
                          <a:spcPts val="0"/>
                        </a:spcBef>
                        <a:spcAft>
                          <a:spcPts val="0"/>
                        </a:spcAft>
                        <a:buClrTx/>
                        <a:buSzTx/>
                        <a:buFontTx/>
                        <a:buNone/>
                        <a:defRPr/>
                      </a:pPr>
                      <a:r>
                        <a:rPr lang="en-US" altLang="zh-CN" sz="1200" dirty="0">
                          <a:solidFill>
                            <a:schemeClr val="tx1"/>
                          </a:solidFill>
                          <a:sym typeface="+mn-ea"/>
                        </a:rPr>
                        <a:t>11-20/0276r11, 11-20/1105r8, 11-20/1489r1, 11-20/1655r3, 11-20/1775r1, 11-20/1907r1, 11-21/0068r0,</a:t>
                      </a:r>
                      <a:r>
                        <a:rPr lang="en-US" altLang="zh-CN" sz="1200" baseline="0" dirty="0">
                          <a:solidFill>
                            <a:schemeClr val="tx1"/>
                          </a:solidFill>
                          <a:sym typeface="+mn-ea"/>
                        </a:rPr>
                        <a:t> </a:t>
                      </a:r>
                      <a:r>
                        <a:rPr lang="en-US" altLang="zh-CN" sz="1200" dirty="0">
                          <a:solidFill>
                            <a:schemeClr val="tx1"/>
                          </a:solidFill>
                          <a:sym typeface="+mn-ea"/>
                        </a:rPr>
                        <a:t>11-21/0117r0, 11-21/0327r0, 11-21/0453r0, 11-21/0454r0, 11-21/0565r0,</a:t>
                      </a:r>
                      <a:r>
                        <a:rPr lang="en-US" altLang="zh-CN" sz="1200" baseline="0" dirty="0">
                          <a:solidFill>
                            <a:schemeClr val="tx1"/>
                          </a:solidFill>
                          <a:sym typeface="+mn-ea"/>
                        </a:rPr>
                        <a:t> 11-21/0655r0, 11-21/0806r0, 11-21/0889r0, 11-21/1138r0, 11-21/1468r0, 11-21/1544r0, 11-21/1769r0, 11/21/1863r0, </a:t>
                      </a:r>
                      <a:r>
                        <a:rPr lang="en-US" altLang="zh-CN" sz="1200" baseline="0" dirty="0">
                          <a:solidFill>
                            <a:srgbClr val="0070C0"/>
                          </a:solidFill>
                          <a:sym typeface="+mn-ea"/>
                        </a:rPr>
                        <a:t>11-22/0167r0, 11-22/0416r0</a:t>
                      </a:r>
                      <a:endParaRPr lang="en-US" altLang="zh-CN" sz="1200" dirty="0">
                        <a:solidFill>
                          <a:srgbClr val="0070C0"/>
                        </a:solidFill>
                        <a:sym typeface="+mn-ea"/>
                      </a:endParaRPr>
                    </a:p>
                  </a:txBody>
                  <a:tcPr/>
                </a:tc>
                <a:extLst>
                  <a:ext uri="{0D108BD9-81ED-4DB2-BD59-A6C34878D82A}">
                    <a16:rowId xmlns:a16="http://schemas.microsoft.com/office/drawing/2014/main" val="10010"/>
                  </a:ext>
                </a:extLst>
              </a:tr>
              <a:tr h="160355">
                <a:tc>
                  <a:txBody>
                    <a:bodyPr/>
                    <a:lstStyle/>
                    <a:p>
                      <a:pPr>
                        <a:buNone/>
                      </a:pPr>
                      <a:r>
                        <a:rPr lang="en-US" altLang="zh-CN" sz="1200" dirty="0"/>
                        <a:t>Tech Editor Report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200" dirty="0">
                          <a:solidFill>
                            <a:srgbClr val="0070C0"/>
                          </a:solidFill>
                        </a:rPr>
                        <a:t>11-19/2045r16 (D3.0)</a:t>
                      </a:r>
                    </a:p>
                  </a:txBody>
                  <a:tcPr/>
                </a:tc>
                <a:extLst>
                  <a:ext uri="{0D108BD9-81ED-4DB2-BD59-A6C34878D82A}">
                    <a16:rowId xmlns:a16="http://schemas.microsoft.com/office/drawing/2014/main" val="10011"/>
                  </a:ext>
                </a:extLst>
              </a:tr>
              <a:tr h="160689">
                <a:tc>
                  <a:txBody>
                    <a:bodyPr/>
                    <a:lstStyle/>
                    <a:p>
                      <a:pPr>
                        <a:buNone/>
                      </a:pPr>
                      <a:r>
                        <a:rPr lang="en-US" altLang="zh-CN" sz="1200" dirty="0"/>
                        <a:t>Comment Database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200" dirty="0">
                          <a:solidFill>
                            <a:schemeClr val="tx1"/>
                          </a:solidFill>
                        </a:rPr>
                        <a:t>11-20/0701r7 (D0.3), 11-20/1887r10 (LB251), 11-21/1296r6 (LB254), </a:t>
                      </a:r>
                      <a:r>
                        <a:rPr lang="en-US" altLang="zh-CN" sz="1200" dirty="0">
                          <a:solidFill>
                            <a:srgbClr val="0070C0"/>
                          </a:solidFill>
                        </a:rPr>
                        <a:t>11-21/2018r7 (LB259)</a:t>
                      </a:r>
                    </a:p>
                  </a:txBody>
                  <a:tcPr/>
                </a:tc>
                <a:extLst>
                  <a:ext uri="{0D108BD9-81ED-4DB2-BD59-A6C34878D82A}">
                    <a16:rowId xmlns:a16="http://schemas.microsoft.com/office/drawing/2014/main" val="10012"/>
                  </a:ext>
                </a:extLst>
              </a:tr>
              <a:tr h="160689">
                <a:tc>
                  <a:txBody>
                    <a:bodyPr/>
                    <a:lstStyle/>
                    <a:p>
                      <a:pPr>
                        <a:buNone/>
                      </a:pPr>
                      <a:r>
                        <a:rPr lang="en-US" altLang="zh-CN" sz="1200" dirty="0">
                          <a:solidFill>
                            <a:schemeClr val="tx1"/>
                          </a:solidFill>
                        </a:rPr>
                        <a:t>Coexistence</a:t>
                      </a:r>
                      <a:r>
                        <a:rPr lang="en-US" altLang="zh-CN" sz="1200" baseline="0" dirty="0">
                          <a:solidFill>
                            <a:schemeClr val="tx1"/>
                          </a:solidFill>
                        </a:rPr>
                        <a:t> Assurance Document</a:t>
                      </a:r>
                      <a:endParaRPr lang="en-US" altLang="zh-CN" sz="1200"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200" dirty="0">
                          <a:solidFill>
                            <a:schemeClr val="tx1"/>
                          </a:solidFill>
                        </a:rPr>
                        <a:t>11-20/1564r5</a:t>
                      </a:r>
                    </a:p>
                  </a:txBody>
                  <a:tcPr/>
                </a:tc>
                <a:extLst>
                  <a:ext uri="{0D108BD9-81ED-4DB2-BD59-A6C34878D82A}">
                    <a16:rowId xmlns:a16="http://schemas.microsoft.com/office/drawing/2014/main" val="10013"/>
                  </a:ext>
                </a:extLst>
              </a:tr>
              <a:tr h="160689">
                <a:tc>
                  <a:txBody>
                    <a:bodyPr/>
                    <a:lstStyle/>
                    <a:p>
                      <a:pPr>
                        <a:buNone/>
                      </a:pPr>
                      <a:r>
                        <a:rPr lang="en-US" altLang="zh-CN" sz="1200" dirty="0">
                          <a:solidFill>
                            <a:schemeClr val="tx1"/>
                          </a:solidFill>
                        </a:rPr>
                        <a:t>MDR</a:t>
                      </a:r>
                      <a:r>
                        <a:rPr lang="en-US" altLang="zh-CN" sz="1200" baseline="0" dirty="0">
                          <a:solidFill>
                            <a:schemeClr val="tx1"/>
                          </a:solidFill>
                        </a:rPr>
                        <a:t> Report</a:t>
                      </a:r>
                      <a:endParaRPr lang="en-US" altLang="zh-CN" sz="1200"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200" dirty="0">
                          <a:solidFill>
                            <a:srgbClr val="0070C0"/>
                          </a:solidFill>
                        </a:rPr>
                        <a:t>11-22/0021r14</a:t>
                      </a:r>
                    </a:p>
                  </a:txBody>
                  <a:tcPr/>
                </a:tc>
                <a:extLst>
                  <a:ext uri="{0D108BD9-81ED-4DB2-BD59-A6C34878D82A}">
                    <a16:rowId xmlns:a16="http://schemas.microsoft.com/office/drawing/2014/main" val="10014"/>
                  </a:ext>
                </a:extLst>
              </a:tr>
            </a:tbl>
          </a:graphicData>
        </a:graphic>
      </p:graphicFrame>
      <p:sp>
        <p:nvSpPr>
          <p:cNvPr id="3" name="Footer Placeholder 2">
            <a:extLst>
              <a:ext uri="{FF2B5EF4-FFF2-40B4-BE49-F238E27FC236}">
                <a16:creationId xmlns:a16="http://schemas.microsoft.com/office/drawing/2014/main" id="{1D1BFCBF-82E5-4B43-B767-C99129AAC601}"/>
              </a:ext>
            </a:extLst>
          </p:cNvPr>
          <p:cNvSpPr>
            <a:spLocks noGrp="1"/>
          </p:cNvSpPr>
          <p:nvPr>
            <p:ph type="ftr" idx="14"/>
          </p:nvPr>
        </p:nvSpPr>
        <p:spPr/>
        <p:txBody>
          <a:bodyPr/>
          <a:lstStyle/>
          <a:p>
            <a:r>
              <a:rPr lang="en-GB"/>
              <a:t>Bo Sun, ZTE</a:t>
            </a:r>
            <a:endParaRPr lang="en-GB" dirty="0"/>
          </a:p>
        </p:txBody>
      </p:sp>
      <p:sp>
        <p:nvSpPr>
          <p:cNvPr id="7" name="Slide Number Placeholder 6">
            <a:extLst>
              <a:ext uri="{FF2B5EF4-FFF2-40B4-BE49-F238E27FC236}">
                <a16:creationId xmlns:a16="http://schemas.microsoft.com/office/drawing/2014/main" id="{F9C5E22A-E09A-4545-A444-6A86776C419D}"/>
              </a:ext>
            </a:extLst>
          </p:cNvPr>
          <p:cNvSpPr>
            <a:spLocks noGrp="1"/>
          </p:cNvSpPr>
          <p:nvPr>
            <p:ph type="sldNum" idx="12"/>
          </p:nvPr>
        </p:nvSpPr>
        <p:spPr/>
        <p:txBody>
          <a:bodyPr/>
          <a:lstStyle/>
          <a:p>
            <a:r>
              <a:rPr lang="en-GB"/>
              <a:t>Slide </a:t>
            </a:r>
            <a:fld id="{440F5867-744E-4AA6-B0ED-4C44D2DFBB7B}" type="slidenum">
              <a:rPr lang="en-GB" smtClean="0"/>
              <a:pPr/>
              <a:t>56</a:t>
            </a:fld>
            <a:endParaRPr lang="en-GB" dirty="0"/>
          </a:p>
        </p:txBody>
      </p:sp>
      <p:sp>
        <p:nvSpPr>
          <p:cNvPr id="9" name="Date Placeholder 8">
            <a:extLst>
              <a:ext uri="{FF2B5EF4-FFF2-40B4-BE49-F238E27FC236}">
                <a16:creationId xmlns:a16="http://schemas.microsoft.com/office/drawing/2014/main" id="{790CE7EA-466F-4A35-8136-7B136DB454E5}"/>
              </a:ext>
            </a:extLst>
          </p:cNvPr>
          <p:cNvSpPr>
            <a:spLocks noGrp="1"/>
          </p:cNvSpPr>
          <p:nvPr>
            <p:ph type="dt" idx="15"/>
          </p:nvPr>
        </p:nvSpPr>
        <p:spPr/>
        <p:txBody>
          <a:bodyPr/>
          <a:lstStyle/>
          <a:p>
            <a:r>
              <a:rPr lang="en-US"/>
              <a:t>March 2022</a:t>
            </a:r>
            <a:endParaRPr lang="en-GB" dirty="0"/>
          </a:p>
        </p:txBody>
      </p:sp>
    </p:spTree>
    <p:extLst>
      <p:ext uri="{BB962C8B-B14F-4D97-AF65-F5344CB8AC3E}">
        <p14:creationId xmlns:p14="http://schemas.microsoft.com/office/powerpoint/2010/main" val="409593839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2800" dirty="0"/>
              <a:t>Motion #1 (approval of comment resolutions of LB 259)</a:t>
            </a:r>
            <a:endParaRPr lang="zh-CN" altLang="en-US" sz="2800" dirty="0"/>
          </a:p>
        </p:txBody>
      </p:sp>
      <p:sp>
        <p:nvSpPr>
          <p:cNvPr id="3" name="内容占位符 2"/>
          <p:cNvSpPr>
            <a:spLocks noGrp="1"/>
          </p:cNvSpPr>
          <p:nvPr>
            <p:ph idx="1"/>
          </p:nvPr>
        </p:nvSpPr>
        <p:spPr/>
        <p:txBody>
          <a:bodyPr/>
          <a:lstStyle/>
          <a:p>
            <a:r>
              <a:rPr lang="en-US" altLang="zh-CN" sz="2800" dirty="0">
                <a:sym typeface="+mn-ea"/>
              </a:rPr>
              <a:t>Move to approve the comment resolutions to 20 CIDs which marked as “ready for motion” as in 11-21/2018r7</a:t>
            </a:r>
            <a:endParaRPr lang="en-US" altLang="zh-CN" sz="2800" b="0" dirty="0">
              <a:latin typeface="Calibri" panose="020F0502020204030204" pitchFamily="34" charset="0"/>
              <a:cs typeface="Calibri" panose="020F0502020204030204" pitchFamily="34" charset="0"/>
            </a:endParaRPr>
          </a:p>
          <a:p>
            <a:pPr marL="42545" indent="0">
              <a:lnSpc>
                <a:spcPct val="120000"/>
              </a:lnSpc>
              <a:spcBef>
                <a:spcPts val="0"/>
              </a:spcBef>
            </a:pPr>
            <a:endParaRPr lang="en-US" altLang="zh-CN" sz="2800" dirty="0">
              <a:latin typeface="Calibri" panose="020F0502020204030204" pitchFamily="34" charset="0"/>
              <a:cs typeface="Calibri" panose="020F0502020204030204" pitchFamily="34" charset="0"/>
            </a:endParaRPr>
          </a:p>
          <a:p>
            <a:pPr marL="42545" indent="0">
              <a:lnSpc>
                <a:spcPct val="120000"/>
              </a:lnSpc>
              <a:spcBef>
                <a:spcPts val="0"/>
              </a:spcBef>
            </a:pPr>
            <a:r>
              <a:rPr lang="en-US" altLang="zh-CN" sz="2800" dirty="0">
                <a:latin typeface="Calibri" panose="020F0502020204030204" pitchFamily="34" charset="0"/>
                <a:cs typeface="Calibri" panose="020F0502020204030204" pitchFamily="34" charset="0"/>
              </a:rPr>
              <a:t>Moved: </a:t>
            </a:r>
            <a:r>
              <a:rPr lang="en-US" altLang="zh-CN" sz="2800" dirty="0" err="1">
                <a:latin typeface="Calibri" panose="020F0502020204030204" pitchFamily="34" charset="0"/>
                <a:cs typeface="Calibri" panose="020F0502020204030204" pitchFamily="34" charset="0"/>
              </a:rPr>
              <a:t>Yujin</a:t>
            </a:r>
            <a:r>
              <a:rPr lang="en-US" altLang="zh-CN" sz="2800" dirty="0">
                <a:latin typeface="Calibri" panose="020F0502020204030204" pitchFamily="34" charset="0"/>
                <a:cs typeface="Calibri" panose="020F0502020204030204" pitchFamily="34" charset="0"/>
              </a:rPr>
              <a:t> Noh				Seconded: Joseph Levy</a:t>
            </a:r>
          </a:p>
          <a:p>
            <a:pPr marL="42545" indent="0">
              <a:lnSpc>
                <a:spcPct val="120000"/>
              </a:lnSpc>
              <a:spcBef>
                <a:spcPts val="0"/>
              </a:spcBef>
            </a:pPr>
            <a:endParaRPr lang="en-US" altLang="zh-CN" sz="2800" dirty="0">
              <a:latin typeface="Calibri" panose="020F0502020204030204" pitchFamily="34" charset="0"/>
              <a:cs typeface="Calibri" panose="020F0502020204030204" pitchFamily="34" charset="0"/>
            </a:endParaRPr>
          </a:p>
          <a:p>
            <a:pPr marL="42545" indent="0">
              <a:lnSpc>
                <a:spcPct val="120000"/>
              </a:lnSpc>
              <a:spcBef>
                <a:spcPts val="0"/>
              </a:spcBef>
            </a:pPr>
            <a:r>
              <a:rPr lang="en-US" altLang="zh-CN" sz="2800" dirty="0">
                <a:latin typeface="Calibri" panose="020F0502020204030204" pitchFamily="34" charset="0"/>
                <a:cs typeface="Calibri" panose="020F0502020204030204" pitchFamily="34" charset="0"/>
              </a:rPr>
              <a:t>Result:  Approved with unanimous consensus</a:t>
            </a:r>
            <a:endParaRPr lang="zh-CN" altLang="en-US" sz="2800" dirty="0"/>
          </a:p>
        </p:txBody>
      </p:sp>
      <p:sp>
        <p:nvSpPr>
          <p:cNvPr id="6" name="Footer Placeholder 5">
            <a:extLst>
              <a:ext uri="{FF2B5EF4-FFF2-40B4-BE49-F238E27FC236}">
                <a16:creationId xmlns:a16="http://schemas.microsoft.com/office/drawing/2014/main" id="{6C8F4A99-D253-476C-9FBF-619C4F3A6D44}"/>
              </a:ext>
            </a:extLst>
          </p:cNvPr>
          <p:cNvSpPr>
            <a:spLocks noGrp="1"/>
          </p:cNvSpPr>
          <p:nvPr>
            <p:ph type="ftr" idx="14"/>
          </p:nvPr>
        </p:nvSpPr>
        <p:spPr/>
        <p:txBody>
          <a:bodyPr/>
          <a:lstStyle/>
          <a:p>
            <a:r>
              <a:rPr lang="en-GB"/>
              <a:t>Bo Sun, ZTE</a:t>
            </a:r>
            <a:endParaRPr lang="en-GB" dirty="0"/>
          </a:p>
        </p:txBody>
      </p:sp>
      <p:sp>
        <p:nvSpPr>
          <p:cNvPr id="8" name="Slide Number Placeholder 7">
            <a:extLst>
              <a:ext uri="{FF2B5EF4-FFF2-40B4-BE49-F238E27FC236}">
                <a16:creationId xmlns:a16="http://schemas.microsoft.com/office/drawing/2014/main" id="{B0FD069B-3684-4750-B8BC-0B0C86B0BE50}"/>
              </a:ext>
            </a:extLst>
          </p:cNvPr>
          <p:cNvSpPr>
            <a:spLocks noGrp="1"/>
          </p:cNvSpPr>
          <p:nvPr>
            <p:ph type="sldNum" idx="12"/>
          </p:nvPr>
        </p:nvSpPr>
        <p:spPr/>
        <p:txBody>
          <a:bodyPr/>
          <a:lstStyle/>
          <a:p>
            <a:r>
              <a:rPr lang="en-GB"/>
              <a:t>Slide </a:t>
            </a:r>
            <a:fld id="{440F5867-744E-4AA6-B0ED-4C44D2DFBB7B}" type="slidenum">
              <a:rPr lang="en-GB" smtClean="0"/>
              <a:pPr/>
              <a:t>57</a:t>
            </a:fld>
            <a:endParaRPr lang="en-GB" dirty="0"/>
          </a:p>
        </p:txBody>
      </p:sp>
      <p:sp>
        <p:nvSpPr>
          <p:cNvPr id="9" name="Date Placeholder 8">
            <a:extLst>
              <a:ext uri="{FF2B5EF4-FFF2-40B4-BE49-F238E27FC236}">
                <a16:creationId xmlns:a16="http://schemas.microsoft.com/office/drawing/2014/main" id="{91F9DFAD-9005-4948-AFD8-9DCC10DD781C}"/>
              </a:ext>
            </a:extLst>
          </p:cNvPr>
          <p:cNvSpPr>
            <a:spLocks noGrp="1"/>
          </p:cNvSpPr>
          <p:nvPr>
            <p:ph type="dt" idx="15"/>
          </p:nvPr>
        </p:nvSpPr>
        <p:spPr/>
        <p:txBody>
          <a:bodyPr/>
          <a:lstStyle/>
          <a:p>
            <a:r>
              <a:rPr lang="en-US"/>
              <a:t>March 2022</a:t>
            </a:r>
            <a:endParaRPr lang="en-GB" dirty="0"/>
          </a:p>
        </p:txBody>
      </p:sp>
    </p:spTree>
    <p:extLst>
      <p:ext uri="{BB962C8B-B14F-4D97-AF65-F5344CB8AC3E}">
        <p14:creationId xmlns:p14="http://schemas.microsoft.com/office/powerpoint/2010/main" val="381551592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2800" dirty="0"/>
              <a:t>Motion #2 (approval of comment resolutions from MDR Report)</a:t>
            </a:r>
            <a:endParaRPr lang="zh-CN" altLang="en-US" sz="2800" dirty="0"/>
          </a:p>
        </p:txBody>
      </p:sp>
      <p:sp>
        <p:nvSpPr>
          <p:cNvPr id="3" name="内容占位符 2"/>
          <p:cNvSpPr>
            <a:spLocks noGrp="1"/>
          </p:cNvSpPr>
          <p:nvPr>
            <p:ph idx="1"/>
          </p:nvPr>
        </p:nvSpPr>
        <p:spPr/>
        <p:txBody>
          <a:bodyPr/>
          <a:lstStyle/>
          <a:p>
            <a:r>
              <a:rPr lang="en-US" altLang="zh-CN" sz="2800" dirty="0">
                <a:sym typeface="+mn-ea"/>
              </a:rPr>
              <a:t>Move to approve the comment resolutions to all comments from MDR Report as in 11-22/0021r14</a:t>
            </a:r>
            <a:endParaRPr lang="en-US" altLang="zh-CN" sz="2800" b="0" dirty="0">
              <a:latin typeface="Calibri" panose="020F0502020204030204" pitchFamily="34" charset="0"/>
              <a:cs typeface="Calibri" panose="020F0502020204030204" pitchFamily="34" charset="0"/>
            </a:endParaRPr>
          </a:p>
          <a:p>
            <a:pPr marL="42545" indent="0">
              <a:lnSpc>
                <a:spcPct val="120000"/>
              </a:lnSpc>
              <a:spcBef>
                <a:spcPts val="0"/>
              </a:spcBef>
            </a:pPr>
            <a:endParaRPr lang="en-US" altLang="zh-CN" sz="2800" dirty="0">
              <a:latin typeface="Calibri" panose="020F0502020204030204" pitchFamily="34" charset="0"/>
              <a:cs typeface="Calibri" panose="020F0502020204030204" pitchFamily="34" charset="0"/>
            </a:endParaRPr>
          </a:p>
          <a:p>
            <a:pPr marL="42545" indent="0">
              <a:lnSpc>
                <a:spcPct val="120000"/>
              </a:lnSpc>
              <a:spcBef>
                <a:spcPts val="0"/>
              </a:spcBef>
            </a:pPr>
            <a:r>
              <a:rPr lang="en-US" altLang="zh-CN" sz="2800" dirty="0">
                <a:latin typeface="Calibri" panose="020F0502020204030204" pitchFamily="34" charset="0"/>
                <a:cs typeface="Calibri" panose="020F0502020204030204" pitchFamily="34" charset="0"/>
              </a:rPr>
              <a:t>Moved: </a:t>
            </a:r>
            <a:r>
              <a:rPr lang="en-US" altLang="zh-CN" sz="2800" dirty="0" err="1">
                <a:latin typeface="Calibri" panose="020F0502020204030204" pitchFamily="34" charset="0"/>
                <a:cs typeface="Calibri" panose="020F0502020204030204" pitchFamily="34" charset="0"/>
              </a:rPr>
              <a:t>Yujin</a:t>
            </a:r>
            <a:r>
              <a:rPr lang="en-US" altLang="zh-CN" sz="2800" dirty="0">
                <a:latin typeface="Calibri" panose="020F0502020204030204" pitchFamily="34" charset="0"/>
                <a:cs typeface="Calibri" panose="020F0502020204030204" pitchFamily="34" charset="0"/>
              </a:rPr>
              <a:t> Noh				Seconded: Joseph Levy</a:t>
            </a:r>
          </a:p>
          <a:p>
            <a:pPr marL="42545" indent="0">
              <a:lnSpc>
                <a:spcPct val="120000"/>
              </a:lnSpc>
              <a:spcBef>
                <a:spcPts val="0"/>
              </a:spcBef>
            </a:pPr>
            <a:endParaRPr lang="en-US" altLang="zh-CN" sz="2800" dirty="0">
              <a:latin typeface="Calibri" panose="020F0502020204030204" pitchFamily="34" charset="0"/>
              <a:cs typeface="Calibri" panose="020F0502020204030204" pitchFamily="34" charset="0"/>
            </a:endParaRPr>
          </a:p>
          <a:p>
            <a:pPr marL="42545" indent="0">
              <a:lnSpc>
                <a:spcPct val="120000"/>
              </a:lnSpc>
              <a:spcBef>
                <a:spcPts val="0"/>
              </a:spcBef>
            </a:pPr>
            <a:r>
              <a:rPr lang="en-US" altLang="zh-CN" sz="2800" dirty="0">
                <a:latin typeface="Calibri" panose="020F0502020204030204" pitchFamily="34" charset="0"/>
                <a:cs typeface="Calibri" panose="020F0502020204030204" pitchFamily="34" charset="0"/>
              </a:rPr>
              <a:t>Result: Approved with unanimous consensus</a:t>
            </a:r>
            <a:endParaRPr lang="zh-CN" altLang="en-US" sz="2800" dirty="0"/>
          </a:p>
        </p:txBody>
      </p:sp>
      <p:sp>
        <p:nvSpPr>
          <p:cNvPr id="6" name="Footer Placeholder 5">
            <a:extLst>
              <a:ext uri="{FF2B5EF4-FFF2-40B4-BE49-F238E27FC236}">
                <a16:creationId xmlns:a16="http://schemas.microsoft.com/office/drawing/2014/main" id="{162EB3F3-1ACD-468B-85C8-B35C3746332B}"/>
              </a:ext>
            </a:extLst>
          </p:cNvPr>
          <p:cNvSpPr>
            <a:spLocks noGrp="1"/>
          </p:cNvSpPr>
          <p:nvPr>
            <p:ph type="ftr" idx="14"/>
          </p:nvPr>
        </p:nvSpPr>
        <p:spPr/>
        <p:txBody>
          <a:bodyPr/>
          <a:lstStyle/>
          <a:p>
            <a:r>
              <a:rPr lang="en-GB"/>
              <a:t>Bo Sun, ZTE</a:t>
            </a:r>
            <a:endParaRPr lang="en-GB" dirty="0"/>
          </a:p>
        </p:txBody>
      </p:sp>
      <p:sp>
        <p:nvSpPr>
          <p:cNvPr id="8" name="Slide Number Placeholder 7">
            <a:extLst>
              <a:ext uri="{FF2B5EF4-FFF2-40B4-BE49-F238E27FC236}">
                <a16:creationId xmlns:a16="http://schemas.microsoft.com/office/drawing/2014/main" id="{3ABA84C9-A979-42A6-8285-E97D30506E00}"/>
              </a:ext>
            </a:extLst>
          </p:cNvPr>
          <p:cNvSpPr>
            <a:spLocks noGrp="1"/>
          </p:cNvSpPr>
          <p:nvPr>
            <p:ph type="sldNum" idx="12"/>
          </p:nvPr>
        </p:nvSpPr>
        <p:spPr/>
        <p:txBody>
          <a:bodyPr/>
          <a:lstStyle/>
          <a:p>
            <a:r>
              <a:rPr lang="en-GB"/>
              <a:t>Slide </a:t>
            </a:r>
            <a:fld id="{440F5867-744E-4AA6-B0ED-4C44D2DFBB7B}" type="slidenum">
              <a:rPr lang="en-GB" smtClean="0"/>
              <a:pPr/>
              <a:t>58</a:t>
            </a:fld>
            <a:endParaRPr lang="en-GB" dirty="0"/>
          </a:p>
        </p:txBody>
      </p:sp>
      <p:sp>
        <p:nvSpPr>
          <p:cNvPr id="9" name="Date Placeholder 8">
            <a:extLst>
              <a:ext uri="{FF2B5EF4-FFF2-40B4-BE49-F238E27FC236}">
                <a16:creationId xmlns:a16="http://schemas.microsoft.com/office/drawing/2014/main" id="{B6CC943D-44A4-4032-A734-028BDE48DF60}"/>
              </a:ext>
            </a:extLst>
          </p:cNvPr>
          <p:cNvSpPr>
            <a:spLocks noGrp="1"/>
          </p:cNvSpPr>
          <p:nvPr>
            <p:ph type="dt" idx="15"/>
          </p:nvPr>
        </p:nvSpPr>
        <p:spPr/>
        <p:txBody>
          <a:bodyPr/>
          <a:lstStyle/>
          <a:p>
            <a:r>
              <a:rPr lang="en-US"/>
              <a:t>March 2022</a:t>
            </a:r>
            <a:endParaRPr lang="en-GB" dirty="0"/>
          </a:p>
        </p:txBody>
      </p:sp>
    </p:spTree>
    <p:extLst>
      <p:ext uri="{BB962C8B-B14F-4D97-AF65-F5344CB8AC3E}">
        <p14:creationId xmlns:p14="http://schemas.microsoft.com/office/powerpoint/2010/main" val="326942903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2800" dirty="0"/>
              <a:t>Motion #3 (Generation of D4.0 and WGLB Recirculation)</a:t>
            </a:r>
            <a:endParaRPr lang="zh-CN" altLang="en-US" sz="2800" dirty="0"/>
          </a:p>
        </p:txBody>
      </p:sp>
      <p:sp>
        <p:nvSpPr>
          <p:cNvPr id="3" name="内容占位符 2"/>
          <p:cNvSpPr>
            <a:spLocks noGrp="1"/>
          </p:cNvSpPr>
          <p:nvPr>
            <p:ph idx="1"/>
          </p:nvPr>
        </p:nvSpPr>
        <p:spPr/>
        <p:txBody>
          <a:bodyPr>
            <a:normAutofit fontScale="77500" lnSpcReduction="20000"/>
          </a:bodyPr>
          <a:lstStyle/>
          <a:p>
            <a:r>
              <a:rPr lang="en-US" altLang="zh-CN" sz="2800" dirty="0"/>
              <a:t>Having approved comment resolutions for all of the comments received from LB 259 on IEEE P802.11bd D3.0 as contained in document </a:t>
            </a:r>
          </a:p>
          <a:p>
            <a:r>
              <a:rPr lang="en-US" altLang="zh-CN" sz="2800" u="sng" dirty="0">
                <a:hlinkClick r:id="rId2"/>
              </a:rPr>
              <a:t>https://mentor.ieee.org/802.11/dcn/21/11-21-2018-07-00bd-tgbd-lb259-comments.xlsx</a:t>
            </a:r>
            <a:r>
              <a:rPr lang="en-US" altLang="zh-CN" sz="2800" dirty="0"/>
              <a:t>, and comment resolutions for all comments from MDR as in document </a:t>
            </a:r>
            <a:r>
              <a:rPr lang="en-US" altLang="zh-CN" sz="2800" dirty="0">
                <a:hlinkClick r:id="rId3"/>
              </a:rPr>
              <a:t>https://mentor.ieee.org/802.11/dcn/22/11-22-0021-14-0000-tgbd-mdr-report.docx</a:t>
            </a:r>
            <a:r>
              <a:rPr lang="en-US" altLang="zh-CN" sz="2800" dirty="0"/>
              <a:t>,</a:t>
            </a:r>
          </a:p>
          <a:p>
            <a:endParaRPr lang="en-US" altLang="zh-CN" sz="2800" dirty="0"/>
          </a:p>
          <a:p>
            <a:r>
              <a:rPr lang="en-US" altLang="zh-CN" sz="2800" dirty="0"/>
              <a:t>instruct the </a:t>
            </a:r>
            <a:r>
              <a:rPr lang="en-US" altLang="zh-CN" sz="2800" dirty="0" err="1"/>
              <a:t>TGbd</a:t>
            </a:r>
            <a:r>
              <a:rPr lang="en-US" altLang="zh-CN" sz="2800" dirty="0"/>
              <a:t> editor to create IEEE P802.11bd D4.0 and approve a motion request to WG11 for approval of a 15-day Working Group Recirculation Ballot asking the question “Should IEEE P802.11bd D4.0 be forwarded to SA Ballot?”</a:t>
            </a:r>
            <a:endParaRPr lang="en-US" altLang="zh-CN" sz="2800" b="0" dirty="0"/>
          </a:p>
          <a:p>
            <a:endParaRPr lang="en-US" altLang="zh-CN" sz="2800" dirty="0"/>
          </a:p>
          <a:p>
            <a:r>
              <a:rPr lang="en-US" altLang="zh-CN" sz="2800" dirty="0" err="1"/>
              <a:t>TGbd</a:t>
            </a:r>
            <a:r>
              <a:rPr lang="en-US" altLang="zh-CN" sz="2800" dirty="0"/>
              <a:t> vote: Moved:  </a:t>
            </a:r>
            <a:r>
              <a:rPr lang="en-US" altLang="zh-CN" sz="2800" dirty="0" err="1"/>
              <a:t>Rui</a:t>
            </a:r>
            <a:r>
              <a:rPr lang="en-US" altLang="zh-CN" sz="2800" dirty="0"/>
              <a:t> Cao			Seconded: Joseph Levy</a:t>
            </a:r>
          </a:p>
          <a:p>
            <a:r>
              <a:rPr lang="en-US" altLang="zh-CN" sz="2800" dirty="0"/>
              <a:t>Result: 20Y/0N/4A</a:t>
            </a:r>
            <a:endParaRPr lang="en-US" altLang="zh-CN" sz="2800" b="0" dirty="0"/>
          </a:p>
        </p:txBody>
      </p:sp>
      <p:sp>
        <p:nvSpPr>
          <p:cNvPr id="6" name="Footer Placeholder 5">
            <a:extLst>
              <a:ext uri="{FF2B5EF4-FFF2-40B4-BE49-F238E27FC236}">
                <a16:creationId xmlns:a16="http://schemas.microsoft.com/office/drawing/2014/main" id="{82E3F111-D75B-45F1-9DD4-636AC1DC2055}"/>
              </a:ext>
            </a:extLst>
          </p:cNvPr>
          <p:cNvSpPr>
            <a:spLocks noGrp="1"/>
          </p:cNvSpPr>
          <p:nvPr>
            <p:ph type="ftr" idx="14"/>
          </p:nvPr>
        </p:nvSpPr>
        <p:spPr/>
        <p:txBody>
          <a:bodyPr/>
          <a:lstStyle/>
          <a:p>
            <a:r>
              <a:rPr lang="en-GB"/>
              <a:t>Bo Sun, ZTE</a:t>
            </a:r>
            <a:endParaRPr lang="en-GB" dirty="0"/>
          </a:p>
        </p:txBody>
      </p:sp>
      <p:sp>
        <p:nvSpPr>
          <p:cNvPr id="8" name="Slide Number Placeholder 7">
            <a:extLst>
              <a:ext uri="{FF2B5EF4-FFF2-40B4-BE49-F238E27FC236}">
                <a16:creationId xmlns:a16="http://schemas.microsoft.com/office/drawing/2014/main" id="{166AEAB1-E067-41E0-BBD6-5B24FBFE2DA2}"/>
              </a:ext>
            </a:extLst>
          </p:cNvPr>
          <p:cNvSpPr>
            <a:spLocks noGrp="1"/>
          </p:cNvSpPr>
          <p:nvPr>
            <p:ph type="sldNum" idx="12"/>
          </p:nvPr>
        </p:nvSpPr>
        <p:spPr/>
        <p:txBody>
          <a:bodyPr/>
          <a:lstStyle/>
          <a:p>
            <a:r>
              <a:rPr lang="en-GB"/>
              <a:t>Slide </a:t>
            </a:r>
            <a:fld id="{440F5867-744E-4AA6-B0ED-4C44D2DFBB7B}" type="slidenum">
              <a:rPr lang="en-GB" smtClean="0"/>
              <a:pPr/>
              <a:t>59</a:t>
            </a:fld>
            <a:endParaRPr lang="en-GB" dirty="0"/>
          </a:p>
        </p:txBody>
      </p:sp>
      <p:sp>
        <p:nvSpPr>
          <p:cNvPr id="9" name="Date Placeholder 8">
            <a:extLst>
              <a:ext uri="{FF2B5EF4-FFF2-40B4-BE49-F238E27FC236}">
                <a16:creationId xmlns:a16="http://schemas.microsoft.com/office/drawing/2014/main" id="{4BD41461-AFBA-4D9A-94CE-9F54380C86F2}"/>
              </a:ext>
            </a:extLst>
          </p:cNvPr>
          <p:cNvSpPr>
            <a:spLocks noGrp="1"/>
          </p:cNvSpPr>
          <p:nvPr>
            <p:ph type="dt" idx="15"/>
          </p:nvPr>
        </p:nvSpPr>
        <p:spPr/>
        <p:txBody>
          <a:bodyPr/>
          <a:lstStyle/>
          <a:p>
            <a:r>
              <a:rPr lang="en-US"/>
              <a:t>March 2022</a:t>
            </a:r>
            <a:endParaRPr lang="en-GB" dirty="0"/>
          </a:p>
        </p:txBody>
      </p:sp>
    </p:spTree>
    <p:extLst>
      <p:ext uri="{BB962C8B-B14F-4D97-AF65-F5344CB8AC3E}">
        <p14:creationId xmlns:p14="http://schemas.microsoft.com/office/powerpoint/2010/main" val="18483389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867C0-DE16-40E2-8E50-D6A1A8155F62}"/>
              </a:ext>
            </a:extLst>
          </p:cNvPr>
          <p:cNvSpPr>
            <a:spLocks noGrp="1"/>
          </p:cNvSpPr>
          <p:nvPr>
            <p:ph type="title"/>
          </p:nvPr>
        </p:nvSpPr>
        <p:spPr/>
        <p:txBody>
          <a:bodyPr/>
          <a:lstStyle/>
          <a:p>
            <a:r>
              <a:rPr lang="en-US" dirty="0"/>
              <a:t>Attendees by affiliation</a:t>
            </a:r>
            <a:br>
              <a:rPr lang="en-US" dirty="0"/>
            </a:br>
            <a:r>
              <a:rPr lang="en-US" dirty="0"/>
              <a:t>(attended at least one meeting January to March)</a:t>
            </a:r>
          </a:p>
        </p:txBody>
      </p:sp>
      <p:sp>
        <p:nvSpPr>
          <p:cNvPr id="4" name="Date Placeholder 3">
            <a:extLst>
              <a:ext uri="{FF2B5EF4-FFF2-40B4-BE49-F238E27FC236}">
                <a16:creationId xmlns:a16="http://schemas.microsoft.com/office/drawing/2014/main" id="{B2621AE5-EB5E-4CF0-A5F5-FC0015447EFB}"/>
              </a:ext>
            </a:extLst>
          </p:cNvPr>
          <p:cNvSpPr>
            <a:spLocks noGrp="1"/>
          </p:cNvSpPr>
          <p:nvPr>
            <p:ph type="dt" sz="half" idx="10"/>
          </p:nvPr>
        </p:nvSpPr>
        <p:spPr bwMode="auto">
          <a:xfrm>
            <a:off x="929218" y="332604"/>
            <a:ext cx="1541128"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smtClean="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March 2022</a:t>
            </a:r>
          </a:p>
        </p:txBody>
      </p:sp>
      <p:sp>
        <p:nvSpPr>
          <p:cNvPr id="5" name="Footer Placeholder 4">
            <a:extLst>
              <a:ext uri="{FF2B5EF4-FFF2-40B4-BE49-F238E27FC236}">
                <a16:creationId xmlns:a16="http://schemas.microsoft.com/office/drawing/2014/main" id="{63A08059-8BA5-4ED7-89A0-1830D2473426}"/>
              </a:ext>
            </a:extLst>
          </p:cNvPr>
          <p:cNvSpPr>
            <a:spLocks noGrp="1"/>
          </p:cNvSpPr>
          <p:nvPr>
            <p:ph type="ftr" sz="quarter" idx="11"/>
          </p:nvPr>
        </p:nvSpPr>
        <p:spPr bwMode="auto">
          <a:xfrm>
            <a:off x="9224642" y="6475413"/>
            <a:ext cx="2167260"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b="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Dorothy Stanley, HP Enterprise</a:t>
            </a:r>
          </a:p>
        </p:txBody>
      </p:sp>
      <p:sp>
        <p:nvSpPr>
          <p:cNvPr id="6" name="Slide Number Placeholder 5">
            <a:extLst>
              <a:ext uri="{FF2B5EF4-FFF2-40B4-BE49-F238E27FC236}">
                <a16:creationId xmlns:a16="http://schemas.microsoft.com/office/drawing/2014/main" id="{45089981-0F8C-4894-9157-388EF44E8F4F}"/>
              </a:ext>
            </a:extLst>
          </p:cNvPr>
          <p:cNvSpPr>
            <a:spLocks noGrp="1"/>
          </p:cNvSpPr>
          <p:nvPr>
            <p:ph type="sldNum" sz="quarter" idx="12"/>
          </p:nvPr>
        </p:nvSpPr>
        <p:spPr/>
        <p:txBody>
          <a:bodyPr/>
          <a:lstStyle/>
          <a:p>
            <a:pPr>
              <a:defRPr/>
            </a:pPr>
            <a:r>
              <a:rPr lang="en-US"/>
              <a:t>Slide </a:t>
            </a:r>
            <a:fld id="{DDBC98B1-8847-456F-A590-69DC1C4B50DA}" type="slidenum">
              <a:rPr lang="en-US" smtClean="0"/>
              <a:pPr>
                <a:defRPr/>
              </a:pPr>
              <a:t>6</a:t>
            </a:fld>
            <a:endParaRPr lang="en-US"/>
          </a:p>
        </p:txBody>
      </p:sp>
      <p:pic>
        <p:nvPicPr>
          <p:cNvPr id="9" name="Content Placeholder 8">
            <a:extLst>
              <a:ext uri="{FF2B5EF4-FFF2-40B4-BE49-F238E27FC236}">
                <a16:creationId xmlns:a16="http://schemas.microsoft.com/office/drawing/2014/main" id="{D7AB8BC0-2FCC-455E-B979-F5BA2F58A134}"/>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712856" y="1748423"/>
            <a:ext cx="8650344" cy="4726989"/>
          </a:xfrm>
        </p:spPr>
      </p:pic>
    </p:spTree>
    <p:extLst>
      <p:ext uri="{BB962C8B-B14F-4D97-AF65-F5344CB8AC3E}">
        <p14:creationId xmlns:p14="http://schemas.microsoft.com/office/powerpoint/2010/main" val="175844042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2800" dirty="0"/>
              <a:t>Motion #4 (approval of CSD Affirmation)</a:t>
            </a:r>
            <a:endParaRPr lang="zh-CN" altLang="en-US" sz="2800" dirty="0"/>
          </a:p>
        </p:txBody>
      </p:sp>
      <p:sp>
        <p:nvSpPr>
          <p:cNvPr id="3" name="内容占位符 2"/>
          <p:cNvSpPr>
            <a:spLocks noGrp="1"/>
          </p:cNvSpPr>
          <p:nvPr>
            <p:ph idx="1"/>
          </p:nvPr>
        </p:nvSpPr>
        <p:spPr>
          <a:xfrm>
            <a:off x="914399" y="1981238"/>
            <a:ext cx="10361613" cy="4113213"/>
          </a:xfrm>
        </p:spPr>
        <p:txBody>
          <a:bodyPr/>
          <a:lstStyle/>
          <a:p>
            <a:r>
              <a:rPr lang="en-US" altLang="zh-CN" sz="2800" dirty="0">
                <a:sym typeface="+mn-ea"/>
              </a:rPr>
              <a:t>Move to approve the 11bd CSD affirmed as in document </a:t>
            </a:r>
            <a:r>
              <a:rPr lang="en-US" altLang="zh-CN" sz="2800" dirty="0">
                <a:sym typeface="+mn-ea"/>
                <a:hlinkClick r:id="rId2"/>
              </a:rPr>
              <a:t>https://mentor.ieee.org/802.11/dcn/18/11-18-0862-03-0ngv-ieee-802-11-ngv-sg-proposed-csd.docx</a:t>
            </a:r>
            <a:endParaRPr lang="en-US" altLang="zh-CN" sz="2800" dirty="0">
              <a:sym typeface="+mn-ea"/>
            </a:endParaRPr>
          </a:p>
          <a:p>
            <a:endParaRPr lang="en-US" altLang="zh-CN" sz="2800" dirty="0">
              <a:sym typeface="+mn-ea"/>
            </a:endParaRPr>
          </a:p>
          <a:p>
            <a:pPr marL="42545" indent="0">
              <a:lnSpc>
                <a:spcPct val="120000"/>
              </a:lnSpc>
              <a:spcBef>
                <a:spcPts val="0"/>
              </a:spcBef>
            </a:pPr>
            <a:endParaRPr lang="en-US" altLang="zh-CN" sz="2800" dirty="0">
              <a:latin typeface="Calibri" panose="020F0502020204030204" pitchFamily="34" charset="0"/>
              <a:cs typeface="Calibri" panose="020F0502020204030204" pitchFamily="34" charset="0"/>
            </a:endParaRPr>
          </a:p>
          <a:p>
            <a:pPr marL="42545" indent="0">
              <a:lnSpc>
                <a:spcPct val="120000"/>
              </a:lnSpc>
              <a:spcBef>
                <a:spcPts val="0"/>
              </a:spcBef>
            </a:pPr>
            <a:r>
              <a:rPr lang="en-US" altLang="zh-CN" sz="2800" dirty="0">
                <a:latin typeface="Calibri" panose="020F0502020204030204" pitchFamily="34" charset="0"/>
                <a:cs typeface="Calibri" panose="020F0502020204030204" pitchFamily="34" charset="0"/>
              </a:rPr>
              <a:t>Moved: Bo Sun			Seconded:  Stephan Sand</a:t>
            </a:r>
          </a:p>
          <a:p>
            <a:pPr marL="42545" indent="0">
              <a:lnSpc>
                <a:spcPct val="120000"/>
              </a:lnSpc>
              <a:spcBef>
                <a:spcPts val="0"/>
              </a:spcBef>
            </a:pPr>
            <a:endParaRPr lang="en-US" altLang="zh-CN" sz="2800" dirty="0">
              <a:latin typeface="Calibri" panose="020F0502020204030204" pitchFamily="34" charset="0"/>
              <a:cs typeface="Calibri" panose="020F0502020204030204" pitchFamily="34" charset="0"/>
            </a:endParaRPr>
          </a:p>
          <a:p>
            <a:pPr marL="42545" indent="0">
              <a:lnSpc>
                <a:spcPct val="120000"/>
              </a:lnSpc>
              <a:spcBef>
                <a:spcPts val="0"/>
              </a:spcBef>
            </a:pPr>
            <a:r>
              <a:rPr lang="en-US" altLang="zh-CN" sz="2800" dirty="0">
                <a:latin typeface="Calibri" panose="020F0502020204030204" pitchFamily="34" charset="0"/>
                <a:cs typeface="Calibri" panose="020F0502020204030204" pitchFamily="34" charset="0"/>
              </a:rPr>
              <a:t>Result: 18Y/0N/4A</a:t>
            </a:r>
            <a:endParaRPr lang="zh-CN" altLang="en-US" sz="2800" dirty="0"/>
          </a:p>
        </p:txBody>
      </p:sp>
      <p:sp>
        <p:nvSpPr>
          <p:cNvPr id="6" name="Footer Placeholder 5">
            <a:extLst>
              <a:ext uri="{FF2B5EF4-FFF2-40B4-BE49-F238E27FC236}">
                <a16:creationId xmlns:a16="http://schemas.microsoft.com/office/drawing/2014/main" id="{3D9C4BF4-C311-4722-8474-D9982AEB3F31}"/>
              </a:ext>
            </a:extLst>
          </p:cNvPr>
          <p:cNvSpPr>
            <a:spLocks noGrp="1"/>
          </p:cNvSpPr>
          <p:nvPr>
            <p:ph type="ftr" idx="14"/>
          </p:nvPr>
        </p:nvSpPr>
        <p:spPr/>
        <p:txBody>
          <a:bodyPr/>
          <a:lstStyle/>
          <a:p>
            <a:r>
              <a:rPr lang="en-GB"/>
              <a:t>Bo Sun, ZTE</a:t>
            </a:r>
            <a:endParaRPr lang="en-GB" dirty="0"/>
          </a:p>
        </p:txBody>
      </p:sp>
      <p:sp>
        <p:nvSpPr>
          <p:cNvPr id="8" name="Slide Number Placeholder 7">
            <a:extLst>
              <a:ext uri="{FF2B5EF4-FFF2-40B4-BE49-F238E27FC236}">
                <a16:creationId xmlns:a16="http://schemas.microsoft.com/office/drawing/2014/main" id="{DBB7BA7B-C797-4770-AC73-CC0ABA4A98B3}"/>
              </a:ext>
            </a:extLst>
          </p:cNvPr>
          <p:cNvSpPr>
            <a:spLocks noGrp="1"/>
          </p:cNvSpPr>
          <p:nvPr>
            <p:ph type="sldNum" idx="12"/>
          </p:nvPr>
        </p:nvSpPr>
        <p:spPr/>
        <p:txBody>
          <a:bodyPr/>
          <a:lstStyle/>
          <a:p>
            <a:r>
              <a:rPr lang="en-GB"/>
              <a:t>Slide </a:t>
            </a:r>
            <a:fld id="{440F5867-744E-4AA6-B0ED-4C44D2DFBB7B}" type="slidenum">
              <a:rPr lang="en-GB" smtClean="0"/>
              <a:pPr/>
              <a:t>60</a:t>
            </a:fld>
            <a:endParaRPr lang="en-GB" dirty="0"/>
          </a:p>
        </p:txBody>
      </p:sp>
      <p:sp>
        <p:nvSpPr>
          <p:cNvPr id="9" name="Date Placeholder 8">
            <a:extLst>
              <a:ext uri="{FF2B5EF4-FFF2-40B4-BE49-F238E27FC236}">
                <a16:creationId xmlns:a16="http://schemas.microsoft.com/office/drawing/2014/main" id="{764C961F-59BE-4E02-B0F5-B1E22FCF5782}"/>
              </a:ext>
            </a:extLst>
          </p:cNvPr>
          <p:cNvSpPr>
            <a:spLocks noGrp="1"/>
          </p:cNvSpPr>
          <p:nvPr>
            <p:ph type="dt" idx="15"/>
          </p:nvPr>
        </p:nvSpPr>
        <p:spPr/>
        <p:txBody>
          <a:bodyPr/>
          <a:lstStyle/>
          <a:p>
            <a:r>
              <a:rPr lang="en-US"/>
              <a:t>March 2022</a:t>
            </a:r>
            <a:endParaRPr lang="en-GB" dirty="0"/>
          </a:p>
        </p:txBody>
      </p:sp>
    </p:spTree>
    <p:extLst>
      <p:ext uri="{BB962C8B-B14F-4D97-AF65-F5344CB8AC3E}">
        <p14:creationId xmlns:p14="http://schemas.microsoft.com/office/powerpoint/2010/main" val="8743208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2800" dirty="0"/>
              <a:t>Motion #5 (approval of Report to EC on Conditional SA BA)</a:t>
            </a:r>
            <a:endParaRPr lang="zh-CN" altLang="en-US" sz="2800" dirty="0"/>
          </a:p>
        </p:txBody>
      </p:sp>
      <p:sp>
        <p:nvSpPr>
          <p:cNvPr id="3" name="内容占位符 2"/>
          <p:cNvSpPr>
            <a:spLocks noGrp="1"/>
          </p:cNvSpPr>
          <p:nvPr>
            <p:ph idx="1"/>
          </p:nvPr>
        </p:nvSpPr>
        <p:spPr/>
        <p:txBody>
          <a:bodyPr/>
          <a:lstStyle/>
          <a:p>
            <a:r>
              <a:rPr lang="en-US" altLang="zh-CN" sz="2800" dirty="0">
                <a:sym typeface="+mn-ea"/>
              </a:rPr>
              <a:t>Approve a motion request to WG11 for approval of the Report to EC on Conditional SA BA as in document 11-22/0411r2 and grant the </a:t>
            </a:r>
            <a:r>
              <a:rPr lang="en-US" altLang="zh-CN" sz="2800" dirty="0" err="1">
                <a:sym typeface="+mn-ea"/>
              </a:rPr>
              <a:t>TGbd</a:t>
            </a:r>
            <a:r>
              <a:rPr lang="en-US" altLang="zh-CN" sz="2800" dirty="0">
                <a:sym typeface="+mn-ea"/>
              </a:rPr>
              <a:t> chair editorial license</a:t>
            </a:r>
          </a:p>
          <a:p>
            <a:pPr lvl="1"/>
            <a:r>
              <a:rPr lang="en-US" altLang="zh-CN" sz="2500" dirty="0">
                <a:sym typeface="+mn-ea"/>
                <a:hlinkClick r:id="rId2"/>
              </a:rPr>
              <a:t>https://mentor.ieee.org/802.11/dcn/22/11-22-0411-02-00bd-p802-11bd-report-to-ec-on-approval-to-go-to-sa-ballot.pptx</a:t>
            </a:r>
            <a:endParaRPr lang="en-US" altLang="zh-CN" sz="2500" dirty="0">
              <a:sym typeface="+mn-ea"/>
            </a:endParaRPr>
          </a:p>
          <a:p>
            <a:endParaRPr lang="en-US" altLang="zh-CN" sz="2800" dirty="0">
              <a:sym typeface="+mn-ea"/>
            </a:endParaRPr>
          </a:p>
          <a:p>
            <a:pPr marL="42545" indent="0">
              <a:lnSpc>
                <a:spcPct val="120000"/>
              </a:lnSpc>
              <a:spcBef>
                <a:spcPts val="0"/>
              </a:spcBef>
            </a:pPr>
            <a:r>
              <a:rPr lang="en-US" altLang="zh-CN" sz="2800" dirty="0">
                <a:latin typeface="Calibri" panose="020F0502020204030204" pitchFamily="34" charset="0"/>
                <a:cs typeface="Calibri" panose="020F0502020204030204" pitchFamily="34" charset="0"/>
              </a:rPr>
              <a:t>Moved: Bo Sun			Seconded: Joseph Levy</a:t>
            </a:r>
          </a:p>
          <a:p>
            <a:pPr marL="42545" indent="0">
              <a:lnSpc>
                <a:spcPct val="120000"/>
              </a:lnSpc>
              <a:spcBef>
                <a:spcPts val="0"/>
              </a:spcBef>
            </a:pPr>
            <a:endParaRPr lang="en-US" altLang="zh-CN" sz="2800" dirty="0">
              <a:latin typeface="Calibri" panose="020F0502020204030204" pitchFamily="34" charset="0"/>
              <a:cs typeface="Calibri" panose="020F0502020204030204" pitchFamily="34" charset="0"/>
            </a:endParaRPr>
          </a:p>
          <a:p>
            <a:pPr marL="42545" indent="0">
              <a:lnSpc>
                <a:spcPct val="120000"/>
              </a:lnSpc>
              <a:spcBef>
                <a:spcPts val="0"/>
              </a:spcBef>
            </a:pPr>
            <a:r>
              <a:rPr lang="en-US" altLang="zh-CN" sz="2800" dirty="0">
                <a:latin typeface="Calibri" panose="020F0502020204030204" pitchFamily="34" charset="0"/>
                <a:cs typeface="Calibri" panose="020F0502020204030204" pitchFamily="34" charset="0"/>
              </a:rPr>
              <a:t>Result: 19Y/0N/4A</a:t>
            </a:r>
            <a:endParaRPr lang="zh-CN" altLang="en-US" sz="2800" dirty="0"/>
          </a:p>
        </p:txBody>
      </p:sp>
      <p:sp>
        <p:nvSpPr>
          <p:cNvPr id="6" name="Footer Placeholder 5">
            <a:extLst>
              <a:ext uri="{FF2B5EF4-FFF2-40B4-BE49-F238E27FC236}">
                <a16:creationId xmlns:a16="http://schemas.microsoft.com/office/drawing/2014/main" id="{4DD765FA-2534-428F-AC48-D9AC4CDC2C8B}"/>
              </a:ext>
            </a:extLst>
          </p:cNvPr>
          <p:cNvSpPr>
            <a:spLocks noGrp="1"/>
          </p:cNvSpPr>
          <p:nvPr>
            <p:ph type="ftr" idx="14"/>
          </p:nvPr>
        </p:nvSpPr>
        <p:spPr/>
        <p:txBody>
          <a:bodyPr/>
          <a:lstStyle/>
          <a:p>
            <a:r>
              <a:rPr lang="en-GB"/>
              <a:t>Bo Sun, ZTE</a:t>
            </a:r>
            <a:endParaRPr lang="en-GB" dirty="0"/>
          </a:p>
        </p:txBody>
      </p:sp>
      <p:sp>
        <p:nvSpPr>
          <p:cNvPr id="8" name="Slide Number Placeholder 7">
            <a:extLst>
              <a:ext uri="{FF2B5EF4-FFF2-40B4-BE49-F238E27FC236}">
                <a16:creationId xmlns:a16="http://schemas.microsoft.com/office/drawing/2014/main" id="{920ECF78-D780-4512-BE1C-2935BC0B851C}"/>
              </a:ext>
            </a:extLst>
          </p:cNvPr>
          <p:cNvSpPr>
            <a:spLocks noGrp="1"/>
          </p:cNvSpPr>
          <p:nvPr>
            <p:ph type="sldNum" idx="12"/>
          </p:nvPr>
        </p:nvSpPr>
        <p:spPr/>
        <p:txBody>
          <a:bodyPr/>
          <a:lstStyle/>
          <a:p>
            <a:r>
              <a:rPr lang="en-GB"/>
              <a:t>Slide </a:t>
            </a:r>
            <a:fld id="{440F5867-744E-4AA6-B0ED-4C44D2DFBB7B}" type="slidenum">
              <a:rPr lang="en-GB" smtClean="0"/>
              <a:pPr/>
              <a:t>61</a:t>
            </a:fld>
            <a:endParaRPr lang="en-GB" dirty="0"/>
          </a:p>
        </p:txBody>
      </p:sp>
      <p:sp>
        <p:nvSpPr>
          <p:cNvPr id="9" name="Date Placeholder 8">
            <a:extLst>
              <a:ext uri="{FF2B5EF4-FFF2-40B4-BE49-F238E27FC236}">
                <a16:creationId xmlns:a16="http://schemas.microsoft.com/office/drawing/2014/main" id="{075D62C4-E1E1-4E7B-98D9-E24D6F00DDDA}"/>
              </a:ext>
            </a:extLst>
          </p:cNvPr>
          <p:cNvSpPr>
            <a:spLocks noGrp="1"/>
          </p:cNvSpPr>
          <p:nvPr>
            <p:ph type="dt" idx="15"/>
          </p:nvPr>
        </p:nvSpPr>
        <p:spPr/>
        <p:txBody>
          <a:bodyPr/>
          <a:lstStyle/>
          <a:p>
            <a:r>
              <a:rPr lang="en-US"/>
              <a:t>March 2022</a:t>
            </a:r>
            <a:endParaRPr lang="en-GB" dirty="0"/>
          </a:p>
        </p:txBody>
      </p:sp>
    </p:spTree>
    <p:extLst>
      <p:ext uri="{BB962C8B-B14F-4D97-AF65-F5344CB8AC3E}">
        <p14:creationId xmlns:p14="http://schemas.microsoft.com/office/powerpoint/2010/main" val="153429079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2800" dirty="0"/>
              <a:t>Motion #6 (request a motion in WG to approve Conditional SA BA)</a:t>
            </a:r>
            <a:endParaRPr lang="zh-CN" altLang="en-US" sz="2800" dirty="0"/>
          </a:p>
        </p:txBody>
      </p:sp>
      <p:sp>
        <p:nvSpPr>
          <p:cNvPr id="3" name="内容占位符 2"/>
          <p:cNvSpPr>
            <a:spLocks noGrp="1"/>
          </p:cNvSpPr>
          <p:nvPr>
            <p:ph idx="1"/>
          </p:nvPr>
        </p:nvSpPr>
        <p:spPr/>
        <p:txBody>
          <a:bodyPr/>
          <a:lstStyle/>
          <a:p>
            <a:r>
              <a:rPr lang="en-US" altLang="zh-CN" sz="2800" dirty="0"/>
              <a:t>Approve a motion request to WG11 for approval Conditional SA Ballot for IEEE P802.11bd D4.0</a:t>
            </a:r>
            <a:endParaRPr lang="en-US" altLang="zh-CN" sz="2800" dirty="0">
              <a:sym typeface="+mn-ea"/>
            </a:endParaRPr>
          </a:p>
          <a:p>
            <a:pPr marL="42545" indent="0">
              <a:lnSpc>
                <a:spcPct val="120000"/>
              </a:lnSpc>
              <a:spcBef>
                <a:spcPts val="0"/>
              </a:spcBef>
            </a:pPr>
            <a:endParaRPr lang="en-US" altLang="zh-CN" sz="2800" dirty="0">
              <a:latin typeface="Calibri" panose="020F0502020204030204" pitchFamily="34" charset="0"/>
              <a:cs typeface="Calibri" panose="020F0502020204030204" pitchFamily="34" charset="0"/>
            </a:endParaRPr>
          </a:p>
          <a:p>
            <a:pPr marL="42545" indent="0">
              <a:lnSpc>
                <a:spcPct val="120000"/>
              </a:lnSpc>
              <a:spcBef>
                <a:spcPts val="0"/>
              </a:spcBef>
            </a:pPr>
            <a:r>
              <a:rPr lang="en-US" altLang="zh-CN" sz="2800" dirty="0">
                <a:latin typeface="Calibri" panose="020F0502020204030204" pitchFamily="34" charset="0"/>
                <a:cs typeface="Calibri" panose="020F0502020204030204" pitchFamily="34" charset="0"/>
              </a:rPr>
              <a:t>Moved: 	Rich Kennedy		Seconded: John Kenney</a:t>
            </a:r>
          </a:p>
          <a:p>
            <a:pPr marL="42545" indent="0">
              <a:lnSpc>
                <a:spcPct val="120000"/>
              </a:lnSpc>
              <a:spcBef>
                <a:spcPts val="0"/>
              </a:spcBef>
            </a:pPr>
            <a:endParaRPr lang="en-US" altLang="zh-CN" sz="2800" dirty="0">
              <a:latin typeface="Calibri" panose="020F0502020204030204" pitchFamily="34" charset="0"/>
              <a:cs typeface="Calibri" panose="020F0502020204030204" pitchFamily="34" charset="0"/>
            </a:endParaRPr>
          </a:p>
          <a:p>
            <a:pPr marL="42545" indent="0">
              <a:lnSpc>
                <a:spcPct val="120000"/>
              </a:lnSpc>
              <a:spcBef>
                <a:spcPts val="0"/>
              </a:spcBef>
            </a:pPr>
            <a:r>
              <a:rPr lang="en-US" altLang="zh-CN" sz="2800" dirty="0">
                <a:latin typeface="Calibri" panose="020F0502020204030204" pitchFamily="34" charset="0"/>
                <a:cs typeface="Calibri" panose="020F0502020204030204" pitchFamily="34" charset="0"/>
              </a:rPr>
              <a:t>Result: 21Y/0N/2A</a:t>
            </a:r>
            <a:endParaRPr lang="zh-CN" altLang="en-US" sz="2800" dirty="0"/>
          </a:p>
        </p:txBody>
      </p:sp>
      <p:sp>
        <p:nvSpPr>
          <p:cNvPr id="6" name="Footer Placeholder 5">
            <a:extLst>
              <a:ext uri="{FF2B5EF4-FFF2-40B4-BE49-F238E27FC236}">
                <a16:creationId xmlns:a16="http://schemas.microsoft.com/office/drawing/2014/main" id="{29D600B8-54E4-49BA-8DC8-D6F93EEDA961}"/>
              </a:ext>
            </a:extLst>
          </p:cNvPr>
          <p:cNvSpPr>
            <a:spLocks noGrp="1"/>
          </p:cNvSpPr>
          <p:nvPr>
            <p:ph type="ftr" idx="14"/>
          </p:nvPr>
        </p:nvSpPr>
        <p:spPr/>
        <p:txBody>
          <a:bodyPr/>
          <a:lstStyle/>
          <a:p>
            <a:r>
              <a:rPr lang="en-GB"/>
              <a:t>Bo Sun, ZTE</a:t>
            </a:r>
            <a:endParaRPr lang="en-GB" dirty="0"/>
          </a:p>
        </p:txBody>
      </p:sp>
      <p:sp>
        <p:nvSpPr>
          <p:cNvPr id="8" name="Slide Number Placeholder 7">
            <a:extLst>
              <a:ext uri="{FF2B5EF4-FFF2-40B4-BE49-F238E27FC236}">
                <a16:creationId xmlns:a16="http://schemas.microsoft.com/office/drawing/2014/main" id="{D286A6E5-F404-49DB-B9F1-A5D4598053CC}"/>
              </a:ext>
            </a:extLst>
          </p:cNvPr>
          <p:cNvSpPr>
            <a:spLocks noGrp="1"/>
          </p:cNvSpPr>
          <p:nvPr>
            <p:ph type="sldNum" idx="12"/>
          </p:nvPr>
        </p:nvSpPr>
        <p:spPr/>
        <p:txBody>
          <a:bodyPr/>
          <a:lstStyle/>
          <a:p>
            <a:r>
              <a:rPr lang="en-GB"/>
              <a:t>Slide </a:t>
            </a:r>
            <a:fld id="{440F5867-744E-4AA6-B0ED-4C44D2DFBB7B}" type="slidenum">
              <a:rPr lang="en-GB" smtClean="0"/>
              <a:pPr/>
              <a:t>62</a:t>
            </a:fld>
            <a:endParaRPr lang="en-GB" dirty="0"/>
          </a:p>
        </p:txBody>
      </p:sp>
      <p:sp>
        <p:nvSpPr>
          <p:cNvPr id="9" name="Date Placeholder 8">
            <a:extLst>
              <a:ext uri="{FF2B5EF4-FFF2-40B4-BE49-F238E27FC236}">
                <a16:creationId xmlns:a16="http://schemas.microsoft.com/office/drawing/2014/main" id="{443A5F8D-0D60-43B0-BCF5-045C71512675}"/>
              </a:ext>
            </a:extLst>
          </p:cNvPr>
          <p:cNvSpPr>
            <a:spLocks noGrp="1"/>
          </p:cNvSpPr>
          <p:nvPr>
            <p:ph type="dt" idx="15"/>
          </p:nvPr>
        </p:nvSpPr>
        <p:spPr/>
        <p:txBody>
          <a:bodyPr/>
          <a:lstStyle/>
          <a:p>
            <a:r>
              <a:rPr lang="en-US"/>
              <a:t>March 2022</a:t>
            </a:r>
            <a:endParaRPr lang="en-GB" dirty="0"/>
          </a:p>
        </p:txBody>
      </p:sp>
    </p:spTree>
    <p:extLst>
      <p:ext uri="{BB962C8B-B14F-4D97-AF65-F5344CB8AC3E}">
        <p14:creationId xmlns:p14="http://schemas.microsoft.com/office/powerpoint/2010/main" val="220726113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a:t>TGbd</a:t>
            </a:r>
            <a:r>
              <a:rPr lang="en-US" altLang="zh-CN" dirty="0"/>
              <a:t> Timeline (updated) </a:t>
            </a:r>
            <a:br>
              <a:rPr lang="en-US" altLang="zh-CN" dirty="0"/>
            </a:br>
            <a:endParaRPr lang="zh-CN" altLang="en-US" sz="2400" u="sng" dirty="0">
              <a:solidFill>
                <a:srgbClr val="0070C0"/>
              </a:solidFill>
            </a:endParaRPr>
          </a:p>
        </p:txBody>
      </p:sp>
      <p:sp>
        <p:nvSpPr>
          <p:cNvPr id="9" name="文本占位符 2"/>
          <p:cNvSpPr txBox="1"/>
          <p:nvPr/>
        </p:nvSpPr>
        <p:spPr>
          <a:xfrm>
            <a:off x="2215430" y="1751012"/>
            <a:ext cx="8144392" cy="4573511"/>
          </a:xfrm>
          <a:prstGeom prst="rect">
            <a:avLst/>
          </a:prstGeom>
          <a:noFill/>
          <a:ln w="9525">
            <a:noFill/>
          </a:ln>
        </p:spPr>
        <p:txBody>
          <a:bodyPr lIns="92160" tIns="46080" rIns="92160" bIns="46080" anchor="t" anchorCtr="0">
            <a:normAutofit lnSpcReduction="10000"/>
          </a:bodyPr>
          <a:lstStyle>
            <a:lvl1pPr marL="257175" indent="-257175" algn="l" defTabSz="336550" rtl="0" eaLnBrk="0" fontAlgn="base" hangingPunct="0">
              <a:spcBef>
                <a:spcPts val="450"/>
              </a:spcBef>
              <a:spcAft>
                <a:spcPct val="0"/>
              </a:spcAft>
              <a:buClr>
                <a:srgbClr val="000000"/>
              </a:buClr>
              <a:buSzPct val="100000"/>
              <a:buFont typeface="Times New Roman" panose="02020603050405020304" pitchFamily="18" charset="0"/>
              <a:defRPr b="1">
                <a:solidFill>
                  <a:srgbClr val="000000"/>
                </a:solidFill>
                <a:latin typeface="+mn-lt"/>
                <a:ea typeface="+mn-ea"/>
                <a:cs typeface="+mn-cs"/>
              </a:defRPr>
            </a:lvl1pPr>
            <a:lvl2pPr marL="557530" indent="-214630" algn="l" defTabSz="336550" rtl="0" eaLnBrk="0" fontAlgn="base" hangingPunct="0">
              <a:spcBef>
                <a:spcPts val="375"/>
              </a:spcBef>
              <a:spcAft>
                <a:spcPct val="0"/>
              </a:spcAft>
              <a:buClr>
                <a:srgbClr val="000000"/>
              </a:buClr>
              <a:buSzPct val="100000"/>
              <a:buFont typeface="Times New Roman" panose="02020603050405020304" pitchFamily="18" charset="0"/>
              <a:defRPr sz="1500">
                <a:solidFill>
                  <a:srgbClr val="000000"/>
                </a:solidFill>
                <a:latin typeface="+mn-lt"/>
                <a:ea typeface="+mn-ea"/>
              </a:defRPr>
            </a:lvl2pPr>
            <a:lvl3pPr marL="857250" indent="-171450" algn="l" defTabSz="336550" rtl="0" eaLnBrk="0" fontAlgn="base" hangingPunct="0">
              <a:spcBef>
                <a:spcPts val="340"/>
              </a:spcBef>
              <a:spcAft>
                <a:spcPct val="0"/>
              </a:spcAft>
              <a:buClr>
                <a:srgbClr val="000000"/>
              </a:buClr>
              <a:buSzPct val="100000"/>
              <a:buFont typeface="Times New Roman" panose="02020603050405020304" pitchFamily="18" charset="0"/>
              <a:defRPr>
                <a:solidFill>
                  <a:srgbClr val="000000"/>
                </a:solidFill>
                <a:latin typeface="+mn-lt"/>
                <a:ea typeface="+mn-ea"/>
              </a:defRPr>
            </a:lvl3pPr>
            <a:lvl4pPr marL="1200150" indent="-171450" algn="l" defTabSz="336550" rtl="0" eaLnBrk="0" fontAlgn="base" hangingPunct="0">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4pPr>
            <a:lvl5pPr marL="1543050" indent="-171450" algn="l" defTabSz="336550" rtl="0" eaLnBrk="0" fontAlgn="base" hangingPunct="0">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5pPr>
            <a:lvl6pPr marL="18859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6pPr>
            <a:lvl7pPr marL="22288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7pPr>
            <a:lvl8pPr marL="25717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8pPr>
            <a:lvl9pPr marL="29146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9pPr>
          </a:lstStyle>
          <a:p>
            <a:pPr lvl="1" defTabSz="337185">
              <a:buFont typeface="Arial" panose="020B0604020202020204" pitchFamily="34" charset="0"/>
              <a:buChar char="•"/>
              <a:defRPr/>
            </a:pPr>
            <a:r>
              <a:rPr lang="en-US" altLang="en-US" sz="2000" kern="0" dirty="0">
                <a:solidFill>
                  <a:srgbClr val="00B050"/>
                </a:solidFill>
                <a:sym typeface="+mn-ea"/>
              </a:rPr>
              <a:t>PAR approved							Dec 2018</a:t>
            </a:r>
            <a:endParaRPr lang="en-US" altLang="en-US" sz="2000" kern="0" dirty="0">
              <a:solidFill>
                <a:srgbClr val="00B050"/>
              </a:solidFill>
            </a:endParaRPr>
          </a:p>
          <a:p>
            <a:pPr lvl="1" defTabSz="337185">
              <a:buFont typeface="Arial" panose="020B0604020202020204" pitchFamily="34" charset="0"/>
              <a:buChar char="•"/>
              <a:defRPr/>
            </a:pPr>
            <a:r>
              <a:rPr lang="en-US" altLang="en-US" sz="2000" kern="0" dirty="0">
                <a:solidFill>
                  <a:srgbClr val="00B050"/>
                </a:solidFill>
                <a:sym typeface="+mn-ea"/>
              </a:rPr>
              <a:t>First TG meeting							Jan 2019</a:t>
            </a:r>
            <a:endParaRPr lang="en-US" altLang="en-US" sz="2000" kern="0" dirty="0">
              <a:solidFill>
                <a:srgbClr val="00B050"/>
              </a:solidFill>
            </a:endParaRPr>
          </a:p>
          <a:p>
            <a:pPr lvl="1" defTabSz="337185">
              <a:buFont typeface="Arial" panose="020B0604020202020204" pitchFamily="34" charset="0"/>
              <a:buChar char="•"/>
              <a:defRPr/>
            </a:pPr>
            <a:r>
              <a:rPr lang="en-US" altLang="en-US" sz="2000" kern="0" dirty="0">
                <a:solidFill>
                  <a:srgbClr val="00B050"/>
                </a:solidFill>
                <a:sym typeface="+mn-ea"/>
              </a:rPr>
              <a:t>D0.1 										</a:t>
            </a:r>
            <a:r>
              <a:rPr lang="en-US" altLang="en-US" sz="2000" kern="0" dirty="0">
                <a:solidFill>
                  <a:srgbClr val="00B050"/>
                </a:solidFill>
                <a:sym typeface="Wingdings" panose="05000000000000000000" pitchFamily="2" charset="2"/>
              </a:rPr>
              <a:t>Nov 2019</a:t>
            </a:r>
            <a:endParaRPr lang="en-US" altLang="en-US" sz="2000" kern="0" dirty="0">
              <a:solidFill>
                <a:srgbClr val="00B050"/>
              </a:solidFill>
            </a:endParaRPr>
          </a:p>
          <a:p>
            <a:pPr lvl="1" defTabSz="337185">
              <a:buFont typeface="Arial" panose="020B0604020202020204" pitchFamily="34" charset="0"/>
              <a:buChar char="•"/>
              <a:defRPr/>
            </a:pPr>
            <a:r>
              <a:rPr lang="en-US" altLang="en-US" sz="2000" kern="0" dirty="0">
                <a:solidFill>
                  <a:srgbClr val="00B050"/>
                </a:solidFill>
                <a:sym typeface="+mn-ea"/>
              </a:rPr>
              <a:t>D1.0 Letter Ballot						</a:t>
            </a:r>
            <a:r>
              <a:rPr lang="en-US" altLang="en-US" sz="2000" kern="0" dirty="0">
                <a:solidFill>
                  <a:srgbClr val="00B050"/>
                </a:solidFill>
                <a:cs typeface="+mn-ea"/>
                <a:sym typeface="Wingdings" panose="05000000000000000000" pitchFamily="2" charset="2"/>
              </a:rPr>
              <a:t>Oct 2020 </a:t>
            </a:r>
            <a:endParaRPr lang="en-US" altLang="en-US" sz="2000" kern="0" dirty="0">
              <a:solidFill>
                <a:srgbClr val="00B050"/>
              </a:solidFill>
              <a:cs typeface="+mn-ea"/>
            </a:endParaRPr>
          </a:p>
          <a:p>
            <a:pPr lvl="1" defTabSz="337185">
              <a:buFont typeface="Arial" panose="020B0604020202020204" pitchFamily="34" charset="0"/>
              <a:buChar char="•"/>
              <a:defRPr/>
            </a:pPr>
            <a:r>
              <a:rPr lang="en-US" altLang="en-US" sz="2000" kern="0" dirty="0">
                <a:solidFill>
                  <a:srgbClr val="00B050"/>
                </a:solidFill>
                <a:sym typeface="+mn-ea"/>
              </a:rPr>
              <a:t>D2.0 LB recirculation					</a:t>
            </a:r>
            <a:r>
              <a:rPr lang="en-US" altLang="en-US" sz="2000" kern="0" dirty="0">
                <a:solidFill>
                  <a:srgbClr val="00B050"/>
                </a:solidFill>
                <a:cs typeface="+mn-ea"/>
                <a:sym typeface="Wingdings" panose="05000000000000000000" pitchFamily="2" charset="2"/>
              </a:rPr>
              <a:t>Jul 2021</a:t>
            </a:r>
            <a:endParaRPr lang="en-US" altLang="en-US" sz="2000" kern="0" dirty="0">
              <a:solidFill>
                <a:srgbClr val="00B050"/>
              </a:solidFill>
            </a:endParaRPr>
          </a:p>
          <a:p>
            <a:pPr lvl="1" defTabSz="337185">
              <a:buFont typeface="Arial" panose="020B0604020202020204" pitchFamily="34" charset="0"/>
              <a:buChar char="•"/>
              <a:defRPr/>
            </a:pPr>
            <a:r>
              <a:rPr lang="en-US" altLang="en-US" sz="2000" kern="0" dirty="0">
                <a:solidFill>
                  <a:srgbClr val="00B050"/>
                </a:solidFill>
                <a:sym typeface="+mn-ea"/>
              </a:rPr>
              <a:t>Form SA Ballot Pool					</a:t>
            </a:r>
            <a:r>
              <a:rPr lang="en-US" altLang="en-US" sz="2000" kern="0" dirty="0">
                <a:solidFill>
                  <a:srgbClr val="00B050"/>
                </a:solidFill>
                <a:cs typeface="+mn-ea"/>
                <a:sym typeface="Wingdings" panose="05000000000000000000" pitchFamily="2" charset="2"/>
              </a:rPr>
              <a:t>Nov 1 to Nov 30, 2021</a:t>
            </a:r>
            <a:endParaRPr lang="en-US" altLang="en-US" sz="2000" kern="0" dirty="0">
              <a:solidFill>
                <a:srgbClr val="00B050"/>
              </a:solidFill>
            </a:endParaRPr>
          </a:p>
          <a:p>
            <a:pPr lvl="1" defTabSz="337185">
              <a:buFont typeface="Arial" panose="020B0604020202020204" pitchFamily="34" charset="0"/>
              <a:buChar char="•"/>
              <a:defRPr/>
            </a:pPr>
            <a:r>
              <a:rPr lang="en-US" altLang="en-US" sz="2000" kern="0" dirty="0">
                <a:solidFill>
                  <a:srgbClr val="00B050"/>
                </a:solidFill>
                <a:sym typeface="+mn-ea"/>
              </a:rPr>
              <a:t>D3.0 LB recirculation					Dec</a:t>
            </a:r>
            <a:r>
              <a:rPr lang="en-US" altLang="en-US" sz="2000" kern="0" dirty="0">
                <a:solidFill>
                  <a:srgbClr val="00B050"/>
                </a:solidFill>
                <a:cs typeface="+mn-ea"/>
                <a:sym typeface="Wingdings" panose="05000000000000000000" pitchFamily="2" charset="2"/>
              </a:rPr>
              <a:t> 2021</a:t>
            </a:r>
            <a:endParaRPr lang="en-US" altLang="en-US" sz="2000" kern="0" dirty="0">
              <a:solidFill>
                <a:srgbClr val="00B050"/>
              </a:solidFill>
            </a:endParaRPr>
          </a:p>
          <a:p>
            <a:pPr lvl="1" defTabSz="337185">
              <a:buFont typeface="Arial" panose="020B0604020202020204" pitchFamily="34" charset="0"/>
              <a:buChar char="•"/>
              <a:defRPr/>
            </a:pPr>
            <a:r>
              <a:rPr lang="en-US" altLang="en-US" sz="2000" kern="0" dirty="0">
                <a:solidFill>
                  <a:schemeClr val="tx1"/>
                </a:solidFill>
                <a:sym typeface="+mn-ea"/>
              </a:rPr>
              <a:t>D4.0 LB recirculation					Mar 2022</a:t>
            </a:r>
          </a:p>
          <a:p>
            <a:pPr lvl="1" defTabSz="337185">
              <a:buFont typeface="Arial" panose="020B0604020202020204" pitchFamily="34" charset="0"/>
              <a:buChar char="•"/>
              <a:defRPr/>
            </a:pPr>
            <a:r>
              <a:rPr lang="en-US" altLang="en-US" sz="2000" kern="0" dirty="0">
                <a:solidFill>
                  <a:schemeClr val="tx1"/>
                </a:solidFill>
                <a:sym typeface="+mn-ea"/>
              </a:rPr>
              <a:t>D4.0 LB unchanged recirculation 		Mar 2022 </a:t>
            </a:r>
            <a:r>
              <a:rPr lang="en-US" altLang="en-US" sz="2000" kern="0" dirty="0">
                <a:solidFill>
                  <a:schemeClr val="tx1"/>
                </a:solidFill>
                <a:sym typeface="Wingdings" panose="05000000000000000000" pitchFamily="2" charset="2"/>
              </a:rPr>
              <a:t> Apr 2022</a:t>
            </a:r>
            <a:endParaRPr lang="en-US" altLang="en-US" sz="2000" kern="0" dirty="0">
              <a:solidFill>
                <a:schemeClr val="tx1"/>
              </a:solidFill>
            </a:endParaRPr>
          </a:p>
          <a:p>
            <a:pPr lvl="1" defTabSz="337185">
              <a:buFont typeface="Arial" panose="020B0604020202020204" pitchFamily="34" charset="0"/>
              <a:buChar char="•"/>
              <a:defRPr/>
            </a:pPr>
            <a:r>
              <a:rPr lang="en-US" altLang="en-US" sz="2000" kern="0" dirty="0">
                <a:solidFill>
                  <a:schemeClr val="tx1"/>
                </a:solidFill>
                <a:sym typeface="+mn-ea"/>
              </a:rPr>
              <a:t>Initial SA Ballot (D4.0)					</a:t>
            </a:r>
            <a:r>
              <a:rPr lang="en-US" altLang="en-US" sz="2000" kern="0" dirty="0">
                <a:solidFill>
                  <a:schemeClr val="tx1"/>
                </a:solidFill>
                <a:cs typeface="+mn-ea"/>
                <a:sym typeface="Wingdings" panose="05000000000000000000" pitchFamily="2" charset="2"/>
              </a:rPr>
              <a:t>Mar 2022  Apr 2022</a:t>
            </a:r>
            <a:endParaRPr lang="en-US" altLang="en-US" sz="2000" kern="0" dirty="0">
              <a:solidFill>
                <a:schemeClr val="tx1"/>
              </a:solidFill>
            </a:endParaRPr>
          </a:p>
          <a:p>
            <a:pPr lvl="1" defTabSz="337185">
              <a:buFont typeface="Arial" panose="020B0604020202020204" pitchFamily="34" charset="0"/>
              <a:buChar char="•"/>
              <a:defRPr/>
            </a:pPr>
            <a:r>
              <a:rPr lang="en-US" altLang="en-US" sz="2000" kern="0" dirty="0">
                <a:solidFill>
                  <a:schemeClr val="tx1"/>
                </a:solidFill>
                <a:sym typeface="+mn-ea"/>
              </a:rPr>
              <a:t>Final 802.11 WG approval				</a:t>
            </a:r>
            <a:r>
              <a:rPr lang="en-US" altLang="en-US" sz="2000" kern="0" dirty="0">
                <a:solidFill>
                  <a:schemeClr val="tx1"/>
                </a:solidFill>
                <a:cs typeface="+mn-ea"/>
                <a:sym typeface="Wingdings" panose="05000000000000000000" pitchFamily="2" charset="2"/>
              </a:rPr>
              <a:t>Sep 2022  Nov 2022</a:t>
            </a:r>
            <a:endParaRPr lang="en-US" altLang="en-US" sz="2000" kern="0" dirty="0">
              <a:solidFill>
                <a:schemeClr val="tx1"/>
              </a:solidFill>
            </a:endParaRPr>
          </a:p>
          <a:p>
            <a:pPr lvl="1" defTabSz="337185">
              <a:buFont typeface="Arial" panose="020B0604020202020204" pitchFamily="34" charset="0"/>
              <a:buChar char="•"/>
              <a:defRPr/>
            </a:pPr>
            <a:r>
              <a:rPr lang="en-US" altLang="en-US" sz="2000" kern="0" dirty="0">
                <a:solidFill>
                  <a:schemeClr val="tx1"/>
                </a:solidFill>
                <a:sym typeface="+mn-ea"/>
              </a:rPr>
              <a:t>802 EC approval							</a:t>
            </a:r>
            <a:r>
              <a:rPr lang="en-US" altLang="en-US" sz="2000" kern="0" dirty="0">
                <a:solidFill>
                  <a:schemeClr val="tx1"/>
                </a:solidFill>
                <a:cs typeface="+mn-ea"/>
                <a:sym typeface="Wingdings" panose="05000000000000000000" pitchFamily="2" charset="2"/>
              </a:rPr>
              <a:t>Oct 2022  Nov 2022</a:t>
            </a:r>
            <a:endParaRPr lang="en-US" altLang="en-US" sz="2000" kern="0" dirty="0">
              <a:solidFill>
                <a:schemeClr val="tx1"/>
              </a:solidFill>
            </a:endParaRPr>
          </a:p>
          <a:p>
            <a:pPr lvl="1" defTabSz="337185">
              <a:buFont typeface="Arial" panose="020B0604020202020204" pitchFamily="34" charset="0"/>
              <a:buChar char="•"/>
              <a:defRPr/>
            </a:pPr>
            <a:r>
              <a:rPr lang="en-US" altLang="en-US" sz="2000" kern="0" dirty="0" err="1">
                <a:solidFill>
                  <a:schemeClr val="tx1"/>
                </a:solidFill>
                <a:sym typeface="+mn-ea"/>
              </a:rPr>
              <a:t>RevCom</a:t>
            </a:r>
            <a:r>
              <a:rPr lang="en-US" altLang="en-US" sz="2000" kern="0" dirty="0">
                <a:solidFill>
                  <a:schemeClr val="tx1"/>
                </a:solidFill>
                <a:sym typeface="+mn-ea"/>
              </a:rPr>
              <a:t> and SASB approval			</a:t>
            </a:r>
            <a:r>
              <a:rPr lang="en-US" altLang="en-US" sz="2000" kern="0" dirty="0">
                <a:solidFill>
                  <a:schemeClr val="tx1"/>
                </a:solidFill>
                <a:cs typeface="+mn-ea"/>
                <a:sym typeface="Wingdings" panose="05000000000000000000" pitchFamily="2" charset="2"/>
              </a:rPr>
              <a:t>Dec 2022</a:t>
            </a:r>
          </a:p>
        </p:txBody>
      </p:sp>
      <p:sp>
        <p:nvSpPr>
          <p:cNvPr id="3" name="Footer Placeholder 2">
            <a:extLst>
              <a:ext uri="{FF2B5EF4-FFF2-40B4-BE49-F238E27FC236}">
                <a16:creationId xmlns:a16="http://schemas.microsoft.com/office/drawing/2014/main" id="{89697B18-66A4-41EA-B1EF-59D79A076377}"/>
              </a:ext>
            </a:extLst>
          </p:cNvPr>
          <p:cNvSpPr>
            <a:spLocks noGrp="1"/>
          </p:cNvSpPr>
          <p:nvPr>
            <p:ph type="ftr" idx="14"/>
          </p:nvPr>
        </p:nvSpPr>
        <p:spPr/>
        <p:txBody>
          <a:bodyPr/>
          <a:lstStyle/>
          <a:p>
            <a:r>
              <a:rPr lang="en-GB"/>
              <a:t>Bo Sun, ZTE</a:t>
            </a:r>
            <a:endParaRPr lang="en-GB" dirty="0"/>
          </a:p>
        </p:txBody>
      </p:sp>
      <p:sp>
        <p:nvSpPr>
          <p:cNvPr id="7" name="Slide Number Placeholder 6">
            <a:extLst>
              <a:ext uri="{FF2B5EF4-FFF2-40B4-BE49-F238E27FC236}">
                <a16:creationId xmlns:a16="http://schemas.microsoft.com/office/drawing/2014/main" id="{93CDFF4D-C2DD-4CD8-AF7C-A945954CBB09}"/>
              </a:ext>
            </a:extLst>
          </p:cNvPr>
          <p:cNvSpPr>
            <a:spLocks noGrp="1"/>
          </p:cNvSpPr>
          <p:nvPr>
            <p:ph type="sldNum" idx="12"/>
          </p:nvPr>
        </p:nvSpPr>
        <p:spPr/>
        <p:txBody>
          <a:bodyPr/>
          <a:lstStyle/>
          <a:p>
            <a:r>
              <a:rPr lang="en-GB"/>
              <a:t>Slide </a:t>
            </a:r>
            <a:fld id="{440F5867-744E-4AA6-B0ED-4C44D2DFBB7B}" type="slidenum">
              <a:rPr lang="en-GB" smtClean="0"/>
              <a:pPr/>
              <a:t>63</a:t>
            </a:fld>
            <a:endParaRPr lang="en-GB" dirty="0"/>
          </a:p>
        </p:txBody>
      </p:sp>
      <p:sp>
        <p:nvSpPr>
          <p:cNvPr id="8" name="Date Placeholder 7">
            <a:extLst>
              <a:ext uri="{FF2B5EF4-FFF2-40B4-BE49-F238E27FC236}">
                <a16:creationId xmlns:a16="http://schemas.microsoft.com/office/drawing/2014/main" id="{2C1C0691-7994-47A1-9BDA-5BCC7D76D976}"/>
              </a:ext>
            </a:extLst>
          </p:cNvPr>
          <p:cNvSpPr>
            <a:spLocks noGrp="1"/>
          </p:cNvSpPr>
          <p:nvPr>
            <p:ph type="dt" idx="15"/>
          </p:nvPr>
        </p:nvSpPr>
        <p:spPr/>
        <p:txBody>
          <a:bodyPr/>
          <a:lstStyle/>
          <a:p>
            <a:r>
              <a:rPr lang="en-US"/>
              <a:t>March 2022</a:t>
            </a:r>
            <a:endParaRPr lang="en-GB" dirty="0"/>
          </a:p>
        </p:txBody>
      </p:sp>
    </p:spTree>
    <p:extLst>
      <p:ext uri="{BB962C8B-B14F-4D97-AF65-F5344CB8AC3E}">
        <p14:creationId xmlns:p14="http://schemas.microsoft.com/office/powerpoint/2010/main" val="363932066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IEEE 802.11 </a:t>
            </a:r>
            <a:r>
              <a:rPr lang="en-US" altLang="zh-CN" dirty="0" err="1"/>
              <a:t>TGbd</a:t>
            </a:r>
            <a:r>
              <a:rPr lang="en-US" altLang="zh-CN" dirty="0"/>
              <a:t> TC Plan</a:t>
            </a:r>
            <a:endParaRPr lang="zh-CN" altLang="en-US" dirty="0"/>
          </a:p>
        </p:txBody>
      </p:sp>
      <p:sp>
        <p:nvSpPr>
          <p:cNvPr id="9" name="内容占位符 2"/>
          <p:cNvSpPr>
            <a:spLocks noGrp="1"/>
          </p:cNvSpPr>
          <p:nvPr/>
        </p:nvSpPr>
        <p:spPr>
          <a:xfrm>
            <a:off x="1925758" y="2602954"/>
            <a:ext cx="9143760" cy="2929258"/>
          </a:xfrm>
          <a:prstGeom prst="rect">
            <a:avLst/>
          </a:prstGeom>
          <a:noFill/>
          <a:ln w="9525">
            <a:noFill/>
          </a:ln>
        </p:spPr>
        <p:txBody>
          <a:bodyPr vert="horz" wrap="square" lIns="92160" tIns="46080" rIns="92160" bIns="46080" anchor="t" anchorCtr="0">
            <a:normAutofit/>
          </a:bodyPr>
          <a:lstStyle>
            <a:lvl1pPr marL="257175" indent="-257175" algn="l" defTabSz="336550" rtl="0" eaLnBrk="0" fontAlgn="base" hangingPunct="0">
              <a:spcBef>
                <a:spcPts val="450"/>
              </a:spcBef>
              <a:spcAft>
                <a:spcPct val="0"/>
              </a:spcAft>
              <a:buClr>
                <a:srgbClr val="000000"/>
              </a:buClr>
              <a:buSzPct val="100000"/>
              <a:buFont typeface="Times New Roman" panose="02020603050405020304" pitchFamily="18" charset="0"/>
              <a:defRPr b="1">
                <a:solidFill>
                  <a:srgbClr val="000000"/>
                </a:solidFill>
                <a:latin typeface="+mn-lt"/>
                <a:ea typeface="+mn-ea"/>
                <a:cs typeface="+mn-cs"/>
              </a:defRPr>
            </a:lvl1pPr>
            <a:lvl2pPr marL="557530" indent="-214630" algn="l" defTabSz="336550" rtl="0" eaLnBrk="0" fontAlgn="base" hangingPunct="0">
              <a:spcBef>
                <a:spcPts val="375"/>
              </a:spcBef>
              <a:spcAft>
                <a:spcPct val="0"/>
              </a:spcAft>
              <a:buClr>
                <a:srgbClr val="000000"/>
              </a:buClr>
              <a:buSzPct val="100000"/>
              <a:buFont typeface="Times New Roman" panose="02020603050405020304" pitchFamily="18" charset="0"/>
              <a:defRPr sz="1500">
                <a:solidFill>
                  <a:srgbClr val="000000"/>
                </a:solidFill>
                <a:latin typeface="+mn-lt"/>
                <a:ea typeface="+mn-ea"/>
              </a:defRPr>
            </a:lvl2pPr>
            <a:lvl3pPr marL="857250" indent="-171450" algn="l" defTabSz="336550" rtl="0" eaLnBrk="0" fontAlgn="base" hangingPunct="0">
              <a:spcBef>
                <a:spcPts val="340"/>
              </a:spcBef>
              <a:spcAft>
                <a:spcPct val="0"/>
              </a:spcAft>
              <a:buClr>
                <a:srgbClr val="000000"/>
              </a:buClr>
              <a:buSzPct val="100000"/>
              <a:buFont typeface="Times New Roman" panose="02020603050405020304" pitchFamily="18" charset="0"/>
              <a:defRPr>
                <a:solidFill>
                  <a:srgbClr val="000000"/>
                </a:solidFill>
                <a:latin typeface="+mn-lt"/>
                <a:ea typeface="+mn-ea"/>
              </a:defRPr>
            </a:lvl3pPr>
            <a:lvl4pPr marL="1200150" indent="-171450" algn="l" defTabSz="336550" rtl="0" eaLnBrk="0" fontAlgn="base" hangingPunct="0">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4pPr>
            <a:lvl5pPr marL="1543050" indent="-171450" algn="l" defTabSz="336550" rtl="0" eaLnBrk="0" fontAlgn="base" hangingPunct="0">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5pPr>
            <a:lvl6pPr marL="18859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6pPr>
            <a:lvl7pPr marL="22288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7pPr>
            <a:lvl8pPr marL="25717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8pPr>
            <a:lvl9pPr marL="29146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9pPr>
          </a:lstStyle>
          <a:p>
            <a:pPr marL="342900" indent="-342900" eaLnBrk="1" hangingPunct="1">
              <a:spcAft>
                <a:spcPts val="600"/>
              </a:spcAft>
              <a:buFont typeface="Arial" panose="020B0604020202020204" pitchFamily="34" charset="0"/>
              <a:buChar char="•"/>
            </a:pPr>
            <a:r>
              <a:rPr lang="en-US" altLang="zh-CN" sz="2800" dirty="0">
                <a:solidFill>
                  <a:srgbClr val="00B050"/>
                </a:solidFill>
                <a:cs typeface="+mn-ea"/>
                <a:sym typeface="+mn-ea"/>
              </a:rPr>
              <a:t>Apr 1</a:t>
            </a:r>
            <a:r>
              <a:rPr lang="en-US" altLang="zh-CN" sz="2800" baseline="30000" dirty="0">
                <a:solidFill>
                  <a:srgbClr val="00B050"/>
                </a:solidFill>
                <a:cs typeface="+mn-ea"/>
                <a:sym typeface="+mn-ea"/>
              </a:rPr>
              <a:t>st</a:t>
            </a:r>
            <a:r>
              <a:rPr lang="en-US" altLang="zh-CN" sz="2800" dirty="0">
                <a:solidFill>
                  <a:srgbClr val="00B050"/>
                </a:solidFill>
                <a:cs typeface="+mn-ea"/>
                <a:sym typeface="+mn-ea"/>
              </a:rPr>
              <a:t>, 2022, 		10:00am ~ 11:59am, ET</a:t>
            </a:r>
          </a:p>
          <a:p>
            <a:pPr marL="342900" indent="-342900" eaLnBrk="1" hangingPunct="1">
              <a:spcAft>
                <a:spcPts val="600"/>
              </a:spcAft>
              <a:buFont typeface="Arial" panose="020B0604020202020204" pitchFamily="34" charset="0"/>
              <a:buChar char="•"/>
            </a:pPr>
            <a:r>
              <a:rPr lang="en-US" altLang="zh-CN" sz="2800" dirty="0">
                <a:solidFill>
                  <a:srgbClr val="00B050"/>
                </a:solidFill>
                <a:cs typeface="+mn-ea"/>
                <a:sym typeface="+mn-ea"/>
              </a:rPr>
              <a:t>Apr 5</a:t>
            </a:r>
            <a:r>
              <a:rPr lang="en-US" altLang="zh-CN" sz="2800" baseline="30000" dirty="0">
                <a:solidFill>
                  <a:srgbClr val="00B050"/>
                </a:solidFill>
                <a:cs typeface="+mn-ea"/>
                <a:sym typeface="+mn-ea"/>
              </a:rPr>
              <a:t>th</a:t>
            </a:r>
            <a:r>
              <a:rPr lang="en-US" altLang="zh-CN" sz="2800" dirty="0">
                <a:solidFill>
                  <a:srgbClr val="00B050"/>
                </a:solidFill>
                <a:cs typeface="+mn-ea"/>
                <a:sym typeface="+mn-ea"/>
              </a:rPr>
              <a:t>, 2022, 		9:00am ~ 11:00am, ET</a:t>
            </a:r>
            <a:endParaRPr lang="en-US" altLang="zh-CN" sz="2800" dirty="0">
              <a:solidFill>
                <a:schemeClr val="tx1"/>
              </a:solidFill>
              <a:cs typeface="+mn-ea"/>
              <a:sym typeface="+mn-ea"/>
            </a:endParaRPr>
          </a:p>
          <a:p>
            <a:pPr eaLnBrk="1" hangingPunct="1">
              <a:spcAft>
                <a:spcPts val="600"/>
              </a:spcAft>
            </a:pPr>
            <a:endParaRPr lang="en-US" altLang="zh-CN" sz="2800" dirty="0">
              <a:solidFill>
                <a:schemeClr val="tx1"/>
              </a:solidFill>
              <a:cs typeface="+mn-ea"/>
            </a:endParaRPr>
          </a:p>
        </p:txBody>
      </p:sp>
      <p:sp>
        <p:nvSpPr>
          <p:cNvPr id="3" name="Footer Placeholder 2">
            <a:extLst>
              <a:ext uri="{FF2B5EF4-FFF2-40B4-BE49-F238E27FC236}">
                <a16:creationId xmlns:a16="http://schemas.microsoft.com/office/drawing/2014/main" id="{8A75F094-4073-4F21-83F8-A30DA5D0F66E}"/>
              </a:ext>
            </a:extLst>
          </p:cNvPr>
          <p:cNvSpPr>
            <a:spLocks noGrp="1"/>
          </p:cNvSpPr>
          <p:nvPr>
            <p:ph type="ftr" idx="14"/>
          </p:nvPr>
        </p:nvSpPr>
        <p:spPr/>
        <p:txBody>
          <a:bodyPr/>
          <a:lstStyle/>
          <a:p>
            <a:r>
              <a:rPr lang="en-GB"/>
              <a:t>Bo Sun, ZTE</a:t>
            </a:r>
            <a:endParaRPr lang="en-GB" dirty="0"/>
          </a:p>
        </p:txBody>
      </p:sp>
      <p:sp>
        <p:nvSpPr>
          <p:cNvPr id="7" name="Slide Number Placeholder 6">
            <a:extLst>
              <a:ext uri="{FF2B5EF4-FFF2-40B4-BE49-F238E27FC236}">
                <a16:creationId xmlns:a16="http://schemas.microsoft.com/office/drawing/2014/main" id="{BEBC36D4-11ED-4D53-8B9F-2E933B454656}"/>
              </a:ext>
            </a:extLst>
          </p:cNvPr>
          <p:cNvSpPr>
            <a:spLocks noGrp="1"/>
          </p:cNvSpPr>
          <p:nvPr>
            <p:ph type="sldNum" idx="12"/>
          </p:nvPr>
        </p:nvSpPr>
        <p:spPr/>
        <p:txBody>
          <a:bodyPr/>
          <a:lstStyle/>
          <a:p>
            <a:r>
              <a:rPr lang="en-GB"/>
              <a:t>Slide </a:t>
            </a:r>
            <a:fld id="{440F5867-744E-4AA6-B0ED-4C44D2DFBB7B}" type="slidenum">
              <a:rPr lang="en-GB" smtClean="0"/>
              <a:pPr/>
              <a:t>64</a:t>
            </a:fld>
            <a:endParaRPr lang="en-GB" dirty="0"/>
          </a:p>
        </p:txBody>
      </p:sp>
      <p:sp>
        <p:nvSpPr>
          <p:cNvPr id="8" name="Date Placeholder 7">
            <a:extLst>
              <a:ext uri="{FF2B5EF4-FFF2-40B4-BE49-F238E27FC236}">
                <a16:creationId xmlns:a16="http://schemas.microsoft.com/office/drawing/2014/main" id="{7A61C793-E6D5-4B4A-9F15-3E7FAC931DAF}"/>
              </a:ext>
            </a:extLst>
          </p:cNvPr>
          <p:cNvSpPr>
            <a:spLocks noGrp="1"/>
          </p:cNvSpPr>
          <p:nvPr>
            <p:ph type="dt" idx="15"/>
          </p:nvPr>
        </p:nvSpPr>
        <p:spPr/>
        <p:txBody>
          <a:bodyPr/>
          <a:lstStyle/>
          <a:p>
            <a:r>
              <a:rPr lang="en-US"/>
              <a:t>March 2022</a:t>
            </a:r>
            <a:endParaRPr lang="en-GB" dirty="0"/>
          </a:p>
        </p:txBody>
      </p:sp>
    </p:spTree>
    <p:extLst>
      <p:ext uri="{BB962C8B-B14F-4D97-AF65-F5344CB8AC3E}">
        <p14:creationId xmlns:p14="http://schemas.microsoft.com/office/powerpoint/2010/main" val="28603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078C9E1-E261-45D9-B17A-B795E415F549}"/>
              </a:ext>
            </a:extLst>
          </p:cNvPr>
          <p:cNvSpPr>
            <a:spLocks noGrp="1"/>
          </p:cNvSpPr>
          <p:nvPr>
            <p:ph type="title"/>
          </p:nvPr>
        </p:nvSpPr>
        <p:spPr/>
        <p:txBody>
          <a:bodyPr/>
          <a:lstStyle/>
          <a:p>
            <a:r>
              <a:rPr lang="en-US" altLang="en-US" dirty="0">
                <a:solidFill>
                  <a:schemeClr val="tx1"/>
                </a:solidFill>
              </a:rPr>
              <a:t>TGbe March 2022 Closing Report</a:t>
            </a:r>
            <a:endParaRPr lang="en-US" dirty="0">
              <a:solidFill>
                <a:schemeClr val="tx1"/>
              </a:solidFill>
            </a:endParaRPr>
          </a:p>
        </p:txBody>
      </p:sp>
      <p:sp>
        <p:nvSpPr>
          <p:cNvPr id="6" name="Slide Number Placeholder 5">
            <a:extLst>
              <a:ext uri="{FF2B5EF4-FFF2-40B4-BE49-F238E27FC236}">
                <a16:creationId xmlns:a16="http://schemas.microsoft.com/office/drawing/2014/main" id="{476724DD-4485-4EB3-930C-0A4154AA8D2F}"/>
              </a:ext>
            </a:extLst>
          </p:cNvPr>
          <p:cNvSpPr>
            <a:spLocks noGrp="1"/>
          </p:cNvSpPr>
          <p:nvPr>
            <p:ph type="sldNum" idx="12"/>
          </p:nvPr>
        </p:nvSpPr>
        <p:spPr/>
        <p:txBody>
          <a:bodyPr/>
          <a:lstStyle/>
          <a:p>
            <a:r>
              <a:rPr lang="en-GB"/>
              <a:t>Slide </a:t>
            </a:r>
            <a:fld id="{DE40C9FC-4879-4F20-9ECA-A574A90476B7}" type="slidenum">
              <a:rPr lang="en-GB" smtClean="0"/>
              <a:pPr/>
              <a:t>65</a:t>
            </a:fld>
            <a:endParaRPr lang="en-GB"/>
          </a:p>
        </p:txBody>
      </p:sp>
      <p:sp>
        <p:nvSpPr>
          <p:cNvPr id="5" name="Footer Placeholder 4">
            <a:extLst>
              <a:ext uri="{FF2B5EF4-FFF2-40B4-BE49-F238E27FC236}">
                <a16:creationId xmlns:a16="http://schemas.microsoft.com/office/drawing/2014/main" id="{1106131F-7E17-4A3F-827A-9D98E6264FA1}"/>
              </a:ext>
            </a:extLst>
          </p:cNvPr>
          <p:cNvSpPr>
            <a:spLocks noGrp="1"/>
          </p:cNvSpPr>
          <p:nvPr>
            <p:ph type="ftr" idx="14"/>
          </p:nvPr>
        </p:nvSpPr>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C16D5A45-F10E-4C6F-A5CB-7B4E64C2D9FE}"/>
              </a:ext>
            </a:extLst>
          </p:cNvPr>
          <p:cNvSpPr>
            <a:spLocks noGrp="1"/>
          </p:cNvSpPr>
          <p:nvPr>
            <p:ph type="dt" idx="15"/>
          </p:nvPr>
        </p:nvSpPr>
        <p:spPr/>
        <p:txBody>
          <a:bodyPr/>
          <a:lstStyle/>
          <a:p>
            <a:r>
              <a:rPr lang="en-US" dirty="0"/>
              <a:t>March 2022</a:t>
            </a:r>
            <a:endParaRPr lang="en-GB" dirty="0"/>
          </a:p>
        </p:txBody>
      </p:sp>
      <p:sp>
        <p:nvSpPr>
          <p:cNvPr id="9" name="Rectangle 2">
            <a:extLst>
              <a:ext uri="{FF2B5EF4-FFF2-40B4-BE49-F238E27FC236}">
                <a16:creationId xmlns:a16="http://schemas.microsoft.com/office/drawing/2014/main" id="{C7B67E75-6FEC-43C0-9EE5-4FDD767F3EA8}"/>
              </a:ext>
            </a:extLst>
          </p:cNvPr>
          <p:cNvSpPr txBox="1">
            <a:spLocks noChangeArrowheads="1"/>
          </p:cNvSpPr>
          <p:nvPr/>
        </p:nvSpPr>
        <p:spPr bwMode="auto">
          <a:xfrm>
            <a:off x="2057400" y="1544639"/>
            <a:ext cx="7772400" cy="396875"/>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kern="0" dirty="0"/>
              <a:t>Date:</a:t>
            </a:r>
            <a:r>
              <a:rPr lang="en-GB" sz="2000" b="0" kern="0" dirty="0"/>
              <a:t> 2022-03-14</a:t>
            </a:r>
          </a:p>
        </p:txBody>
      </p:sp>
      <p:graphicFrame>
        <p:nvGraphicFramePr>
          <p:cNvPr id="10" name="Object 3">
            <a:extLst>
              <a:ext uri="{FF2B5EF4-FFF2-40B4-BE49-F238E27FC236}">
                <a16:creationId xmlns:a16="http://schemas.microsoft.com/office/drawing/2014/main" id="{515F102E-0782-4BCD-A930-15E03346A70B}"/>
              </a:ext>
            </a:extLst>
          </p:cNvPr>
          <p:cNvGraphicFramePr>
            <a:graphicFrameLocks noChangeAspect="1"/>
          </p:cNvGraphicFramePr>
          <p:nvPr/>
        </p:nvGraphicFramePr>
        <p:xfrm>
          <a:off x="1825625" y="2683670"/>
          <a:ext cx="8540750" cy="2503488"/>
        </p:xfrm>
        <a:graphic>
          <a:graphicData uri="http://schemas.openxmlformats.org/presentationml/2006/ole">
            <mc:AlternateContent xmlns:mc="http://schemas.openxmlformats.org/markup-compatibility/2006">
              <mc:Choice xmlns:v="urn:schemas-microsoft-com:vml" Requires="v">
                <p:oleObj spid="_x0000_s14345" name="Document" r:id="rId3" imgW="8552553" imgH="2514074" progId="Word.Document.8">
                  <p:embed/>
                </p:oleObj>
              </mc:Choice>
              <mc:Fallback>
                <p:oleObj name="Document" r:id="rId3" imgW="8552553" imgH="2514074" progId="Word.Document.8">
                  <p:embed/>
                  <p:pic>
                    <p:nvPicPr>
                      <p:cNvPr id="10" name="Object 3">
                        <a:extLst>
                          <a:ext uri="{FF2B5EF4-FFF2-40B4-BE49-F238E27FC236}">
                            <a16:creationId xmlns:a16="http://schemas.microsoft.com/office/drawing/2014/main" id="{515F102E-0782-4BCD-A930-15E03346A70B}"/>
                          </a:ext>
                        </a:extLst>
                      </p:cNvPr>
                      <p:cNvPicPr>
                        <a:picLocks noChangeAspect="1" noChangeArrowheads="1"/>
                      </p:cNvPicPr>
                      <p:nvPr/>
                    </p:nvPicPr>
                    <p:blipFill>
                      <a:blip r:embed="rId4"/>
                      <a:srcRect/>
                      <a:stretch>
                        <a:fillRect/>
                      </a:stretch>
                    </p:blipFill>
                    <p:spPr bwMode="auto">
                      <a:xfrm>
                        <a:off x="1825625" y="2683670"/>
                        <a:ext cx="8540750" cy="2503488"/>
                      </a:xfrm>
                      <a:prstGeom prst="rect">
                        <a:avLst/>
                      </a:prstGeom>
                      <a:noFill/>
                    </p:spPr>
                  </p:pic>
                </p:oleObj>
              </mc:Fallback>
            </mc:AlternateContent>
          </a:graphicData>
        </a:graphic>
      </p:graphicFrame>
      <p:sp>
        <p:nvSpPr>
          <p:cNvPr id="11" name="Rectangle 4">
            <a:extLst>
              <a:ext uri="{FF2B5EF4-FFF2-40B4-BE49-F238E27FC236}">
                <a16:creationId xmlns:a16="http://schemas.microsoft.com/office/drawing/2014/main" id="{85F313B5-5193-478A-A520-BE0627F59BBA}"/>
              </a:ext>
            </a:extLst>
          </p:cNvPr>
          <p:cNvSpPr>
            <a:spLocks noChangeArrowheads="1"/>
          </p:cNvSpPr>
          <p:nvPr/>
        </p:nvSpPr>
        <p:spPr bwMode="auto">
          <a:xfrm>
            <a:off x="1897062" y="2137570"/>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endParaRPr lang="en-GB" sz="2000" dirty="0">
              <a:solidFill>
                <a:srgbClr val="000000"/>
              </a:solidFill>
            </a:endParaRPr>
          </a:p>
        </p:txBody>
      </p:sp>
    </p:spTree>
    <p:extLst>
      <p:ext uri="{BB962C8B-B14F-4D97-AF65-F5344CB8AC3E}">
        <p14:creationId xmlns:p14="http://schemas.microsoft.com/office/powerpoint/2010/main" val="413468560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D1578C3B-307D-4D7B-8F2F-3A0B588D47BC}"/>
              </a:ext>
            </a:extLst>
          </p:cNvPr>
          <p:cNvPicPr>
            <a:picLocks noChangeAspect="1"/>
          </p:cNvPicPr>
          <p:nvPr/>
        </p:nvPicPr>
        <p:blipFill>
          <a:blip r:embed="rId2"/>
          <a:stretch>
            <a:fillRect/>
          </a:stretch>
        </p:blipFill>
        <p:spPr>
          <a:xfrm>
            <a:off x="8955907" y="2971800"/>
            <a:ext cx="3234123" cy="2425593"/>
          </a:xfrm>
          <a:prstGeom prst="rect">
            <a:avLst/>
          </a:prstGeom>
        </p:spPr>
      </p:pic>
      <p:sp>
        <p:nvSpPr>
          <p:cNvPr id="2" name="Title 1">
            <a:extLst>
              <a:ext uri="{FF2B5EF4-FFF2-40B4-BE49-F238E27FC236}">
                <a16:creationId xmlns:a16="http://schemas.microsoft.com/office/drawing/2014/main" id="{2F65FFF3-3971-4A1D-9E32-FCF52E85E166}"/>
              </a:ext>
            </a:extLst>
          </p:cNvPr>
          <p:cNvSpPr>
            <a:spLocks noGrp="1"/>
          </p:cNvSpPr>
          <p:nvPr>
            <p:ph type="title"/>
          </p:nvPr>
        </p:nvSpPr>
        <p:spPr/>
        <p:txBody>
          <a:bodyPr/>
          <a:lstStyle/>
          <a:p>
            <a:r>
              <a:rPr lang="en-US" dirty="0"/>
              <a:t>TGbe (Extremely High Throughput)</a:t>
            </a:r>
          </a:p>
        </p:txBody>
      </p:sp>
      <p:sp>
        <p:nvSpPr>
          <p:cNvPr id="3" name="Content Placeholder 2">
            <a:extLst>
              <a:ext uri="{FF2B5EF4-FFF2-40B4-BE49-F238E27FC236}">
                <a16:creationId xmlns:a16="http://schemas.microsoft.com/office/drawing/2014/main" id="{31DC9244-F1D3-4E6B-8812-9165AD945109}"/>
              </a:ext>
            </a:extLst>
          </p:cNvPr>
          <p:cNvSpPr>
            <a:spLocks noGrp="1"/>
          </p:cNvSpPr>
          <p:nvPr>
            <p:ph idx="1"/>
          </p:nvPr>
        </p:nvSpPr>
        <p:spPr>
          <a:xfrm>
            <a:off x="914401" y="1981201"/>
            <a:ext cx="8123661" cy="4494213"/>
          </a:xfrm>
        </p:spPr>
        <p:txBody>
          <a:bodyPr/>
          <a:lstStyle/>
          <a:p>
            <a:pPr>
              <a:buFont typeface="Arial" panose="020B0604020202020204" pitchFamily="34" charset="0"/>
              <a:buChar char="•"/>
            </a:pPr>
            <a:r>
              <a:rPr lang="en-US" sz="1800" dirty="0"/>
              <a:t>TGbe had scheduled 6 conf. calls during the January electronic interim</a:t>
            </a:r>
          </a:p>
          <a:p>
            <a:pPr lvl="1">
              <a:buFont typeface="Arial" panose="020B0604020202020204" pitchFamily="34" charset="0"/>
              <a:buChar char="•"/>
            </a:pPr>
            <a:r>
              <a:rPr lang="en-US" sz="1600" dirty="0"/>
              <a:t>Two Joint calls, and four parallel MAC/PHY calls</a:t>
            </a:r>
          </a:p>
          <a:p>
            <a:pPr lvl="2">
              <a:buFont typeface="Arial" panose="020B0604020202020204" pitchFamily="34" charset="0"/>
              <a:buChar char="•"/>
            </a:pPr>
            <a:r>
              <a:rPr lang="en-US" sz="1400" dirty="0"/>
              <a:t>Covered comment resolution documents</a:t>
            </a:r>
          </a:p>
          <a:p>
            <a:pPr lvl="2">
              <a:buFont typeface="Arial" panose="020B0604020202020204" pitchFamily="34" charset="0"/>
              <a:buChar char="•"/>
            </a:pPr>
            <a:r>
              <a:rPr lang="en-US" sz="1400" dirty="0"/>
              <a:t>Approved the resolution of </a:t>
            </a:r>
            <a:r>
              <a:rPr lang="en-US" sz="1400" dirty="0">
                <a:solidFill>
                  <a:schemeClr val="tx1"/>
                </a:solidFill>
              </a:rPr>
              <a:t>several technical/editorial </a:t>
            </a:r>
            <a:r>
              <a:rPr lang="en-US" sz="1400" dirty="0"/>
              <a:t>comments and PDT submissions</a:t>
            </a:r>
          </a:p>
          <a:p>
            <a:pPr lvl="3">
              <a:buFont typeface="Arial" panose="020B0604020202020204" pitchFamily="34" charset="0"/>
              <a:buChar char="•"/>
            </a:pPr>
            <a:r>
              <a:rPr lang="en-US" sz="1200" dirty="0"/>
              <a:t>~75% of all CC36 comments are now resolved</a:t>
            </a:r>
          </a:p>
          <a:p>
            <a:pPr lvl="1">
              <a:buFont typeface="Arial" panose="020B0604020202020204" pitchFamily="34" charset="0"/>
              <a:buChar char="•"/>
            </a:pPr>
            <a:r>
              <a:rPr lang="en-US" sz="1600" dirty="0"/>
              <a:t>Instructed the editor to generate IEEE802.11 TGbe D1.5</a:t>
            </a:r>
          </a:p>
          <a:p>
            <a:pPr lvl="2">
              <a:buFont typeface="Arial" panose="020B0604020202020204" pitchFamily="34" charset="0"/>
              <a:buChar char="•"/>
            </a:pPr>
            <a:r>
              <a:rPr lang="en-US" sz="1400" dirty="0"/>
              <a:t>TGbe D1.5 is expected to be available </a:t>
            </a:r>
            <a:r>
              <a:rPr lang="en-US" sz="1400" dirty="0">
                <a:solidFill>
                  <a:schemeClr val="tx1"/>
                </a:solidFill>
              </a:rPr>
              <a:t>by end of this month</a:t>
            </a:r>
          </a:p>
          <a:p>
            <a:pPr lvl="1">
              <a:buFont typeface="Arial" panose="020B0604020202020204" pitchFamily="34" charset="0"/>
              <a:buChar char="•"/>
            </a:pPr>
            <a:r>
              <a:rPr lang="en-US" sz="1600" dirty="0">
                <a:solidFill>
                  <a:schemeClr val="tx1"/>
                </a:solidFill>
              </a:rPr>
              <a:t>Amended TGbe timeline and approved </a:t>
            </a:r>
            <a:r>
              <a:rPr lang="en-US" sz="1600" dirty="0">
                <a:solidFill>
                  <a:schemeClr val="tx1"/>
                </a:solidFill>
                <a:hlinkClick r:id="rId3"/>
              </a:rPr>
              <a:t>11-21/0706r5</a:t>
            </a:r>
            <a:r>
              <a:rPr lang="en-US" sz="1600" dirty="0">
                <a:solidFill>
                  <a:schemeClr val="tx1"/>
                </a:solidFill>
              </a:rPr>
              <a:t> as the TGbe CAD</a:t>
            </a:r>
          </a:p>
          <a:p>
            <a:pPr lvl="2">
              <a:buFont typeface="Arial" panose="020B0604020202020204" pitchFamily="34" charset="0"/>
              <a:buChar char="•"/>
            </a:pPr>
            <a:r>
              <a:rPr lang="en-US" sz="1400" dirty="0">
                <a:solidFill>
                  <a:schemeClr val="tx1"/>
                </a:solidFill>
              </a:rPr>
              <a:t>TGbe did not reach consensus on generating D2.0 and go to WG letter ballot</a:t>
            </a:r>
          </a:p>
          <a:p>
            <a:pPr>
              <a:buFont typeface="Arial" panose="020B0604020202020204" pitchFamily="34" charset="0"/>
              <a:buChar char="•"/>
            </a:pPr>
            <a:r>
              <a:rPr lang="en-US" sz="1800" dirty="0"/>
              <a:t>Agenda is available in </a:t>
            </a:r>
            <a:r>
              <a:rPr lang="en-US" sz="1800" dirty="0">
                <a:hlinkClick r:id="rId4"/>
              </a:rPr>
              <a:t>11-22/271r13</a:t>
            </a:r>
            <a:r>
              <a:rPr lang="en-US" sz="1800" dirty="0"/>
              <a:t>, with queues available in </a:t>
            </a:r>
            <a:r>
              <a:rPr lang="en-US" sz="1800" dirty="0">
                <a:solidFill>
                  <a:srgbClr val="FF0000"/>
                </a:solidFill>
                <a:hlinkClick r:id="rId5"/>
              </a:rPr>
              <a:t>11-22/428r2</a:t>
            </a:r>
            <a:endParaRPr lang="en-US" sz="1800" dirty="0">
              <a:solidFill>
                <a:srgbClr val="FF0000"/>
              </a:solidFill>
            </a:endParaRPr>
          </a:p>
          <a:p>
            <a:pPr lvl="1">
              <a:buFont typeface="Arial" panose="020B0604020202020204" pitchFamily="34" charset="0"/>
              <a:buChar char="•"/>
            </a:pPr>
            <a:r>
              <a:rPr lang="en-US" sz="1600" dirty="0"/>
              <a:t>Future Teleconference Plan is provided in the next slide</a:t>
            </a:r>
            <a:endParaRPr lang="en-US" sz="1400" dirty="0"/>
          </a:p>
          <a:p>
            <a:pPr>
              <a:buFont typeface="Arial" panose="020B0604020202020204" pitchFamily="34" charset="0"/>
              <a:buChar char="•"/>
            </a:pPr>
            <a:r>
              <a:rPr lang="en-US" sz="1800" dirty="0"/>
              <a:t>Motions List is available in </a:t>
            </a:r>
            <a:r>
              <a:rPr lang="en-US" sz="1800" dirty="0">
                <a:solidFill>
                  <a:srgbClr val="FF0000"/>
                </a:solidFill>
                <a:hlinkClick r:id="rId6"/>
              </a:rPr>
              <a:t>1982r66</a:t>
            </a:r>
            <a:endParaRPr lang="en-US" sz="1800" dirty="0">
              <a:solidFill>
                <a:srgbClr val="FF0000"/>
              </a:solidFill>
            </a:endParaRPr>
          </a:p>
          <a:p>
            <a:pPr lvl="1">
              <a:buFont typeface="Arial" panose="020B0604020202020204" pitchFamily="34" charset="0"/>
              <a:buChar char="•"/>
            </a:pPr>
            <a:endParaRPr lang="en-US" sz="1600" dirty="0"/>
          </a:p>
        </p:txBody>
      </p:sp>
      <p:sp>
        <p:nvSpPr>
          <p:cNvPr id="4" name="Slide Number Placeholder 3">
            <a:extLst>
              <a:ext uri="{FF2B5EF4-FFF2-40B4-BE49-F238E27FC236}">
                <a16:creationId xmlns:a16="http://schemas.microsoft.com/office/drawing/2014/main" id="{3871601A-E80F-434B-A97D-F320083E6E3A}"/>
              </a:ext>
            </a:extLst>
          </p:cNvPr>
          <p:cNvSpPr>
            <a:spLocks noGrp="1"/>
          </p:cNvSpPr>
          <p:nvPr>
            <p:ph type="sldNum" idx="12"/>
          </p:nvPr>
        </p:nvSpPr>
        <p:spPr/>
        <p:txBody>
          <a:bodyPr/>
          <a:lstStyle/>
          <a:p>
            <a:r>
              <a:rPr lang="en-GB"/>
              <a:t>Slide </a:t>
            </a:r>
            <a:fld id="{440F5867-744E-4AA6-B0ED-4C44D2DFBB7B}" type="slidenum">
              <a:rPr lang="en-GB" smtClean="0"/>
              <a:pPr/>
              <a:t>66</a:t>
            </a:fld>
            <a:endParaRPr lang="en-GB" dirty="0"/>
          </a:p>
        </p:txBody>
      </p:sp>
      <p:sp>
        <p:nvSpPr>
          <p:cNvPr id="5" name="Footer Placeholder 4">
            <a:extLst>
              <a:ext uri="{FF2B5EF4-FFF2-40B4-BE49-F238E27FC236}">
                <a16:creationId xmlns:a16="http://schemas.microsoft.com/office/drawing/2014/main" id="{2C7159C5-3E2B-41FA-9D49-BA4DCFB9A882}"/>
              </a:ext>
            </a:extLst>
          </p:cNvPr>
          <p:cNvSpPr>
            <a:spLocks noGrp="1"/>
          </p:cNvSpPr>
          <p:nvPr>
            <p:ph type="ftr" idx="14"/>
          </p:nvPr>
        </p:nvSpPr>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F21C99AD-073C-44E2-9ED3-C4B1C975F366}"/>
              </a:ext>
            </a:extLst>
          </p:cNvPr>
          <p:cNvSpPr>
            <a:spLocks noGrp="1"/>
          </p:cNvSpPr>
          <p:nvPr>
            <p:ph type="dt" idx="15"/>
          </p:nvPr>
        </p:nvSpPr>
        <p:spPr/>
        <p:txBody>
          <a:bodyPr/>
          <a:lstStyle/>
          <a:p>
            <a:r>
              <a:rPr lang="en-US" dirty="0"/>
              <a:t>March 2022</a:t>
            </a:r>
            <a:endParaRPr lang="en-GB" dirty="0"/>
          </a:p>
        </p:txBody>
      </p:sp>
      <p:grpSp>
        <p:nvGrpSpPr>
          <p:cNvPr id="9" name="Group 8">
            <a:extLst>
              <a:ext uri="{FF2B5EF4-FFF2-40B4-BE49-F238E27FC236}">
                <a16:creationId xmlns:a16="http://schemas.microsoft.com/office/drawing/2014/main" id="{310D8479-7968-4925-B08D-18279E385A79}"/>
              </a:ext>
            </a:extLst>
          </p:cNvPr>
          <p:cNvGrpSpPr/>
          <p:nvPr/>
        </p:nvGrpSpPr>
        <p:grpSpPr>
          <a:xfrm>
            <a:off x="9372600" y="2829035"/>
            <a:ext cx="2644301" cy="3559377"/>
            <a:chOff x="9370963" y="2841423"/>
            <a:chExt cx="2644301" cy="3559377"/>
          </a:xfrm>
        </p:grpSpPr>
        <p:grpSp>
          <p:nvGrpSpPr>
            <p:cNvPr id="14" name="Group 13">
              <a:extLst>
                <a:ext uri="{FF2B5EF4-FFF2-40B4-BE49-F238E27FC236}">
                  <a16:creationId xmlns:a16="http://schemas.microsoft.com/office/drawing/2014/main" id="{B7557F01-B7DC-4BC3-AB93-B8468FEA4F74}"/>
                </a:ext>
              </a:extLst>
            </p:cNvPr>
            <p:cNvGrpSpPr/>
            <p:nvPr/>
          </p:nvGrpSpPr>
          <p:grpSpPr>
            <a:xfrm>
              <a:off x="9370963" y="5383085"/>
              <a:ext cx="2644301" cy="1017715"/>
              <a:chOff x="9370963" y="5383085"/>
              <a:chExt cx="2644301" cy="1017715"/>
            </a:xfrm>
          </p:grpSpPr>
          <p:sp>
            <p:nvSpPr>
              <p:cNvPr id="15" name="Rectangle 14">
                <a:extLst>
                  <a:ext uri="{FF2B5EF4-FFF2-40B4-BE49-F238E27FC236}">
                    <a16:creationId xmlns:a16="http://schemas.microsoft.com/office/drawing/2014/main" id="{263C1BBB-9E3E-4DDB-B238-3727E341BADF}"/>
                  </a:ext>
                </a:extLst>
              </p:cNvPr>
              <p:cNvSpPr/>
              <p:nvPr/>
            </p:nvSpPr>
            <p:spPr bwMode="auto">
              <a:xfrm>
                <a:off x="9372599" y="5578368"/>
                <a:ext cx="2514601" cy="496886"/>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16" name="TextBox 15">
                <a:extLst>
                  <a:ext uri="{FF2B5EF4-FFF2-40B4-BE49-F238E27FC236}">
                    <a16:creationId xmlns:a16="http://schemas.microsoft.com/office/drawing/2014/main" id="{7B1586FF-CE14-4479-B49C-37BB287E00A2}"/>
                  </a:ext>
                </a:extLst>
              </p:cNvPr>
              <p:cNvSpPr txBox="1"/>
              <p:nvPr/>
            </p:nvSpPr>
            <p:spPr>
              <a:xfrm>
                <a:off x="9663399" y="6093023"/>
                <a:ext cx="2276585" cy="307777"/>
              </a:xfrm>
              <a:prstGeom prst="rect">
                <a:avLst/>
              </a:prstGeom>
              <a:noFill/>
            </p:spPr>
            <p:txBody>
              <a:bodyPr wrap="none" rtlCol="0">
                <a:spAutoFit/>
              </a:bodyPr>
              <a:lstStyle/>
              <a:p>
                <a:r>
                  <a:rPr lang="en-US" sz="1400" dirty="0">
                    <a:solidFill>
                      <a:schemeClr val="tx1"/>
                    </a:solidFill>
                  </a:rPr>
                  <a:t> Distribution of ~4350 CIDs</a:t>
                </a:r>
              </a:p>
            </p:txBody>
          </p:sp>
          <p:sp>
            <p:nvSpPr>
              <p:cNvPr id="17" name="Rectangle 16">
                <a:extLst>
                  <a:ext uri="{FF2B5EF4-FFF2-40B4-BE49-F238E27FC236}">
                    <a16:creationId xmlns:a16="http://schemas.microsoft.com/office/drawing/2014/main" id="{628824E0-A577-4284-8179-B1186D6E7896}"/>
                  </a:ext>
                </a:extLst>
              </p:cNvPr>
              <p:cNvSpPr/>
              <p:nvPr/>
            </p:nvSpPr>
            <p:spPr bwMode="auto">
              <a:xfrm>
                <a:off x="9370963" y="5578368"/>
                <a:ext cx="611237" cy="496886"/>
              </a:xfrm>
              <a:prstGeom prst="rect">
                <a:avLst/>
              </a:prstGeom>
              <a:solidFill>
                <a:srgbClr val="00B050"/>
              </a:solidFill>
              <a:ln w="9525" cap="flat" cmpd="sng" algn="ctr">
                <a:solidFill>
                  <a:srgbClr val="00B050"/>
                </a:solidFill>
                <a:prstDash val="solid"/>
                <a:round/>
                <a:headEnd type="none" w="med" len="med"/>
                <a:tailEnd type="none" w="med" len="med"/>
              </a:ln>
              <a:effectLst/>
            </p:spPr>
            <p:txBody>
              <a:bodyPr vert="horz" wrap="square" lIns="0" tIns="91440" rIns="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dirty="0">
                  <a:ln>
                    <a:noFill/>
                  </a:ln>
                  <a:solidFill>
                    <a:schemeClr val="bg1"/>
                  </a:solidFill>
                  <a:effectLst/>
                  <a:latin typeface="Times New Roman" pitchFamily="16" charset="0"/>
                  <a:ea typeface="MS Gothic" charset="-128"/>
                </a:endParaRPr>
              </a:p>
            </p:txBody>
          </p:sp>
          <p:sp>
            <p:nvSpPr>
              <p:cNvPr id="18" name="Rectangle 17">
                <a:extLst>
                  <a:ext uri="{FF2B5EF4-FFF2-40B4-BE49-F238E27FC236}">
                    <a16:creationId xmlns:a16="http://schemas.microsoft.com/office/drawing/2014/main" id="{2E2BCCB5-95F4-4FBF-9E46-C5F0500A8A35}"/>
                  </a:ext>
                </a:extLst>
              </p:cNvPr>
              <p:cNvSpPr/>
              <p:nvPr/>
            </p:nvSpPr>
            <p:spPr bwMode="auto">
              <a:xfrm>
                <a:off x="9982199" y="5578368"/>
                <a:ext cx="1818051" cy="496886"/>
              </a:xfrm>
              <a:prstGeom prst="rect">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0" tIns="91440" rIns="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dirty="0">
                  <a:ln>
                    <a:noFill/>
                  </a:ln>
                  <a:solidFill>
                    <a:schemeClr val="bg1"/>
                  </a:solidFill>
                  <a:effectLst/>
                  <a:latin typeface="Times New Roman" pitchFamily="16" charset="0"/>
                  <a:ea typeface="MS Gothic" charset="-128"/>
                </a:endParaRPr>
              </a:p>
            </p:txBody>
          </p:sp>
          <p:sp>
            <p:nvSpPr>
              <p:cNvPr id="19" name="Rectangle 18">
                <a:extLst>
                  <a:ext uri="{FF2B5EF4-FFF2-40B4-BE49-F238E27FC236}">
                    <a16:creationId xmlns:a16="http://schemas.microsoft.com/office/drawing/2014/main" id="{5C375ED8-6E9D-4C6A-8C77-71FD40F2862C}"/>
                  </a:ext>
                </a:extLst>
              </p:cNvPr>
              <p:cNvSpPr/>
              <p:nvPr/>
            </p:nvSpPr>
            <p:spPr bwMode="auto">
              <a:xfrm>
                <a:off x="11800250" y="5578368"/>
                <a:ext cx="86948" cy="496886"/>
              </a:xfrm>
              <a:prstGeom prst="rect">
                <a:avLst/>
              </a:prstGeom>
              <a:solidFill>
                <a:srgbClr val="0070C0"/>
              </a:solidFill>
              <a:ln w="9525" cap="flat" cmpd="sng" algn="ctr">
                <a:solidFill>
                  <a:srgbClr val="0070C0"/>
                </a:solidFill>
                <a:prstDash val="solid"/>
                <a:round/>
                <a:headEnd type="none" w="med" len="med"/>
                <a:tailEnd type="none" w="med" len="med"/>
              </a:ln>
              <a:effectLst/>
            </p:spPr>
            <p:txBody>
              <a:bodyPr vert="horz" wrap="square" lIns="0" tIns="91440" rIns="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dirty="0">
                  <a:ln>
                    <a:noFill/>
                  </a:ln>
                  <a:solidFill>
                    <a:schemeClr val="bg1"/>
                  </a:solidFill>
                  <a:effectLst/>
                  <a:latin typeface="Times New Roman" pitchFamily="16" charset="0"/>
                  <a:ea typeface="MS Gothic" charset="-128"/>
                </a:endParaRPr>
              </a:p>
            </p:txBody>
          </p:sp>
          <p:sp>
            <p:nvSpPr>
              <p:cNvPr id="20" name="TextBox 19">
                <a:extLst>
                  <a:ext uri="{FF2B5EF4-FFF2-40B4-BE49-F238E27FC236}">
                    <a16:creationId xmlns:a16="http://schemas.microsoft.com/office/drawing/2014/main" id="{E3630052-50A5-49C0-92B3-30ABDDC668AE}"/>
                  </a:ext>
                </a:extLst>
              </p:cNvPr>
              <p:cNvSpPr txBox="1"/>
              <p:nvPr/>
            </p:nvSpPr>
            <p:spPr>
              <a:xfrm>
                <a:off x="11643046" y="5388508"/>
                <a:ext cx="372218" cy="261610"/>
              </a:xfrm>
              <a:prstGeom prst="rect">
                <a:avLst/>
              </a:prstGeom>
              <a:noFill/>
            </p:spPr>
            <p:txBody>
              <a:bodyPr wrap="none" rtlCol="0">
                <a:spAutoFit/>
              </a:bodyPr>
              <a:lstStyle/>
              <a:p>
                <a:r>
                  <a:rPr lang="en-US" sz="1050" dirty="0">
                    <a:solidFill>
                      <a:schemeClr val="tx1"/>
                    </a:solidFill>
                  </a:rPr>
                  <a:t>9%</a:t>
                </a:r>
              </a:p>
            </p:txBody>
          </p:sp>
          <p:sp>
            <p:nvSpPr>
              <p:cNvPr id="21" name="TextBox 20">
                <a:extLst>
                  <a:ext uri="{FF2B5EF4-FFF2-40B4-BE49-F238E27FC236}">
                    <a16:creationId xmlns:a16="http://schemas.microsoft.com/office/drawing/2014/main" id="{3EC0D445-BF55-4AA5-BC72-828B84162DD6}"/>
                  </a:ext>
                </a:extLst>
              </p:cNvPr>
              <p:cNvSpPr txBox="1"/>
              <p:nvPr/>
            </p:nvSpPr>
            <p:spPr>
              <a:xfrm>
                <a:off x="10705115" y="5388508"/>
                <a:ext cx="431528" cy="253916"/>
              </a:xfrm>
              <a:prstGeom prst="rect">
                <a:avLst/>
              </a:prstGeom>
              <a:noFill/>
            </p:spPr>
            <p:txBody>
              <a:bodyPr wrap="none" rtlCol="0">
                <a:spAutoFit/>
              </a:bodyPr>
              <a:lstStyle/>
              <a:p>
                <a:r>
                  <a:rPr lang="en-US" sz="1050" dirty="0">
                    <a:solidFill>
                      <a:schemeClr val="tx1"/>
                    </a:solidFill>
                  </a:rPr>
                  <a:t>67%</a:t>
                </a:r>
              </a:p>
            </p:txBody>
          </p:sp>
          <p:sp>
            <p:nvSpPr>
              <p:cNvPr id="22" name="TextBox 21">
                <a:extLst>
                  <a:ext uri="{FF2B5EF4-FFF2-40B4-BE49-F238E27FC236}">
                    <a16:creationId xmlns:a16="http://schemas.microsoft.com/office/drawing/2014/main" id="{3428687D-A48E-47B7-984F-B4798D48D222}"/>
                  </a:ext>
                </a:extLst>
              </p:cNvPr>
              <p:cNvSpPr txBox="1"/>
              <p:nvPr/>
            </p:nvSpPr>
            <p:spPr>
              <a:xfrm>
                <a:off x="9542828" y="5383085"/>
                <a:ext cx="431528" cy="253916"/>
              </a:xfrm>
              <a:prstGeom prst="rect">
                <a:avLst/>
              </a:prstGeom>
              <a:noFill/>
            </p:spPr>
            <p:txBody>
              <a:bodyPr wrap="none" rtlCol="0">
                <a:spAutoFit/>
              </a:bodyPr>
              <a:lstStyle/>
              <a:p>
                <a:r>
                  <a:rPr lang="en-US" sz="1050" dirty="0">
                    <a:solidFill>
                      <a:schemeClr val="tx1"/>
                    </a:solidFill>
                  </a:rPr>
                  <a:t>24%</a:t>
                </a:r>
              </a:p>
            </p:txBody>
          </p:sp>
        </p:grpSp>
        <p:sp>
          <p:nvSpPr>
            <p:cNvPr id="25" name="Rectangle 24">
              <a:extLst>
                <a:ext uri="{FF2B5EF4-FFF2-40B4-BE49-F238E27FC236}">
                  <a16:creationId xmlns:a16="http://schemas.microsoft.com/office/drawing/2014/main" id="{9C11C14C-7EC1-41C9-ABC1-9A07AA319995}"/>
                </a:ext>
              </a:extLst>
            </p:cNvPr>
            <p:cNvSpPr/>
            <p:nvPr/>
          </p:nvSpPr>
          <p:spPr bwMode="auto">
            <a:xfrm>
              <a:off x="9447163" y="3165075"/>
              <a:ext cx="495193" cy="1977673"/>
            </a:xfrm>
            <a:prstGeom prst="rect">
              <a:avLst/>
            </a:prstGeom>
            <a:solidFill>
              <a:srgbClr val="00B050"/>
            </a:solidFill>
            <a:ln w="9525" cap="flat" cmpd="sng" algn="ctr">
              <a:solidFill>
                <a:srgbClr val="00B050"/>
              </a:solidFill>
              <a:prstDash val="solid"/>
              <a:round/>
              <a:headEnd type="none" w="med" len="med"/>
              <a:tailEnd type="none" w="med" len="med"/>
            </a:ln>
            <a:effectLst/>
          </p:spPr>
          <p:txBody>
            <a:bodyPr vert="horz" wrap="square" lIns="0" tIns="91440" rIns="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dirty="0">
                <a:ln>
                  <a:noFill/>
                </a:ln>
                <a:solidFill>
                  <a:schemeClr val="bg1"/>
                </a:solidFill>
                <a:effectLst/>
                <a:latin typeface="Times New Roman" pitchFamily="16" charset="0"/>
                <a:ea typeface="MS Gothic" charset="-128"/>
              </a:endParaRPr>
            </a:p>
          </p:txBody>
        </p:sp>
        <p:sp>
          <p:nvSpPr>
            <p:cNvPr id="26" name="Rectangle 25">
              <a:extLst>
                <a:ext uri="{FF2B5EF4-FFF2-40B4-BE49-F238E27FC236}">
                  <a16:creationId xmlns:a16="http://schemas.microsoft.com/office/drawing/2014/main" id="{FDAC231B-B229-45CA-98BE-BCC46049E1A0}"/>
                </a:ext>
              </a:extLst>
            </p:cNvPr>
            <p:cNvSpPr/>
            <p:nvPr/>
          </p:nvSpPr>
          <p:spPr bwMode="auto">
            <a:xfrm>
              <a:off x="10062687" y="3914406"/>
              <a:ext cx="495193" cy="1228342"/>
            </a:xfrm>
            <a:prstGeom prst="rect">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0" tIns="91440" rIns="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dirty="0">
                <a:ln>
                  <a:noFill/>
                </a:ln>
                <a:solidFill>
                  <a:schemeClr val="bg1"/>
                </a:solidFill>
                <a:effectLst/>
                <a:latin typeface="Times New Roman" pitchFamily="16" charset="0"/>
                <a:ea typeface="MS Gothic" charset="-128"/>
              </a:endParaRPr>
            </a:p>
          </p:txBody>
        </p:sp>
        <p:sp>
          <p:nvSpPr>
            <p:cNvPr id="27" name="Rectangle 26">
              <a:extLst>
                <a:ext uri="{FF2B5EF4-FFF2-40B4-BE49-F238E27FC236}">
                  <a16:creationId xmlns:a16="http://schemas.microsoft.com/office/drawing/2014/main" id="{4AD07FA2-B31A-4DDB-8E71-8CE91F09851C}"/>
                </a:ext>
              </a:extLst>
            </p:cNvPr>
            <p:cNvSpPr/>
            <p:nvPr/>
          </p:nvSpPr>
          <p:spPr bwMode="auto">
            <a:xfrm>
              <a:off x="11327609" y="3669989"/>
              <a:ext cx="495193" cy="147276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0" tIns="91440" rIns="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dirty="0">
                <a:ln>
                  <a:noFill/>
                </a:ln>
                <a:solidFill>
                  <a:schemeClr val="bg1"/>
                </a:solidFill>
                <a:effectLst/>
                <a:latin typeface="Times New Roman" pitchFamily="16" charset="0"/>
                <a:ea typeface="MS Gothic" charset="-128"/>
              </a:endParaRPr>
            </a:p>
          </p:txBody>
        </p:sp>
        <p:sp>
          <p:nvSpPr>
            <p:cNvPr id="32" name="TextBox 31">
              <a:extLst>
                <a:ext uri="{FF2B5EF4-FFF2-40B4-BE49-F238E27FC236}">
                  <a16:creationId xmlns:a16="http://schemas.microsoft.com/office/drawing/2014/main" id="{AB188FE6-CB6E-4435-9845-4A54629535FC}"/>
                </a:ext>
              </a:extLst>
            </p:cNvPr>
            <p:cNvSpPr txBox="1"/>
            <p:nvPr/>
          </p:nvSpPr>
          <p:spPr>
            <a:xfrm>
              <a:off x="9775242" y="2841423"/>
              <a:ext cx="1762625" cy="261610"/>
            </a:xfrm>
            <a:prstGeom prst="rect">
              <a:avLst/>
            </a:prstGeom>
            <a:noFill/>
          </p:spPr>
          <p:txBody>
            <a:bodyPr wrap="square">
              <a:spAutoFit/>
            </a:bodyPr>
            <a:lstStyle/>
            <a:p>
              <a:pPr algn="ctr"/>
              <a:r>
                <a:rPr lang="en-US" sz="1100" dirty="0">
                  <a:solidFill>
                    <a:schemeClr val="tx1"/>
                  </a:solidFill>
                </a:rPr>
                <a:t>Resolution Status</a:t>
              </a:r>
            </a:p>
          </p:txBody>
        </p:sp>
        <p:sp>
          <p:nvSpPr>
            <p:cNvPr id="24" name="Rectangle 23">
              <a:extLst>
                <a:ext uri="{FF2B5EF4-FFF2-40B4-BE49-F238E27FC236}">
                  <a16:creationId xmlns:a16="http://schemas.microsoft.com/office/drawing/2014/main" id="{70BC876F-0A56-4E8A-AAD1-728016F935C6}"/>
                </a:ext>
              </a:extLst>
            </p:cNvPr>
            <p:cNvSpPr/>
            <p:nvPr/>
          </p:nvSpPr>
          <p:spPr bwMode="auto">
            <a:xfrm>
              <a:off x="10692703" y="3213452"/>
              <a:ext cx="495192" cy="1929296"/>
            </a:xfrm>
            <a:prstGeom prst="rect">
              <a:avLst/>
            </a:prstGeom>
            <a:solidFill>
              <a:srgbClr val="0070C0"/>
            </a:solidFill>
            <a:ln w="9525" cap="flat" cmpd="sng" algn="ctr">
              <a:solidFill>
                <a:srgbClr val="0070C0"/>
              </a:solidFill>
              <a:prstDash val="solid"/>
              <a:round/>
              <a:headEnd type="none" w="med" len="med"/>
              <a:tailEnd type="none" w="med" len="med"/>
            </a:ln>
            <a:effectLst/>
          </p:spPr>
          <p:txBody>
            <a:bodyPr vert="horz" wrap="square" lIns="0" tIns="91440" rIns="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dirty="0">
                <a:ln>
                  <a:noFill/>
                </a:ln>
                <a:solidFill>
                  <a:schemeClr val="bg1"/>
                </a:solidFill>
                <a:effectLst/>
                <a:latin typeface="Times New Roman" pitchFamily="16" charset="0"/>
                <a:ea typeface="MS Gothic" charset="-128"/>
              </a:endParaRPr>
            </a:p>
          </p:txBody>
        </p:sp>
      </p:grpSp>
    </p:spTree>
    <p:extLst>
      <p:ext uri="{BB962C8B-B14F-4D97-AF65-F5344CB8AC3E}">
        <p14:creationId xmlns:p14="http://schemas.microsoft.com/office/powerpoint/2010/main" val="203319914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6B6C1-2CF1-4FA7-A15B-497AAB3AE60D}"/>
              </a:ext>
            </a:extLst>
          </p:cNvPr>
          <p:cNvSpPr>
            <a:spLocks noGrp="1"/>
          </p:cNvSpPr>
          <p:nvPr>
            <p:ph type="title"/>
          </p:nvPr>
        </p:nvSpPr>
        <p:spPr/>
        <p:txBody>
          <a:bodyPr/>
          <a:lstStyle/>
          <a:p>
            <a:r>
              <a:rPr lang="en-US" dirty="0">
                <a:solidFill>
                  <a:schemeClr val="tx1"/>
                </a:solidFill>
              </a:rPr>
              <a:t>Teleconference Plan</a:t>
            </a:r>
          </a:p>
        </p:txBody>
      </p:sp>
      <p:sp>
        <p:nvSpPr>
          <p:cNvPr id="4" name="Slide Number Placeholder 3">
            <a:extLst>
              <a:ext uri="{FF2B5EF4-FFF2-40B4-BE49-F238E27FC236}">
                <a16:creationId xmlns:a16="http://schemas.microsoft.com/office/drawing/2014/main" id="{6A52FC8E-3F2C-4E2E-ABD1-7DF4A6D163B1}"/>
              </a:ext>
            </a:extLst>
          </p:cNvPr>
          <p:cNvSpPr>
            <a:spLocks noGrp="1"/>
          </p:cNvSpPr>
          <p:nvPr>
            <p:ph type="sldNum" idx="12"/>
          </p:nvPr>
        </p:nvSpPr>
        <p:spPr/>
        <p:txBody>
          <a:bodyPr/>
          <a:lstStyle/>
          <a:p>
            <a:r>
              <a:rPr lang="en-GB"/>
              <a:t>Slide </a:t>
            </a:r>
            <a:fld id="{440F5867-744E-4AA6-B0ED-4C44D2DFBB7B}" type="slidenum">
              <a:rPr lang="en-GB" smtClean="0"/>
              <a:pPr/>
              <a:t>67</a:t>
            </a:fld>
            <a:endParaRPr lang="en-GB" dirty="0"/>
          </a:p>
        </p:txBody>
      </p:sp>
      <p:sp>
        <p:nvSpPr>
          <p:cNvPr id="5" name="Footer Placeholder 4">
            <a:extLst>
              <a:ext uri="{FF2B5EF4-FFF2-40B4-BE49-F238E27FC236}">
                <a16:creationId xmlns:a16="http://schemas.microsoft.com/office/drawing/2014/main" id="{20806CAB-098F-4FA4-874C-F09858EA0A1B}"/>
              </a:ext>
            </a:extLst>
          </p:cNvPr>
          <p:cNvSpPr>
            <a:spLocks noGrp="1"/>
          </p:cNvSpPr>
          <p:nvPr>
            <p:ph type="ftr" idx="14"/>
          </p:nvPr>
        </p:nvSpPr>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DE5D496B-D904-44CD-879F-8DF7E1D59DD1}"/>
              </a:ext>
            </a:extLst>
          </p:cNvPr>
          <p:cNvSpPr>
            <a:spLocks noGrp="1"/>
          </p:cNvSpPr>
          <p:nvPr>
            <p:ph type="dt" idx="15"/>
          </p:nvPr>
        </p:nvSpPr>
        <p:spPr/>
        <p:txBody>
          <a:bodyPr/>
          <a:lstStyle/>
          <a:p>
            <a:r>
              <a:rPr lang="en-US" dirty="0"/>
              <a:t>March 2022</a:t>
            </a:r>
            <a:endParaRPr lang="en-GB" dirty="0"/>
          </a:p>
        </p:txBody>
      </p:sp>
      <p:sp>
        <p:nvSpPr>
          <p:cNvPr id="8" name="Content Placeholder 2">
            <a:extLst>
              <a:ext uri="{FF2B5EF4-FFF2-40B4-BE49-F238E27FC236}">
                <a16:creationId xmlns:a16="http://schemas.microsoft.com/office/drawing/2014/main" id="{77F4F601-23E3-46B6-A79D-1B06F13D1768}"/>
              </a:ext>
            </a:extLst>
          </p:cNvPr>
          <p:cNvSpPr txBox="1">
            <a:spLocks/>
          </p:cNvSpPr>
          <p:nvPr/>
        </p:nvSpPr>
        <p:spPr bwMode="auto">
          <a:xfrm>
            <a:off x="6466708" y="1447801"/>
            <a:ext cx="5437717" cy="50276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marL="0" marR="0" lvl="0" indent="0">
              <a:spcBef>
                <a:spcPts val="0"/>
              </a:spcBef>
              <a:spcAft>
                <a:spcPts val="1200"/>
              </a:spcAft>
            </a:pPr>
            <a:r>
              <a:rPr lang="en-US" sz="1200" dirty="0">
                <a:latin typeface="Times New Roman" panose="02020603050405020304" pitchFamily="18" charset="0"/>
                <a:ea typeface="Times New Roman" panose="02020603050405020304" pitchFamily="18" charset="0"/>
              </a:rPr>
              <a:t>Apr 06		Wednesday 	– Joint**		10:00-12:00 ET </a:t>
            </a:r>
          </a:p>
          <a:p>
            <a:pPr marL="0" marR="0" lvl="0" indent="0">
              <a:spcBef>
                <a:spcPts val="0"/>
              </a:spcBef>
              <a:spcAft>
                <a:spcPts val="1200"/>
              </a:spcAft>
            </a:pPr>
            <a:r>
              <a:rPr lang="en-US" sz="1200" dirty="0">
                <a:latin typeface="Times New Roman" panose="02020603050405020304" pitchFamily="18" charset="0"/>
                <a:ea typeface="Times New Roman" panose="02020603050405020304" pitchFamily="18" charset="0"/>
              </a:rPr>
              <a:t>Apr 07		Thursday 	– MAC		10:00-12:00 ET</a:t>
            </a:r>
          </a:p>
          <a:p>
            <a:pPr marL="0" marR="0" lvl="0" indent="0">
              <a:spcBef>
                <a:spcPts val="0"/>
              </a:spcBef>
              <a:spcAft>
                <a:spcPts val="1200"/>
              </a:spcAft>
            </a:pPr>
            <a:r>
              <a:rPr lang="en-US" sz="1200" dirty="0">
                <a:latin typeface="Times New Roman" panose="02020603050405020304" pitchFamily="18" charset="0"/>
                <a:ea typeface="Times New Roman" panose="02020603050405020304" pitchFamily="18" charset="0"/>
              </a:rPr>
              <a:t>Apr 11			Monday 	– MAC/PHY		19:00-21:00 ET</a:t>
            </a:r>
          </a:p>
          <a:p>
            <a:pPr marL="0" marR="0" lvl="0" indent="0">
              <a:spcBef>
                <a:spcPts val="0"/>
              </a:spcBef>
              <a:spcAft>
                <a:spcPts val="1200"/>
              </a:spcAft>
            </a:pPr>
            <a:r>
              <a:rPr lang="en-US" sz="1200" dirty="0">
                <a:latin typeface="Times New Roman" panose="02020603050405020304" pitchFamily="18" charset="0"/>
                <a:ea typeface="Times New Roman" panose="02020603050405020304" pitchFamily="18" charset="0"/>
              </a:rPr>
              <a:t>Apr 13		Wednesday 	– Joint (Motions)	10:00-12:00 ET</a:t>
            </a:r>
          </a:p>
          <a:p>
            <a:pPr marL="0" marR="0" lvl="0" indent="0">
              <a:spcBef>
                <a:spcPts val="0"/>
              </a:spcBef>
              <a:spcAft>
                <a:spcPts val="1200"/>
              </a:spcAft>
            </a:pPr>
            <a:r>
              <a:rPr lang="en-US" sz="1200" dirty="0">
                <a:latin typeface="Times New Roman" panose="02020603050405020304" pitchFamily="18" charset="0"/>
                <a:ea typeface="Times New Roman" panose="02020603050405020304" pitchFamily="18" charset="0"/>
              </a:rPr>
              <a:t>Apr 14		Thursday 	– MAC		10:00-12:00 ET</a:t>
            </a:r>
          </a:p>
          <a:p>
            <a:pPr marL="0" marR="0" lvl="0" indent="0">
              <a:spcBef>
                <a:spcPts val="0"/>
              </a:spcBef>
              <a:spcAft>
                <a:spcPts val="1200"/>
              </a:spcAft>
            </a:pPr>
            <a:r>
              <a:rPr lang="en-US" sz="1200" dirty="0">
                <a:latin typeface="Times New Roman" panose="02020603050405020304" pitchFamily="18" charset="0"/>
                <a:ea typeface="Times New Roman" panose="02020603050405020304" pitchFamily="18" charset="0"/>
              </a:rPr>
              <a:t>Apr 18		Monday 	– MAC/PHY		19:00-21:00 ET</a:t>
            </a:r>
          </a:p>
          <a:p>
            <a:pPr marL="0" marR="0" lvl="0" indent="0">
              <a:spcBef>
                <a:spcPts val="0"/>
              </a:spcBef>
              <a:spcAft>
                <a:spcPts val="1200"/>
              </a:spcAft>
            </a:pPr>
            <a:r>
              <a:rPr lang="en-US" sz="1200" dirty="0">
                <a:latin typeface="Times New Roman" panose="02020603050405020304" pitchFamily="18" charset="0"/>
                <a:ea typeface="Times New Roman" panose="02020603050405020304" pitchFamily="18" charset="0"/>
              </a:rPr>
              <a:t>Apr 20		Wednesday	–Joint TGbe/TSN 	10:00-12:00 ET</a:t>
            </a:r>
          </a:p>
          <a:p>
            <a:pPr marL="0" marR="0" lvl="0" indent="0">
              <a:spcBef>
                <a:spcPts val="0"/>
              </a:spcBef>
              <a:spcAft>
                <a:spcPts val="1200"/>
              </a:spcAft>
            </a:pPr>
            <a:r>
              <a:rPr lang="en-US" sz="1200" dirty="0">
                <a:latin typeface="Times New Roman" panose="02020603050405020304" pitchFamily="18" charset="0"/>
                <a:ea typeface="Times New Roman" panose="02020603050405020304" pitchFamily="18" charset="0"/>
              </a:rPr>
              <a:t>Apr 21		Thursday 	– MAC		10:00-12:00 ET</a:t>
            </a:r>
          </a:p>
          <a:p>
            <a:pPr marL="0" marR="0" lvl="0" indent="0">
              <a:spcBef>
                <a:spcPts val="0"/>
              </a:spcBef>
              <a:spcAft>
                <a:spcPts val="1200"/>
              </a:spcAft>
            </a:pPr>
            <a:r>
              <a:rPr lang="en-US" sz="1200" dirty="0">
                <a:latin typeface="Times New Roman" panose="02020603050405020304" pitchFamily="18" charset="0"/>
                <a:ea typeface="Times New Roman" panose="02020603050405020304" pitchFamily="18" charset="0"/>
              </a:rPr>
              <a:t>Apr 25		Monday 	– MAC/PHY		19:00-21:00 ET</a:t>
            </a:r>
          </a:p>
          <a:p>
            <a:pPr marL="0" marR="0" lvl="0" indent="0">
              <a:spcBef>
                <a:spcPts val="0"/>
              </a:spcBef>
              <a:spcAft>
                <a:spcPts val="1200"/>
              </a:spcAft>
            </a:pPr>
            <a:r>
              <a:rPr lang="en-US" sz="1200" dirty="0">
                <a:latin typeface="Times New Roman" panose="02020603050405020304" pitchFamily="18" charset="0"/>
                <a:ea typeface="Times New Roman" panose="02020603050405020304" pitchFamily="18" charset="0"/>
              </a:rPr>
              <a:t>Apr 27		Wednesday 	– Joint (Motions) 	10:00-12:00 ET</a:t>
            </a:r>
          </a:p>
          <a:p>
            <a:pPr marL="0" marR="0" lvl="0" indent="0">
              <a:spcBef>
                <a:spcPts val="0"/>
              </a:spcBef>
              <a:spcAft>
                <a:spcPts val="1200"/>
              </a:spcAft>
            </a:pPr>
            <a:r>
              <a:rPr lang="en-US" sz="1200" dirty="0">
                <a:latin typeface="Times New Roman" panose="02020603050405020304" pitchFamily="18" charset="0"/>
                <a:ea typeface="Times New Roman" panose="02020603050405020304" pitchFamily="18" charset="0"/>
              </a:rPr>
              <a:t>Apr 28		Thursday 	– MAC		10:00-12:00  ET</a:t>
            </a:r>
          </a:p>
          <a:p>
            <a:pPr marL="0" marR="0" lvl="0" indent="0">
              <a:spcBef>
                <a:spcPts val="0"/>
              </a:spcBef>
              <a:spcAft>
                <a:spcPts val="1200"/>
              </a:spcAft>
            </a:pPr>
            <a:r>
              <a:rPr lang="en-US" sz="1200" dirty="0">
                <a:solidFill>
                  <a:srgbClr val="FF0000"/>
                </a:solidFill>
                <a:highlight>
                  <a:srgbClr val="00FFFF"/>
                </a:highlight>
                <a:latin typeface="Times New Roman" panose="02020603050405020304" pitchFamily="18" charset="0"/>
                <a:ea typeface="Times New Roman" panose="02020603050405020304" pitchFamily="18" charset="0"/>
              </a:rPr>
              <a:t>May 02		Monday 	– No Conf Call 	Holiday</a:t>
            </a:r>
          </a:p>
          <a:p>
            <a:pPr marL="0" marR="0" lvl="0" indent="0">
              <a:spcBef>
                <a:spcPts val="0"/>
              </a:spcBef>
              <a:spcAft>
                <a:spcPts val="1200"/>
              </a:spcAft>
            </a:pPr>
            <a:r>
              <a:rPr lang="en-US" sz="1200" dirty="0">
                <a:solidFill>
                  <a:srgbClr val="FF0000"/>
                </a:solidFill>
                <a:highlight>
                  <a:srgbClr val="00FFFF"/>
                </a:highlight>
                <a:latin typeface="Times New Roman" panose="02020603050405020304" pitchFamily="18" charset="0"/>
                <a:ea typeface="Times New Roman" panose="02020603050405020304" pitchFamily="18" charset="0"/>
              </a:rPr>
              <a:t>May 04		Wednesday 	– No Conf Call 	Holiday</a:t>
            </a:r>
          </a:p>
          <a:p>
            <a:pPr marL="0" marR="0" lvl="0" indent="0">
              <a:spcBef>
                <a:spcPts val="0"/>
              </a:spcBef>
              <a:spcAft>
                <a:spcPts val="1200"/>
              </a:spcAft>
            </a:pPr>
            <a:r>
              <a:rPr lang="en-US" sz="1200" dirty="0">
                <a:solidFill>
                  <a:srgbClr val="FF0000"/>
                </a:solidFill>
                <a:highlight>
                  <a:srgbClr val="00FFFF"/>
                </a:highlight>
                <a:latin typeface="Times New Roman" panose="02020603050405020304" pitchFamily="18" charset="0"/>
                <a:ea typeface="Times New Roman" panose="02020603050405020304" pitchFamily="18" charset="0"/>
              </a:rPr>
              <a:t>May 05		Thursday	– No Conf Call	Holiday</a:t>
            </a:r>
          </a:p>
          <a:p>
            <a:pPr marL="0" indent="0">
              <a:spcBef>
                <a:spcPts val="0"/>
              </a:spcBef>
              <a:spcAft>
                <a:spcPts val="1200"/>
              </a:spcAft>
            </a:pPr>
            <a:r>
              <a:rPr lang="en-GB" sz="1200" b="1" dirty="0">
                <a:effectLst/>
                <a:latin typeface="Times New Roman" panose="02020603050405020304" pitchFamily="18" charset="0"/>
                <a:ea typeface="Times New Roman" panose="02020603050405020304" pitchFamily="18" charset="0"/>
              </a:rPr>
              <a:t>** Can be modified to MAC on the fly with pre-announcement.</a:t>
            </a:r>
            <a:endParaRPr lang="en-US" sz="1200" dirty="0">
              <a:effectLst/>
              <a:latin typeface="Times New Roman" panose="02020603050405020304" pitchFamily="18" charset="0"/>
              <a:ea typeface="Times New Roman" panose="02020603050405020304" pitchFamily="18" charset="0"/>
            </a:endParaRPr>
          </a:p>
          <a:p>
            <a:pPr marL="0" marR="0" lvl="0" indent="0">
              <a:spcBef>
                <a:spcPts val="0"/>
              </a:spcBef>
              <a:spcAft>
                <a:spcPts val="1200"/>
              </a:spcAft>
            </a:pPr>
            <a:endParaRPr lang="en-US" sz="1200" dirty="0">
              <a:effectLst/>
              <a:latin typeface="Times New Roman" panose="02020603050405020304" pitchFamily="18" charset="0"/>
              <a:ea typeface="Times New Roman" panose="02020603050405020304" pitchFamily="18" charset="0"/>
            </a:endParaRPr>
          </a:p>
        </p:txBody>
      </p:sp>
      <p:sp>
        <p:nvSpPr>
          <p:cNvPr id="12" name="Content Placeholder 2">
            <a:extLst>
              <a:ext uri="{FF2B5EF4-FFF2-40B4-BE49-F238E27FC236}">
                <a16:creationId xmlns:a16="http://schemas.microsoft.com/office/drawing/2014/main" id="{1737DF73-1D87-41BC-91FB-A745EB8262F3}"/>
              </a:ext>
            </a:extLst>
          </p:cNvPr>
          <p:cNvSpPr txBox="1">
            <a:spLocks/>
          </p:cNvSpPr>
          <p:nvPr/>
        </p:nvSpPr>
        <p:spPr bwMode="auto">
          <a:xfrm>
            <a:off x="834435" y="1447801"/>
            <a:ext cx="5437717" cy="5027614"/>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marL="0" indent="0">
              <a:spcBef>
                <a:spcPts val="0"/>
              </a:spcBef>
              <a:spcAft>
                <a:spcPts val="1200"/>
              </a:spcAft>
            </a:pPr>
            <a:r>
              <a:rPr lang="en-US" sz="1200" dirty="0">
                <a:effectLst/>
                <a:latin typeface="Times New Roman" panose="02020603050405020304" pitchFamily="18" charset="0"/>
                <a:ea typeface="Times New Roman" panose="02020603050405020304" pitchFamily="18" charset="0"/>
              </a:rPr>
              <a:t>Mar 16		Wednesday	– MAC			10:00-12:00 ET</a:t>
            </a:r>
          </a:p>
          <a:p>
            <a:pPr marL="0" indent="0">
              <a:spcBef>
                <a:spcPts val="0"/>
              </a:spcBef>
              <a:spcAft>
                <a:spcPts val="1200"/>
              </a:spcAft>
            </a:pPr>
            <a:r>
              <a:rPr lang="en-US" sz="1200" dirty="0">
                <a:effectLst/>
                <a:latin typeface="Times New Roman" panose="02020603050405020304" pitchFamily="18" charset="0"/>
                <a:ea typeface="Times New Roman" panose="02020603050405020304" pitchFamily="18" charset="0"/>
              </a:rPr>
              <a:t>Mar 17		Thursday 	– MAC			10:00-12:00 ET</a:t>
            </a:r>
          </a:p>
          <a:p>
            <a:pPr marL="0" indent="0">
              <a:spcBef>
                <a:spcPts val="0"/>
              </a:spcBef>
              <a:spcAft>
                <a:spcPts val="1200"/>
              </a:spcAft>
            </a:pPr>
            <a:r>
              <a:rPr lang="en-US" sz="1200" dirty="0">
                <a:effectLst/>
                <a:latin typeface="Times New Roman" panose="02020603050405020304" pitchFamily="18" charset="0"/>
                <a:ea typeface="Times New Roman" panose="02020603050405020304" pitchFamily="18" charset="0"/>
              </a:rPr>
              <a:t>Mar 21		Monday 	– MAC/PHY			19:00-21:00 ET</a:t>
            </a:r>
          </a:p>
          <a:p>
            <a:pPr marL="0" indent="0">
              <a:spcBef>
                <a:spcPts val="0"/>
              </a:spcBef>
              <a:spcAft>
                <a:spcPts val="1200"/>
              </a:spcAft>
            </a:pPr>
            <a:r>
              <a:rPr lang="en-US" sz="1200" dirty="0">
                <a:effectLst/>
                <a:latin typeface="Times New Roman" panose="02020603050405020304" pitchFamily="18" charset="0"/>
                <a:ea typeface="Times New Roman" panose="02020603050405020304" pitchFamily="18" charset="0"/>
              </a:rPr>
              <a:t>Mar 23		Wednesday 	– Joint (Motions)		10:00-12:00 ET</a:t>
            </a:r>
          </a:p>
          <a:p>
            <a:pPr marL="0" indent="0">
              <a:spcBef>
                <a:spcPts val="0"/>
              </a:spcBef>
              <a:spcAft>
                <a:spcPts val="1200"/>
              </a:spcAft>
            </a:pPr>
            <a:r>
              <a:rPr lang="en-US" sz="1200" dirty="0">
                <a:effectLst/>
                <a:latin typeface="Times New Roman" panose="02020603050405020304" pitchFamily="18" charset="0"/>
                <a:ea typeface="Times New Roman" panose="02020603050405020304" pitchFamily="18" charset="0"/>
              </a:rPr>
              <a:t>Mar 24		Thursday 	– MAC			10:00-12:00 ET</a:t>
            </a:r>
          </a:p>
          <a:p>
            <a:pPr marL="0" indent="0">
              <a:spcBef>
                <a:spcPts val="0"/>
              </a:spcBef>
              <a:spcAft>
                <a:spcPts val="1200"/>
              </a:spcAft>
            </a:pPr>
            <a:r>
              <a:rPr lang="en-US" sz="1200" dirty="0">
                <a:effectLst/>
                <a:latin typeface="Times New Roman" panose="02020603050405020304" pitchFamily="18" charset="0"/>
                <a:ea typeface="Times New Roman" panose="02020603050405020304" pitchFamily="18" charset="0"/>
              </a:rPr>
              <a:t>Mar 28		Monday 	– MAC/PHY			19:00-21:00 ET</a:t>
            </a:r>
          </a:p>
          <a:p>
            <a:pPr marL="0" indent="0">
              <a:spcBef>
                <a:spcPts val="0"/>
              </a:spcBef>
              <a:spcAft>
                <a:spcPts val="1200"/>
              </a:spcAft>
            </a:pPr>
            <a:r>
              <a:rPr lang="en-US" sz="1200" dirty="0">
                <a:effectLst/>
                <a:latin typeface="Times New Roman" panose="02020603050405020304" pitchFamily="18" charset="0"/>
                <a:ea typeface="Times New Roman" panose="02020603050405020304" pitchFamily="18" charset="0"/>
              </a:rPr>
              <a:t>Mar 30		Wednesday 	– Joint**			10:00-12:00 ET</a:t>
            </a:r>
          </a:p>
          <a:p>
            <a:pPr marL="0" indent="0">
              <a:spcBef>
                <a:spcPts val="0"/>
              </a:spcBef>
              <a:spcAft>
                <a:spcPts val="1200"/>
              </a:spcAft>
            </a:pPr>
            <a:r>
              <a:rPr lang="en-US" sz="1200" dirty="0">
                <a:effectLst/>
                <a:latin typeface="Times New Roman" panose="02020603050405020304" pitchFamily="18" charset="0"/>
                <a:ea typeface="Times New Roman" panose="02020603050405020304" pitchFamily="18" charset="0"/>
              </a:rPr>
              <a:t>Mar 31		Thursday 	– MAC			10:00-12:00 ET</a:t>
            </a:r>
          </a:p>
          <a:p>
            <a:pPr marL="0" indent="0">
              <a:spcBef>
                <a:spcPts val="0"/>
              </a:spcBef>
              <a:spcAft>
                <a:spcPts val="1200"/>
              </a:spcAft>
            </a:pPr>
            <a:r>
              <a:rPr lang="en-US" sz="1200" dirty="0">
                <a:solidFill>
                  <a:srgbClr val="FF0000"/>
                </a:solidFill>
                <a:effectLst/>
                <a:highlight>
                  <a:srgbClr val="00FFFF"/>
                </a:highlight>
                <a:latin typeface="Times New Roman" panose="02020603050405020304" pitchFamily="18" charset="0"/>
                <a:ea typeface="Times New Roman" panose="02020603050405020304" pitchFamily="18" charset="0"/>
              </a:rPr>
              <a:t>Apr 04		Monday 	– No Conf Call		Holiday</a:t>
            </a:r>
          </a:p>
          <a:p>
            <a:pPr marL="0" indent="0">
              <a:spcBef>
                <a:spcPts val="0"/>
              </a:spcBef>
              <a:spcAft>
                <a:spcPts val="1200"/>
              </a:spcAft>
            </a:pPr>
            <a:endParaRPr lang="en-US" sz="1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92820679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92DC9-A3A7-4A8B-92B1-7E0AABF4FECD}"/>
              </a:ext>
            </a:extLst>
          </p:cNvPr>
          <p:cNvSpPr>
            <a:spLocks noGrp="1"/>
          </p:cNvSpPr>
          <p:nvPr>
            <p:ph type="title"/>
          </p:nvPr>
        </p:nvSpPr>
        <p:spPr/>
        <p:txBody>
          <a:bodyPr/>
          <a:lstStyle/>
          <a:p>
            <a:r>
              <a:rPr lang="en-US" dirty="0"/>
              <a:t>Amended TGbe Timeline And Status</a:t>
            </a:r>
          </a:p>
        </p:txBody>
      </p:sp>
      <p:sp>
        <p:nvSpPr>
          <p:cNvPr id="3" name="Content Placeholder 2">
            <a:extLst>
              <a:ext uri="{FF2B5EF4-FFF2-40B4-BE49-F238E27FC236}">
                <a16:creationId xmlns:a16="http://schemas.microsoft.com/office/drawing/2014/main" id="{0CE16CDD-E6B1-4592-BD5F-9D0A24F31DE4}"/>
              </a:ext>
            </a:extLst>
          </p:cNvPr>
          <p:cNvSpPr>
            <a:spLocks noGrp="1"/>
          </p:cNvSpPr>
          <p:nvPr>
            <p:ph idx="1"/>
          </p:nvPr>
        </p:nvSpPr>
        <p:spPr>
          <a:xfrm>
            <a:off x="914401" y="1981201"/>
            <a:ext cx="10361084" cy="4494213"/>
          </a:xfrm>
        </p:spPr>
        <p:txBody>
          <a:bodyPr/>
          <a:lstStyle/>
          <a:p>
            <a:pPr>
              <a:buFont typeface="Arial" panose="020B0604020202020204" pitchFamily="34" charset="0"/>
              <a:buChar char="•"/>
            </a:pPr>
            <a:r>
              <a:rPr lang="en-US" sz="2000" dirty="0">
                <a:solidFill>
                  <a:srgbClr val="00B050"/>
                </a:solidFill>
              </a:rPr>
              <a:t>PAR approved													Mar           2019</a:t>
            </a:r>
          </a:p>
          <a:p>
            <a:pPr>
              <a:buFont typeface="Arial" panose="020B0604020202020204" pitchFamily="34" charset="0"/>
              <a:buChar char="•"/>
            </a:pPr>
            <a:r>
              <a:rPr lang="en-US" sz="2000" dirty="0">
                <a:solidFill>
                  <a:srgbClr val="00B050"/>
                </a:solidFill>
              </a:rPr>
              <a:t>First TG meeting													May           2019</a:t>
            </a:r>
          </a:p>
          <a:p>
            <a:pPr>
              <a:buFont typeface="Arial" panose="020B0604020202020204" pitchFamily="34" charset="0"/>
              <a:buChar char="•"/>
            </a:pPr>
            <a:r>
              <a:rPr lang="en-US" sz="2000" dirty="0">
                <a:solidFill>
                  <a:srgbClr val="00B050"/>
                </a:solidFill>
              </a:rPr>
              <a:t>D0.1																Sep            2020</a:t>
            </a:r>
          </a:p>
          <a:p>
            <a:pPr>
              <a:buFont typeface="Arial" panose="020B0604020202020204" pitchFamily="34" charset="0"/>
              <a:buChar char="•"/>
            </a:pPr>
            <a:r>
              <a:rPr lang="en-US" sz="2000" dirty="0">
                <a:solidFill>
                  <a:srgbClr val="00B050"/>
                </a:solidFill>
              </a:rPr>
              <a:t>D1.0 WG Comment Collection 									May 	    2021</a:t>
            </a:r>
          </a:p>
          <a:p>
            <a:pPr>
              <a:buFont typeface="Arial" panose="020B0604020202020204" pitchFamily="34" charset="0"/>
              <a:buChar char="•"/>
            </a:pPr>
            <a:r>
              <a:rPr lang="en-US" sz="2000" dirty="0">
                <a:solidFill>
                  <a:srgbClr val="FF0000"/>
                </a:solidFill>
              </a:rPr>
              <a:t>D2.0 WG</a:t>
            </a:r>
            <a:r>
              <a:rPr lang="en-US" sz="2000" strike="sngStrike" dirty="0">
                <a:solidFill>
                  <a:srgbClr val="FF0000"/>
                </a:solidFill>
              </a:rPr>
              <a:t> Comment </a:t>
            </a:r>
            <a:r>
              <a:rPr lang="en-US" sz="2000" strike="sngStrike" dirty="0" err="1">
                <a:solidFill>
                  <a:srgbClr val="FF0000"/>
                </a:solidFill>
              </a:rPr>
              <a:t>Collection</a:t>
            </a:r>
            <a:r>
              <a:rPr lang="en-US" sz="2000" u="sng" dirty="0" err="1">
                <a:solidFill>
                  <a:srgbClr val="FF0000"/>
                </a:solidFill>
              </a:rPr>
              <a:t>Letter</a:t>
            </a:r>
            <a:r>
              <a:rPr lang="en-US" sz="2000" u="sng" dirty="0">
                <a:solidFill>
                  <a:srgbClr val="FF0000"/>
                </a:solidFill>
              </a:rPr>
              <a:t> Ballot</a:t>
            </a:r>
            <a:r>
              <a:rPr lang="en-US" sz="2000" dirty="0">
                <a:solidFill>
                  <a:srgbClr val="FF0000"/>
                </a:solidFill>
              </a:rPr>
              <a:t>						</a:t>
            </a:r>
            <a:r>
              <a:rPr lang="en-US" sz="2000" dirty="0">
                <a:solidFill>
                  <a:schemeClr val="tx1"/>
                </a:solidFill>
              </a:rPr>
              <a:t>Mar 	    2022*</a:t>
            </a:r>
          </a:p>
          <a:p>
            <a:pPr>
              <a:buFont typeface="Arial" panose="020B0604020202020204" pitchFamily="34" charset="0"/>
              <a:buChar char="•"/>
            </a:pPr>
            <a:r>
              <a:rPr lang="en-US" sz="2000" dirty="0">
                <a:solidFill>
                  <a:schemeClr val="tx1"/>
                </a:solidFill>
              </a:rPr>
              <a:t>D3.0 Letter Ballot </a:t>
            </a:r>
            <a:r>
              <a:rPr lang="en-US" sz="2000" dirty="0"/>
              <a:t>												Nov  	    2022</a:t>
            </a:r>
          </a:p>
          <a:p>
            <a:pPr>
              <a:buFont typeface="Arial" panose="020B0604020202020204" pitchFamily="34" charset="0"/>
              <a:buChar char="•"/>
            </a:pPr>
            <a:r>
              <a:rPr lang="en-US" sz="2000" dirty="0"/>
              <a:t>Initial </a:t>
            </a:r>
            <a:r>
              <a:rPr lang="en-US" sz="2000" dirty="0" err="1"/>
              <a:t>S</a:t>
            </a:r>
            <a:r>
              <a:rPr lang="en-US" sz="2000" u="sng" dirty="0" err="1">
                <a:solidFill>
                  <a:srgbClr val="FF0000"/>
                </a:solidFill>
              </a:rPr>
              <a:t>A</a:t>
            </a:r>
            <a:r>
              <a:rPr lang="en-US" sz="2000" strike="sngStrike" dirty="0" err="1">
                <a:solidFill>
                  <a:srgbClr val="FF0000"/>
                </a:solidFill>
              </a:rPr>
              <a:t>ponsor</a:t>
            </a:r>
            <a:r>
              <a:rPr lang="en-US" sz="2000" dirty="0"/>
              <a:t> Ballot (D4.0)										May           2023</a:t>
            </a:r>
          </a:p>
          <a:p>
            <a:pPr>
              <a:buFont typeface="Arial" panose="020B0604020202020204" pitchFamily="34" charset="0"/>
              <a:buChar char="•"/>
            </a:pPr>
            <a:r>
              <a:rPr lang="en-US" sz="2000" dirty="0"/>
              <a:t>Final 802.11 WG approval										Mar           2024</a:t>
            </a:r>
          </a:p>
          <a:p>
            <a:pPr>
              <a:buFont typeface="Arial" panose="020B0604020202020204" pitchFamily="34" charset="0"/>
              <a:buChar char="•"/>
            </a:pPr>
            <a:r>
              <a:rPr lang="en-US" sz="2000" dirty="0"/>
              <a:t>802 EC approval													Mar           2024</a:t>
            </a:r>
          </a:p>
          <a:p>
            <a:pPr>
              <a:buFont typeface="Arial" panose="020B0604020202020204" pitchFamily="34" charset="0"/>
              <a:buChar char="•"/>
            </a:pPr>
            <a:r>
              <a:rPr lang="en-US" sz="2000" dirty="0" err="1"/>
              <a:t>RevCom</a:t>
            </a:r>
            <a:r>
              <a:rPr lang="en-US" sz="2000" dirty="0"/>
              <a:t> and SASB approval										May           2024</a:t>
            </a:r>
          </a:p>
          <a:p>
            <a:pPr marL="0" indent="0"/>
            <a:endParaRPr lang="en-US" sz="1800" dirty="0"/>
          </a:p>
          <a:p>
            <a:pPr marL="0" indent="0"/>
            <a:r>
              <a:rPr lang="en-US" sz="1600" b="0" dirty="0"/>
              <a:t>*Mar 2022 milestone </a:t>
            </a:r>
            <a:r>
              <a:rPr lang="en-US" sz="1600" b="0"/>
              <a:t>needs to be updated</a:t>
            </a:r>
            <a:endParaRPr lang="en-US" sz="1600" b="0" dirty="0"/>
          </a:p>
        </p:txBody>
      </p:sp>
      <p:sp>
        <p:nvSpPr>
          <p:cNvPr id="4" name="Slide Number Placeholder 3">
            <a:extLst>
              <a:ext uri="{FF2B5EF4-FFF2-40B4-BE49-F238E27FC236}">
                <a16:creationId xmlns:a16="http://schemas.microsoft.com/office/drawing/2014/main" id="{CDB8C72F-053F-4C6A-87D6-FD63EEEC0CA3}"/>
              </a:ext>
            </a:extLst>
          </p:cNvPr>
          <p:cNvSpPr>
            <a:spLocks noGrp="1"/>
          </p:cNvSpPr>
          <p:nvPr>
            <p:ph type="sldNum" idx="12"/>
          </p:nvPr>
        </p:nvSpPr>
        <p:spPr/>
        <p:txBody>
          <a:bodyPr/>
          <a:lstStyle/>
          <a:p>
            <a:r>
              <a:rPr lang="en-GB"/>
              <a:t>Slide </a:t>
            </a:r>
            <a:fld id="{440F5867-744E-4AA6-B0ED-4C44D2DFBB7B}" type="slidenum">
              <a:rPr lang="en-GB" smtClean="0"/>
              <a:pPr/>
              <a:t>68</a:t>
            </a:fld>
            <a:endParaRPr lang="en-GB" dirty="0"/>
          </a:p>
        </p:txBody>
      </p:sp>
      <p:sp>
        <p:nvSpPr>
          <p:cNvPr id="5" name="Footer Placeholder 4">
            <a:extLst>
              <a:ext uri="{FF2B5EF4-FFF2-40B4-BE49-F238E27FC236}">
                <a16:creationId xmlns:a16="http://schemas.microsoft.com/office/drawing/2014/main" id="{DB4CA25A-C649-4BB9-B766-914E296AD4EC}"/>
              </a:ext>
            </a:extLst>
          </p:cNvPr>
          <p:cNvSpPr>
            <a:spLocks noGrp="1"/>
          </p:cNvSpPr>
          <p:nvPr>
            <p:ph type="ftr" idx="14"/>
          </p:nvPr>
        </p:nvSpPr>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DE7CA8F6-235B-46DD-B9A4-FA889CDAD8A2}"/>
              </a:ext>
            </a:extLst>
          </p:cNvPr>
          <p:cNvSpPr>
            <a:spLocks noGrp="1"/>
          </p:cNvSpPr>
          <p:nvPr>
            <p:ph type="dt" idx="15"/>
          </p:nvPr>
        </p:nvSpPr>
        <p:spPr/>
        <p:txBody>
          <a:bodyPr/>
          <a:lstStyle/>
          <a:p>
            <a:r>
              <a:rPr lang="en-US" dirty="0"/>
              <a:t>March 2022</a:t>
            </a:r>
            <a:endParaRPr lang="en-GB" dirty="0"/>
          </a:p>
        </p:txBody>
      </p:sp>
    </p:spTree>
    <p:extLst>
      <p:ext uri="{BB962C8B-B14F-4D97-AF65-F5344CB8AC3E}">
        <p14:creationId xmlns:p14="http://schemas.microsoft.com/office/powerpoint/2010/main" val="780934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2"/>
          <p:cNvSpPr txBox="1">
            <a:spLocks noChangeArrowheads="1"/>
          </p:cNvSpPr>
          <p:nvPr/>
        </p:nvSpPr>
        <p:spPr bwMode="auto">
          <a:xfrm>
            <a:off x="2209800" y="914400"/>
            <a:ext cx="7772400" cy="10668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Times New Roman" pitchFamily="18" charset="0"/>
              </a:defRPr>
            </a:lvl2pPr>
            <a:lvl3pPr algn="ctr" rtl="0" eaLnBrk="0" fontAlgn="base" hangingPunct="0">
              <a:spcBef>
                <a:spcPct val="0"/>
              </a:spcBef>
              <a:spcAft>
                <a:spcPct val="0"/>
              </a:spcAft>
              <a:defRPr sz="3200" b="1">
                <a:solidFill>
                  <a:schemeClr val="tx2"/>
                </a:solidFill>
                <a:latin typeface="Times New Roman" pitchFamily="18" charset="0"/>
              </a:defRPr>
            </a:lvl3pPr>
            <a:lvl4pPr algn="ctr" rtl="0" eaLnBrk="0" fontAlgn="base" hangingPunct="0">
              <a:spcBef>
                <a:spcPct val="0"/>
              </a:spcBef>
              <a:spcAft>
                <a:spcPct val="0"/>
              </a:spcAft>
              <a:defRPr sz="3200" b="1">
                <a:solidFill>
                  <a:schemeClr val="tx2"/>
                </a:solidFill>
                <a:latin typeface="Times New Roman" pitchFamily="18" charset="0"/>
              </a:defRPr>
            </a:lvl4pPr>
            <a:lvl5pPr algn="ctr" rtl="0" eaLnBrk="0" fontAlgn="base" hangingPunct="0">
              <a:spcBef>
                <a:spcPct val="0"/>
              </a:spcBef>
              <a:spcAft>
                <a:spcPct val="0"/>
              </a:spcAft>
              <a:defRPr sz="3200" b="1">
                <a:solidFill>
                  <a:schemeClr val="tx2"/>
                </a:solidFill>
                <a:latin typeface="Times New Roman" pitchFamily="18" charset="0"/>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2800" b="1" i="0" u="none" strike="noStrike" kern="0" cap="none" spc="0" normalizeH="0" baseline="0" noProof="0">
                <a:ln>
                  <a:noFill/>
                </a:ln>
                <a:solidFill>
                  <a:srgbClr val="000000"/>
                </a:solidFill>
                <a:effectLst/>
                <a:uLnTx/>
                <a:uFillTx/>
                <a:latin typeface="Times New Roman"/>
                <a:ea typeface="+mj-ea"/>
                <a:cs typeface="+mj-cs"/>
              </a:rPr>
              <a:t>Task Group BF</a:t>
            </a:r>
            <a:br>
              <a:rPr kumimoji="0" lang="en-US" altLang="en-US" sz="2800" b="1" i="0" u="none" strike="noStrike" kern="0" cap="none" spc="0" normalizeH="0" baseline="0" noProof="0">
                <a:ln>
                  <a:noFill/>
                </a:ln>
                <a:solidFill>
                  <a:srgbClr val="000000"/>
                </a:solidFill>
                <a:effectLst/>
                <a:uLnTx/>
                <a:uFillTx/>
                <a:latin typeface="Times New Roman"/>
                <a:ea typeface="+mj-ea"/>
                <a:cs typeface="+mj-cs"/>
              </a:rPr>
            </a:br>
            <a:r>
              <a:rPr kumimoji="0" lang="en-US" altLang="zh-CN" sz="2800" b="1" i="0" u="none" strike="noStrike" kern="0" cap="none" spc="0" normalizeH="0" baseline="0" noProof="0">
                <a:ln>
                  <a:noFill/>
                </a:ln>
                <a:solidFill>
                  <a:srgbClr val="0000FF"/>
                </a:solidFill>
                <a:effectLst/>
                <a:uLnTx/>
                <a:uFillTx/>
                <a:latin typeface="Times New Roman"/>
                <a:ea typeface="+mj-ea"/>
                <a:cs typeface="+mj-cs"/>
              </a:rPr>
              <a:t>March </a:t>
            </a:r>
            <a:r>
              <a:rPr kumimoji="0" lang="en-US" altLang="en-US" sz="2800" b="1" i="0" u="none" strike="noStrike" kern="0" cap="none" spc="0" normalizeH="0" baseline="0" noProof="0">
                <a:ln>
                  <a:noFill/>
                </a:ln>
                <a:solidFill>
                  <a:srgbClr val="000000"/>
                </a:solidFill>
                <a:effectLst/>
                <a:uLnTx/>
                <a:uFillTx/>
                <a:latin typeface="Times New Roman"/>
                <a:ea typeface="+mj-ea"/>
                <a:cs typeface="+mj-cs"/>
              </a:rPr>
              <a:t>2022 Closing Report</a:t>
            </a:r>
            <a:endParaRPr kumimoji="0" lang="en-US" sz="2800" b="1" i="0" u="none" strike="sngStrike" kern="0" cap="none" spc="0" normalizeH="0" baseline="0" noProof="0" dirty="0">
              <a:ln>
                <a:noFill/>
              </a:ln>
              <a:solidFill>
                <a:srgbClr val="FF0000"/>
              </a:solidFill>
              <a:effectLst/>
              <a:uLnTx/>
              <a:uFillTx/>
              <a:latin typeface="Times New Roman"/>
              <a:ea typeface="+mj-ea"/>
              <a:cs typeface="+mj-cs"/>
            </a:endParaRPr>
          </a:p>
        </p:txBody>
      </p:sp>
      <p:sp>
        <p:nvSpPr>
          <p:cNvPr id="16" name="Rectangle 6"/>
          <p:cNvSpPr txBox="1">
            <a:spLocks noChangeArrowheads="1"/>
          </p:cNvSpPr>
          <p:nvPr/>
        </p:nvSpPr>
        <p:spPr bwMode="auto">
          <a:xfrm>
            <a:off x="2209800" y="2515232"/>
            <a:ext cx="7772400" cy="532769"/>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342900" marR="0" lvl="0" indent="-342900" algn="ctr" defTabSz="914400" rtl="0" eaLnBrk="0" fontAlgn="base" latinLnBrk="0" hangingPunct="0">
              <a:lnSpc>
                <a:spcPct val="100000"/>
              </a:lnSpc>
              <a:spcBef>
                <a:spcPct val="20000"/>
              </a:spcBef>
              <a:spcAft>
                <a:spcPct val="0"/>
              </a:spcAft>
              <a:buClrTx/>
              <a:buSzTx/>
              <a:buFontTx/>
              <a:buNone/>
              <a:tabLst/>
              <a:defRPr/>
            </a:pPr>
            <a:r>
              <a:rPr kumimoji="0" lang="en-US" sz="2000" b="1" i="0" u="none" strike="noStrike" kern="0" cap="none" spc="0" normalizeH="0" baseline="0" noProof="0" dirty="0">
                <a:ln>
                  <a:noFill/>
                </a:ln>
                <a:solidFill>
                  <a:srgbClr val="000000"/>
                </a:solidFill>
                <a:effectLst/>
                <a:uLnTx/>
                <a:uFillTx/>
                <a:latin typeface="Times New Roman"/>
                <a:ea typeface="+mn-ea"/>
                <a:cs typeface="+mn-cs"/>
              </a:rPr>
              <a:t>Date:</a:t>
            </a:r>
            <a:r>
              <a:rPr kumimoji="0" lang="en-US" sz="2000" b="0" i="0" u="none" strike="noStrike" kern="0" cap="none" spc="0" normalizeH="0" baseline="0" noProof="0" dirty="0">
                <a:ln>
                  <a:noFill/>
                </a:ln>
                <a:solidFill>
                  <a:srgbClr val="000000"/>
                </a:solidFill>
                <a:effectLst/>
                <a:uLnTx/>
                <a:uFillTx/>
                <a:latin typeface="Times New Roman"/>
                <a:ea typeface="+mn-ea"/>
                <a:cs typeface="+mn-cs"/>
              </a:rPr>
              <a:t> 2022-03-14</a:t>
            </a:r>
          </a:p>
        </p:txBody>
      </p:sp>
      <p:sp>
        <p:nvSpPr>
          <p:cNvPr id="17" name="Rectangle 12"/>
          <p:cNvSpPr>
            <a:spLocks noChangeArrowheads="1"/>
          </p:cNvSpPr>
          <p:nvPr/>
        </p:nvSpPr>
        <p:spPr bwMode="auto">
          <a:xfrm>
            <a:off x="2209801" y="2614489"/>
            <a:ext cx="1368339" cy="250021"/>
          </a:xfrm>
          <a:prstGeom prst="rect">
            <a:avLst/>
          </a:prstGeom>
          <a:noFill/>
          <a:ln w="9525">
            <a:noFill/>
            <a:miter lim="800000"/>
            <a:headEnd/>
            <a:tailEnd/>
          </a:ln>
        </p:spPr>
        <p:txBody>
          <a:bodyPr lIns="92075" tIns="46038" rIns="92075" bIns="46038"/>
          <a:lstStyle/>
          <a:p>
            <a:pPr marL="342900" indent="-342900" defTabSz="914400">
              <a:spcBef>
                <a:spcPct val="20000"/>
              </a:spcBef>
              <a:buClrTx/>
              <a:buSzTx/>
              <a:buFontTx/>
              <a:buNone/>
            </a:pPr>
            <a:r>
              <a:rPr lang="en-US" sz="2000" b="1" dirty="0">
                <a:solidFill>
                  <a:srgbClr val="000000"/>
                </a:solidFill>
                <a:latin typeface="Times New Roman" pitchFamily="18" charset="0"/>
                <a:ea typeface="+mn-ea"/>
              </a:rPr>
              <a:t>Authors:</a:t>
            </a:r>
            <a:endParaRPr lang="en-US" sz="2000" dirty="0">
              <a:solidFill>
                <a:srgbClr val="000000"/>
              </a:solidFill>
              <a:latin typeface="Times New Roman" pitchFamily="18" charset="0"/>
              <a:ea typeface="+mn-ea"/>
            </a:endParaRPr>
          </a:p>
        </p:txBody>
      </p:sp>
      <p:graphicFrame>
        <p:nvGraphicFramePr>
          <p:cNvPr id="18" name="Table 8"/>
          <p:cNvGraphicFramePr>
            <a:graphicFrameLocks noGrp="1"/>
          </p:cNvGraphicFramePr>
          <p:nvPr>
            <p:extLst>
              <p:ext uri="{D42A27DB-BD31-4B8C-83A1-F6EECF244321}">
                <p14:modId xmlns:p14="http://schemas.microsoft.com/office/powerpoint/2010/main" val="2707295076"/>
              </p:ext>
            </p:extLst>
          </p:nvPr>
        </p:nvGraphicFramePr>
        <p:xfrm>
          <a:off x="2362200" y="3443108"/>
          <a:ext cx="7620000" cy="824092"/>
        </p:xfrm>
        <a:graphic>
          <a:graphicData uri="http://schemas.openxmlformats.org/drawingml/2006/table">
            <a:tbl>
              <a:tblPr firstRow="1" bandRow="1"/>
              <a:tblGrid>
                <a:gridCol w="1524000">
                  <a:extLst>
                    <a:ext uri="{9D8B030D-6E8A-4147-A177-3AD203B41FA5}">
                      <a16:colId xmlns:a16="http://schemas.microsoft.com/office/drawing/2014/main" val="20000"/>
                    </a:ext>
                  </a:extLst>
                </a:gridCol>
                <a:gridCol w="1203158">
                  <a:extLst>
                    <a:ext uri="{9D8B030D-6E8A-4147-A177-3AD203B41FA5}">
                      <a16:colId xmlns:a16="http://schemas.microsoft.com/office/drawing/2014/main" val="20001"/>
                    </a:ext>
                  </a:extLst>
                </a:gridCol>
                <a:gridCol w="2165684">
                  <a:extLst>
                    <a:ext uri="{9D8B030D-6E8A-4147-A177-3AD203B41FA5}">
                      <a16:colId xmlns:a16="http://schemas.microsoft.com/office/drawing/2014/main" val="20002"/>
                    </a:ext>
                  </a:extLst>
                </a:gridCol>
                <a:gridCol w="802105">
                  <a:extLst>
                    <a:ext uri="{9D8B030D-6E8A-4147-A177-3AD203B41FA5}">
                      <a16:colId xmlns:a16="http://schemas.microsoft.com/office/drawing/2014/main" val="20003"/>
                    </a:ext>
                  </a:extLst>
                </a:gridCol>
                <a:gridCol w="1925053">
                  <a:extLst>
                    <a:ext uri="{9D8B030D-6E8A-4147-A177-3AD203B41FA5}">
                      <a16:colId xmlns:a16="http://schemas.microsoft.com/office/drawing/2014/main" val="20004"/>
                    </a:ext>
                  </a:extLst>
                </a:gridCol>
              </a:tblGrid>
              <a:tr h="275452">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algn="ctr"/>
                      <a:r>
                        <a:rPr lang="en-US" sz="1100" dirty="0">
                          <a:solidFill>
                            <a:schemeClr val="tx1"/>
                          </a:solidFill>
                        </a:rPr>
                        <a:t>Name</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algn="ctr"/>
                      <a:r>
                        <a:rPr lang="en-US" sz="1100" dirty="0">
                          <a:solidFill>
                            <a:schemeClr val="tx1"/>
                          </a:solidFill>
                        </a:rPr>
                        <a:t>Affiliation</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algn="ctr"/>
                      <a:r>
                        <a:rPr lang="en-US" sz="1100" dirty="0">
                          <a:solidFill>
                            <a:schemeClr val="tx1"/>
                          </a:solidFill>
                        </a:rPr>
                        <a:t>Address</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algn="ctr"/>
                      <a:r>
                        <a:rPr lang="en-US" sz="1100" dirty="0">
                          <a:solidFill>
                            <a:schemeClr val="tx1"/>
                          </a:solidFill>
                        </a:rPr>
                        <a:t>Phone</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algn="ctr"/>
                      <a:r>
                        <a:rPr lang="en-US" sz="1100" dirty="0">
                          <a:solidFill>
                            <a:schemeClr val="tx1"/>
                          </a:solidFill>
                        </a:rPr>
                        <a:t>Email</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0"/>
                  </a:ext>
                </a:extLst>
              </a:tr>
              <a:tr h="275452">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latin typeface="+mn-lt"/>
                          <a:ea typeface="Times New Roman"/>
                          <a:cs typeface="Arial"/>
                        </a:rPr>
                        <a:t>Tony Xiao Han</a:t>
                      </a:r>
                      <a:endParaRPr lang="en-US" sz="1200" dirty="0">
                        <a:latin typeface="+mn-lt"/>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ctr">
                        <a:spcBef>
                          <a:spcPts val="0"/>
                        </a:spcBef>
                        <a:spcAft>
                          <a:spcPts val="0"/>
                        </a:spcAft>
                      </a:pPr>
                      <a:r>
                        <a:rPr lang="en-US" sz="1200" b="0" dirty="0">
                          <a:solidFill>
                            <a:srgbClr val="000000"/>
                          </a:solidFill>
                          <a:latin typeface="+mn-lt"/>
                          <a:ea typeface="Times New Roman"/>
                          <a:cs typeface="Arial"/>
                        </a:rPr>
                        <a:t>Huawei Technologies Co., Ltd.</a:t>
                      </a:r>
                      <a:endParaRPr lang="en-US" sz="1200" b="0" dirty="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ctr">
                        <a:spcBef>
                          <a:spcPts val="0"/>
                        </a:spcBef>
                        <a:spcAft>
                          <a:spcPts val="0"/>
                        </a:spcAft>
                      </a:pPr>
                      <a:r>
                        <a:rPr lang="en-US" sz="1200" b="0" dirty="0">
                          <a:solidFill>
                            <a:srgbClr val="000000"/>
                          </a:solidFill>
                          <a:latin typeface="+mn-lt"/>
                          <a:ea typeface="Times New Roman"/>
                          <a:cs typeface="Arial"/>
                        </a:rPr>
                        <a:t>F3, Huawei Base, Shenzhen, China</a:t>
                      </a:r>
                      <a:endParaRPr lang="en-US" sz="1200" b="0" dirty="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ctr">
                        <a:spcBef>
                          <a:spcPts val="0"/>
                        </a:spcBef>
                        <a:spcAft>
                          <a:spcPts val="0"/>
                        </a:spcAft>
                      </a:pPr>
                      <a:endParaRPr lang="en-US" sz="1200" b="0" dirty="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a:latin typeface="+mn-lt"/>
                          <a:ea typeface="Times New Roman"/>
                          <a:cs typeface="Arial"/>
                        </a:rPr>
                        <a:t>Tony.hanxiao@huawei.com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extLst>
                  <a:ext uri="{0D108BD9-81ED-4DB2-BD59-A6C34878D82A}">
                    <a16:rowId xmlns:a16="http://schemas.microsoft.com/office/drawing/2014/main" val="10001"/>
                  </a:ext>
                </a:extLst>
              </a:tr>
            </a:tbl>
          </a:graphicData>
        </a:graphic>
      </p:graphicFrame>
      <p:sp>
        <p:nvSpPr>
          <p:cNvPr id="2" name="Footer Placeholder 1">
            <a:extLst>
              <a:ext uri="{FF2B5EF4-FFF2-40B4-BE49-F238E27FC236}">
                <a16:creationId xmlns:a16="http://schemas.microsoft.com/office/drawing/2014/main" id="{6BDD2937-83A9-4ECC-9F9E-85449B31EE12}"/>
              </a:ext>
            </a:extLst>
          </p:cNvPr>
          <p:cNvSpPr>
            <a:spLocks noGrp="1"/>
          </p:cNvSpPr>
          <p:nvPr>
            <p:ph type="ftr" idx="14"/>
          </p:nvPr>
        </p:nvSpPr>
        <p:spPr/>
        <p:txBody>
          <a:bodyPr/>
          <a:lstStyle/>
          <a:p>
            <a:r>
              <a:rPr lang="en-GB"/>
              <a:t>Tony Xiao Han, Huawei</a:t>
            </a:r>
            <a:endParaRPr lang="en-GB" dirty="0"/>
          </a:p>
        </p:txBody>
      </p:sp>
      <p:sp>
        <p:nvSpPr>
          <p:cNvPr id="3" name="Slide Number Placeholder 2">
            <a:extLst>
              <a:ext uri="{FF2B5EF4-FFF2-40B4-BE49-F238E27FC236}">
                <a16:creationId xmlns:a16="http://schemas.microsoft.com/office/drawing/2014/main" id="{39453AA9-EDA9-4B48-87E7-2B2BC3A5F2E8}"/>
              </a:ext>
            </a:extLst>
          </p:cNvPr>
          <p:cNvSpPr>
            <a:spLocks noGrp="1"/>
          </p:cNvSpPr>
          <p:nvPr>
            <p:ph type="sldNum" idx="12"/>
          </p:nvPr>
        </p:nvSpPr>
        <p:spPr/>
        <p:txBody>
          <a:bodyPr/>
          <a:lstStyle/>
          <a:p>
            <a:r>
              <a:rPr lang="en-GB"/>
              <a:t>Slide </a:t>
            </a:r>
            <a:fld id="{440F5867-744E-4AA6-B0ED-4C44D2DFBB7B}" type="slidenum">
              <a:rPr lang="en-GB" smtClean="0"/>
              <a:pPr/>
              <a:t>69</a:t>
            </a:fld>
            <a:endParaRPr lang="en-GB" dirty="0"/>
          </a:p>
        </p:txBody>
      </p:sp>
      <p:sp>
        <p:nvSpPr>
          <p:cNvPr id="4" name="Date Placeholder 3">
            <a:extLst>
              <a:ext uri="{FF2B5EF4-FFF2-40B4-BE49-F238E27FC236}">
                <a16:creationId xmlns:a16="http://schemas.microsoft.com/office/drawing/2014/main" id="{9080B8E8-E036-4938-9E0C-32F9A43DC171}"/>
              </a:ext>
            </a:extLst>
          </p:cNvPr>
          <p:cNvSpPr>
            <a:spLocks noGrp="1"/>
          </p:cNvSpPr>
          <p:nvPr>
            <p:ph type="dt" idx="15"/>
          </p:nvPr>
        </p:nvSpPr>
        <p:spPr/>
        <p:txBody>
          <a:bodyPr/>
          <a:lstStyle/>
          <a:p>
            <a:r>
              <a:rPr lang="en-US"/>
              <a:t>March 2022</a:t>
            </a:r>
            <a:endParaRPr lang="en-GB" dirty="0"/>
          </a:p>
        </p:txBody>
      </p:sp>
    </p:spTree>
    <p:extLst>
      <p:ext uri="{BB962C8B-B14F-4D97-AF65-F5344CB8AC3E}">
        <p14:creationId xmlns:p14="http://schemas.microsoft.com/office/powerpoint/2010/main" val="270568412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18312-8B32-4EF3-A60E-0BAA89327CE2}"/>
              </a:ext>
            </a:extLst>
          </p:cNvPr>
          <p:cNvSpPr>
            <a:spLocks noGrp="1"/>
          </p:cNvSpPr>
          <p:nvPr>
            <p:ph type="title"/>
          </p:nvPr>
        </p:nvSpPr>
        <p:spPr/>
        <p:txBody>
          <a:bodyPr/>
          <a:lstStyle/>
          <a:p>
            <a:r>
              <a:rPr lang="en-US" dirty="0"/>
              <a:t>Attendance by subgroup (January to March)</a:t>
            </a:r>
          </a:p>
        </p:txBody>
      </p:sp>
      <p:sp>
        <p:nvSpPr>
          <p:cNvPr id="4" name="Date Placeholder 3">
            <a:extLst>
              <a:ext uri="{FF2B5EF4-FFF2-40B4-BE49-F238E27FC236}">
                <a16:creationId xmlns:a16="http://schemas.microsoft.com/office/drawing/2014/main" id="{8D20EB58-84BD-4A59-979A-CC5365F87061}"/>
              </a:ext>
            </a:extLst>
          </p:cNvPr>
          <p:cNvSpPr>
            <a:spLocks noGrp="1"/>
          </p:cNvSpPr>
          <p:nvPr>
            <p:ph type="dt" sz="half" idx="10"/>
          </p:nvPr>
        </p:nvSpPr>
        <p:spPr bwMode="auto">
          <a:xfrm>
            <a:off x="929218" y="332604"/>
            <a:ext cx="1541128"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smtClean="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March 2022</a:t>
            </a:r>
          </a:p>
        </p:txBody>
      </p:sp>
      <p:sp>
        <p:nvSpPr>
          <p:cNvPr id="5" name="Footer Placeholder 4">
            <a:extLst>
              <a:ext uri="{FF2B5EF4-FFF2-40B4-BE49-F238E27FC236}">
                <a16:creationId xmlns:a16="http://schemas.microsoft.com/office/drawing/2014/main" id="{14DB3660-8F54-485A-ADFF-470042F745CC}"/>
              </a:ext>
            </a:extLst>
          </p:cNvPr>
          <p:cNvSpPr>
            <a:spLocks noGrp="1"/>
          </p:cNvSpPr>
          <p:nvPr>
            <p:ph type="ftr" sz="quarter" idx="11"/>
          </p:nvPr>
        </p:nvSpPr>
        <p:spPr bwMode="auto">
          <a:xfrm>
            <a:off x="9224642" y="6475413"/>
            <a:ext cx="2167260"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b="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Dorothy Stanley, HP Enterprise</a:t>
            </a:r>
          </a:p>
        </p:txBody>
      </p:sp>
      <p:sp>
        <p:nvSpPr>
          <p:cNvPr id="6" name="Slide Number Placeholder 5">
            <a:extLst>
              <a:ext uri="{FF2B5EF4-FFF2-40B4-BE49-F238E27FC236}">
                <a16:creationId xmlns:a16="http://schemas.microsoft.com/office/drawing/2014/main" id="{3E7AE66F-EC38-468C-838B-30F3AE0D9C11}"/>
              </a:ext>
            </a:extLst>
          </p:cNvPr>
          <p:cNvSpPr>
            <a:spLocks noGrp="1"/>
          </p:cNvSpPr>
          <p:nvPr>
            <p:ph type="sldNum" sz="quarter" idx="12"/>
          </p:nvPr>
        </p:nvSpPr>
        <p:spPr/>
        <p:txBody>
          <a:bodyPr/>
          <a:lstStyle/>
          <a:p>
            <a:pPr>
              <a:defRPr/>
            </a:pPr>
            <a:r>
              <a:rPr lang="en-US"/>
              <a:t>Slide </a:t>
            </a:r>
            <a:fld id="{DDBC98B1-8847-456F-A590-69DC1C4B50DA}" type="slidenum">
              <a:rPr lang="en-US" smtClean="0"/>
              <a:pPr>
                <a:defRPr/>
              </a:pPr>
              <a:t>7</a:t>
            </a:fld>
            <a:endParaRPr lang="en-US"/>
          </a:p>
        </p:txBody>
      </p:sp>
      <p:pic>
        <p:nvPicPr>
          <p:cNvPr id="12" name="Content Placeholder 11">
            <a:extLst>
              <a:ext uri="{FF2B5EF4-FFF2-40B4-BE49-F238E27FC236}">
                <a16:creationId xmlns:a16="http://schemas.microsoft.com/office/drawing/2014/main" id="{51763092-914F-4C8E-B223-B714FC8C8FCF}"/>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36656" y="1600199"/>
            <a:ext cx="8921592" cy="4875213"/>
          </a:xfrm>
        </p:spPr>
      </p:pic>
    </p:spTree>
    <p:extLst>
      <p:ext uri="{BB962C8B-B14F-4D97-AF65-F5344CB8AC3E}">
        <p14:creationId xmlns:p14="http://schemas.microsoft.com/office/powerpoint/2010/main" val="167843166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914401" y="685801"/>
            <a:ext cx="10363200" cy="457200"/>
          </a:xfrm>
        </p:spPr>
        <p:txBody>
          <a:bodyPr/>
          <a:lstStyle/>
          <a:p>
            <a:r>
              <a:rPr lang="en-US" sz="2800" dirty="0"/>
              <a:t>Abstract</a:t>
            </a:r>
          </a:p>
        </p:txBody>
      </p:sp>
      <p:sp>
        <p:nvSpPr>
          <p:cNvPr id="9" name="Content Placeholder 2"/>
          <p:cNvSpPr txBox="1">
            <a:spLocks noChangeArrowheads="1"/>
          </p:cNvSpPr>
          <p:nvPr/>
        </p:nvSpPr>
        <p:spPr bwMode="auto">
          <a:xfrm>
            <a:off x="914400" y="1325058"/>
            <a:ext cx="10363200" cy="4999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defRPr>
                <a:solidFill>
                  <a:schemeClr val="tx1"/>
                </a:solidFill>
                <a:latin typeface="Calibri" panose="020F0502020204030204" pitchFamily="34" charset="0"/>
                <a:ea typeface="宋体" panose="02010600030101010101" pitchFamily="2" charset="-122"/>
              </a:defRPr>
            </a:lvl1pPr>
            <a:lvl2pPr marL="685800" indent="-22860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indent="-342900" algn="just">
              <a:spcBef>
                <a:spcPct val="20000"/>
              </a:spcBef>
            </a:pPr>
            <a:r>
              <a:rPr lang="en-US" altLang="en-US" sz="2400" b="1" kern="0" dirty="0">
                <a:solidFill>
                  <a:srgbClr val="000000"/>
                </a:solidFill>
                <a:latin typeface="Times New Roman"/>
                <a:ea typeface="MS PGothic" pitchFamily="34" charset="-128"/>
              </a:rPr>
              <a:t>This document is the closing report for </a:t>
            </a:r>
            <a:r>
              <a:rPr lang="en-US" altLang="zh-CN" sz="2400" b="1" kern="0" dirty="0">
                <a:solidFill>
                  <a:srgbClr val="000000"/>
                </a:solidFill>
                <a:latin typeface="Times New Roman"/>
                <a:ea typeface="MS PGothic" pitchFamily="34" charset="-128"/>
              </a:rPr>
              <a:t>Task Group BF </a:t>
            </a:r>
            <a:r>
              <a:rPr lang="en-US" altLang="en-US" sz="2400" b="1" kern="0" dirty="0">
                <a:solidFill>
                  <a:srgbClr val="000000"/>
                </a:solidFill>
                <a:latin typeface="Times New Roman"/>
                <a:ea typeface="MS PGothic" pitchFamily="34" charset="-128"/>
              </a:rPr>
              <a:t>for the </a:t>
            </a:r>
            <a:r>
              <a:rPr lang="en-US" altLang="zh-CN" sz="2400" b="1" kern="0" dirty="0">
                <a:solidFill>
                  <a:srgbClr val="0000FF"/>
                </a:solidFill>
                <a:latin typeface="Times New Roman"/>
                <a:ea typeface="MS PGothic" pitchFamily="34" charset="-128"/>
              </a:rPr>
              <a:t>March 2022 </a:t>
            </a:r>
            <a:r>
              <a:rPr lang="en-US" altLang="en-US" sz="2400" b="1" kern="0" dirty="0">
                <a:solidFill>
                  <a:srgbClr val="000000"/>
                </a:solidFill>
                <a:latin typeface="Times New Roman"/>
                <a:ea typeface="MS PGothic" pitchFamily="34" charset="-128"/>
              </a:rPr>
              <a:t>session.</a:t>
            </a:r>
          </a:p>
        </p:txBody>
      </p:sp>
      <p:sp>
        <p:nvSpPr>
          <p:cNvPr id="2" name="Footer Placeholder 1">
            <a:extLst>
              <a:ext uri="{FF2B5EF4-FFF2-40B4-BE49-F238E27FC236}">
                <a16:creationId xmlns:a16="http://schemas.microsoft.com/office/drawing/2014/main" id="{C0649971-F1E2-47A0-9AF0-9D2592D55249}"/>
              </a:ext>
            </a:extLst>
          </p:cNvPr>
          <p:cNvSpPr>
            <a:spLocks noGrp="1"/>
          </p:cNvSpPr>
          <p:nvPr>
            <p:ph type="ftr" idx="14"/>
          </p:nvPr>
        </p:nvSpPr>
        <p:spPr/>
        <p:txBody>
          <a:bodyPr/>
          <a:lstStyle/>
          <a:p>
            <a:r>
              <a:rPr lang="en-GB"/>
              <a:t>Tony Xiao Han, Huawei</a:t>
            </a:r>
            <a:endParaRPr lang="en-GB" dirty="0"/>
          </a:p>
        </p:txBody>
      </p:sp>
      <p:sp>
        <p:nvSpPr>
          <p:cNvPr id="3" name="Slide Number Placeholder 2">
            <a:extLst>
              <a:ext uri="{FF2B5EF4-FFF2-40B4-BE49-F238E27FC236}">
                <a16:creationId xmlns:a16="http://schemas.microsoft.com/office/drawing/2014/main" id="{B6D58287-E01B-4242-A9E8-28AC08243A45}"/>
              </a:ext>
            </a:extLst>
          </p:cNvPr>
          <p:cNvSpPr>
            <a:spLocks noGrp="1"/>
          </p:cNvSpPr>
          <p:nvPr>
            <p:ph type="sldNum" idx="12"/>
          </p:nvPr>
        </p:nvSpPr>
        <p:spPr/>
        <p:txBody>
          <a:bodyPr/>
          <a:lstStyle/>
          <a:p>
            <a:r>
              <a:rPr lang="en-GB"/>
              <a:t>Slide </a:t>
            </a:r>
            <a:fld id="{440F5867-744E-4AA6-B0ED-4C44D2DFBB7B}" type="slidenum">
              <a:rPr lang="en-GB" smtClean="0"/>
              <a:pPr/>
              <a:t>70</a:t>
            </a:fld>
            <a:endParaRPr lang="en-GB" dirty="0"/>
          </a:p>
        </p:txBody>
      </p:sp>
      <p:sp>
        <p:nvSpPr>
          <p:cNvPr id="4" name="Date Placeholder 3">
            <a:extLst>
              <a:ext uri="{FF2B5EF4-FFF2-40B4-BE49-F238E27FC236}">
                <a16:creationId xmlns:a16="http://schemas.microsoft.com/office/drawing/2014/main" id="{9D9727C7-1B94-4988-BE9C-825550FDE2F1}"/>
              </a:ext>
            </a:extLst>
          </p:cNvPr>
          <p:cNvSpPr>
            <a:spLocks noGrp="1"/>
          </p:cNvSpPr>
          <p:nvPr>
            <p:ph type="dt" idx="15"/>
          </p:nvPr>
        </p:nvSpPr>
        <p:spPr/>
        <p:txBody>
          <a:bodyPr/>
          <a:lstStyle/>
          <a:p>
            <a:r>
              <a:rPr lang="en-US"/>
              <a:t>March 2022</a:t>
            </a:r>
            <a:endParaRPr lang="en-GB" dirty="0"/>
          </a:p>
        </p:txBody>
      </p:sp>
    </p:spTree>
    <p:extLst>
      <p:ext uri="{BB962C8B-B14F-4D97-AF65-F5344CB8AC3E}">
        <p14:creationId xmlns:p14="http://schemas.microsoft.com/office/powerpoint/2010/main" val="296779645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err="1"/>
              <a:t>TGbf</a:t>
            </a:r>
            <a:r>
              <a:rPr lang="en-US" altLang="zh-CN" dirty="0"/>
              <a:t> (WLAN Sensing)</a:t>
            </a:r>
            <a:r>
              <a:rPr lang="en-US" dirty="0"/>
              <a:t>–</a:t>
            </a:r>
            <a:r>
              <a:rPr lang="en-US" altLang="zh-CN" dirty="0"/>
              <a:t> March </a:t>
            </a:r>
            <a:r>
              <a:rPr lang="en-US" dirty="0"/>
              <a:t>2022</a:t>
            </a:r>
            <a:endParaRPr lang="en-GB" dirty="0"/>
          </a:p>
        </p:txBody>
      </p:sp>
      <p:sp>
        <p:nvSpPr>
          <p:cNvPr id="9218" name="Rectangle 2"/>
          <p:cNvSpPr>
            <a:spLocks noGrp="1" noChangeArrowheads="1"/>
          </p:cNvSpPr>
          <p:nvPr>
            <p:ph idx="1"/>
          </p:nvPr>
        </p:nvSpPr>
        <p:spPr>
          <a:xfrm>
            <a:off x="914401" y="1600200"/>
            <a:ext cx="10361083" cy="4495800"/>
          </a:xfrm>
          <a:ln/>
        </p:spPr>
        <p:txBody>
          <a:bodyPr/>
          <a:lstStyle/>
          <a:p>
            <a:pPr algn="just">
              <a:spcBef>
                <a:spcPts val="0"/>
              </a:spcBef>
              <a:spcAft>
                <a:spcPts val="600"/>
              </a:spcAft>
              <a:buFont typeface="Arial" panose="020B0604020202020204" pitchFamily="34" charset="0"/>
              <a:buChar char="•"/>
            </a:pPr>
            <a:r>
              <a:rPr lang="en-US" altLang="zh-CN" sz="2000" dirty="0"/>
              <a:t>Progress during </a:t>
            </a:r>
            <a:r>
              <a:rPr lang="en-US" altLang="zh-CN" sz="2000" dirty="0">
                <a:solidFill>
                  <a:srgbClr val="0000FF"/>
                </a:solidFill>
                <a:ea typeface="MS PGothic" pitchFamily="34" charset="-128"/>
              </a:rPr>
              <a:t>March </a:t>
            </a:r>
            <a:r>
              <a:rPr lang="en-US" altLang="zh-CN" sz="2000" dirty="0"/>
              <a:t>2022 meeting</a:t>
            </a:r>
          </a:p>
          <a:p>
            <a:pPr marL="720725" lvl="1" indent="-342900" algn="just">
              <a:spcBef>
                <a:spcPts val="0"/>
              </a:spcBef>
              <a:spcAft>
                <a:spcPts val="600"/>
              </a:spcAft>
              <a:buFont typeface="Times New Roman" panose="02020603050405020304" pitchFamily="18" charset="0"/>
              <a:buChar char="−"/>
            </a:pPr>
            <a:r>
              <a:rPr lang="en-US" altLang="zh-CN" sz="1800" dirty="0">
                <a:solidFill>
                  <a:srgbClr val="0000FF"/>
                </a:solidFill>
              </a:rPr>
              <a:t>4</a:t>
            </a:r>
            <a:r>
              <a:rPr lang="en-US" altLang="zh-CN" sz="1800" dirty="0"/>
              <a:t> teleconference calls for </a:t>
            </a:r>
            <a:r>
              <a:rPr lang="en-US" altLang="zh-CN" sz="1800" dirty="0" err="1"/>
              <a:t>TGbf</a:t>
            </a:r>
            <a:r>
              <a:rPr lang="en-US" altLang="zh-CN" sz="1800" dirty="0"/>
              <a:t> (</a:t>
            </a:r>
            <a:r>
              <a:rPr lang="en-US" altLang="zh-CN" sz="1800" dirty="0">
                <a:solidFill>
                  <a:srgbClr val="0000FF"/>
                </a:solidFill>
              </a:rPr>
              <a:t>March 8, 9, 11, 14</a:t>
            </a:r>
            <a:r>
              <a:rPr lang="en-US" altLang="zh-CN" sz="1800" dirty="0"/>
              <a:t>)</a:t>
            </a:r>
          </a:p>
          <a:p>
            <a:pPr marL="720725" lvl="1" indent="-342900" algn="just">
              <a:spcBef>
                <a:spcPts val="0"/>
              </a:spcBef>
              <a:spcAft>
                <a:spcPts val="600"/>
              </a:spcAft>
              <a:buFont typeface="Times New Roman" panose="02020603050405020304" pitchFamily="18" charset="0"/>
              <a:buChar char="−"/>
            </a:pPr>
            <a:r>
              <a:rPr lang="en-US" sz="1800" dirty="0"/>
              <a:t>Presentation of technical submissions (e.g., Feedback type, general protocol and procedure, DMG/EDMG, </a:t>
            </a:r>
            <a:r>
              <a:rPr lang="en-US" sz="1800" dirty="0">
                <a:solidFill>
                  <a:srgbClr val="0000FF"/>
                </a:solidFill>
              </a:rPr>
              <a:t>PDT</a:t>
            </a:r>
            <a:r>
              <a:rPr lang="en-US" sz="1800" dirty="0"/>
              <a:t>……)</a:t>
            </a:r>
          </a:p>
          <a:p>
            <a:pPr marL="720725" lvl="1" indent="-342900" algn="just">
              <a:spcBef>
                <a:spcPts val="0"/>
              </a:spcBef>
              <a:spcAft>
                <a:spcPts val="600"/>
              </a:spcAft>
              <a:buFont typeface="Times New Roman" panose="02020603050405020304" pitchFamily="18" charset="0"/>
              <a:buChar char="−"/>
            </a:pPr>
            <a:r>
              <a:rPr lang="en-US" altLang="zh-CN" sz="1800" dirty="0"/>
              <a:t>Worked towards the creation of </a:t>
            </a:r>
            <a:r>
              <a:rPr lang="en-US" altLang="zh-CN" sz="1800" dirty="0" err="1">
                <a:solidFill>
                  <a:srgbClr val="0000FF"/>
                </a:solidFill>
              </a:rPr>
              <a:t>TGbf</a:t>
            </a:r>
            <a:r>
              <a:rPr lang="en-US" altLang="zh-CN" sz="1800" dirty="0">
                <a:solidFill>
                  <a:srgbClr val="0000FF"/>
                </a:solidFill>
              </a:rPr>
              <a:t> D0.1 </a:t>
            </a:r>
            <a:r>
              <a:rPr lang="en-US" altLang="zh-CN" sz="1800" dirty="0"/>
              <a:t>(Updated plan in the next slide)</a:t>
            </a:r>
          </a:p>
          <a:p>
            <a:pPr marL="1657350" lvl="3" indent="-342900" algn="just">
              <a:spcBef>
                <a:spcPts val="0"/>
              </a:spcBef>
              <a:spcAft>
                <a:spcPts val="600"/>
              </a:spcAft>
              <a:buFont typeface="Arial" panose="020B0604020202020204" pitchFamily="34" charset="0"/>
              <a:buChar char="•"/>
            </a:pPr>
            <a:endParaRPr lang="en-US" sz="1400" dirty="0"/>
          </a:p>
          <a:p>
            <a:pPr algn="just">
              <a:spcBef>
                <a:spcPts val="0"/>
              </a:spcBef>
              <a:spcAft>
                <a:spcPts val="600"/>
              </a:spcAft>
              <a:buFont typeface="Arial" panose="020B0604020202020204" pitchFamily="34" charset="0"/>
              <a:buChar char="•"/>
            </a:pPr>
            <a:r>
              <a:rPr lang="en-US" altLang="zh-CN" dirty="0"/>
              <a:t>Goals for the next two months</a:t>
            </a:r>
          </a:p>
          <a:p>
            <a:pPr marL="720725" lvl="1" indent="-342900" algn="just">
              <a:spcBef>
                <a:spcPts val="0"/>
              </a:spcBef>
              <a:spcAft>
                <a:spcPts val="600"/>
              </a:spcAft>
              <a:buFont typeface="Times New Roman" panose="02020603050405020304" pitchFamily="18" charset="0"/>
              <a:buChar char="−"/>
            </a:pPr>
            <a:r>
              <a:rPr lang="en-US" altLang="zh-CN" dirty="0"/>
              <a:t>Presentation of technical submissions </a:t>
            </a:r>
            <a:r>
              <a:rPr lang="it-IT" altLang="zh-CN" dirty="0"/>
              <a:t>(e.g., </a:t>
            </a:r>
            <a:r>
              <a:rPr lang="it-IT" altLang="zh-CN" dirty="0">
                <a:solidFill>
                  <a:srgbClr val="0000FF"/>
                </a:solidFill>
              </a:rPr>
              <a:t>PDT for D0.1, </a:t>
            </a:r>
            <a:r>
              <a:rPr lang="it-IT" altLang="zh-CN" dirty="0"/>
              <a:t>Feedback type, general protocol and procedure ……)</a:t>
            </a:r>
            <a:endParaRPr lang="en-US" altLang="zh-CN" dirty="0"/>
          </a:p>
          <a:p>
            <a:pPr marL="720725" lvl="1" indent="-342900" algn="just">
              <a:spcBef>
                <a:spcPts val="0"/>
              </a:spcBef>
              <a:spcAft>
                <a:spcPts val="600"/>
              </a:spcAft>
              <a:buFont typeface="Times New Roman" panose="02020603050405020304" pitchFamily="18" charset="0"/>
              <a:buChar char="−"/>
            </a:pPr>
            <a:r>
              <a:rPr lang="en-US" altLang="zh-CN" dirty="0"/>
              <a:t>Speed up the technical discussion and developing the </a:t>
            </a:r>
            <a:r>
              <a:rPr lang="en-US" altLang="zh-CN" dirty="0">
                <a:solidFill>
                  <a:srgbClr val="0000FF"/>
                </a:solidFill>
              </a:rPr>
              <a:t>SFD</a:t>
            </a:r>
            <a:r>
              <a:rPr lang="en-US" altLang="zh-CN" dirty="0"/>
              <a:t> and </a:t>
            </a:r>
            <a:r>
              <a:rPr lang="en-US" altLang="zh-CN" dirty="0">
                <a:solidFill>
                  <a:srgbClr val="0000FF"/>
                </a:solidFill>
              </a:rPr>
              <a:t>D0.1</a:t>
            </a:r>
            <a:r>
              <a:rPr lang="en-US" altLang="zh-CN" dirty="0"/>
              <a:t> (Requested </a:t>
            </a:r>
            <a:r>
              <a:rPr lang="en-US" altLang="zh-CN" dirty="0">
                <a:solidFill>
                  <a:srgbClr val="0000FF"/>
                </a:solidFill>
              </a:rPr>
              <a:t>3</a:t>
            </a:r>
            <a:r>
              <a:rPr lang="en-US" altLang="zh-CN" dirty="0"/>
              <a:t> calls per week)</a:t>
            </a:r>
          </a:p>
          <a:p>
            <a:pPr marL="720725" lvl="1" indent="-342900" algn="just">
              <a:spcBef>
                <a:spcPts val="0"/>
              </a:spcBef>
              <a:spcAft>
                <a:spcPts val="600"/>
              </a:spcAft>
              <a:buFont typeface="Times New Roman" panose="02020603050405020304" pitchFamily="18" charset="0"/>
              <a:buChar char="−"/>
            </a:pPr>
            <a:r>
              <a:rPr lang="en-US" altLang="zh-CN" dirty="0">
                <a:solidFill>
                  <a:schemeClr val="tx1"/>
                </a:solidFill>
              </a:rPr>
              <a:t>Editor releases </a:t>
            </a:r>
            <a:r>
              <a:rPr lang="en-US" altLang="zh-CN" dirty="0">
                <a:solidFill>
                  <a:srgbClr val="0000FF"/>
                </a:solidFill>
              </a:rPr>
              <a:t>D0.1</a:t>
            </a:r>
            <a:r>
              <a:rPr lang="en-US" altLang="zh-CN" dirty="0">
                <a:solidFill>
                  <a:schemeClr val="tx1"/>
                </a:solidFill>
              </a:rPr>
              <a:t>, and plan to request to the WG chair to start the </a:t>
            </a:r>
            <a:r>
              <a:rPr lang="en-US" altLang="zh-CN" dirty="0">
                <a:solidFill>
                  <a:srgbClr val="0000FF"/>
                </a:solidFill>
              </a:rPr>
              <a:t>comment collection </a:t>
            </a:r>
            <a:r>
              <a:rPr lang="en-US" altLang="zh-CN" dirty="0">
                <a:solidFill>
                  <a:schemeClr val="tx1"/>
                </a:solidFill>
              </a:rPr>
              <a:t>(based on the supportive of </a:t>
            </a:r>
            <a:r>
              <a:rPr lang="en-US" altLang="zh-CN" dirty="0" err="1">
                <a:solidFill>
                  <a:schemeClr val="tx1"/>
                </a:solidFill>
              </a:rPr>
              <a:t>TGbf</a:t>
            </a:r>
            <a:r>
              <a:rPr lang="en-US" altLang="zh-CN" dirty="0">
                <a:solidFill>
                  <a:schemeClr val="tx1"/>
                </a:solidFill>
              </a:rPr>
              <a:t>)</a:t>
            </a:r>
            <a:endParaRPr lang="en-US" altLang="zh-CN" dirty="0">
              <a:solidFill>
                <a:srgbClr val="0000FF"/>
              </a:solidFill>
            </a:endParaRPr>
          </a:p>
          <a:p>
            <a:pPr marL="720725" lvl="1" indent="-342900" algn="just">
              <a:spcBef>
                <a:spcPts val="0"/>
              </a:spcBef>
              <a:spcAft>
                <a:spcPts val="600"/>
              </a:spcAft>
              <a:buFont typeface="Times New Roman" panose="02020603050405020304" pitchFamily="18" charset="0"/>
              <a:buChar char="−"/>
            </a:pPr>
            <a:endParaRPr lang="en-US" altLang="zh-CN" dirty="0"/>
          </a:p>
          <a:p>
            <a:pPr marL="720725" lvl="1" indent="-342900" algn="just">
              <a:spcBef>
                <a:spcPts val="0"/>
              </a:spcBef>
              <a:spcAft>
                <a:spcPts val="600"/>
              </a:spcAft>
              <a:buFont typeface="Times New Roman" panose="02020603050405020304" pitchFamily="18" charset="0"/>
              <a:buChar char="−"/>
            </a:pPr>
            <a:endParaRPr lang="en-US" altLang="zh-CN" dirty="0"/>
          </a:p>
          <a:p>
            <a:pPr marL="1657350" lvl="3" indent="-342900" algn="just">
              <a:spcBef>
                <a:spcPts val="0"/>
              </a:spcBef>
              <a:spcAft>
                <a:spcPts val="600"/>
              </a:spcAft>
              <a:buFont typeface="Arial" panose="020B0604020202020204" pitchFamily="34" charset="0"/>
              <a:buChar char="•"/>
            </a:pPr>
            <a:endParaRPr lang="en-US" sz="1400" dirty="0"/>
          </a:p>
        </p:txBody>
      </p:sp>
      <p:sp>
        <p:nvSpPr>
          <p:cNvPr id="3" name="Footer Placeholder 2">
            <a:extLst>
              <a:ext uri="{FF2B5EF4-FFF2-40B4-BE49-F238E27FC236}">
                <a16:creationId xmlns:a16="http://schemas.microsoft.com/office/drawing/2014/main" id="{72CEC9FD-7209-4F06-8669-FF06FB120F7A}"/>
              </a:ext>
            </a:extLst>
          </p:cNvPr>
          <p:cNvSpPr>
            <a:spLocks noGrp="1"/>
          </p:cNvSpPr>
          <p:nvPr>
            <p:ph type="ftr" idx="14"/>
          </p:nvPr>
        </p:nvSpPr>
        <p:spPr/>
        <p:txBody>
          <a:bodyPr/>
          <a:lstStyle/>
          <a:p>
            <a:r>
              <a:rPr lang="en-GB"/>
              <a:t>Tony Xiao Han, Huawei</a:t>
            </a:r>
            <a:endParaRPr lang="en-GB" dirty="0"/>
          </a:p>
        </p:txBody>
      </p:sp>
      <p:sp>
        <p:nvSpPr>
          <p:cNvPr id="4" name="Slide Number Placeholder 3">
            <a:extLst>
              <a:ext uri="{FF2B5EF4-FFF2-40B4-BE49-F238E27FC236}">
                <a16:creationId xmlns:a16="http://schemas.microsoft.com/office/drawing/2014/main" id="{DB45AA00-7C7A-4E4A-A7B7-10BB9FC00FEB}"/>
              </a:ext>
            </a:extLst>
          </p:cNvPr>
          <p:cNvSpPr>
            <a:spLocks noGrp="1"/>
          </p:cNvSpPr>
          <p:nvPr>
            <p:ph type="sldNum" idx="12"/>
          </p:nvPr>
        </p:nvSpPr>
        <p:spPr/>
        <p:txBody>
          <a:bodyPr/>
          <a:lstStyle/>
          <a:p>
            <a:r>
              <a:rPr lang="en-GB"/>
              <a:t>Slide </a:t>
            </a:r>
            <a:fld id="{440F5867-744E-4AA6-B0ED-4C44D2DFBB7B}" type="slidenum">
              <a:rPr lang="en-GB" smtClean="0"/>
              <a:pPr/>
              <a:t>71</a:t>
            </a:fld>
            <a:endParaRPr lang="en-GB" dirty="0"/>
          </a:p>
        </p:txBody>
      </p:sp>
      <p:sp>
        <p:nvSpPr>
          <p:cNvPr id="7" name="Date Placeholder 6">
            <a:extLst>
              <a:ext uri="{FF2B5EF4-FFF2-40B4-BE49-F238E27FC236}">
                <a16:creationId xmlns:a16="http://schemas.microsoft.com/office/drawing/2014/main" id="{E356DAD0-2D62-43C6-A491-967DEB578077}"/>
              </a:ext>
            </a:extLst>
          </p:cNvPr>
          <p:cNvSpPr>
            <a:spLocks noGrp="1"/>
          </p:cNvSpPr>
          <p:nvPr>
            <p:ph type="dt" idx="15"/>
          </p:nvPr>
        </p:nvSpPr>
        <p:spPr/>
        <p:txBody>
          <a:bodyPr/>
          <a:lstStyle/>
          <a:p>
            <a:r>
              <a:rPr lang="en-US"/>
              <a:t>March 2022</a:t>
            </a:r>
            <a:endParaRPr lang="en-GB" dirty="0"/>
          </a:p>
        </p:txBody>
      </p:sp>
    </p:spTree>
    <p:extLst>
      <p:ext uri="{BB962C8B-B14F-4D97-AF65-F5344CB8AC3E}">
        <p14:creationId xmlns:p14="http://schemas.microsoft.com/office/powerpoint/2010/main" val="401982650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861168"/>
            <a:ext cx="4573588" cy="457199"/>
          </a:xfrm>
        </p:spPr>
        <p:txBody>
          <a:bodyPr/>
          <a:lstStyle/>
          <a:p>
            <a:r>
              <a:rPr lang="en-US" altLang="zh-CN" sz="2400" dirty="0" err="1">
                <a:solidFill>
                  <a:schemeClr val="tx1"/>
                </a:solidFill>
              </a:rPr>
              <a:t>TGbf</a:t>
            </a:r>
            <a:r>
              <a:rPr lang="en-US" altLang="zh-CN" sz="2400" dirty="0">
                <a:solidFill>
                  <a:schemeClr val="tx1"/>
                </a:solidFill>
              </a:rPr>
              <a:t> Timeline (Updated)</a:t>
            </a:r>
          </a:p>
        </p:txBody>
      </p:sp>
      <p:sp>
        <p:nvSpPr>
          <p:cNvPr id="8" name="Rectangle 3"/>
          <p:cNvSpPr txBox="1">
            <a:spLocks noChangeArrowheads="1"/>
          </p:cNvSpPr>
          <p:nvPr/>
        </p:nvSpPr>
        <p:spPr bwMode="auto">
          <a:xfrm>
            <a:off x="457201" y="1485900"/>
            <a:ext cx="5562599" cy="438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marL="161925" lvl="1" indent="-233363" algn="just" defTabSz="685800" eaLnBrk="1" fontAlgn="auto" hangingPunct="1">
              <a:spcBef>
                <a:spcPts val="600"/>
              </a:spcBef>
              <a:spcAft>
                <a:spcPts val="600"/>
              </a:spcAft>
              <a:defRPr/>
            </a:pPr>
            <a:r>
              <a:rPr lang="en-US" altLang="zh-CN" sz="1800" kern="0" dirty="0"/>
              <a:t>PAR approved			Sep 2020</a:t>
            </a:r>
          </a:p>
          <a:p>
            <a:pPr marL="161925" lvl="1" indent="-233363" algn="just" defTabSz="685800" eaLnBrk="1" fontAlgn="auto" hangingPunct="1">
              <a:spcBef>
                <a:spcPts val="600"/>
              </a:spcBef>
              <a:spcAft>
                <a:spcPts val="600"/>
              </a:spcAft>
              <a:defRPr/>
            </a:pPr>
            <a:r>
              <a:rPr lang="en-US" altLang="zh-CN" sz="1800" kern="0" dirty="0"/>
              <a:t>First TG meeting			Oct 2020</a:t>
            </a:r>
          </a:p>
          <a:p>
            <a:pPr marL="161925" lvl="1" indent="-233363" algn="just" defTabSz="685800" eaLnBrk="1" fontAlgn="auto" hangingPunct="1">
              <a:spcBef>
                <a:spcPts val="600"/>
              </a:spcBef>
              <a:spcAft>
                <a:spcPts val="600"/>
              </a:spcAft>
              <a:defRPr/>
            </a:pPr>
            <a:r>
              <a:rPr lang="en-US" altLang="zh-CN" sz="1800" kern="0" dirty="0">
                <a:solidFill>
                  <a:srgbClr val="FF0000"/>
                </a:solidFill>
              </a:rPr>
              <a:t>Comment Collection (D0.1)	</a:t>
            </a:r>
            <a:r>
              <a:rPr lang="en-US" altLang="zh-CN" sz="1800" i="1" strike="sngStrike" kern="0" dirty="0">
                <a:solidFill>
                  <a:srgbClr val="FF0000"/>
                </a:solidFill>
              </a:rPr>
              <a:t>Jan 2022</a:t>
            </a:r>
            <a:r>
              <a:rPr lang="en-US" altLang="zh-CN" sz="1800" i="1" strike="sngStrike" kern="0" dirty="0">
                <a:solidFill>
                  <a:srgbClr val="FF0000"/>
                </a:solidFill>
                <a:sym typeface="Wingdings" panose="05000000000000000000" pitchFamily="2" charset="2"/>
              </a:rPr>
              <a:t>Mar 2022</a:t>
            </a:r>
          </a:p>
          <a:p>
            <a:pPr marL="0" lvl="1" indent="0" algn="just" defTabSz="685800" eaLnBrk="1" fontAlgn="auto" hangingPunct="1">
              <a:spcBef>
                <a:spcPts val="600"/>
              </a:spcBef>
              <a:spcAft>
                <a:spcPts val="600"/>
              </a:spcAft>
              <a:buNone/>
              <a:defRPr/>
            </a:pPr>
            <a:r>
              <a:rPr lang="en-US" altLang="zh-CN" sz="1800" i="1" kern="0" dirty="0">
                <a:solidFill>
                  <a:srgbClr val="FF0000"/>
                </a:solidFill>
                <a:sym typeface="Wingdings" panose="05000000000000000000" pitchFamily="2" charset="2"/>
              </a:rPr>
              <a:t>					  April 2022</a:t>
            </a:r>
            <a:endParaRPr lang="en-US" altLang="zh-CN" sz="1800" i="1" kern="0" dirty="0">
              <a:solidFill>
                <a:srgbClr val="FF0000"/>
              </a:solidFill>
            </a:endParaRPr>
          </a:p>
          <a:p>
            <a:pPr marL="161925" lvl="1" indent="-233363" algn="just" defTabSz="685800" eaLnBrk="1" fontAlgn="auto" hangingPunct="1">
              <a:spcBef>
                <a:spcPts val="600"/>
              </a:spcBef>
              <a:spcAft>
                <a:spcPts val="600"/>
              </a:spcAft>
              <a:defRPr/>
            </a:pPr>
            <a:r>
              <a:rPr lang="en-US" altLang="zh-CN" sz="1800" kern="0" dirty="0"/>
              <a:t>Initial Letter Ballot (D1.0)		</a:t>
            </a:r>
            <a:r>
              <a:rPr lang="en-US" altLang="zh-CN" sz="1800" i="1" strike="sngStrike" kern="0" dirty="0"/>
              <a:t>Jul 2022</a:t>
            </a:r>
            <a:r>
              <a:rPr lang="en-US" altLang="zh-CN" sz="1800" i="1" kern="0" dirty="0">
                <a:sym typeface="Wingdings" panose="05000000000000000000" pitchFamily="2" charset="2"/>
              </a:rPr>
              <a:t> Sep</a:t>
            </a:r>
            <a:r>
              <a:rPr lang="en-US" altLang="zh-CN" sz="1800" i="1" kern="0" dirty="0"/>
              <a:t> 2022</a:t>
            </a:r>
          </a:p>
          <a:p>
            <a:pPr marL="161925" lvl="1" indent="-233363" algn="just" defTabSz="685800" eaLnBrk="1" fontAlgn="auto" hangingPunct="1">
              <a:spcBef>
                <a:spcPts val="600"/>
              </a:spcBef>
              <a:spcAft>
                <a:spcPts val="600"/>
              </a:spcAft>
              <a:defRPr/>
            </a:pPr>
            <a:r>
              <a:rPr lang="en-US" altLang="zh-CN" sz="1800" kern="0" dirty="0"/>
              <a:t>Recirculation LB (D2.0)		</a:t>
            </a:r>
            <a:r>
              <a:rPr lang="en-US" altLang="zh-CN" sz="1800" i="1" kern="0" dirty="0"/>
              <a:t>Jan 2023</a:t>
            </a:r>
          </a:p>
          <a:p>
            <a:pPr marL="161925" lvl="1" indent="-233363" algn="just" defTabSz="685800" eaLnBrk="1" fontAlgn="auto" hangingPunct="1">
              <a:spcBef>
                <a:spcPts val="600"/>
              </a:spcBef>
              <a:spcAft>
                <a:spcPts val="600"/>
              </a:spcAft>
              <a:defRPr/>
            </a:pPr>
            <a:r>
              <a:rPr lang="en-US" altLang="zh-CN" sz="1800" kern="0" dirty="0"/>
              <a:t>Recirculation LB (D3.0)		</a:t>
            </a:r>
            <a:r>
              <a:rPr lang="en-US" altLang="zh-CN" sz="1800" i="1" kern="0" dirty="0"/>
              <a:t>May 2023</a:t>
            </a:r>
          </a:p>
          <a:p>
            <a:pPr marL="161925" lvl="1" indent="-233363" algn="just" defTabSz="685800" eaLnBrk="1" fontAlgn="auto" hangingPunct="1">
              <a:spcBef>
                <a:spcPts val="600"/>
              </a:spcBef>
              <a:spcAft>
                <a:spcPts val="600"/>
              </a:spcAft>
              <a:defRPr/>
            </a:pPr>
            <a:r>
              <a:rPr lang="en-US" altLang="zh-CN" sz="1800" kern="0" dirty="0"/>
              <a:t>Recirculation LB (D4.0)	 	</a:t>
            </a:r>
            <a:r>
              <a:rPr lang="en-US" altLang="zh-CN" sz="1800" i="1" kern="0" dirty="0"/>
              <a:t>July 2023</a:t>
            </a:r>
          </a:p>
          <a:p>
            <a:pPr marL="161925" lvl="1" indent="-233363" algn="just" defTabSz="685800" eaLnBrk="1" fontAlgn="auto" hangingPunct="1">
              <a:spcBef>
                <a:spcPts val="600"/>
              </a:spcBef>
              <a:spcAft>
                <a:spcPts val="600"/>
              </a:spcAft>
              <a:defRPr/>
            </a:pPr>
            <a:r>
              <a:rPr lang="en-US" altLang="zh-CN" sz="1800" kern="0" dirty="0"/>
              <a:t>Initial SA Ballot (D4.0)	 	Sep 2023</a:t>
            </a:r>
          </a:p>
          <a:p>
            <a:pPr marL="161925" lvl="1" indent="-233363" algn="just" defTabSz="685800" eaLnBrk="1" fontAlgn="auto" hangingPunct="1">
              <a:spcBef>
                <a:spcPts val="600"/>
              </a:spcBef>
              <a:spcAft>
                <a:spcPts val="600"/>
              </a:spcAft>
              <a:defRPr/>
            </a:pPr>
            <a:r>
              <a:rPr lang="en-US" altLang="zh-CN" sz="1800" kern="0" dirty="0"/>
              <a:t>Final 802.11 WG approval		</a:t>
            </a:r>
            <a:r>
              <a:rPr lang="en-US" altLang="zh-CN" sz="1800" i="1" kern="0" dirty="0"/>
              <a:t>July 2024 </a:t>
            </a:r>
          </a:p>
          <a:p>
            <a:pPr marL="161925" lvl="1" indent="-233363" algn="just" defTabSz="685800" eaLnBrk="1" fontAlgn="auto" hangingPunct="1">
              <a:spcBef>
                <a:spcPts val="600"/>
              </a:spcBef>
              <a:spcAft>
                <a:spcPts val="600"/>
              </a:spcAft>
              <a:defRPr/>
            </a:pPr>
            <a:r>
              <a:rPr lang="en-US" altLang="zh-CN" sz="1800" kern="0" dirty="0"/>
              <a:t>802 EC approval			</a:t>
            </a:r>
            <a:r>
              <a:rPr lang="en-US" altLang="zh-CN" sz="1800" i="1" kern="0" dirty="0"/>
              <a:t>July 2024 </a:t>
            </a:r>
          </a:p>
          <a:p>
            <a:pPr marL="161925" lvl="1" indent="-233363" algn="just" defTabSz="685800" eaLnBrk="1" fontAlgn="auto" hangingPunct="1">
              <a:spcBef>
                <a:spcPts val="600"/>
              </a:spcBef>
              <a:spcAft>
                <a:spcPts val="600"/>
              </a:spcAft>
              <a:defRPr/>
            </a:pPr>
            <a:r>
              <a:rPr lang="en-US" altLang="zh-CN" sz="1800" kern="0" dirty="0" err="1"/>
              <a:t>RevCom</a:t>
            </a:r>
            <a:r>
              <a:rPr lang="en-US" altLang="zh-CN" sz="1800" kern="0" dirty="0"/>
              <a:t> and SASB approval 	Sep 2024</a:t>
            </a:r>
          </a:p>
        </p:txBody>
      </p:sp>
      <p:sp>
        <p:nvSpPr>
          <p:cNvPr id="9" name="Rectangle 2"/>
          <p:cNvSpPr txBox="1">
            <a:spLocks noChangeArrowheads="1"/>
          </p:cNvSpPr>
          <p:nvPr/>
        </p:nvSpPr>
        <p:spPr bwMode="auto">
          <a:xfrm>
            <a:off x="6504782" y="861167"/>
            <a:ext cx="4114801" cy="411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defTabSz="685800" eaLnBrk="1" fontAlgn="auto" hangingPunct="1">
              <a:spcAft>
                <a:spcPts val="0"/>
              </a:spcAft>
              <a:buNone/>
              <a:defRPr/>
            </a:pPr>
            <a:r>
              <a:rPr lang="en-US" altLang="zh-CN" kern="0" dirty="0">
                <a:solidFill>
                  <a:srgbClr val="000000"/>
                </a:solidFill>
              </a:rPr>
              <a:t>Timeline for </a:t>
            </a:r>
            <a:r>
              <a:rPr lang="en-US" altLang="zh-CN" kern="0" dirty="0">
                <a:solidFill>
                  <a:srgbClr val="0000FF"/>
                </a:solidFill>
              </a:rPr>
              <a:t>D0.1 </a:t>
            </a:r>
            <a:r>
              <a:rPr lang="en-US" altLang="zh-CN" kern="0" dirty="0">
                <a:solidFill>
                  <a:srgbClr val="000000"/>
                </a:solidFill>
              </a:rPr>
              <a:t>(</a:t>
            </a:r>
            <a:r>
              <a:rPr lang="en-US" altLang="zh-CN" kern="0" dirty="0">
                <a:solidFill>
                  <a:srgbClr val="FF0000"/>
                </a:solidFill>
              </a:rPr>
              <a:t>Updated</a:t>
            </a:r>
            <a:r>
              <a:rPr lang="en-US" altLang="zh-CN" kern="0" dirty="0">
                <a:solidFill>
                  <a:srgbClr val="000000"/>
                </a:solidFill>
              </a:rPr>
              <a:t>)</a:t>
            </a:r>
          </a:p>
        </p:txBody>
      </p:sp>
      <p:sp>
        <p:nvSpPr>
          <p:cNvPr id="10" name="Rectangle 3"/>
          <p:cNvSpPr txBox="1">
            <a:spLocks noChangeArrowheads="1"/>
          </p:cNvSpPr>
          <p:nvPr/>
        </p:nvSpPr>
        <p:spPr bwMode="auto">
          <a:xfrm>
            <a:off x="6227762" y="1428750"/>
            <a:ext cx="5507038" cy="474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marL="134541" indent="-134541" defTabSz="685800" eaLnBrk="1" fontAlgn="auto" hangingPunct="1">
              <a:spcBef>
                <a:spcPts val="600"/>
              </a:spcBef>
              <a:spcAft>
                <a:spcPts val="0"/>
              </a:spcAft>
              <a:defRPr/>
            </a:pPr>
            <a:r>
              <a:rPr lang="en-US" altLang="zh-CN" sz="1600" kern="0" dirty="0">
                <a:solidFill>
                  <a:schemeClr val="bg1">
                    <a:lumMod val="50000"/>
                  </a:schemeClr>
                </a:solidFill>
              </a:rPr>
              <a:t>Week of January 3</a:t>
            </a:r>
          </a:p>
          <a:p>
            <a:pPr marL="269081" lvl="1" indent="-145256" defTabSz="685800" eaLnBrk="1" fontAlgn="auto" hangingPunct="1">
              <a:spcBef>
                <a:spcPts val="600"/>
              </a:spcBef>
              <a:spcAft>
                <a:spcPts val="0"/>
              </a:spcAft>
              <a:buFont typeface="微软雅黑" panose="020B0503020204020204" pitchFamily="34" charset="-122"/>
              <a:buChar char="–"/>
              <a:defRPr/>
            </a:pPr>
            <a:r>
              <a:rPr lang="en-US" altLang="zh-CN" sz="1100" kern="0" dirty="0">
                <a:solidFill>
                  <a:srgbClr val="FFFFFF">
                    <a:lumMod val="50000"/>
                  </a:srgbClr>
                </a:solidFill>
              </a:rPr>
              <a:t>Editor provides initial list of topics (and updated SFD revision)  	(Tuesday)</a:t>
            </a:r>
          </a:p>
          <a:p>
            <a:pPr marL="269081" lvl="1" indent="-145256" defTabSz="685800" eaLnBrk="1" fontAlgn="auto" hangingPunct="1">
              <a:spcBef>
                <a:spcPts val="600"/>
              </a:spcBef>
              <a:spcAft>
                <a:spcPts val="0"/>
              </a:spcAft>
              <a:buFont typeface="微软雅黑" panose="020B0503020204020204" pitchFamily="34" charset="-122"/>
              <a:buChar char="–"/>
              <a:defRPr/>
            </a:pPr>
            <a:r>
              <a:rPr lang="en-US" altLang="zh-CN" sz="1100" kern="0" dirty="0">
                <a:solidFill>
                  <a:srgbClr val="FFFFFF">
                    <a:lumMod val="50000"/>
                  </a:srgbClr>
                </a:solidFill>
              </a:rPr>
              <a:t>Chair issues call for volunteers				(Tuesday)</a:t>
            </a:r>
          </a:p>
          <a:p>
            <a:pPr marL="269081" lvl="1" indent="-145256" defTabSz="685800" eaLnBrk="1" fontAlgn="auto" hangingPunct="1">
              <a:spcBef>
                <a:spcPts val="600"/>
              </a:spcBef>
              <a:spcAft>
                <a:spcPts val="0"/>
              </a:spcAft>
              <a:buFont typeface="微软雅黑" panose="020B0503020204020204" pitchFamily="34" charset="-122"/>
              <a:buChar char="–"/>
              <a:defRPr/>
            </a:pPr>
            <a:r>
              <a:rPr lang="en-US" altLang="zh-CN" sz="1100" kern="0" dirty="0">
                <a:solidFill>
                  <a:schemeClr val="bg1">
                    <a:lumMod val="50000"/>
                  </a:schemeClr>
                </a:solidFill>
              </a:rPr>
              <a:t>POCs and volunteers are identified for topics in the initial list     	(Friday)</a:t>
            </a:r>
          </a:p>
          <a:p>
            <a:pPr marL="134541" indent="-134541" defTabSz="685800" eaLnBrk="1" fontAlgn="auto" hangingPunct="1">
              <a:spcBef>
                <a:spcPts val="600"/>
              </a:spcBef>
              <a:spcAft>
                <a:spcPts val="0"/>
              </a:spcAft>
            </a:pPr>
            <a:r>
              <a:rPr lang="en-US" altLang="zh-CN" sz="1600" kern="0" dirty="0">
                <a:solidFill>
                  <a:schemeClr val="bg1">
                    <a:lumMod val="50000"/>
                  </a:schemeClr>
                </a:solidFill>
              </a:rPr>
              <a:t>January </a:t>
            </a:r>
            <a:r>
              <a:rPr lang="en-US" altLang="zh-CN" sz="1600" strike="sngStrike" kern="0" dirty="0">
                <a:solidFill>
                  <a:schemeClr val="bg1">
                    <a:lumMod val="50000"/>
                  </a:schemeClr>
                </a:solidFill>
              </a:rPr>
              <a:t>21</a:t>
            </a:r>
            <a:r>
              <a:rPr lang="en-US" altLang="zh-CN" sz="1600" kern="0" dirty="0">
                <a:solidFill>
                  <a:schemeClr val="bg1">
                    <a:lumMod val="50000"/>
                  </a:schemeClr>
                </a:solidFill>
              </a:rPr>
              <a:t>28, 2022</a:t>
            </a:r>
          </a:p>
          <a:p>
            <a:pPr marL="269081" lvl="1" indent="-145256" defTabSz="685800" eaLnBrk="1" fontAlgn="auto" hangingPunct="1">
              <a:spcBef>
                <a:spcPts val="600"/>
              </a:spcBef>
              <a:spcAft>
                <a:spcPts val="0"/>
              </a:spcAft>
              <a:buFont typeface="微软雅黑" panose="020B0503020204020204" pitchFamily="34" charset="-122"/>
              <a:buChar char="–"/>
            </a:pPr>
            <a:r>
              <a:rPr lang="en-US" altLang="zh-CN" sz="1200" kern="0" dirty="0">
                <a:solidFill>
                  <a:schemeClr val="bg1">
                    <a:lumMod val="50000"/>
                  </a:schemeClr>
                </a:solidFill>
              </a:rPr>
              <a:t>Deadline for </a:t>
            </a:r>
            <a:r>
              <a:rPr lang="en-US" altLang="zh-CN" sz="1200" u="sng" kern="0" dirty="0">
                <a:solidFill>
                  <a:schemeClr val="bg1">
                    <a:lumMod val="50000"/>
                  </a:schemeClr>
                </a:solidFill>
              </a:rPr>
              <a:t>baseline document </a:t>
            </a:r>
            <a:r>
              <a:rPr lang="en-US" altLang="zh-CN" sz="1200" kern="0" dirty="0">
                <a:solidFill>
                  <a:schemeClr val="bg1">
                    <a:lumMod val="50000"/>
                  </a:schemeClr>
                </a:solidFill>
              </a:rPr>
              <a:t>for each topic (in the initial list) to be uploaded</a:t>
            </a:r>
          </a:p>
          <a:p>
            <a:pPr marL="134541" lvl="0" indent="-134541" defTabSz="685800" eaLnBrk="1" fontAlgn="auto" hangingPunct="1">
              <a:spcBef>
                <a:spcPts val="600"/>
              </a:spcBef>
              <a:spcAft>
                <a:spcPts val="0"/>
              </a:spcAft>
            </a:pPr>
            <a:r>
              <a:rPr lang="en-US" altLang="zh-CN" sz="1600" kern="0" dirty="0">
                <a:solidFill>
                  <a:srgbClr val="FF0000"/>
                </a:solidFill>
              </a:rPr>
              <a:t>After March Plenary</a:t>
            </a:r>
          </a:p>
          <a:p>
            <a:pPr marL="269081" lvl="1" indent="-145256" defTabSz="685800" eaLnBrk="1" fontAlgn="auto" hangingPunct="1">
              <a:spcBef>
                <a:spcPts val="600"/>
              </a:spcBef>
              <a:spcAft>
                <a:spcPts val="0"/>
              </a:spcAft>
              <a:buFont typeface="微软雅黑" panose="020B0503020204020204" pitchFamily="34" charset="-122"/>
              <a:buChar char="–"/>
            </a:pPr>
            <a:r>
              <a:rPr lang="en-US" altLang="zh-CN" sz="1200" kern="0" dirty="0">
                <a:solidFill>
                  <a:srgbClr val="000000"/>
                </a:solidFill>
              </a:rPr>
              <a:t>Editor releases </a:t>
            </a:r>
            <a:r>
              <a:rPr lang="en-US" altLang="zh-CN" sz="1200" kern="0" dirty="0">
                <a:solidFill>
                  <a:srgbClr val="0000FF"/>
                </a:solidFill>
              </a:rPr>
              <a:t>D0.01</a:t>
            </a:r>
            <a:r>
              <a:rPr lang="en-US" altLang="zh-CN" sz="1200" kern="0" dirty="0"/>
              <a:t> (only for reference, not for comment collection)</a:t>
            </a:r>
          </a:p>
          <a:p>
            <a:pPr marL="134541" lvl="0" indent="-134541" defTabSz="685800" eaLnBrk="1" fontAlgn="auto" hangingPunct="1">
              <a:spcBef>
                <a:spcPts val="600"/>
              </a:spcBef>
              <a:spcAft>
                <a:spcPts val="0"/>
              </a:spcAft>
            </a:pPr>
            <a:r>
              <a:rPr lang="en-US" altLang="zh-CN" sz="1600" kern="0" dirty="0">
                <a:solidFill>
                  <a:srgbClr val="FF0000"/>
                </a:solidFill>
              </a:rPr>
              <a:t>April 1</a:t>
            </a:r>
            <a:endParaRPr lang="zh-CN" altLang="zh-CN" sz="1600" kern="0" dirty="0">
              <a:solidFill>
                <a:srgbClr val="FF0000"/>
              </a:solidFill>
            </a:endParaRPr>
          </a:p>
          <a:p>
            <a:pPr marL="269081" lvl="1" indent="-145256" defTabSz="685800" eaLnBrk="1" fontAlgn="auto" hangingPunct="1">
              <a:spcBef>
                <a:spcPts val="600"/>
              </a:spcBef>
              <a:spcAft>
                <a:spcPts val="0"/>
              </a:spcAft>
              <a:buFont typeface="微软雅黑" panose="020B0503020204020204" pitchFamily="34" charset="-122"/>
              <a:buChar char="–"/>
            </a:pPr>
            <a:r>
              <a:rPr lang="en-US" altLang="zh-CN" sz="1200" kern="0" dirty="0"/>
              <a:t>Deadline for sending the </a:t>
            </a:r>
            <a:r>
              <a:rPr lang="en-US" altLang="zh-CN" sz="1200" kern="0" dirty="0">
                <a:solidFill>
                  <a:srgbClr val="0000FF"/>
                </a:solidFill>
              </a:rPr>
              <a:t>Motion request</a:t>
            </a:r>
            <a:r>
              <a:rPr lang="en-US" altLang="zh-CN" sz="1200" kern="0" dirty="0"/>
              <a:t>.</a:t>
            </a:r>
          </a:p>
          <a:p>
            <a:pPr marL="134541" indent="-134541" defTabSz="685800" eaLnBrk="1" fontAlgn="auto" hangingPunct="1">
              <a:spcBef>
                <a:spcPts val="600"/>
              </a:spcBef>
              <a:spcAft>
                <a:spcPts val="0"/>
              </a:spcAft>
            </a:pPr>
            <a:r>
              <a:rPr lang="en-US" altLang="zh-CN" sz="1600" kern="0" dirty="0">
                <a:solidFill>
                  <a:srgbClr val="FF0000"/>
                </a:solidFill>
              </a:rPr>
              <a:t>April 12 or 14 </a:t>
            </a:r>
            <a:r>
              <a:rPr lang="en-US" altLang="zh-CN" sz="1600" kern="0" dirty="0">
                <a:solidFill>
                  <a:srgbClr val="000000"/>
                </a:solidFill>
              </a:rPr>
              <a:t>(10+ days after Motion request) </a:t>
            </a:r>
          </a:p>
          <a:p>
            <a:pPr marL="269081" lvl="1" indent="-145256" defTabSz="685800" eaLnBrk="1" fontAlgn="auto" hangingPunct="1">
              <a:spcBef>
                <a:spcPts val="600"/>
              </a:spcBef>
              <a:spcAft>
                <a:spcPts val="0"/>
              </a:spcAft>
              <a:buFont typeface="微软雅黑" panose="020B0503020204020204" pitchFamily="34" charset="-122"/>
              <a:buChar char="–"/>
            </a:pPr>
            <a:r>
              <a:rPr lang="en-US" altLang="zh-CN" sz="1200" kern="0" dirty="0">
                <a:solidFill>
                  <a:srgbClr val="FF0000"/>
                </a:solidFill>
              </a:rPr>
              <a:t>Deadline</a:t>
            </a:r>
            <a:r>
              <a:rPr lang="en-US" altLang="zh-CN" sz="1200" kern="0" dirty="0"/>
              <a:t> for contributions to </a:t>
            </a:r>
            <a:r>
              <a:rPr lang="en-US" altLang="zh-CN" sz="1200" kern="0" dirty="0">
                <a:solidFill>
                  <a:srgbClr val="0000FF"/>
                </a:solidFill>
              </a:rPr>
              <a:t>pass motion </a:t>
            </a:r>
            <a:r>
              <a:rPr lang="en-US" altLang="zh-CN" sz="1200" kern="0" dirty="0"/>
              <a:t>and be included in D0.1</a:t>
            </a:r>
          </a:p>
          <a:p>
            <a:pPr marL="269081" lvl="1" indent="-145256" defTabSz="685800" eaLnBrk="1" fontAlgn="auto" hangingPunct="1">
              <a:spcBef>
                <a:spcPts val="600"/>
              </a:spcBef>
              <a:spcAft>
                <a:spcPts val="0"/>
              </a:spcAft>
              <a:buFont typeface="微软雅黑" panose="020B0503020204020204" pitchFamily="34" charset="-122"/>
              <a:buChar char="–"/>
            </a:pPr>
            <a:r>
              <a:rPr lang="en-US" altLang="zh-CN" sz="1200" kern="0" dirty="0"/>
              <a:t>Seek </a:t>
            </a:r>
            <a:r>
              <a:rPr lang="en-US" altLang="zh-CN" sz="1200" kern="0" dirty="0" err="1"/>
              <a:t>TGbf</a:t>
            </a:r>
            <a:r>
              <a:rPr lang="en-US" altLang="zh-CN" sz="1200" kern="0" dirty="0"/>
              <a:t> </a:t>
            </a:r>
            <a:r>
              <a:rPr lang="en-US" altLang="zh-CN" sz="1200" kern="0" dirty="0">
                <a:solidFill>
                  <a:srgbClr val="0000FF"/>
                </a:solidFill>
              </a:rPr>
              <a:t>approval</a:t>
            </a:r>
            <a:r>
              <a:rPr lang="en-US" altLang="zh-CN" sz="1200" kern="0" dirty="0"/>
              <a:t> to go to comment collection  (“Move to Approve a 30-day comment collection on </a:t>
            </a:r>
            <a:r>
              <a:rPr lang="en-US" altLang="zh-CN" sz="1200" kern="0" dirty="0" err="1"/>
              <a:t>TGbf</a:t>
            </a:r>
            <a:r>
              <a:rPr lang="en-US" altLang="zh-CN" sz="1200" kern="0" dirty="0"/>
              <a:t> D0.1.”)</a:t>
            </a:r>
          </a:p>
          <a:p>
            <a:pPr marL="134541" indent="-134541" defTabSz="685800" eaLnBrk="1" fontAlgn="auto" hangingPunct="1">
              <a:spcBef>
                <a:spcPts val="600"/>
              </a:spcBef>
              <a:spcAft>
                <a:spcPts val="0"/>
              </a:spcAft>
            </a:pPr>
            <a:r>
              <a:rPr lang="en-US" altLang="zh-CN" sz="1600" dirty="0">
                <a:solidFill>
                  <a:srgbClr val="FF0000"/>
                </a:solidFill>
              </a:rPr>
              <a:t>April 22 </a:t>
            </a:r>
            <a:r>
              <a:rPr lang="en-US" altLang="zh-CN" sz="1600" dirty="0"/>
              <a:t>(Around)</a:t>
            </a:r>
            <a:r>
              <a:rPr lang="en-US" altLang="zh-CN" sz="1600" kern="0" dirty="0">
                <a:solidFill>
                  <a:srgbClr val="000000"/>
                </a:solidFill>
              </a:rPr>
              <a:t> </a:t>
            </a:r>
          </a:p>
          <a:p>
            <a:pPr marL="269081" lvl="1" indent="-145256" defTabSz="685800" eaLnBrk="1" fontAlgn="auto" hangingPunct="1">
              <a:spcBef>
                <a:spcPts val="600"/>
              </a:spcBef>
              <a:spcAft>
                <a:spcPts val="0"/>
              </a:spcAft>
              <a:buFont typeface="微软雅黑" panose="020B0503020204020204" pitchFamily="34" charset="-122"/>
              <a:buChar char="–"/>
            </a:pPr>
            <a:r>
              <a:rPr lang="en-US" altLang="zh-CN" sz="1200" kern="0" dirty="0"/>
              <a:t>Editor releases </a:t>
            </a:r>
            <a:r>
              <a:rPr lang="en-US" altLang="zh-CN" sz="1200" kern="0" dirty="0">
                <a:solidFill>
                  <a:srgbClr val="0000FF"/>
                </a:solidFill>
              </a:rPr>
              <a:t>D0.1</a:t>
            </a:r>
          </a:p>
          <a:p>
            <a:pPr marL="269081" lvl="1" indent="-145256" defTabSz="685800" eaLnBrk="1" fontAlgn="auto" hangingPunct="1">
              <a:spcBef>
                <a:spcPts val="600"/>
              </a:spcBef>
              <a:spcAft>
                <a:spcPts val="0"/>
              </a:spcAft>
              <a:buFont typeface="微软雅黑" panose="020B0503020204020204" pitchFamily="34" charset="-122"/>
              <a:buChar char="–"/>
            </a:pPr>
            <a:r>
              <a:rPr lang="en-US" altLang="zh-CN" sz="1200" kern="0" dirty="0"/>
              <a:t>If the Motion is favorable, the TG chair sends a </a:t>
            </a:r>
            <a:r>
              <a:rPr lang="en-US" altLang="zh-CN" sz="1200" kern="0" dirty="0">
                <a:solidFill>
                  <a:srgbClr val="0000FF"/>
                </a:solidFill>
              </a:rPr>
              <a:t>request</a:t>
            </a:r>
            <a:r>
              <a:rPr lang="en-US" altLang="zh-CN" sz="1200" kern="0" dirty="0"/>
              <a:t> to the WG chair (Dorothy) to start the comment collection</a:t>
            </a:r>
          </a:p>
          <a:p>
            <a:pPr marL="269081" lvl="1" indent="-145256" defTabSz="685800" eaLnBrk="1" fontAlgn="auto" hangingPunct="1">
              <a:spcBef>
                <a:spcPts val="600"/>
              </a:spcBef>
              <a:spcAft>
                <a:spcPts val="0"/>
              </a:spcAft>
              <a:buFont typeface="微软雅黑" panose="020B0503020204020204" pitchFamily="34" charset="-122"/>
              <a:buChar char="–"/>
            </a:pPr>
            <a:r>
              <a:rPr lang="en-US" altLang="zh-CN" sz="1200" kern="0" dirty="0"/>
              <a:t>30-day comment collection window </a:t>
            </a:r>
            <a:r>
              <a:rPr lang="en-US" altLang="zh-CN" sz="1200" kern="0" dirty="0">
                <a:solidFill>
                  <a:srgbClr val="0000FF"/>
                </a:solidFill>
              </a:rPr>
              <a:t>opens</a:t>
            </a:r>
          </a:p>
        </p:txBody>
      </p:sp>
      <p:sp>
        <p:nvSpPr>
          <p:cNvPr id="4" name="左大括号 3"/>
          <p:cNvSpPr/>
          <p:nvPr/>
        </p:nvSpPr>
        <p:spPr bwMode="auto">
          <a:xfrm>
            <a:off x="6019800" y="1600200"/>
            <a:ext cx="207962" cy="4572000"/>
          </a:xfrm>
          <a:prstGeom prst="leftBrace">
            <a:avLst>
              <a:gd name="adj1" fmla="val 8333"/>
              <a:gd name="adj2" fmla="val 18807"/>
            </a:avLst>
          </a:prstGeom>
          <a:noFill/>
          <a:ln w="349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336947">
              <a:buClr>
                <a:srgbClr val="000000"/>
              </a:buClr>
              <a:buSzPct val="100000"/>
            </a:pPr>
            <a:endParaRPr lang="zh-CN" altLang="en-US" sz="1800">
              <a:solidFill>
                <a:schemeClr val="bg1"/>
              </a:solidFill>
              <a:latin typeface="Times New Roman" pitchFamily="16" charset="0"/>
              <a:ea typeface="MS Gothic" charset="-128"/>
            </a:endParaRPr>
          </a:p>
        </p:txBody>
      </p:sp>
      <p:sp>
        <p:nvSpPr>
          <p:cNvPr id="3" name="Footer Placeholder 2">
            <a:extLst>
              <a:ext uri="{FF2B5EF4-FFF2-40B4-BE49-F238E27FC236}">
                <a16:creationId xmlns:a16="http://schemas.microsoft.com/office/drawing/2014/main" id="{7C4F988F-ECB7-4E5F-AEBF-B9714F100EDE}"/>
              </a:ext>
            </a:extLst>
          </p:cNvPr>
          <p:cNvSpPr>
            <a:spLocks noGrp="1"/>
          </p:cNvSpPr>
          <p:nvPr>
            <p:ph type="ftr" idx="14"/>
          </p:nvPr>
        </p:nvSpPr>
        <p:spPr/>
        <p:txBody>
          <a:bodyPr/>
          <a:lstStyle/>
          <a:p>
            <a:r>
              <a:rPr lang="en-GB"/>
              <a:t>Tony Xiao Han, Huawei</a:t>
            </a:r>
            <a:endParaRPr lang="en-GB" dirty="0"/>
          </a:p>
        </p:txBody>
      </p:sp>
      <p:sp>
        <p:nvSpPr>
          <p:cNvPr id="5" name="Slide Number Placeholder 4">
            <a:extLst>
              <a:ext uri="{FF2B5EF4-FFF2-40B4-BE49-F238E27FC236}">
                <a16:creationId xmlns:a16="http://schemas.microsoft.com/office/drawing/2014/main" id="{4C6F3E72-9506-405C-A2F0-628FE2CD99F4}"/>
              </a:ext>
            </a:extLst>
          </p:cNvPr>
          <p:cNvSpPr>
            <a:spLocks noGrp="1"/>
          </p:cNvSpPr>
          <p:nvPr>
            <p:ph type="sldNum" idx="12"/>
          </p:nvPr>
        </p:nvSpPr>
        <p:spPr/>
        <p:txBody>
          <a:bodyPr/>
          <a:lstStyle/>
          <a:p>
            <a:r>
              <a:rPr lang="en-GB"/>
              <a:t>Slide </a:t>
            </a:r>
            <a:fld id="{440F5867-744E-4AA6-B0ED-4C44D2DFBB7B}" type="slidenum">
              <a:rPr lang="en-GB" smtClean="0"/>
              <a:pPr/>
              <a:t>72</a:t>
            </a:fld>
            <a:endParaRPr lang="en-GB" dirty="0"/>
          </a:p>
        </p:txBody>
      </p:sp>
      <p:sp>
        <p:nvSpPr>
          <p:cNvPr id="6" name="Date Placeholder 5">
            <a:extLst>
              <a:ext uri="{FF2B5EF4-FFF2-40B4-BE49-F238E27FC236}">
                <a16:creationId xmlns:a16="http://schemas.microsoft.com/office/drawing/2014/main" id="{2E32F4BE-F1D6-45BF-A198-86FD04840884}"/>
              </a:ext>
            </a:extLst>
          </p:cNvPr>
          <p:cNvSpPr>
            <a:spLocks noGrp="1"/>
          </p:cNvSpPr>
          <p:nvPr>
            <p:ph type="dt" idx="15"/>
          </p:nvPr>
        </p:nvSpPr>
        <p:spPr/>
        <p:txBody>
          <a:bodyPr/>
          <a:lstStyle/>
          <a:p>
            <a:r>
              <a:rPr lang="en-US"/>
              <a:t>March 2022</a:t>
            </a:r>
            <a:endParaRPr lang="en-GB" dirty="0"/>
          </a:p>
        </p:txBody>
      </p:sp>
    </p:spTree>
    <p:extLst>
      <p:ext uri="{BB962C8B-B14F-4D97-AF65-F5344CB8AC3E}">
        <p14:creationId xmlns:p14="http://schemas.microsoft.com/office/powerpoint/2010/main" val="429345456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1" y="685801"/>
            <a:ext cx="10361084" cy="685799"/>
          </a:xfrm>
        </p:spPr>
        <p:txBody>
          <a:bodyPr/>
          <a:lstStyle/>
          <a:p>
            <a:r>
              <a:rPr lang="en-US" altLang="zh-CN" dirty="0"/>
              <a:t>Teleconference Times</a:t>
            </a:r>
            <a:endParaRPr lang="en-US" altLang="en-US" dirty="0">
              <a:solidFill>
                <a:schemeClr val="tx2"/>
              </a:solidFill>
            </a:endParaRPr>
          </a:p>
        </p:txBody>
      </p:sp>
      <p:sp>
        <p:nvSpPr>
          <p:cNvPr id="8" name="Rectangle 3"/>
          <p:cNvSpPr txBox="1">
            <a:spLocks noChangeArrowheads="1"/>
          </p:cNvSpPr>
          <p:nvPr/>
        </p:nvSpPr>
        <p:spPr bwMode="auto">
          <a:xfrm>
            <a:off x="457200" y="914400"/>
            <a:ext cx="11277600" cy="556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defTabSz="449263">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228600" indent="-285750" defTabSz="449263">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defTabSz="449263">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marL="228600" marR="0" lvl="1" indent="-228600" algn="just" defTabSz="449263"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altLang="zh-CN" sz="1800" b="1" i="0" u="none" strike="noStrike" kern="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Confirmed:</a:t>
            </a:r>
            <a:endParaRPr kumimoji="0" lang="en-US" altLang="zh-CN" sz="700" b="0" i="0" u="none" strike="noStrike" kern="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endParaRPr>
          </a:p>
          <a:p>
            <a:pPr marL="400050" marR="0" lvl="2" indent="0" algn="just" defTabSz="449263" eaLnBrk="1" fontAlgn="auto" latinLnBrk="0" hangingPunct="1">
              <a:lnSpc>
                <a:spcPct val="100000"/>
              </a:lnSpc>
              <a:spcBef>
                <a:spcPct val="0"/>
              </a:spcBef>
              <a:spcAft>
                <a:spcPts val="0"/>
              </a:spcAft>
              <a:buClrTx/>
              <a:buSzTx/>
              <a:buFontTx/>
              <a:buNone/>
              <a:tabLst/>
              <a:defRPr/>
            </a:pPr>
            <a:r>
              <a:rPr kumimoji="0" lang="en-US" altLang="zh-CN" sz="1400" b="1" i="0" u="none" strike="noStrike" kern="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rPr>
              <a:t>March 2022 IEEE Plenary (March </a:t>
            </a:r>
            <a:r>
              <a:rPr kumimoji="0" lang="en-US" altLang="zh-CN" sz="1400" b="1" i="0" u="none" strike="noStrike" kern="0" cap="none" spc="0" normalizeH="0" baseline="0" noProof="0" dirty="0">
                <a:ln>
                  <a:noFill/>
                </a:ln>
                <a:solidFill>
                  <a:srgbClr val="FF0000"/>
                </a:solidFill>
                <a:effectLst/>
                <a:uLnTx/>
                <a:uFillTx/>
                <a:latin typeface="Times New Roman" panose="02020603050405020304" pitchFamily="18" charset="0"/>
                <a:ea typeface="MS PGothic" panose="020B0600070205080204" pitchFamily="34" charset="-128"/>
              </a:rPr>
              <a:t>7-15</a:t>
            </a:r>
            <a:r>
              <a:rPr kumimoji="0" lang="en-US" altLang="zh-CN" sz="1400" b="1" i="0" u="none" strike="noStrike" kern="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rPr>
              <a:t>)   </a:t>
            </a:r>
            <a:r>
              <a:rPr kumimoji="0" lang="en-US" altLang="zh-CN" sz="1400" b="0" i="0" u="none" strike="noStrike" kern="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(Deadline for contributions to pass motion and be included in D0.1) </a:t>
            </a:r>
            <a:endParaRPr kumimoji="0" lang="en-US" altLang="zh-CN" sz="1400" b="1" i="0" u="none" strike="noStrike" kern="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endParaRPr>
          </a:p>
          <a:p>
            <a:pPr marL="685800" marR="0" lvl="2" indent="-285750" algn="just" defTabSz="449263" eaLnBrk="1" fontAlgn="auto" latinLnBrk="0" hangingPunct="1">
              <a:lnSpc>
                <a:spcPct val="100000"/>
              </a:lnSpc>
              <a:spcBef>
                <a:spcPct val="0"/>
              </a:spcBef>
              <a:spcAft>
                <a:spcPts val="0"/>
              </a:spcAft>
              <a:buClrTx/>
              <a:buSzTx/>
              <a:buFont typeface="Times New Roman" panose="02020603050405020304" pitchFamily="18" charset="0"/>
              <a:buChar char="―"/>
              <a:tabLst/>
              <a:defRPr/>
            </a:pPr>
            <a:r>
              <a:rPr kumimoji="0" lang="en-US" altLang="zh-CN" sz="1400" b="0" i="0" u="none" strike="noStrike" kern="0" cap="none" spc="0" normalizeH="0" baseline="0" noProof="0" dirty="0">
                <a:ln>
                  <a:noFill/>
                </a:ln>
                <a:solidFill>
                  <a:srgbClr val="FF3300"/>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March        8   (Tuesday),      9am - 11:00am ET</a:t>
            </a:r>
            <a:endParaRPr kumimoji="0" lang="en-US" altLang="zh-CN" sz="1100" b="0" i="0" u="none" strike="sngStrike" kern="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Times New Roman" panose="02020603050405020304" pitchFamily="18" charset="0"/>
            </a:endParaRPr>
          </a:p>
          <a:p>
            <a:pPr marL="685800" marR="0" lvl="2" indent="-285750" algn="just" defTabSz="449263" eaLnBrk="1" fontAlgn="auto" latinLnBrk="0" hangingPunct="1">
              <a:lnSpc>
                <a:spcPct val="100000"/>
              </a:lnSpc>
              <a:spcBef>
                <a:spcPct val="0"/>
              </a:spcBef>
              <a:spcAft>
                <a:spcPts val="0"/>
              </a:spcAft>
              <a:buClrTx/>
              <a:buSzTx/>
              <a:buFont typeface="Times New Roman" panose="02020603050405020304" pitchFamily="18" charset="0"/>
              <a:buChar char="―"/>
              <a:tabLst/>
              <a:defRPr/>
            </a:pPr>
            <a:r>
              <a:rPr kumimoji="0" lang="en-US" altLang="zh-CN" sz="1400" b="0" i="0" u="none" strike="noStrike" kern="0" cap="none" spc="0" normalizeH="0" baseline="0" noProof="0" dirty="0">
                <a:ln>
                  <a:noFill/>
                </a:ln>
                <a:solidFill>
                  <a:srgbClr val="FFC000"/>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March        9   (Wednesday), 10pm - 11:59pm ET (Not sure if this slot is ok for Plenary and Interim? </a:t>
            </a:r>
            <a:r>
              <a:rPr kumimoji="0" lang="en-US" altLang="zh-CN" sz="1400" b="0" i="0" u="none" strike="noStrike" kern="0" cap="none" spc="0" normalizeH="0" baseline="0" noProof="0" dirty="0">
                <a:ln>
                  <a:noFill/>
                </a:ln>
                <a:solidFill>
                  <a:srgbClr val="0000FF"/>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It’s ok!!</a:t>
            </a:r>
            <a:r>
              <a:rPr kumimoji="0" lang="en-US" altLang="zh-CN" sz="1400" b="0" i="0" u="none" strike="noStrike" kern="0" cap="none" spc="0" normalizeH="0" baseline="0" noProof="0" dirty="0">
                <a:ln>
                  <a:noFill/>
                </a:ln>
                <a:solidFill>
                  <a:srgbClr val="FFC000"/>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a:t>
            </a:r>
          </a:p>
          <a:p>
            <a:pPr marL="685800" marR="0" lvl="2" indent="-285750" algn="just" defTabSz="449263" eaLnBrk="1" fontAlgn="auto" latinLnBrk="0" hangingPunct="1">
              <a:lnSpc>
                <a:spcPct val="100000"/>
              </a:lnSpc>
              <a:spcBef>
                <a:spcPct val="0"/>
              </a:spcBef>
              <a:spcAft>
                <a:spcPts val="0"/>
              </a:spcAft>
              <a:buClrTx/>
              <a:buSzTx/>
              <a:buFont typeface="Times New Roman" panose="02020603050405020304" pitchFamily="18" charset="0"/>
              <a:buChar char="―"/>
              <a:tabLst/>
              <a:defRPr/>
            </a:pPr>
            <a:r>
              <a:rPr kumimoji="0" lang="en-US" altLang="zh-CN" sz="1400" b="0" i="0" u="none" strike="noStrike" kern="0" cap="none" spc="0" normalizeH="0" baseline="0" noProof="0" dirty="0">
                <a:ln>
                  <a:noFill/>
                </a:ln>
                <a:solidFill>
                  <a:srgbClr val="FF3300"/>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March        11  </a:t>
            </a:r>
            <a:r>
              <a:rPr kumimoji="0" lang="en-US" altLang="zh-CN" sz="1400" b="0" i="0" u="none" strike="noStrike" kern="0" cap="none" spc="0" normalizeH="0" baseline="0" noProof="0" dirty="0">
                <a:ln>
                  <a:noFill/>
                </a:ln>
                <a:solidFill>
                  <a:srgbClr val="FF0000"/>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(Friday),        9am - 11:00am ET</a:t>
            </a:r>
            <a:endParaRPr kumimoji="0" lang="en-US" altLang="zh-CN" sz="1400" b="0" i="0" u="none" strike="noStrike" kern="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Times New Roman" panose="02020603050405020304" pitchFamily="18" charset="0"/>
            </a:endParaRPr>
          </a:p>
          <a:p>
            <a:pPr marL="685800" marR="0" lvl="2" indent="-285750" algn="just" defTabSz="449263" eaLnBrk="1" fontAlgn="auto" latinLnBrk="0" hangingPunct="1">
              <a:lnSpc>
                <a:spcPct val="100000"/>
              </a:lnSpc>
              <a:spcBef>
                <a:spcPct val="0"/>
              </a:spcBef>
              <a:spcAft>
                <a:spcPts val="0"/>
              </a:spcAft>
              <a:buClrTx/>
              <a:buSzTx/>
              <a:buFont typeface="Times New Roman" panose="02020603050405020304" pitchFamily="18" charset="0"/>
              <a:buChar char="―"/>
              <a:tabLst/>
              <a:defRPr/>
            </a:pPr>
            <a:r>
              <a:rPr kumimoji="0" lang="en-US" altLang="zh-CN" sz="1400" b="0" i="0" u="none" strike="noStrike" kern="0" cap="none" spc="0" normalizeH="0" baseline="0" noProof="0" dirty="0">
                <a:ln>
                  <a:noFill/>
                </a:ln>
                <a:solidFill>
                  <a:srgbClr val="FF3300"/>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March        14  </a:t>
            </a:r>
            <a:r>
              <a:rPr kumimoji="0" lang="en-US" altLang="zh-CN" sz="1400" b="0" i="0" u="none" strike="noStrike" kern="0" cap="none" spc="0" normalizeH="0" baseline="0" noProof="0" dirty="0">
                <a:ln>
                  <a:noFill/>
                </a:ln>
                <a:solidFill>
                  <a:srgbClr val="FF0000"/>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(Monday),     9am - 11:00am ET </a:t>
            </a:r>
          </a:p>
          <a:p>
            <a:pPr marL="400050" marR="0" lvl="2" indent="0" algn="just" defTabSz="449263" eaLnBrk="1" fontAlgn="auto" latinLnBrk="0" hangingPunct="1">
              <a:lnSpc>
                <a:spcPct val="100000"/>
              </a:lnSpc>
              <a:spcBef>
                <a:spcPct val="0"/>
              </a:spcBef>
              <a:spcAft>
                <a:spcPts val="0"/>
              </a:spcAft>
              <a:buClrTx/>
              <a:buSzTx/>
              <a:buFontTx/>
              <a:buNone/>
              <a:tabLst/>
              <a:defRPr/>
            </a:pPr>
            <a:r>
              <a:rPr kumimoji="0" lang="en-US" altLang="zh-CN" sz="1400" b="0" i="0" u="none" strike="noStrike" kern="0" cap="none" spc="0" normalizeH="0" baseline="0" noProof="0" dirty="0">
                <a:ln>
                  <a:noFill/>
                </a:ln>
                <a:solidFill>
                  <a:srgbClr val="FF0000"/>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	</a:t>
            </a:r>
            <a:endParaRPr kumimoji="0" lang="en-US" altLang="zh-CN" sz="800" b="1" i="0" u="none" strike="noStrike" kern="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Times New Roman" panose="02020603050405020304" pitchFamily="18" charset="0"/>
            </a:endParaRPr>
          </a:p>
          <a:p>
            <a:pPr marL="228600" marR="0" lvl="1" indent="-228600" algn="just" defTabSz="449263" eaLnBrk="1" fontAlgn="auto" latinLnBrk="0" hangingPunct="1">
              <a:lnSpc>
                <a:spcPct val="100000"/>
              </a:lnSpc>
              <a:spcBef>
                <a:spcPct val="0"/>
              </a:spcBef>
              <a:spcAft>
                <a:spcPts val="0"/>
              </a:spcAft>
              <a:buClrTx/>
              <a:buSzTx/>
              <a:buFont typeface="Arial" panose="020B0604020202020204" pitchFamily="34" charset="0"/>
              <a:buChar char="•"/>
              <a:tabLst/>
              <a:defRPr/>
            </a:pPr>
            <a:endParaRPr kumimoji="0" lang="en-US" altLang="zh-CN" sz="800" b="1" i="0" u="none" strike="noStrike" kern="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Times New Roman" panose="02020603050405020304" pitchFamily="18" charset="0"/>
            </a:endParaRPr>
          </a:p>
          <a:p>
            <a:pPr marL="685800" marR="0" lvl="2" indent="-285750" algn="just" defTabSz="449263" eaLnBrk="1" fontAlgn="auto" latinLnBrk="0" hangingPunct="1">
              <a:lnSpc>
                <a:spcPct val="100000"/>
              </a:lnSpc>
              <a:spcBef>
                <a:spcPct val="0"/>
              </a:spcBef>
              <a:spcAft>
                <a:spcPts val="0"/>
              </a:spcAft>
              <a:buClrTx/>
              <a:buSzTx/>
              <a:buFont typeface="Times New Roman" panose="02020603050405020304" pitchFamily="18" charset="0"/>
              <a:buChar char="―"/>
              <a:tabLst/>
              <a:defRPr/>
            </a:pPr>
            <a:r>
              <a:rPr kumimoji="0" lang="en-US" altLang="zh-CN" sz="1400" b="0" i="0" u="none" strike="noStrike" kern="0" cap="none" spc="0" normalizeH="0" baseline="0" noProof="0" dirty="0">
                <a:ln>
                  <a:noFill/>
                </a:ln>
                <a:solidFill>
                  <a:srgbClr val="00B0F0"/>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March    17  (Thursday), 23</a:t>
            </a:r>
            <a:r>
              <a:rPr kumimoji="0" lang="zh-CN" altLang="en-US" sz="1400" b="0" i="0" u="none" strike="noStrike" kern="0" cap="none" spc="0" normalizeH="0" baseline="0" noProof="0" dirty="0">
                <a:ln>
                  <a:noFill/>
                </a:ln>
                <a:solidFill>
                  <a:srgbClr val="00B0F0"/>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 ：</a:t>
            </a:r>
            <a:r>
              <a:rPr kumimoji="0" lang="en-US" altLang="zh-CN" sz="1400" b="0" i="0" u="none" strike="noStrike" kern="0" cap="none" spc="0" normalizeH="0" baseline="0" noProof="0" dirty="0">
                <a:ln>
                  <a:noFill/>
                </a:ln>
                <a:solidFill>
                  <a:srgbClr val="00B0F0"/>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00 - 01:00am ET</a:t>
            </a:r>
          </a:p>
          <a:p>
            <a:pPr marL="685800" marR="0" lvl="2" indent="-285750" algn="just" defTabSz="449263" eaLnBrk="1" fontAlgn="auto" latinLnBrk="0" hangingPunct="1">
              <a:lnSpc>
                <a:spcPct val="100000"/>
              </a:lnSpc>
              <a:spcBef>
                <a:spcPct val="0"/>
              </a:spcBef>
              <a:spcAft>
                <a:spcPts val="0"/>
              </a:spcAft>
              <a:buClrTx/>
              <a:buSzTx/>
              <a:buFont typeface="Times New Roman" panose="02020603050405020304" pitchFamily="18" charset="0"/>
              <a:buChar char="―"/>
              <a:tabLst/>
              <a:defRPr/>
            </a:pPr>
            <a:r>
              <a:rPr kumimoji="0" lang="en-US" altLang="zh-CN" sz="1400" b="0" i="0" u="none" strike="noStrike" kern="0" cap="none" spc="0" normalizeH="0" baseline="0" noProof="0" dirty="0">
                <a:ln>
                  <a:noFill/>
                </a:ln>
                <a:solidFill>
                  <a:srgbClr val="00B050"/>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March    21  (Monday),  10am - 12:00pm ET	March    22    (Tuesday),  10am - 12:00pm ET</a:t>
            </a:r>
          </a:p>
          <a:p>
            <a:pPr marL="685800" marR="0" lvl="2" indent="-285750" algn="just" defTabSz="449263" eaLnBrk="1" fontAlgn="auto" latinLnBrk="0" hangingPunct="1">
              <a:lnSpc>
                <a:spcPct val="100000"/>
              </a:lnSpc>
              <a:spcBef>
                <a:spcPct val="0"/>
              </a:spcBef>
              <a:spcAft>
                <a:spcPts val="0"/>
              </a:spcAft>
              <a:buClrTx/>
              <a:buSzTx/>
              <a:buFont typeface="Times New Roman" panose="02020603050405020304" pitchFamily="18" charset="0"/>
              <a:buChar char="―"/>
              <a:tabLst/>
              <a:defRPr/>
            </a:pPr>
            <a:r>
              <a:rPr kumimoji="0" lang="en-US" altLang="zh-CN" sz="1400" b="0" i="0" u="none" strike="noStrike" kern="0" cap="none" spc="0" normalizeH="0" baseline="0" noProof="0" dirty="0">
                <a:ln>
                  <a:noFill/>
                </a:ln>
                <a:solidFill>
                  <a:srgbClr val="00B0F0"/>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March    24  (Thursday), 23</a:t>
            </a:r>
            <a:r>
              <a:rPr kumimoji="0" lang="zh-CN" altLang="en-US" sz="1400" b="0" i="0" u="none" strike="noStrike" kern="0" cap="none" spc="0" normalizeH="0" baseline="0" noProof="0" dirty="0">
                <a:ln>
                  <a:noFill/>
                </a:ln>
                <a:solidFill>
                  <a:srgbClr val="00B0F0"/>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a:t>
            </a:r>
            <a:r>
              <a:rPr kumimoji="0" lang="en-US" altLang="zh-CN" sz="1400" b="0" i="0" u="none" strike="noStrike" kern="0" cap="none" spc="0" normalizeH="0" baseline="0" noProof="0" dirty="0">
                <a:ln>
                  <a:noFill/>
                </a:ln>
                <a:solidFill>
                  <a:srgbClr val="00B0F0"/>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00 - 01:00am ET</a:t>
            </a:r>
          </a:p>
          <a:p>
            <a:pPr marL="685800" marR="0" lvl="2" indent="-285750" algn="just" defTabSz="449263" eaLnBrk="1" fontAlgn="auto" latinLnBrk="0" hangingPunct="1">
              <a:lnSpc>
                <a:spcPct val="100000"/>
              </a:lnSpc>
              <a:spcBef>
                <a:spcPct val="0"/>
              </a:spcBef>
              <a:spcAft>
                <a:spcPts val="0"/>
              </a:spcAft>
              <a:buClrTx/>
              <a:buSzTx/>
              <a:buFont typeface="Times New Roman" panose="02020603050405020304" pitchFamily="18" charset="0"/>
              <a:buChar char="―"/>
              <a:tabLst/>
              <a:defRPr/>
            </a:pPr>
            <a:r>
              <a:rPr kumimoji="0" lang="en-US" altLang="zh-CN" sz="1400" b="0" i="0" u="none" strike="noStrike" kern="0" cap="none" spc="0" normalizeH="0" baseline="0" noProof="0" dirty="0">
                <a:ln>
                  <a:noFill/>
                </a:ln>
                <a:solidFill>
                  <a:srgbClr val="00B050"/>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March    28  (Monday),  10am - 12:00pm ET	March    29    (Tuesday),  10am - 12:00pm ET</a:t>
            </a:r>
          </a:p>
          <a:p>
            <a:pPr marL="685800" marR="0" lvl="2" indent="-285750" algn="just" defTabSz="449263" eaLnBrk="1" fontAlgn="auto" latinLnBrk="0" hangingPunct="1">
              <a:lnSpc>
                <a:spcPct val="100000"/>
              </a:lnSpc>
              <a:spcBef>
                <a:spcPct val="0"/>
              </a:spcBef>
              <a:spcAft>
                <a:spcPts val="0"/>
              </a:spcAft>
              <a:buClrTx/>
              <a:buSzTx/>
              <a:buFont typeface="Times New Roman" panose="02020603050405020304" pitchFamily="18" charset="0"/>
              <a:buChar char="―"/>
              <a:tabLst/>
              <a:defRPr/>
            </a:pPr>
            <a:r>
              <a:rPr kumimoji="0" lang="en-US" altLang="zh-CN" sz="1400" b="0" i="0" u="none" strike="noStrike" kern="0" cap="none" spc="0" normalizeH="0" baseline="0" noProof="0" dirty="0">
                <a:ln>
                  <a:noFill/>
                </a:ln>
                <a:solidFill>
                  <a:srgbClr val="00B0F0"/>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March    31  (Thursday), 23</a:t>
            </a:r>
            <a:r>
              <a:rPr kumimoji="0" lang="zh-CN" altLang="en-US" sz="1400" b="0" i="0" u="none" strike="noStrike" kern="0" cap="none" spc="0" normalizeH="0" baseline="0" noProof="0" dirty="0">
                <a:ln>
                  <a:noFill/>
                </a:ln>
                <a:solidFill>
                  <a:srgbClr val="00B0F0"/>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a:t>
            </a:r>
            <a:r>
              <a:rPr kumimoji="0" lang="en-US" altLang="zh-CN" sz="1400" b="0" i="0" u="none" strike="noStrike" kern="0" cap="none" spc="0" normalizeH="0" baseline="0" noProof="0" dirty="0">
                <a:ln>
                  <a:noFill/>
                </a:ln>
                <a:solidFill>
                  <a:srgbClr val="00B0F0"/>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00 - 01:00am ET</a:t>
            </a:r>
          </a:p>
          <a:p>
            <a:pPr marL="685800" marR="0" lvl="2" indent="-285750" algn="just" defTabSz="449263" eaLnBrk="1" fontAlgn="auto" latinLnBrk="0" hangingPunct="1">
              <a:lnSpc>
                <a:spcPct val="100000"/>
              </a:lnSpc>
              <a:spcBef>
                <a:spcPct val="0"/>
              </a:spcBef>
              <a:spcAft>
                <a:spcPts val="0"/>
              </a:spcAft>
              <a:buClrTx/>
              <a:buSzTx/>
              <a:buFont typeface="Times New Roman" panose="02020603050405020304" pitchFamily="18" charset="0"/>
              <a:buChar char="―"/>
              <a:tabLst/>
              <a:defRPr/>
            </a:pPr>
            <a:r>
              <a:rPr kumimoji="0" lang="en-US" altLang="zh-CN" sz="1400" b="0" i="0" u="sng" strike="noStrike" kern="0" cap="none" spc="0" normalizeH="0" baseline="0" noProof="0" dirty="0">
                <a:ln>
                  <a:noFill/>
                </a:ln>
                <a:solidFill>
                  <a:srgbClr val="00B050"/>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April      7    (Thursday), 10am - 12:00pm ET</a:t>
            </a:r>
          </a:p>
          <a:p>
            <a:pPr marL="685800" marR="0" lvl="2" indent="-285750" algn="just" defTabSz="449263" eaLnBrk="1" fontAlgn="auto" latinLnBrk="0" hangingPunct="1">
              <a:lnSpc>
                <a:spcPct val="100000"/>
              </a:lnSpc>
              <a:spcBef>
                <a:spcPct val="0"/>
              </a:spcBef>
              <a:spcAft>
                <a:spcPts val="0"/>
              </a:spcAft>
              <a:buClrTx/>
              <a:buSzTx/>
              <a:buFont typeface="Times New Roman" panose="02020603050405020304" pitchFamily="18" charset="0"/>
              <a:buChar char="―"/>
              <a:tabLst/>
              <a:defRPr/>
            </a:pPr>
            <a:r>
              <a:rPr kumimoji="0" lang="en-US" altLang="zh-CN" sz="1400" b="0" i="0" u="none" strike="noStrike" kern="0" cap="none" spc="0" normalizeH="0" baseline="0" noProof="0" dirty="0">
                <a:ln>
                  <a:noFill/>
                </a:ln>
                <a:solidFill>
                  <a:srgbClr val="00B050"/>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April      11  (Monday),  10am - 12:00pm ET	April        12    (Tuesday),  10am - 12:00pm ET</a:t>
            </a:r>
          </a:p>
          <a:p>
            <a:pPr marL="685800" marR="0" lvl="2" indent="-285750" algn="just" defTabSz="449263" eaLnBrk="1" fontAlgn="auto" latinLnBrk="0" hangingPunct="1">
              <a:lnSpc>
                <a:spcPct val="100000"/>
              </a:lnSpc>
              <a:spcBef>
                <a:spcPct val="0"/>
              </a:spcBef>
              <a:spcAft>
                <a:spcPts val="0"/>
              </a:spcAft>
              <a:buClrTx/>
              <a:buSzTx/>
              <a:buFont typeface="Times New Roman" panose="02020603050405020304" pitchFamily="18" charset="0"/>
              <a:buChar char="―"/>
              <a:tabLst/>
              <a:defRPr/>
            </a:pPr>
            <a:r>
              <a:rPr kumimoji="0" lang="en-US" altLang="zh-CN" sz="1400" b="0" i="0" u="none" strike="noStrike" kern="0" cap="none" spc="0" normalizeH="0" baseline="0" noProof="0" dirty="0">
                <a:ln>
                  <a:noFill/>
                </a:ln>
                <a:solidFill>
                  <a:srgbClr val="00B0F0"/>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April      14  (Thursday), 23</a:t>
            </a:r>
            <a:r>
              <a:rPr kumimoji="0" lang="zh-CN" altLang="en-US" sz="1400" b="0" i="0" u="none" strike="noStrike" kern="0" cap="none" spc="0" normalizeH="0" baseline="0" noProof="0" dirty="0">
                <a:ln>
                  <a:noFill/>
                </a:ln>
                <a:solidFill>
                  <a:srgbClr val="00B0F0"/>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a:t>
            </a:r>
            <a:r>
              <a:rPr kumimoji="0" lang="en-US" altLang="zh-CN" sz="1400" b="0" i="0" u="none" strike="noStrike" kern="0" cap="none" spc="0" normalizeH="0" baseline="0" noProof="0" dirty="0">
                <a:ln>
                  <a:noFill/>
                </a:ln>
                <a:solidFill>
                  <a:srgbClr val="00B0F0"/>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00 - 01:00am ET</a:t>
            </a:r>
          </a:p>
          <a:p>
            <a:pPr marL="685800" marR="0" lvl="2" indent="-285750" algn="just" defTabSz="449263" eaLnBrk="1" fontAlgn="auto" latinLnBrk="0" hangingPunct="1">
              <a:lnSpc>
                <a:spcPct val="100000"/>
              </a:lnSpc>
              <a:spcBef>
                <a:spcPct val="0"/>
              </a:spcBef>
              <a:spcAft>
                <a:spcPts val="0"/>
              </a:spcAft>
              <a:buClrTx/>
              <a:buSzTx/>
              <a:buFont typeface="Times New Roman" panose="02020603050405020304" pitchFamily="18" charset="0"/>
              <a:buChar char="―"/>
              <a:tabLst/>
              <a:defRPr/>
            </a:pPr>
            <a:r>
              <a:rPr kumimoji="0" lang="en-US" altLang="zh-CN" sz="1400" b="0" i="0" u="none" strike="noStrike" kern="0" cap="none" spc="0" normalizeH="0" baseline="0" noProof="0" dirty="0">
                <a:ln>
                  <a:noFill/>
                </a:ln>
                <a:solidFill>
                  <a:srgbClr val="00B050"/>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April      18  (Monday),  10am - 12:00pm ET	April        19    (Tuesday),  10am - 12:00pm ET</a:t>
            </a:r>
          </a:p>
          <a:p>
            <a:pPr marL="685800" marR="0" lvl="2" indent="-285750" algn="just" defTabSz="449263" eaLnBrk="1" fontAlgn="auto" latinLnBrk="0" hangingPunct="1">
              <a:lnSpc>
                <a:spcPct val="100000"/>
              </a:lnSpc>
              <a:spcBef>
                <a:spcPct val="0"/>
              </a:spcBef>
              <a:spcAft>
                <a:spcPts val="0"/>
              </a:spcAft>
              <a:buClrTx/>
              <a:buSzTx/>
              <a:buFont typeface="Times New Roman" panose="02020603050405020304" pitchFamily="18" charset="0"/>
              <a:buChar char="―"/>
              <a:tabLst/>
              <a:defRPr/>
            </a:pPr>
            <a:r>
              <a:rPr kumimoji="0" lang="en-US" altLang="zh-CN" sz="1400" b="0" i="0" u="none" strike="noStrike" kern="0" cap="none" spc="0" normalizeH="0" baseline="0" noProof="0" dirty="0">
                <a:ln>
                  <a:noFill/>
                </a:ln>
                <a:solidFill>
                  <a:srgbClr val="00B0F0"/>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April      21  (Thursday), 23</a:t>
            </a:r>
            <a:r>
              <a:rPr kumimoji="0" lang="zh-CN" altLang="en-US" sz="1400" b="0" i="0" u="none" strike="noStrike" kern="0" cap="none" spc="0" normalizeH="0" baseline="0" noProof="0" dirty="0">
                <a:ln>
                  <a:noFill/>
                </a:ln>
                <a:solidFill>
                  <a:srgbClr val="00B0F0"/>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a:t>
            </a:r>
            <a:r>
              <a:rPr kumimoji="0" lang="en-US" altLang="zh-CN" sz="1400" b="0" i="0" u="none" strike="noStrike" kern="0" cap="none" spc="0" normalizeH="0" baseline="0" noProof="0" dirty="0">
                <a:ln>
                  <a:noFill/>
                </a:ln>
                <a:solidFill>
                  <a:srgbClr val="00B0F0"/>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00 - 01:00am ET</a:t>
            </a:r>
          </a:p>
          <a:p>
            <a:pPr marL="685800" marR="0" lvl="2" indent="-285750" algn="just" defTabSz="449263" eaLnBrk="1" fontAlgn="auto" latinLnBrk="0" hangingPunct="1">
              <a:lnSpc>
                <a:spcPct val="100000"/>
              </a:lnSpc>
              <a:spcBef>
                <a:spcPct val="0"/>
              </a:spcBef>
              <a:spcAft>
                <a:spcPts val="0"/>
              </a:spcAft>
              <a:buClrTx/>
              <a:buSzTx/>
              <a:buFont typeface="Times New Roman" panose="02020603050405020304" pitchFamily="18" charset="0"/>
              <a:buChar char="―"/>
              <a:tabLst/>
              <a:defRPr/>
            </a:pPr>
            <a:r>
              <a:rPr kumimoji="0" lang="en-US" altLang="zh-CN" sz="1400" b="0" i="0" u="none" strike="noStrike" kern="0" cap="none" spc="0" normalizeH="0" baseline="0" noProof="0" dirty="0">
                <a:ln>
                  <a:noFill/>
                </a:ln>
                <a:solidFill>
                  <a:srgbClr val="00B050"/>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April      25  (Monday),  10am - 12:00pm ET	April        26    (Tuesday),  10am - 12:00pm ET</a:t>
            </a:r>
          </a:p>
          <a:p>
            <a:pPr marL="685800" marR="0" lvl="2" indent="-285750" algn="just" defTabSz="449263" eaLnBrk="1" fontAlgn="auto" latinLnBrk="0" hangingPunct="1">
              <a:lnSpc>
                <a:spcPct val="100000"/>
              </a:lnSpc>
              <a:spcBef>
                <a:spcPct val="0"/>
              </a:spcBef>
              <a:spcAft>
                <a:spcPts val="0"/>
              </a:spcAft>
              <a:buClrTx/>
              <a:buSzTx/>
              <a:buFont typeface="Times New Roman" panose="02020603050405020304" pitchFamily="18" charset="0"/>
              <a:buChar char="―"/>
              <a:tabLst/>
              <a:defRPr/>
            </a:pPr>
            <a:r>
              <a:rPr kumimoji="0" lang="en-US" altLang="zh-CN" sz="1400" b="0" i="0" u="none" strike="noStrike" kern="0" cap="none" spc="0" normalizeH="0" baseline="0" noProof="0" dirty="0">
                <a:ln>
                  <a:noFill/>
                </a:ln>
                <a:solidFill>
                  <a:srgbClr val="00B0F0"/>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April      28  (Thursday), 23</a:t>
            </a:r>
            <a:r>
              <a:rPr kumimoji="0" lang="zh-CN" altLang="en-US" sz="1400" b="0" i="0" u="none" strike="noStrike" kern="0" cap="none" spc="0" normalizeH="0" baseline="0" noProof="0" dirty="0">
                <a:ln>
                  <a:noFill/>
                </a:ln>
                <a:solidFill>
                  <a:srgbClr val="00B0F0"/>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a:t>
            </a:r>
            <a:r>
              <a:rPr kumimoji="0" lang="en-US" altLang="zh-CN" sz="1400" b="0" i="0" u="none" strike="noStrike" kern="0" cap="none" spc="0" normalizeH="0" baseline="0" noProof="0" dirty="0">
                <a:ln>
                  <a:noFill/>
                </a:ln>
                <a:solidFill>
                  <a:srgbClr val="00B0F0"/>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00 - 01:00am ET</a:t>
            </a:r>
          </a:p>
          <a:p>
            <a:pPr marL="685800" marR="0" lvl="2" indent="-285750" algn="just" defTabSz="449263" eaLnBrk="1" fontAlgn="auto" latinLnBrk="0" hangingPunct="1">
              <a:lnSpc>
                <a:spcPct val="100000"/>
              </a:lnSpc>
              <a:spcBef>
                <a:spcPct val="0"/>
              </a:spcBef>
              <a:spcAft>
                <a:spcPts val="0"/>
              </a:spcAft>
              <a:buClrTx/>
              <a:buSzTx/>
              <a:buFont typeface="Times New Roman" panose="02020603050405020304" pitchFamily="18" charset="0"/>
              <a:buChar char="―"/>
              <a:tabLst/>
              <a:defRPr/>
            </a:pPr>
            <a:r>
              <a:rPr kumimoji="0" lang="en-US" altLang="zh-CN" sz="1400" b="0" i="0" u="sng" strike="noStrike" kern="0" cap="none" spc="0" normalizeH="0" baseline="0" noProof="0" dirty="0">
                <a:ln>
                  <a:noFill/>
                </a:ln>
                <a:solidFill>
                  <a:srgbClr val="00B050"/>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May       5    (Thursday), 10am - 12:00pm ET</a:t>
            </a:r>
          </a:p>
          <a:p>
            <a:pPr marL="228600" marR="0" lvl="1" indent="-228600" algn="just" defTabSz="449263" eaLnBrk="1" fontAlgn="auto" latinLnBrk="0" hangingPunct="1">
              <a:lnSpc>
                <a:spcPct val="100000"/>
              </a:lnSpc>
              <a:spcBef>
                <a:spcPct val="0"/>
              </a:spcBef>
              <a:spcAft>
                <a:spcPts val="0"/>
              </a:spcAft>
              <a:buClrTx/>
              <a:buSzTx/>
              <a:buFont typeface="Arial" panose="020B0604020202020204" pitchFamily="34" charset="0"/>
              <a:buChar char="•"/>
              <a:tabLst/>
              <a:defRPr/>
            </a:pPr>
            <a:endParaRPr kumimoji="0" lang="en-US" altLang="zh-CN" sz="800" b="1" i="0" u="none" strike="noStrike" kern="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Times New Roman" panose="02020603050405020304" pitchFamily="18" charset="0"/>
            </a:endParaRPr>
          </a:p>
          <a:p>
            <a:pPr marL="0" marR="0" lvl="1" indent="0" algn="just" defTabSz="449263" eaLnBrk="1" fontAlgn="auto" latinLnBrk="0" hangingPunct="1">
              <a:lnSpc>
                <a:spcPct val="100000"/>
              </a:lnSpc>
              <a:spcBef>
                <a:spcPct val="0"/>
              </a:spcBef>
              <a:spcAft>
                <a:spcPts val="300"/>
              </a:spcAft>
              <a:buClrTx/>
              <a:buSzTx/>
              <a:buFontTx/>
              <a:buNone/>
              <a:tabLst/>
              <a:defRPr/>
            </a:pPr>
            <a:r>
              <a:rPr kumimoji="0" lang="en-US" altLang="zh-CN" sz="1400" b="0" i="0" u="none" strike="noStrike" kern="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 Note: </a:t>
            </a:r>
          </a:p>
          <a:p>
            <a:pPr marL="0" marR="0" lvl="1" indent="0" algn="just" defTabSz="449263" eaLnBrk="1" fontAlgn="auto" latinLnBrk="0" hangingPunct="1">
              <a:lnSpc>
                <a:spcPct val="100000"/>
              </a:lnSpc>
              <a:spcBef>
                <a:spcPct val="0"/>
              </a:spcBef>
              <a:spcAft>
                <a:spcPts val="300"/>
              </a:spcAft>
              <a:buClrTx/>
              <a:buSzTx/>
              <a:buFontTx/>
              <a:buNone/>
              <a:tabLst/>
              <a:defRPr/>
            </a:pPr>
            <a:r>
              <a:rPr kumimoji="0" lang="en-US" altLang="zh-CN" sz="1100" b="0" i="0" u="none" strike="noStrike" kern="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1. when conflict with CAC, the call will be changed from </a:t>
            </a:r>
            <a:r>
              <a:rPr kumimoji="0" lang="en-US" altLang="zh-CN" sz="1100" b="0" i="0" u="none" strike="noStrike" kern="0" cap="none" spc="0" normalizeH="0" baseline="0" noProof="0" dirty="0">
                <a:ln>
                  <a:noFill/>
                </a:ln>
                <a:solidFill>
                  <a:srgbClr val="FF3300"/>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10am</a:t>
            </a:r>
            <a:r>
              <a:rPr kumimoji="0" lang="en-US" altLang="zh-CN" sz="1100" b="0" i="0" u="none" strike="noStrike" kern="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 -12:00pm to </a:t>
            </a:r>
            <a:r>
              <a:rPr kumimoji="0" lang="en-US" altLang="zh-CN" sz="1100" b="0" i="0" u="none" strike="noStrike" kern="0" cap="none" spc="0" normalizeH="0" baseline="0" noProof="0" dirty="0">
                <a:ln>
                  <a:noFill/>
                </a:ln>
                <a:solidFill>
                  <a:srgbClr val="FF3300"/>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11am</a:t>
            </a:r>
            <a:r>
              <a:rPr kumimoji="0" lang="en-US" altLang="zh-CN" sz="1100" b="0" i="0" u="none" strike="noStrike" kern="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 -12:00pm (March - May 2022 CAC calls (TBD):   )</a:t>
            </a:r>
          </a:p>
          <a:p>
            <a:pPr marL="0" marR="0" lvl="1" indent="0" algn="just" defTabSz="449263" eaLnBrk="1" fontAlgn="auto" latinLnBrk="0" hangingPunct="1">
              <a:lnSpc>
                <a:spcPct val="100000"/>
              </a:lnSpc>
              <a:spcBef>
                <a:spcPct val="0"/>
              </a:spcBef>
              <a:spcAft>
                <a:spcPts val="300"/>
              </a:spcAft>
              <a:buClrTx/>
              <a:buSzTx/>
              <a:buFontTx/>
              <a:buNone/>
              <a:tabLst/>
              <a:defRPr/>
            </a:pPr>
            <a:r>
              <a:rPr kumimoji="0" lang="en-US" altLang="zh-CN" sz="1100" b="0" i="0" u="none" strike="noStrike" kern="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2. </a:t>
            </a:r>
            <a:r>
              <a:rPr kumimoji="0" lang="en-US" altLang="zh-CN" sz="1100" b="0" i="0" u="none" strike="noStrike" kern="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MS PGothic" charset="0"/>
              </a:rPr>
              <a:t>Thursday </a:t>
            </a:r>
            <a:r>
              <a:rPr kumimoji="0" lang="en-US" altLang="zh-CN" sz="1100" b="0" i="0" u="none" strike="noStrike" kern="0" cap="none" spc="0" normalizeH="0" baseline="0" noProof="0" dirty="0">
                <a:ln>
                  <a:noFill/>
                </a:ln>
                <a:solidFill>
                  <a:srgbClr val="00B0F0"/>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23:00 - 01:00am ET </a:t>
            </a:r>
            <a:r>
              <a:rPr kumimoji="0" lang="en-US" altLang="zh-CN" sz="1100" b="0" i="0" u="none" strike="noStrike" kern="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MS PGothic" charset="0"/>
              </a:rPr>
              <a:t>(Thursday 20</a:t>
            </a:r>
            <a:r>
              <a:rPr kumimoji="0" lang="zh-CN" altLang="en-US" sz="1100" b="0" i="0" u="none" strike="noStrike" kern="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MS PGothic" charset="0"/>
              </a:rPr>
              <a:t>：</a:t>
            </a:r>
            <a:r>
              <a:rPr kumimoji="0" lang="en-US" altLang="zh-CN" sz="1100" b="0" i="0" u="none" strike="noStrike" kern="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MS PGothic" charset="0"/>
              </a:rPr>
              <a:t>00  – 22:00 PT, Friday 11am-13:00 in China, Friday 5am-7am in Israel, Friday 4am – 6am in Central Europe), and </a:t>
            </a:r>
            <a:r>
              <a:rPr kumimoji="0" lang="en-US" altLang="zh-CN" sz="1100" b="0" i="0" u="none" strike="noStrike" kern="0" cap="none" spc="0" normalizeH="0" baseline="0" noProof="0" dirty="0">
                <a:ln>
                  <a:noFill/>
                </a:ln>
                <a:solidFill>
                  <a:srgbClr val="0000FF"/>
                </a:solidFill>
                <a:effectLst/>
                <a:uLnTx/>
                <a:uFillTx/>
                <a:latin typeface="Times New Roman" panose="02020603050405020304" pitchFamily="18" charset="0"/>
                <a:ea typeface="MS PGothic" panose="020B0600070205080204" pitchFamily="34" charset="-128"/>
                <a:cs typeface="MS PGothic" charset="0"/>
              </a:rPr>
              <a:t>Sang Kim </a:t>
            </a:r>
            <a:r>
              <a:rPr kumimoji="0" lang="en-US" altLang="zh-CN" sz="1100" b="0" i="0" u="none" strike="noStrike" kern="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MS PGothic" charset="0"/>
              </a:rPr>
              <a:t>will help to take the minutes for these slots.</a:t>
            </a:r>
            <a:endParaRPr kumimoji="0" lang="zh-CN" altLang="en-US" sz="1100" b="0" i="0" u="none" strike="noStrike" kern="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endParaRPr>
          </a:p>
        </p:txBody>
      </p:sp>
      <p:graphicFrame>
        <p:nvGraphicFramePr>
          <p:cNvPr id="9" name="表格 8"/>
          <p:cNvGraphicFramePr>
            <a:graphicFrameLocks noGrp="1"/>
          </p:cNvGraphicFramePr>
          <p:nvPr>
            <p:extLst>
              <p:ext uri="{D42A27DB-BD31-4B8C-83A1-F6EECF244321}">
                <p14:modId xmlns:p14="http://schemas.microsoft.com/office/powerpoint/2010/main" val="1151596504"/>
              </p:ext>
            </p:extLst>
          </p:nvPr>
        </p:nvGraphicFramePr>
        <p:xfrm>
          <a:off x="8077200" y="4191000"/>
          <a:ext cx="4054476" cy="1597025"/>
        </p:xfrm>
        <a:graphic>
          <a:graphicData uri="http://schemas.openxmlformats.org/drawingml/2006/table">
            <a:tbl>
              <a:tblPr firstRow="1" firstCol="1" bandRow="1"/>
              <a:tblGrid>
                <a:gridCol w="620017">
                  <a:extLst>
                    <a:ext uri="{9D8B030D-6E8A-4147-A177-3AD203B41FA5}">
                      <a16:colId xmlns:a16="http://schemas.microsoft.com/office/drawing/2014/main" val="20000"/>
                    </a:ext>
                  </a:extLst>
                </a:gridCol>
                <a:gridCol w="1165321">
                  <a:extLst>
                    <a:ext uri="{9D8B030D-6E8A-4147-A177-3AD203B41FA5}">
                      <a16:colId xmlns:a16="http://schemas.microsoft.com/office/drawing/2014/main" val="20001"/>
                    </a:ext>
                  </a:extLst>
                </a:gridCol>
                <a:gridCol w="776880">
                  <a:extLst>
                    <a:ext uri="{9D8B030D-6E8A-4147-A177-3AD203B41FA5}">
                      <a16:colId xmlns:a16="http://schemas.microsoft.com/office/drawing/2014/main" val="20002"/>
                    </a:ext>
                  </a:extLst>
                </a:gridCol>
                <a:gridCol w="699192">
                  <a:extLst>
                    <a:ext uri="{9D8B030D-6E8A-4147-A177-3AD203B41FA5}">
                      <a16:colId xmlns:a16="http://schemas.microsoft.com/office/drawing/2014/main" val="20003"/>
                    </a:ext>
                  </a:extLst>
                </a:gridCol>
                <a:gridCol w="793066">
                  <a:extLst>
                    <a:ext uri="{9D8B030D-6E8A-4147-A177-3AD203B41FA5}">
                      <a16:colId xmlns:a16="http://schemas.microsoft.com/office/drawing/2014/main" val="20004"/>
                    </a:ext>
                  </a:extLst>
                </a:gridCol>
              </a:tblGrid>
              <a:tr h="262890">
                <a:tc>
                  <a:txBody>
                    <a:bodyPr/>
                    <a:lstStyle/>
                    <a:p>
                      <a:pPr>
                        <a:spcAft>
                          <a:spcPts val="0"/>
                        </a:spcAft>
                      </a:pPr>
                      <a:r>
                        <a:rPr lang="en-US" sz="900" dirty="0">
                          <a:solidFill>
                            <a:srgbClr val="1F497D"/>
                          </a:solidFill>
                          <a:effectLst/>
                          <a:highlight>
                            <a:srgbClr val="00FF00"/>
                          </a:highlight>
                          <a:latin typeface="Calibri" panose="020F0502020204030204" pitchFamily="34" charset="0"/>
                          <a:ea typeface="宋体" panose="02010600030101010101" pitchFamily="2"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a:solidFill>
                            <a:srgbClr val="1F497D"/>
                          </a:solidFill>
                          <a:effectLst/>
                          <a:highlight>
                            <a:srgbClr val="00FF00"/>
                          </a:highlight>
                          <a:latin typeface="Calibri" panose="020F0502020204030204" pitchFamily="34" charset="0"/>
                          <a:ea typeface="宋体" panose="02010600030101010101" pitchFamily="2" charset="-122"/>
                        </a:rPr>
                        <a:t>Time Central Europe</a:t>
                      </a:r>
                      <a:br>
                        <a:rPr lang="en-US" sz="900">
                          <a:solidFill>
                            <a:srgbClr val="1F497D"/>
                          </a:solidFill>
                          <a:effectLst/>
                          <a:highlight>
                            <a:srgbClr val="00FF00"/>
                          </a:highlight>
                          <a:latin typeface="Calibri" panose="020F0502020204030204" pitchFamily="34" charset="0"/>
                          <a:ea typeface="宋体" panose="02010600030101010101" pitchFamily="2" charset="-122"/>
                        </a:rPr>
                      </a:br>
                      <a:r>
                        <a:rPr lang="en-US" sz="900">
                          <a:solidFill>
                            <a:srgbClr val="1F497D"/>
                          </a:solidFill>
                          <a:effectLst/>
                          <a:highlight>
                            <a:srgbClr val="00FF00"/>
                          </a:highlight>
                          <a:latin typeface="Calibri" panose="020F0502020204030204" pitchFamily="34" charset="0"/>
                          <a:ea typeface="宋体" panose="02010600030101010101" pitchFamily="2" charset="-122"/>
                        </a:rPr>
                        <a:t>Warsaw </a:t>
                      </a:r>
                      <a:endParaRPr lang="zh-CN" sz="90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1F497D"/>
                          </a:solidFill>
                          <a:effectLst/>
                          <a:highlight>
                            <a:srgbClr val="00FF00"/>
                          </a:highlight>
                          <a:latin typeface="Calibri" panose="020F0502020204030204" pitchFamily="34" charset="0"/>
                          <a:ea typeface="宋体" panose="02010600030101010101" pitchFamily="2" charset="-122"/>
                        </a:rPr>
                        <a:t>Eastern Time</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a:solidFill>
                            <a:srgbClr val="1F497D"/>
                          </a:solidFill>
                          <a:effectLst/>
                          <a:highlight>
                            <a:srgbClr val="00FF00"/>
                          </a:highlight>
                          <a:latin typeface="Calibri" panose="020F0502020204030204" pitchFamily="34" charset="0"/>
                          <a:ea typeface="宋体" panose="02010600030101010101" pitchFamily="2" charset="-122"/>
                        </a:rPr>
                        <a:t>Pacific time</a:t>
                      </a:r>
                      <a:endParaRPr lang="zh-CN" sz="90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a:solidFill>
                            <a:srgbClr val="1F497D"/>
                          </a:solidFill>
                          <a:effectLst/>
                          <a:highlight>
                            <a:srgbClr val="00FF00"/>
                          </a:highlight>
                          <a:latin typeface="Calibri" panose="020F0502020204030204" pitchFamily="34" charset="0"/>
                          <a:ea typeface="宋体" panose="02010600030101010101" pitchFamily="2" charset="-122"/>
                        </a:rPr>
                        <a:t>Beijing Time</a:t>
                      </a:r>
                      <a:endParaRPr lang="zh-CN" sz="90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77800">
                <a:tc>
                  <a:txBody>
                    <a:bodyPr/>
                    <a:lstStyle/>
                    <a:p>
                      <a:pPr>
                        <a:spcAft>
                          <a:spcPts val="0"/>
                        </a:spcAft>
                      </a:pPr>
                      <a:r>
                        <a:rPr lang="en-US" sz="900" dirty="0">
                          <a:solidFill>
                            <a:srgbClr val="1F497D"/>
                          </a:solidFill>
                          <a:effectLst/>
                          <a:latin typeface="Calibri" panose="020F0502020204030204" pitchFamily="34" charset="0"/>
                          <a:ea typeface="宋体" panose="02010600030101010101" pitchFamily="2" charset="-122"/>
                        </a:rPr>
                        <a:t>AM1</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a:solidFill>
                            <a:srgbClr val="1F497D"/>
                          </a:solidFill>
                          <a:effectLst/>
                          <a:latin typeface="Calibri" panose="020F0502020204030204" pitchFamily="34" charset="0"/>
                          <a:ea typeface="宋体" panose="02010600030101010101" pitchFamily="2" charset="-122"/>
                        </a:rPr>
                        <a:t>08:00-10:00</a:t>
                      </a:r>
                      <a:endParaRPr lang="zh-CN" sz="90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a:solidFill>
                            <a:srgbClr val="1F497D"/>
                          </a:solidFill>
                          <a:effectLst/>
                          <a:latin typeface="Calibri" panose="020F0502020204030204" pitchFamily="34" charset="0"/>
                          <a:ea typeface="宋体" panose="02010600030101010101" pitchFamily="2" charset="-122"/>
                        </a:rPr>
                        <a:t>02:00-04:00</a:t>
                      </a:r>
                      <a:endParaRPr lang="zh-CN" sz="90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a:solidFill>
                            <a:srgbClr val="1F497D"/>
                          </a:solidFill>
                          <a:effectLst/>
                          <a:latin typeface="Calibri" panose="020F0502020204030204" pitchFamily="34" charset="0"/>
                          <a:ea typeface="宋体" panose="02010600030101010101" pitchFamily="2" charset="-122"/>
                        </a:rPr>
                        <a:t>23:00-01:00</a:t>
                      </a:r>
                      <a:endParaRPr lang="zh-CN" sz="90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a:solidFill>
                            <a:srgbClr val="1F497D"/>
                          </a:solidFill>
                          <a:effectLst/>
                          <a:latin typeface="Calibri" panose="020F0502020204030204" pitchFamily="34" charset="0"/>
                          <a:ea typeface="宋体" panose="02010600030101010101" pitchFamily="2" charset="-122"/>
                        </a:rPr>
                        <a:t>14:00-16:00</a:t>
                      </a:r>
                      <a:endParaRPr lang="zh-CN" sz="90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70815">
                <a:tc>
                  <a:txBody>
                    <a:bodyPr/>
                    <a:lstStyle/>
                    <a:p>
                      <a:pPr>
                        <a:spcAft>
                          <a:spcPts val="0"/>
                        </a:spcAft>
                      </a:pPr>
                      <a:r>
                        <a:rPr lang="en-US" sz="900" dirty="0">
                          <a:solidFill>
                            <a:srgbClr val="1F497D"/>
                          </a:solidFill>
                          <a:effectLst/>
                          <a:latin typeface="Calibri" panose="020F0502020204030204" pitchFamily="34" charset="0"/>
                          <a:ea typeface="宋体" panose="02010600030101010101" pitchFamily="2" charset="-122"/>
                        </a:rPr>
                        <a:t>AM2</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1F497D"/>
                          </a:solidFill>
                          <a:effectLst/>
                          <a:latin typeface="Calibri" panose="020F0502020204030204" pitchFamily="34" charset="0"/>
                          <a:ea typeface="宋体" panose="02010600030101010101" pitchFamily="2" charset="-122"/>
                        </a:rPr>
                        <a:t>10:30-12:30</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a:solidFill>
                            <a:srgbClr val="1F497D"/>
                          </a:solidFill>
                          <a:effectLst/>
                          <a:latin typeface="Calibri" panose="020F0502020204030204" pitchFamily="34" charset="0"/>
                          <a:ea typeface="宋体" panose="02010600030101010101" pitchFamily="2" charset="-122"/>
                        </a:rPr>
                        <a:t>04:30-06:30</a:t>
                      </a:r>
                      <a:endParaRPr lang="zh-CN" sz="90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a:solidFill>
                            <a:srgbClr val="1F497D"/>
                          </a:solidFill>
                          <a:effectLst/>
                          <a:latin typeface="Calibri" panose="020F0502020204030204" pitchFamily="34" charset="0"/>
                          <a:ea typeface="宋体" panose="02010600030101010101" pitchFamily="2" charset="-122"/>
                        </a:rPr>
                        <a:t>01:30-03:30</a:t>
                      </a:r>
                      <a:endParaRPr lang="zh-CN" sz="90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a:solidFill>
                            <a:srgbClr val="1F497D"/>
                          </a:solidFill>
                          <a:effectLst/>
                          <a:latin typeface="Calibri" panose="020F0502020204030204" pitchFamily="34" charset="0"/>
                          <a:ea typeface="宋体" panose="02010600030101010101" pitchFamily="2" charset="-122"/>
                        </a:rPr>
                        <a:t>16:30-18:30</a:t>
                      </a:r>
                      <a:endParaRPr lang="zh-CN" sz="90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65100">
                <a:tc>
                  <a:txBody>
                    <a:bodyPr/>
                    <a:lstStyle/>
                    <a:p>
                      <a:pPr>
                        <a:spcAft>
                          <a:spcPts val="0"/>
                        </a:spcAft>
                      </a:pPr>
                      <a:r>
                        <a:rPr lang="en-US" sz="900">
                          <a:solidFill>
                            <a:srgbClr val="1F497D"/>
                          </a:solidFill>
                          <a:effectLst/>
                          <a:latin typeface="Calibri" panose="020F0502020204030204" pitchFamily="34" charset="0"/>
                          <a:ea typeface="宋体" panose="02010600030101010101" pitchFamily="2" charset="-122"/>
                        </a:rPr>
                        <a:t> </a:t>
                      </a:r>
                      <a:endParaRPr lang="zh-CN" sz="90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a:solidFill>
                            <a:srgbClr val="1F497D"/>
                          </a:solidFill>
                          <a:effectLst/>
                          <a:latin typeface="Calibri" panose="020F0502020204030204" pitchFamily="34" charset="0"/>
                          <a:ea typeface="微软雅黑" panose="020B0503020204020204" pitchFamily="34" charset="-122"/>
                        </a:rPr>
                        <a:t>　</a:t>
                      </a:r>
                      <a:endParaRPr lang="zh-CN" sz="90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sz="700">
                        <a:effectLst/>
                        <a:latin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sz="700">
                        <a:effectLst/>
                        <a:latin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sz="700">
                        <a:effectLst/>
                        <a:latin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77165">
                <a:tc>
                  <a:txBody>
                    <a:bodyPr/>
                    <a:lstStyle/>
                    <a:p>
                      <a:pPr>
                        <a:spcAft>
                          <a:spcPts val="0"/>
                        </a:spcAft>
                      </a:pPr>
                      <a:r>
                        <a:rPr lang="en-US" sz="900">
                          <a:solidFill>
                            <a:srgbClr val="1F497D"/>
                          </a:solidFill>
                          <a:effectLst/>
                          <a:latin typeface="Calibri" panose="020F0502020204030204" pitchFamily="34" charset="0"/>
                          <a:ea typeface="宋体" panose="02010600030101010101" pitchFamily="2" charset="-122"/>
                        </a:rPr>
                        <a:t>PM1</a:t>
                      </a:r>
                      <a:endParaRPr lang="zh-CN" sz="90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a:solidFill>
                            <a:srgbClr val="1F497D"/>
                          </a:solidFill>
                          <a:effectLst/>
                          <a:latin typeface="Calibri" panose="020F0502020204030204" pitchFamily="34" charset="0"/>
                          <a:ea typeface="宋体" panose="02010600030101010101" pitchFamily="2" charset="-122"/>
                        </a:rPr>
                        <a:t>13:30-15:30</a:t>
                      </a:r>
                      <a:endParaRPr lang="zh-CN" sz="90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1F497D"/>
                          </a:solidFill>
                          <a:effectLst/>
                          <a:latin typeface="Calibri" panose="020F0502020204030204" pitchFamily="34" charset="0"/>
                          <a:ea typeface="宋体" panose="02010600030101010101" pitchFamily="2" charset="-122"/>
                        </a:rPr>
                        <a:t>07:30-09:30</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1F497D"/>
                          </a:solidFill>
                          <a:effectLst/>
                          <a:latin typeface="Calibri" panose="020F0502020204030204" pitchFamily="34" charset="0"/>
                          <a:ea typeface="宋体" panose="02010600030101010101" pitchFamily="2" charset="-122"/>
                        </a:rPr>
                        <a:t>04:30-06:30</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a:solidFill>
                            <a:srgbClr val="1F497D"/>
                          </a:solidFill>
                          <a:effectLst/>
                          <a:latin typeface="Calibri" panose="020F0502020204030204" pitchFamily="34" charset="0"/>
                          <a:ea typeface="宋体" panose="02010600030101010101" pitchFamily="2" charset="-122"/>
                        </a:rPr>
                        <a:t>19:30-21:30</a:t>
                      </a:r>
                      <a:endParaRPr lang="zh-CN" sz="90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71450">
                <a:tc>
                  <a:txBody>
                    <a:bodyPr/>
                    <a:lstStyle/>
                    <a:p>
                      <a:pPr>
                        <a:spcAft>
                          <a:spcPts val="0"/>
                        </a:spcAft>
                      </a:pPr>
                      <a:r>
                        <a:rPr lang="en-US" sz="900">
                          <a:solidFill>
                            <a:srgbClr val="1F497D"/>
                          </a:solidFill>
                          <a:effectLst/>
                          <a:latin typeface="Calibri" panose="020F0502020204030204" pitchFamily="34" charset="0"/>
                          <a:ea typeface="宋体" panose="02010600030101010101" pitchFamily="2" charset="-122"/>
                        </a:rPr>
                        <a:t>PM2</a:t>
                      </a:r>
                      <a:endParaRPr lang="zh-CN" sz="90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a:solidFill>
                            <a:srgbClr val="FF0000"/>
                          </a:solidFill>
                          <a:effectLst/>
                          <a:latin typeface="Calibri" panose="020F0502020204030204" pitchFamily="34" charset="0"/>
                          <a:ea typeface="宋体" panose="02010600030101010101" pitchFamily="2" charset="-122"/>
                        </a:rPr>
                        <a:t>16:00-18:00</a:t>
                      </a:r>
                      <a:endParaRPr lang="zh-CN" sz="90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a:solidFill>
                            <a:srgbClr val="FF0000"/>
                          </a:solidFill>
                          <a:effectLst/>
                          <a:latin typeface="Calibri" panose="020F0502020204030204" pitchFamily="34" charset="0"/>
                          <a:ea typeface="宋体" panose="02010600030101010101" pitchFamily="2" charset="-122"/>
                        </a:rPr>
                        <a:t>10:00-12:00</a:t>
                      </a:r>
                      <a:endParaRPr lang="zh-CN" sz="90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FF0000"/>
                          </a:solidFill>
                          <a:effectLst/>
                          <a:latin typeface="Calibri" panose="020F0502020204030204" pitchFamily="34" charset="0"/>
                          <a:ea typeface="宋体" panose="02010600030101010101" pitchFamily="2" charset="-122"/>
                        </a:rPr>
                        <a:t>07:00-09:00</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a:solidFill>
                            <a:srgbClr val="FF0000"/>
                          </a:solidFill>
                          <a:effectLst/>
                          <a:latin typeface="Calibri" panose="020F0502020204030204" pitchFamily="34" charset="0"/>
                          <a:ea typeface="宋体" panose="02010600030101010101" pitchFamily="2" charset="-122"/>
                        </a:rPr>
                        <a:t>22:00-00:00</a:t>
                      </a:r>
                      <a:endParaRPr lang="zh-CN" sz="90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83820">
                <a:tc>
                  <a:txBody>
                    <a:bodyPr/>
                    <a:lstStyle/>
                    <a:p>
                      <a:pPr>
                        <a:spcAft>
                          <a:spcPts val="0"/>
                        </a:spcAft>
                      </a:pPr>
                      <a:r>
                        <a:rPr lang="en-US" sz="900">
                          <a:solidFill>
                            <a:srgbClr val="1F497D"/>
                          </a:solidFill>
                          <a:effectLst/>
                          <a:latin typeface="Calibri" panose="020F0502020204030204" pitchFamily="34" charset="0"/>
                          <a:ea typeface="宋体" panose="02010600030101010101" pitchFamily="2" charset="-122"/>
                        </a:rPr>
                        <a:t> </a:t>
                      </a:r>
                      <a:endParaRPr lang="zh-CN" sz="90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a:solidFill>
                            <a:srgbClr val="1F497D"/>
                          </a:solidFill>
                          <a:effectLst/>
                          <a:latin typeface="Calibri" panose="020F0502020204030204" pitchFamily="34" charset="0"/>
                          <a:ea typeface="微软雅黑" panose="020B0503020204020204" pitchFamily="34" charset="-122"/>
                        </a:rPr>
                        <a:t>　</a:t>
                      </a:r>
                      <a:endParaRPr lang="zh-CN" sz="90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sz="700">
                        <a:effectLst/>
                        <a:latin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sz="700">
                        <a:effectLst/>
                        <a:latin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sz="700">
                        <a:effectLst/>
                        <a:latin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86055">
                <a:tc>
                  <a:txBody>
                    <a:bodyPr/>
                    <a:lstStyle/>
                    <a:p>
                      <a:pPr>
                        <a:spcAft>
                          <a:spcPts val="0"/>
                        </a:spcAft>
                      </a:pPr>
                      <a:r>
                        <a:rPr lang="en-US" sz="900">
                          <a:solidFill>
                            <a:srgbClr val="1F497D"/>
                          </a:solidFill>
                          <a:effectLst/>
                          <a:latin typeface="Calibri" panose="020F0502020204030204" pitchFamily="34" charset="0"/>
                          <a:ea typeface="宋体" panose="02010600030101010101" pitchFamily="2" charset="-122"/>
                        </a:rPr>
                        <a:t>Evening 1</a:t>
                      </a:r>
                      <a:endParaRPr lang="zh-CN" sz="90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1F497D"/>
                          </a:solidFill>
                          <a:effectLst/>
                          <a:latin typeface="Calibri" panose="020F0502020204030204" pitchFamily="34" charset="0"/>
                          <a:ea typeface="宋体" panose="02010600030101010101" pitchFamily="2" charset="-122"/>
                        </a:rPr>
                        <a:t>19:30-21:30</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a:solidFill>
                            <a:srgbClr val="1F497D"/>
                          </a:solidFill>
                          <a:effectLst/>
                          <a:latin typeface="Calibri" panose="020F0502020204030204" pitchFamily="34" charset="0"/>
                          <a:ea typeface="宋体" panose="02010600030101010101" pitchFamily="2" charset="-122"/>
                        </a:rPr>
                        <a:t>13:30-15:30</a:t>
                      </a:r>
                      <a:endParaRPr lang="zh-CN" sz="90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a:solidFill>
                            <a:srgbClr val="1F497D"/>
                          </a:solidFill>
                          <a:effectLst/>
                          <a:latin typeface="Calibri" panose="020F0502020204030204" pitchFamily="34" charset="0"/>
                          <a:ea typeface="宋体" panose="02010600030101010101" pitchFamily="2" charset="-122"/>
                        </a:rPr>
                        <a:t>10:30-12:30</a:t>
                      </a:r>
                      <a:endParaRPr lang="zh-CN" sz="90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a:solidFill>
                            <a:srgbClr val="1F497D"/>
                          </a:solidFill>
                          <a:effectLst/>
                          <a:latin typeface="Calibri" panose="020F0502020204030204" pitchFamily="34" charset="0"/>
                          <a:ea typeface="宋体" panose="02010600030101010101" pitchFamily="2" charset="-122"/>
                        </a:rPr>
                        <a:t>01:30-03:30</a:t>
                      </a:r>
                      <a:endParaRPr lang="zh-CN" sz="90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44450">
                <a:tc>
                  <a:txBody>
                    <a:bodyPr/>
                    <a:lstStyle/>
                    <a:p>
                      <a:pPr>
                        <a:spcAft>
                          <a:spcPts val="0"/>
                        </a:spcAft>
                      </a:pPr>
                      <a:r>
                        <a:rPr lang="en-US" sz="900">
                          <a:solidFill>
                            <a:srgbClr val="1F497D"/>
                          </a:solidFill>
                          <a:effectLst/>
                          <a:latin typeface="Calibri" panose="020F0502020204030204" pitchFamily="34" charset="0"/>
                          <a:ea typeface="宋体" panose="02010600030101010101" pitchFamily="2" charset="-122"/>
                        </a:rPr>
                        <a:t>Evening 2</a:t>
                      </a:r>
                      <a:endParaRPr lang="zh-CN" sz="90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a:solidFill>
                            <a:srgbClr val="1F497D"/>
                          </a:solidFill>
                          <a:effectLst/>
                          <a:latin typeface="Calibri" panose="020F0502020204030204" pitchFamily="34" charset="0"/>
                          <a:ea typeface="宋体" panose="02010600030101010101" pitchFamily="2" charset="-122"/>
                        </a:rPr>
                        <a:t>22:00-00:00</a:t>
                      </a:r>
                      <a:endParaRPr lang="zh-CN" sz="90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a:solidFill>
                            <a:srgbClr val="1F497D"/>
                          </a:solidFill>
                          <a:effectLst/>
                          <a:latin typeface="Calibri" panose="020F0502020204030204" pitchFamily="34" charset="0"/>
                          <a:ea typeface="宋体" panose="02010600030101010101" pitchFamily="2" charset="-122"/>
                        </a:rPr>
                        <a:t>16:00-18:00</a:t>
                      </a:r>
                      <a:endParaRPr lang="zh-CN" sz="90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1F497D"/>
                          </a:solidFill>
                          <a:effectLst/>
                          <a:latin typeface="Calibri" panose="020F0502020204030204" pitchFamily="34" charset="0"/>
                          <a:ea typeface="宋体" panose="02010600030101010101" pitchFamily="2" charset="-122"/>
                        </a:rPr>
                        <a:t>13:00-15:00</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1F497D"/>
                          </a:solidFill>
                          <a:effectLst/>
                          <a:latin typeface="Calibri" panose="020F0502020204030204" pitchFamily="34" charset="0"/>
                          <a:ea typeface="宋体" panose="02010600030101010101" pitchFamily="2" charset="-122"/>
                        </a:rPr>
                        <a:t>04:00-06:00</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3" name="Footer Placeholder 2">
            <a:extLst>
              <a:ext uri="{FF2B5EF4-FFF2-40B4-BE49-F238E27FC236}">
                <a16:creationId xmlns:a16="http://schemas.microsoft.com/office/drawing/2014/main" id="{E024C25B-2560-4F41-8BFA-36D99C30AF1B}"/>
              </a:ext>
            </a:extLst>
          </p:cNvPr>
          <p:cNvSpPr>
            <a:spLocks noGrp="1"/>
          </p:cNvSpPr>
          <p:nvPr>
            <p:ph type="ftr" idx="14"/>
          </p:nvPr>
        </p:nvSpPr>
        <p:spPr/>
        <p:txBody>
          <a:bodyPr/>
          <a:lstStyle/>
          <a:p>
            <a:r>
              <a:rPr lang="en-GB"/>
              <a:t>Tony Xiao Han, Huawei</a:t>
            </a:r>
            <a:endParaRPr lang="en-GB" dirty="0"/>
          </a:p>
        </p:txBody>
      </p:sp>
      <p:sp>
        <p:nvSpPr>
          <p:cNvPr id="4" name="Slide Number Placeholder 3">
            <a:extLst>
              <a:ext uri="{FF2B5EF4-FFF2-40B4-BE49-F238E27FC236}">
                <a16:creationId xmlns:a16="http://schemas.microsoft.com/office/drawing/2014/main" id="{4F02C5E9-102A-4884-BC7B-4D6423C78482}"/>
              </a:ext>
            </a:extLst>
          </p:cNvPr>
          <p:cNvSpPr>
            <a:spLocks noGrp="1"/>
          </p:cNvSpPr>
          <p:nvPr>
            <p:ph type="sldNum" idx="12"/>
          </p:nvPr>
        </p:nvSpPr>
        <p:spPr/>
        <p:txBody>
          <a:bodyPr/>
          <a:lstStyle/>
          <a:p>
            <a:r>
              <a:rPr lang="en-GB"/>
              <a:t>Slide </a:t>
            </a:r>
            <a:fld id="{440F5867-744E-4AA6-B0ED-4C44D2DFBB7B}" type="slidenum">
              <a:rPr lang="en-GB" smtClean="0"/>
              <a:pPr/>
              <a:t>73</a:t>
            </a:fld>
            <a:endParaRPr lang="en-GB" dirty="0"/>
          </a:p>
        </p:txBody>
      </p:sp>
      <p:sp>
        <p:nvSpPr>
          <p:cNvPr id="7" name="Date Placeholder 6">
            <a:extLst>
              <a:ext uri="{FF2B5EF4-FFF2-40B4-BE49-F238E27FC236}">
                <a16:creationId xmlns:a16="http://schemas.microsoft.com/office/drawing/2014/main" id="{429382C2-FA9E-4DE0-84CC-73A02B1DEDEA}"/>
              </a:ext>
            </a:extLst>
          </p:cNvPr>
          <p:cNvSpPr>
            <a:spLocks noGrp="1"/>
          </p:cNvSpPr>
          <p:nvPr>
            <p:ph type="dt" idx="15"/>
          </p:nvPr>
        </p:nvSpPr>
        <p:spPr/>
        <p:txBody>
          <a:bodyPr/>
          <a:lstStyle/>
          <a:p>
            <a:r>
              <a:rPr lang="en-US"/>
              <a:t>March 2022</a:t>
            </a:r>
            <a:endParaRPr lang="en-GB" dirty="0"/>
          </a:p>
        </p:txBody>
      </p:sp>
    </p:spTree>
    <p:extLst>
      <p:ext uri="{BB962C8B-B14F-4D97-AF65-F5344CB8AC3E}">
        <p14:creationId xmlns:p14="http://schemas.microsoft.com/office/powerpoint/2010/main" val="235387524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2"/>
          <p:cNvSpPr>
            <a:spLocks noGrp="1" noChangeArrowheads="1"/>
          </p:cNvSpPr>
          <p:nvPr>
            <p:ph type="title"/>
          </p:nvPr>
        </p:nvSpPr>
        <p:spPr>
          <a:noFill/>
        </p:spPr>
        <p:txBody>
          <a:bodyPr/>
          <a:lstStyle/>
          <a:p>
            <a:r>
              <a:rPr lang="en-US" dirty="0" err="1"/>
              <a:t>TGbh</a:t>
            </a:r>
            <a:r>
              <a:rPr lang="en-US" dirty="0"/>
              <a:t> Closing Report </a:t>
            </a:r>
          </a:p>
        </p:txBody>
      </p:sp>
      <p:sp>
        <p:nvSpPr>
          <p:cNvPr id="1031" name="Rectangle 6"/>
          <p:cNvSpPr>
            <a:spLocks noGrp="1" noChangeArrowheads="1"/>
          </p:cNvSpPr>
          <p:nvPr>
            <p:ph type="body" idx="1"/>
          </p:nvPr>
        </p:nvSpPr>
        <p:spPr>
          <a:xfrm>
            <a:off x="2209800" y="1524000"/>
            <a:ext cx="7772400" cy="381000"/>
          </a:xfrm>
          <a:noFill/>
        </p:spPr>
        <p:txBody>
          <a:bodyPr/>
          <a:lstStyle/>
          <a:p>
            <a:pPr algn="ctr">
              <a:buFontTx/>
              <a:buNone/>
            </a:pPr>
            <a:r>
              <a:rPr lang="en-US" sz="2000" dirty="0"/>
              <a:t>Date:</a:t>
            </a:r>
            <a:r>
              <a:rPr lang="en-US" sz="2000" b="0" dirty="0"/>
              <a:t> 2022-03-14</a:t>
            </a:r>
          </a:p>
        </p:txBody>
      </p:sp>
      <p:graphicFrame>
        <p:nvGraphicFramePr>
          <p:cNvPr id="1026" name="Object 11"/>
          <p:cNvGraphicFramePr>
            <a:graphicFrameLocks noChangeAspect="1"/>
          </p:cNvGraphicFramePr>
          <p:nvPr>
            <p:extLst>
              <p:ext uri="{D42A27DB-BD31-4B8C-83A1-F6EECF244321}">
                <p14:modId xmlns:p14="http://schemas.microsoft.com/office/powerpoint/2010/main" val="3305098018"/>
              </p:ext>
            </p:extLst>
          </p:nvPr>
        </p:nvGraphicFramePr>
        <p:xfrm>
          <a:off x="2041526" y="2286001"/>
          <a:ext cx="7559675" cy="2632075"/>
        </p:xfrm>
        <a:graphic>
          <a:graphicData uri="http://schemas.openxmlformats.org/presentationml/2006/ole">
            <mc:AlternateContent xmlns:mc="http://schemas.openxmlformats.org/markup-compatibility/2006">
              <mc:Choice xmlns:v="urn:schemas-microsoft-com:vml" Requires="v">
                <p:oleObj spid="_x0000_s10252" name="Document" r:id="rId4" imgW="8267030" imgH="2874253" progId="Word.Document.8">
                  <p:embed/>
                </p:oleObj>
              </mc:Choice>
              <mc:Fallback>
                <p:oleObj name="Document" r:id="rId4" imgW="8267030" imgH="2874253" progId="Word.Document.8">
                  <p:embed/>
                  <p:pic>
                    <p:nvPicPr>
                      <p:cNvPr id="1026" name="Object 11"/>
                      <p:cNvPicPr>
                        <a:picLocks noChangeAspect="1" noChangeArrowheads="1"/>
                      </p:cNvPicPr>
                      <p:nvPr/>
                    </p:nvPicPr>
                    <p:blipFill>
                      <a:blip r:embed="rId5"/>
                      <a:srcRect/>
                      <a:stretch>
                        <a:fillRect/>
                      </a:stretch>
                    </p:blipFill>
                    <p:spPr bwMode="auto">
                      <a:xfrm>
                        <a:off x="2041526" y="2286001"/>
                        <a:ext cx="7559675" cy="2632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2" name="Rectangle 12"/>
          <p:cNvSpPr>
            <a:spLocks noChangeArrowheads="1"/>
          </p:cNvSpPr>
          <p:nvPr/>
        </p:nvSpPr>
        <p:spPr bwMode="auto">
          <a:xfrm>
            <a:off x="2057400" y="1939925"/>
            <a:ext cx="1447800" cy="381000"/>
          </a:xfrm>
          <a:prstGeom prst="rect">
            <a:avLst/>
          </a:prstGeom>
          <a:noFill/>
          <a:ln w="9525">
            <a:noFill/>
            <a:miter lim="800000"/>
            <a:headEnd/>
            <a:tailEnd/>
          </a:ln>
        </p:spPr>
        <p:txBody>
          <a:bodyPr lIns="92075" tIns="46038" rIns="92075" bIns="46038"/>
          <a:lstStyle/>
          <a:p>
            <a:pPr marL="342900" indent="-342900">
              <a:spcBef>
                <a:spcPct val="20000"/>
              </a:spcBef>
            </a:pPr>
            <a:r>
              <a:rPr lang="en-US" sz="2000" b="1"/>
              <a:t>Authors:</a:t>
            </a:r>
            <a:endParaRPr lang="en-US" sz="2000"/>
          </a:p>
        </p:txBody>
      </p:sp>
      <p:sp>
        <p:nvSpPr>
          <p:cNvPr id="2" name="Footer Placeholder 1">
            <a:extLst>
              <a:ext uri="{FF2B5EF4-FFF2-40B4-BE49-F238E27FC236}">
                <a16:creationId xmlns:a16="http://schemas.microsoft.com/office/drawing/2014/main" id="{0864B725-CBB7-4541-B35E-6D9D60B0A0E6}"/>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0E023FF2-2BB3-41A0-978D-1695801929D4}"/>
              </a:ext>
            </a:extLst>
          </p:cNvPr>
          <p:cNvSpPr>
            <a:spLocks noGrp="1"/>
          </p:cNvSpPr>
          <p:nvPr>
            <p:ph type="sldNum" idx="12"/>
          </p:nvPr>
        </p:nvSpPr>
        <p:spPr/>
        <p:txBody>
          <a:bodyPr/>
          <a:lstStyle/>
          <a:p>
            <a:r>
              <a:rPr lang="en-GB"/>
              <a:t>Slide </a:t>
            </a:r>
            <a:fld id="{440F5867-744E-4AA6-B0ED-4C44D2DFBB7B}" type="slidenum">
              <a:rPr lang="en-GB" smtClean="0"/>
              <a:pPr/>
              <a:t>74</a:t>
            </a:fld>
            <a:endParaRPr lang="en-GB" dirty="0"/>
          </a:p>
        </p:txBody>
      </p:sp>
      <p:sp>
        <p:nvSpPr>
          <p:cNvPr id="4" name="Date Placeholder 3">
            <a:extLst>
              <a:ext uri="{FF2B5EF4-FFF2-40B4-BE49-F238E27FC236}">
                <a16:creationId xmlns:a16="http://schemas.microsoft.com/office/drawing/2014/main" id="{793C908D-F78C-4DB8-B1F4-B50C7EE9AAFC}"/>
              </a:ext>
            </a:extLst>
          </p:cNvPr>
          <p:cNvSpPr>
            <a:spLocks noGrp="1"/>
          </p:cNvSpPr>
          <p:nvPr>
            <p:ph type="dt" idx="15"/>
          </p:nvPr>
        </p:nvSpPr>
        <p:spPr/>
        <p:txBody>
          <a:bodyPr/>
          <a:lstStyle/>
          <a:p>
            <a:r>
              <a:rPr lang="en-US"/>
              <a:t>March 2022</a:t>
            </a:r>
            <a:endParaRPr lang="en-GB" dirty="0"/>
          </a:p>
        </p:txBody>
      </p:sp>
    </p:spTree>
    <p:extLst>
      <p:ext uri="{BB962C8B-B14F-4D97-AF65-F5344CB8AC3E}">
        <p14:creationId xmlns:p14="http://schemas.microsoft.com/office/powerpoint/2010/main" val="44411227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a:t>Abstract</a:t>
            </a:r>
          </a:p>
        </p:txBody>
      </p:sp>
      <p:sp>
        <p:nvSpPr>
          <p:cNvPr id="14339" name="Rectangle 3"/>
          <p:cNvSpPr>
            <a:spLocks noGrp="1" noChangeArrowheads="1"/>
          </p:cNvSpPr>
          <p:nvPr>
            <p:ph idx="1"/>
          </p:nvPr>
        </p:nvSpPr>
        <p:spPr/>
        <p:txBody>
          <a:bodyPr/>
          <a:lstStyle/>
          <a:p>
            <a:pPr algn="ctr" eaLnBrk="1" hangingPunct="1">
              <a:buFontTx/>
              <a:buNone/>
            </a:pPr>
            <a:r>
              <a:rPr lang="en-US" dirty="0"/>
              <a:t>This document is the closing report for </a:t>
            </a:r>
            <a:r>
              <a:rPr lang="en-US" dirty="0" err="1"/>
              <a:t>TGbh</a:t>
            </a:r>
            <a:endParaRPr lang="en-US" dirty="0"/>
          </a:p>
          <a:p>
            <a:pPr algn="ctr" eaLnBrk="1" hangingPunct="1">
              <a:buFontTx/>
              <a:buNone/>
            </a:pPr>
            <a:r>
              <a:rPr lang="en-US" dirty="0"/>
              <a:t>“Randomized and Changing MAC addresses” (RCM)</a:t>
            </a:r>
          </a:p>
          <a:p>
            <a:pPr algn="ctr" eaLnBrk="1" hangingPunct="1">
              <a:buFontTx/>
              <a:buNone/>
            </a:pPr>
            <a:r>
              <a:rPr lang="en-US" dirty="0"/>
              <a:t>March 2022 Plenary Session (virtual)</a:t>
            </a:r>
          </a:p>
        </p:txBody>
      </p:sp>
      <p:sp>
        <p:nvSpPr>
          <p:cNvPr id="2" name="Footer Placeholder 1">
            <a:extLst>
              <a:ext uri="{FF2B5EF4-FFF2-40B4-BE49-F238E27FC236}">
                <a16:creationId xmlns:a16="http://schemas.microsoft.com/office/drawing/2014/main" id="{70BB0989-98F3-4919-9582-71A6801B2F88}"/>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6C5A99B8-66C3-456D-97E0-699F1DA36D88}"/>
              </a:ext>
            </a:extLst>
          </p:cNvPr>
          <p:cNvSpPr>
            <a:spLocks noGrp="1"/>
          </p:cNvSpPr>
          <p:nvPr>
            <p:ph type="sldNum" idx="12"/>
          </p:nvPr>
        </p:nvSpPr>
        <p:spPr/>
        <p:txBody>
          <a:bodyPr/>
          <a:lstStyle/>
          <a:p>
            <a:r>
              <a:rPr lang="en-GB"/>
              <a:t>Slide </a:t>
            </a:r>
            <a:fld id="{440F5867-744E-4AA6-B0ED-4C44D2DFBB7B}" type="slidenum">
              <a:rPr lang="en-GB" smtClean="0"/>
              <a:pPr/>
              <a:t>75</a:t>
            </a:fld>
            <a:endParaRPr lang="en-GB" dirty="0"/>
          </a:p>
        </p:txBody>
      </p:sp>
      <p:sp>
        <p:nvSpPr>
          <p:cNvPr id="4" name="Date Placeholder 3">
            <a:extLst>
              <a:ext uri="{FF2B5EF4-FFF2-40B4-BE49-F238E27FC236}">
                <a16:creationId xmlns:a16="http://schemas.microsoft.com/office/drawing/2014/main" id="{EBE03B25-F54C-4A63-B1F1-F31443FFB2C2}"/>
              </a:ext>
            </a:extLst>
          </p:cNvPr>
          <p:cNvSpPr>
            <a:spLocks noGrp="1"/>
          </p:cNvSpPr>
          <p:nvPr>
            <p:ph type="dt" idx="15"/>
          </p:nvPr>
        </p:nvSpPr>
        <p:spPr/>
        <p:txBody>
          <a:bodyPr/>
          <a:lstStyle/>
          <a:p>
            <a:r>
              <a:rPr lang="en-US"/>
              <a:t>March 2022</a:t>
            </a:r>
            <a:endParaRPr lang="en-GB" dirty="0"/>
          </a:p>
        </p:txBody>
      </p:sp>
    </p:spTree>
    <p:extLst>
      <p:ext uri="{BB962C8B-B14F-4D97-AF65-F5344CB8AC3E}">
        <p14:creationId xmlns:p14="http://schemas.microsoft.com/office/powerpoint/2010/main" val="392242369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2209800" y="685800"/>
            <a:ext cx="7772400" cy="609600"/>
          </a:xfrm>
        </p:spPr>
        <p:txBody>
          <a:bodyPr/>
          <a:lstStyle/>
          <a:p>
            <a:r>
              <a:rPr lang="en-US" dirty="0"/>
              <a:t>Work Completed</a:t>
            </a:r>
          </a:p>
        </p:txBody>
      </p:sp>
      <p:sp>
        <p:nvSpPr>
          <p:cNvPr id="15366" name="Rectangle 3"/>
          <p:cNvSpPr>
            <a:spLocks noGrp="1" noChangeArrowheads="1"/>
          </p:cNvSpPr>
          <p:nvPr>
            <p:ph type="body" idx="1"/>
          </p:nvPr>
        </p:nvSpPr>
        <p:spPr>
          <a:xfrm>
            <a:off x="2057400" y="1447800"/>
            <a:ext cx="8229600" cy="5029200"/>
          </a:xfrm>
        </p:spPr>
        <p:txBody>
          <a:bodyPr/>
          <a:lstStyle/>
          <a:p>
            <a:pPr>
              <a:spcBef>
                <a:spcPts val="0"/>
              </a:spcBef>
            </a:pPr>
            <a:r>
              <a:rPr lang="en-US" dirty="0"/>
              <a:t>Agenda is here: </a:t>
            </a:r>
            <a:r>
              <a:rPr lang="en-US" dirty="0">
                <a:hlinkClick r:id="rId3"/>
              </a:rPr>
              <a:t>11-22/0262r8</a:t>
            </a:r>
            <a:r>
              <a:rPr lang="en-US" dirty="0"/>
              <a:t> </a:t>
            </a:r>
          </a:p>
          <a:p>
            <a:pPr>
              <a:spcBef>
                <a:spcPts val="0"/>
              </a:spcBef>
            </a:pPr>
            <a:r>
              <a:rPr lang="en-US" dirty="0"/>
              <a:t>Latest Issue Tracking document: </a:t>
            </a:r>
            <a:r>
              <a:rPr lang="en-US" dirty="0">
                <a:hlinkClick r:id="rId4"/>
              </a:rPr>
              <a:t>11-21/0332r30</a:t>
            </a:r>
            <a:r>
              <a:rPr lang="en-US" dirty="0"/>
              <a:t> </a:t>
            </a:r>
          </a:p>
          <a:p>
            <a:pPr>
              <a:spcBef>
                <a:spcPts val="0"/>
              </a:spcBef>
            </a:pPr>
            <a:r>
              <a:rPr lang="en-US" dirty="0"/>
              <a:t>Contributions reviewed:</a:t>
            </a:r>
          </a:p>
          <a:p>
            <a:pPr lvl="1">
              <a:lnSpc>
                <a:spcPct val="90000"/>
              </a:lnSpc>
              <a:spcBef>
                <a:spcPts val="0"/>
              </a:spcBef>
              <a:spcAft>
                <a:spcPts val="300"/>
              </a:spcAft>
              <a:buFont typeface="Arial" panose="020B0604020202020204" pitchFamily="34" charset="0"/>
              <a:buChar char="•"/>
              <a:defRPr/>
            </a:pPr>
            <a:r>
              <a:rPr lang="en-US" sz="1800" b="1" dirty="0">
                <a:hlinkClick r:id="rId5"/>
              </a:rPr>
              <a:t>11-22/0434r1</a:t>
            </a:r>
            <a:r>
              <a:rPr lang="en-US" sz="1800" b="1" dirty="0"/>
              <a:t>: Proposed CSD update</a:t>
            </a:r>
          </a:p>
          <a:p>
            <a:pPr lvl="1">
              <a:lnSpc>
                <a:spcPct val="90000"/>
              </a:lnSpc>
              <a:spcBef>
                <a:spcPts val="0"/>
              </a:spcBef>
              <a:spcAft>
                <a:spcPts val="300"/>
              </a:spcAft>
              <a:buFont typeface="Arial" panose="020B0604020202020204" pitchFamily="34" charset="0"/>
              <a:buChar char="•"/>
              <a:defRPr/>
            </a:pPr>
            <a:r>
              <a:rPr lang="en-US" sz="1800" b="1" dirty="0">
                <a:hlinkClick r:id="rId6"/>
              </a:rPr>
              <a:t>11-22/0474r1</a:t>
            </a:r>
            <a:r>
              <a:rPr lang="en-US" sz="1800" b="1" dirty="0"/>
              <a:t>: TGbh way ahead</a:t>
            </a:r>
          </a:p>
          <a:p>
            <a:pPr lvl="1">
              <a:lnSpc>
                <a:spcPct val="90000"/>
              </a:lnSpc>
              <a:spcBef>
                <a:spcPts val="0"/>
              </a:spcBef>
              <a:spcAft>
                <a:spcPts val="300"/>
              </a:spcAft>
              <a:buFont typeface="Arial" panose="020B0604020202020204" pitchFamily="34" charset="0"/>
              <a:buChar char="•"/>
              <a:defRPr/>
            </a:pPr>
            <a:r>
              <a:rPr lang="en-US" sz="1800" b="1" dirty="0">
                <a:hlinkClick r:id="rId7"/>
              </a:rPr>
              <a:t>11-21/0332r32</a:t>
            </a:r>
            <a:r>
              <a:rPr lang="en-US" sz="1800" b="1" dirty="0"/>
              <a:t>: Issues Tracking proposed additions/changes</a:t>
            </a:r>
          </a:p>
          <a:p>
            <a:pPr lvl="1">
              <a:lnSpc>
                <a:spcPct val="90000"/>
              </a:lnSpc>
              <a:spcBef>
                <a:spcPts val="0"/>
              </a:spcBef>
              <a:spcAft>
                <a:spcPts val="300"/>
              </a:spcAft>
              <a:buFont typeface="Arial" panose="020B0604020202020204" pitchFamily="34" charset="0"/>
              <a:buChar char="•"/>
              <a:defRPr/>
            </a:pPr>
            <a:r>
              <a:rPr lang="en-US" altLang="en-US" sz="1800" b="1" dirty="0">
                <a:solidFill>
                  <a:schemeClr val="accent2"/>
                </a:solidFill>
                <a:hlinkClick r:id="rId8">
                  <a:extLst>
                    <a:ext uri="{A12FA001-AC4F-418D-AE19-62706E023703}">
                      <ahyp:hlinkClr xmlns:ahyp="http://schemas.microsoft.com/office/drawing/2018/hyperlinkcolor" val="tx"/>
                    </a:ext>
                  </a:extLst>
                </a:hlinkClick>
              </a:rPr>
              <a:t>11-22/0459r0</a:t>
            </a:r>
            <a:r>
              <a:rPr lang="en-US" altLang="en-US" sz="1800" b="1" dirty="0"/>
              <a:t>: Merged solutions concept</a:t>
            </a:r>
          </a:p>
          <a:p>
            <a:pPr lvl="1">
              <a:lnSpc>
                <a:spcPct val="90000"/>
              </a:lnSpc>
              <a:spcBef>
                <a:spcPts val="0"/>
              </a:spcBef>
              <a:spcAft>
                <a:spcPts val="300"/>
              </a:spcAft>
              <a:buFont typeface="Arial" panose="020B0604020202020204" pitchFamily="34" charset="0"/>
              <a:buChar char="•"/>
              <a:defRPr/>
            </a:pPr>
            <a:r>
              <a:rPr lang="en-US" altLang="en-US" sz="1800" b="1" dirty="0">
                <a:solidFill>
                  <a:schemeClr val="accent2"/>
                </a:solidFill>
                <a:hlinkClick r:id="rId9">
                  <a:extLst>
                    <a:ext uri="{A12FA001-AC4F-418D-AE19-62706E023703}">
                      <ahyp:hlinkClr xmlns:ahyp="http://schemas.microsoft.com/office/drawing/2018/hyperlinkcolor" val="tx"/>
                    </a:ext>
                  </a:extLst>
                </a:hlinkClick>
              </a:rPr>
              <a:t>11-22/0470r0</a:t>
            </a:r>
            <a:r>
              <a:rPr lang="en-US" altLang="en-US" sz="1800" b="1" dirty="0"/>
              <a:t>: Combined proposal</a:t>
            </a:r>
          </a:p>
          <a:p>
            <a:pPr lvl="1">
              <a:lnSpc>
                <a:spcPct val="90000"/>
              </a:lnSpc>
              <a:spcBef>
                <a:spcPts val="0"/>
              </a:spcBef>
              <a:spcAft>
                <a:spcPts val="300"/>
              </a:spcAft>
              <a:buFont typeface="Arial" panose="020B0604020202020204" pitchFamily="34" charset="0"/>
              <a:buChar char="•"/>
              <a:defRPr/>
            </a:pPr>
            <a:r>
              <a:rPr lang="en-US" altLang="en-US" sz="1800" b="1" dirty="0">
                <a:solidFill>
                  <a:schemeClr val="accent2"/>
                </a:solidFill>
                <a:hlinkClick r:id="rId10">
                  <a:extLst>
                    <a:ext uri="{A12FA001-AC4F-418D-AE19-62706E023703}">
                      <ahyp:hlinkClr xmlns:ahyp="http://schemas.microsoft.com/office/drawing/2018/hyperlinkcolor" val="tx"/>
                    </a:ext>
                  </a:extLst>
                </a:hlinkClick>
              </a:rPr>
              <a:t>11-22/0301r2</a:t>
            </a:r>
            <a:r>
              <a:rPr lang="en-US" altLang="en-US" sz="1800" b="1" dirty="0"/>
              <a:t>: MAAD MAC (1) text</a:t>
            </a:r>
          </a:p>
          <a:p>
            <a:pPr lvl="1">
              <a:lnSpc>
                <a:spcPct val="90000"/>
              </a:lnSpc>
              <a:spcBef>
                <a:spcPts val="0"/>
              </a:spcBef>
              <a:spcAft>
                <a:spcPts val="300"/>
              </a:spcAft>
              <a:buFont typeface="Arial" panose="020B0604020202020204" pitchFamily="34" charset="0"/>
              <a:buChar char="•"/>
              <a:defRPr/>
            </a:pPr>
            <a:r>
              <a:rPr lang="en-US" altLang="en-US" sz="1800" b="1" dirty="0">
                <a:solidFill>
                  <a:schemeClr val="accent2"/>
                </a:solidFill>
                <a:hlinkClick r:id="rId11">
                  <a:extLst>
                    <a:ext uri="{A12FA001-AC4F-418D-AE19-62706E023703}">
                      <ahyp:hlinkClr xmlns:ahyp="http://schemas.microsoft.com/office/drawing/2018/hyperlinkcolor" val="tx"/>
                    </a:ext>
                  </a:extLst>
                </a:hlinkClick>
              </a:rPr>
              <a:t>11-22/0424r1</a:t>
            </a:r>
            <a:r>
              <a:rPr lang="en-US" altLang="en-US" sz="1800" b="1" dirty="0"/>
              <a:t>: MAAD MAC 2 presentation</a:t>
            </a:r>
          </a:p>
          <a:p>
            <a:pPr lvl="1">
              <a:lnSpc>
                <a:spcPct val="90000"/>
              </a:lnSpc>
              <a:spcBef>
                <a:spcPts val="0"/>
              </a:spcBef>
              <a:spcAft>
                <a:spcPts val="300"/>
              </a:spcAft>
              <a:buFont typeface="Arial" panose="020B0604020202020204" pitchFamily="34" charset="0"/>
              <a:buChar char="•"/>
              <a:defRPr/>
            </a:pPr>
            <a:r>
              <a:rPr lang="en-US" altLang="en-US" sz="1800" b="1" dirty="0">
                <a:solidFill>
                  <a:schemeClr val="accent2"/>
                </a:solidFill>
                <a:hlinkClick r:id="rId12">
                  <a:extLst>
                    <a:ext uri="{A12FA001-AC4F-418D-AE19-62706E023703}">
                      <ahyp:hlinkClr xmlns:ahyp="http://schemas.microsoft.com/office/drawing/2018/hyperlinkcolor" val="tx"/>
                    </a:ext>
                  </a:extLst>
                </a:hlinkClick>
              </a:rPr>
              <a:t>11-22/0427r4</a:t>
            </a:r>
            <a:r>
              <a:rPr lang="en-US" altLang="en-US" sz="1800" b="1" dirty="0"/>
              <a:t>: MAAD MAC 2 text</a:t>
            </a:r>
          </a:p>
          <a:p>
            <a:pPr lvl="1">
              <a:lnSpc>
                <a:spcPct val="90000"/>
              </a:lnSpc>
              <a:spcBef>
                <a:spcPts val="0"/>
              </a:spcBef>
              <a:spcAft>
                <a:spcPts val="300"/>
              </a:spcAft>
              <a:buFont typeface="Arial" panose="020B0604020202020204" pitchFamily="34" charset="0"/>
              <a:buChar char="•"/>
              <a:defRPr/>
            </a:pPr>
            <a:r>
              <a:rPr lang="en-US" altLang="en-US" sz="1800" b="1" dirty="0">
                <a:solidFill>
                  <a:schemeClr val="bg2"/>
                </a:solidFill>
                <a:hlinkClick r:id="rId13"/>
              </a:rPr>
              <a:t>11-22/0473r0</a:t>
            </a:r>
            <a:r>
              <a:rPr lang="en-US" altLang="en-US" sz="1800" b="1" dirty="0">
                <a:solidFill>
                  <a:schemeClr val="tx1"/>
                </a:solidFill>
              </a:rPr>
              <a:t>: Rule based random MAC STA identification</a:t>
            </a:r>
          </a:p>
          <a:p>
            <a:pPr lvl="1">
              <a:lnSpc>
                <a:spcPct val="90000"/>
              </a:lnSpc>
              <a:spcBef>
                <a:spcPts val="0"/>
              </a:spcBef>
              <a:spcAft>
                <a:spcPts val="300"/>
              </a:spcAft>
              <a:buFont typeface="Arial" panose="020B0604020202020204" pitchFamily="34" charset="0"/>
              <a:buChar char="•"/>
              <a:defRPr/>
            </a:pPr>
            <a:r>
              <a:rPr lang="en-US" altLang="en-US" sz="1800" b="1" dirty="0">
                <a:solidFill>
                  <a:schemeClr val="tx1"/>
                </a:solidFill>
                <a:hlinkClick r:id="rId14"/>
              </a:rPr>
              <a:t>11-22/0187r2</a:t>
            </a:r>
            <a:r>
              <a:rPr lang="en-US" altLang="en-US" sz="1800" b="1" dirty="0">
                <a:solidFill>
                  <a:schemeClr val="tx1"/>
                </a:solidFill>
              </a:rPr>
              <a:t>: Network generated Device ID</a:t>
            </a:r>
          </a:p>
          <a:p>
            <a:pPr lvl="1">
              <a:lnSpc>
                <a:spcPct val="90000"/>
              </a:lnSpc>
              <a:spcBef>
                <a:spcPts val="0"/>
              </a:spcBef>
              <a:spcAft>
                <a:spcPts val="300"/>
              </a:spcAft>
              <a:buFont typeface="Arial" panose="020B0604020202020204" pitchFamily="34" charset="0"/>
              <a:buChar char="•"/>
              <a:defRPr/>
            </a:pPr>
            <a:r>
              <a:rPr lang="en-US" sz="1800" b="1" dirty="0">
                <a:hlinkClick r:id="rId15"/>
              </a:rPr>
              <a:t>11-22/0482r0</a:t>
            </a:r>
            <a:r>
              <a:rPr lang="en-US" sz="1800" b="1" dirty="0"/>
              <a:t>: Annex Text for Opaque Device ID</a:t>
            </a:r>
          </a:p>
          <a:p>
            <a:pPr lvl="1">
              <a:lnSpc>
                <a:spcPct val="90000"/>
              </a:lnSpc>
              <a:spcBef>
                <a:spcPts val="0"/>
              </a:spcBef>
              <a:spcAft>
                <a:spcPts val="300"/>
              </a:spcAft>
              <a:buFont typeface="Arial" panose="020B0604020202020204" pitchFamily="34" charset="0"/>
              <a:buChar char="•"/>
              <a:defRPr/>
            </a:pPr>
            <a:r>
              <a:rPr lang="en-US" sz="1800" b="1" dirty="0">
                <a:solidFill>
                  <a:schemeClr val="accent2"/>
                </a:solidFill>
                <a:hlinkClick r:id="rId16">
                  <a:extLst>
                    <a:ext uri="{A12FA001-AC4F-418D-AE19-62706E023703}">
                      <ahyp:hlinkClr xmlns:ahyp="http://schemas.microsoft.com/office/drawing/2018/hyperlinkcolor" val="tx"/>
                    </a:ext>
                  </a:extLst>
                </a:hlinkClick>
              </a:rPr>
              <a:t>11-22/0435r0</a:t>
            </a:r>
            <a:r>
              <a:rPr lang="en-US" sz="1800" b="1" dirty="0"/>
              <a:t>: Open issues from Issues Tracking (partially reviewed)</a:t>
            </a:r>
          </a:p>
          <a:p>
            <a:pPr>
              <a:lnSpc>
                <a:spcPct val="90000"/>
              </a:lnSpc>
              <a:spcBef>
                <a:spcPts val="0"/>
              </a:spcBef>
              <a:spcAft>
                <a:spcPts val="300"/>
              </a:spcAft>
              <a:buFont typeface="Arial" panose="020B0604020202020204" pitchFamily="34" charset="0"/>
              <a:buChar char="•"/>
              <a:defRPr/>
            </a:pPr>
            <a:r>
              <a:rPr lang="en-US" sz="2200" dirty="0">
                <a:solidFill>
                  <a:srgbClr val="FF0000"/>
                </a:solidFill>
              </a:rPr>
              <a:t>Missed target for Draft 1.0</a:t>
            </a:r>
            <a:r>
              <a:rPr lang="en-US" sz="2200" dirty="0"/>
              <a:t>, out of March session</a:t>
            </a:r>
          </a:p>
        </p:txBody>
      </p:sp>
      <p:sp>
        <p:nvSpPr>
          <p:cNvPr id="2" name="Footer Placeholder 1">
            <a:extLst>
              <a:ext uri="{FF2B5EF4-FFF2-40B4-BE49-F238E27FC236}">
                <a16:creationId xmlns:a16="http://schemas.microsoft.com/office/drawing/2014/main" id="{1E9B6E02-541C-4935-A6EE-FBA0C4FED5AF}"/>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9A722427-7A3B-47CA-A927-B38B10BDD185}"/>
              </a:ext>
            </a:extLst>
          </p:cNvPr>
          <p:cNvSpPr>
            <a:spLocks noGrp="1"/>
          </p:cNvSpPr>
          <p:nvPr>
            <p:ph type="sldNum" idx="12"/>
          </p:nvPr>
        </p:nvSpPr>
        <p:spPr/>
        <p:txBody>
          <a:bodyPr/>
          <a:lstStyle/>
          <a:p>
            <a:r>
              <a:rPr lang="en-GB"/>
              <a:t>Slide </a:t>
            </a:r>
            <a:fld id="{440F5867-744E-4AA6-B0ED-4C44D2DFBB7B}" type="slidenum">
              <a:rPr lang="en-GB" smtClean="0"/>
              <a:pPr/>
              <a:t>76</a:t>
            </a:fld>
            <a:endParaRPr lang="en-GB" dirty="0"/>
          </a:p>
        </p:txBody>
      </p:sp>
      <p:sp>
        <p:nvSpPr>
          <p:cNvPr id="4" name="Date Placeholder 3">
            <a:extLst>
              <a:ext uri="{FF2B5EF4-FFF2-40B4-BE49-F238E27FC236}">
                <a16:creationId xmlns:a16="http://schemas.microsoft.com/office/drawing/2014/main" id="{4E8B42D9-6E41-4A94-9B01-B283A29D2707}"/>
              </a:ext>
            </a:extLst>
          </p:cNvPr>
          <p:cNvSpPr>
            <a:spLocks noGrp="1"/>
          </p:cNvSpPr>
          <p:nvPr>
            <p:ph type="dt" idx="15"/>
          </p:nvPr>
        </p:nvSpPr>
        <p:spPr/>
        <p:txBody>
          <a:bodyPr/>
          <a:lstStyle/>
          <a:p>
            <a:r>
              <a:rPr lang="en-US"/>
              <a:t>March 2022</a:t>
            </a:r>
            <a:endParaRPr lang="en-GB" dirty="0"/>
          </a:p>
        </p:txBody>
      </p:sp>
    </p:spTree>
    <p:extLst>
      <p:ext uri="{BB962C8B-B14F-4D97-AF65-F5344CB8AC3E}">
        <p14:creationId xmlns:p14="http://schemas.microsoft.com/office/powerpoint/2010/main" val="345600337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2209800" y="685800"/>
            <a:ext cx="7772400" cy="609600"/>
          </a:xfrm>
        </p:spPr>
        <p:txBody>
          <a:bodyPr/>
          <a:lstStyle/>
          <a:p>
            <a:r>
              <a:rPr lang="en-US" dirty="0"/>
              <a:t>Timeline</a:t>
            </a:r>
          </a:p>
        </p:txBody>
      </p:sp>
      <p:sp>
        <p:nvSpPr>
          <p:cNvPr id="15366" name="Rectangle 3"/>
          <p:cNvSpPr>
            <a:spLocks noGrp="1" noChangeArrowheads="1"/>
          </p:cNvSpPr>
          <p:nvPr>
            <p:ph type="body" idx="1"/>
          </p:nvPr>
        </p:nvSpPr>
        <p:spPr>
          <a:xfrm>
            <a:off x="1905000" y="1295400"/>
            <a:ext cx="8382000" cy="4876800"/>
          </a:xfrm>
        </p:spPr>
        <p:txBody>
          <a:bodyPr/>
          <a:lstStyle/>
          <a:p>
            <a:pPr lvl="1">
              <a:spcBef>
                <a:spcPts val="0"/>
              </a:spcBef>
            </a:pPr>
            <a:endParaRPr lang="en-US" sz="1800" b="1" dirty="0"/>
          </a:p>
          <a:p>
            <a:pPr lvl="1" algn="just">
              <a:spcBef>
                <a:spcPts val="0"/>
              </a:spcBef>
            </a:pPr>
            <a:r>
              <a:rPr lang="en-US" altLang="zh-CN" sz="2400" dirty="0"/>
              <a:t>PAR approved				</a:t>
            </a:r>
            <a:r>
              <a:rPr lang="en-US" altLang="zh-CN" sz="2400" dirty="0">
                <a:highlight>
                  <a:srgbClr val="00FF00"/>
                </a:highlight>
              </a:rPr>
              <a:t>Feb 2021</a:t>
            </a:r>
          </a:p>
          <a:p>
            <a:pPr lvl="1" algn="just">
              <a:spcBef>
                <a:spcPts val="0"/>
              </a:spcBef>
            </a:pPr>
            <a:r>
              <a:rPr lang="en-US" altLang="zh-CN" sz="2400" dirty="0"/>
              <a:t>First TG meeting			</a:t>
            </a:r>
            <a:r>
              <a:rPr lang="en-US" altLang="zh-CN" sz="2400" dirty="0">
                <a:highlight>
                  <a:srgbClr val="00FF00"/>
                </a:highlight>
              </a:rPr>
              <a:t>Mar 2021</a:t>
            </a:r>
          </a:p>
          <a:p>
            <a:pPr lvl="1" algn="just">
              <a:spcBef>
                <a:spcPts val="0"/>
              </a:spcBef>
            </a:pPr>
            <a:r>
              <a:rPr lang="en-US" altLang="zh-CN" sz="2400" dirty="0"/>
              <a:t>D0.1 					</a:t>
            </a:r>
            <a:r>
              <a:rPr lang="en-US" altLang="zh-CN" sz="2400" dirty="0">
                <a:highlight>
                  <a:srgbClr val="FF0000"/>
                </a:highlight>
              </a:rPr>
              <a:t>Jan 2022</a:t>
            </a:r>
          </a:p>
          <a:p>
            <a:pPr lvl="1" algn="just">
              <a:spcBef>
                <a:spcPts val="0"/>
              </a:spcBef>
            </a:pPr>
            <a:r>
              <a:rPr lang="en-US" altLang="zh-CN" sz="2400" dirty="0"/>
              <a:t>Initial Letter Ballot (D1.0)		</a:t>
            </a:r>
            <a:r>
              <a:rPr lang="en-US" altLang="zh-CN" sz="2400" dirty="0">
                <a:highlight>
                  <a:srgbClr val="FF0000"/>
                </a:highlight>
              </a:rPr>
              <a:t>Mar 2022 </a:t>
            </a:r>
          </a:p>
          <a:p>
            <a:pPr lvl="1" algn="just">
              <a:spcBef>
                <a:spcPts val="0"/>
              </a:spcBef>
            </a:pPr>
            <a:r>
              <a:rPr lang="en-US" altLang="zh-CN" sz="2400" dirty="0"/>
              <a:t>Recirculation LB (D2.0)		Jul 2022</a:t>
            </a:r>
          </a:p>
          <a:p>
            <a:pPr lvl="1" algn="just">
              <a:spcBef>
                <a:spcPts val="0"/>
              </a:spcBef>
            </a:pPr>
            <a:r>
              <a:rPr lang="en-US" altLang="zh-CN" sz="2400" dirty="0"/>
              <a:t>Initial SA Ballot (D3.0)			Nov 2022</a:t>
            </a:r>
          </a:p>
          <a:p>
            <a:pPr lvl="1" algn="just">
              <a:spcBef>
                <a:spcPts val="0"/>
              </a:spcBef>
            </a:pPr>
            <a:r>
              <a:rPr lang="en-US" altLang="zh-CN" sz="2400" dirty="0"/>
              <a:t>Final 802.11 WG approval		Mar 2023 </a:t>
            </a:r>
          </a:p>
          <a:p>
            <a:pPr lvl="1" algn="just">
              <a:spcBef>
                <a:spcPts val="0"/>
              </a:spcBef>
            </a:pPr>
            <a:r>
              <a:rPr lang="en-US" altLang="zh-CN" sz="2400" dirty="0"/>
              <a:t>802 EC approval			May 2023</a:t>
            </a:r>
          </a:p>
          <a:p>
            <a:pPr lvl="1" algn="just">
              <a:spcBef>
                <a:spcPts val="0"/>
              </a:spcBef>
            </a:pPr>
            <a:r>
              <a:rPr lang="en-US" altLang="zh-CN" sz="2400" dirty="0" err="1"/>
              <a:t>RevCom</a:t>
            </a:r>
            <a:r>
              <a:rPr lang="en-US" altLang="zh-CN" sz="2400" dirty="0"/>
              <a:t> and SASB approval		May 2023</a:t>
            </a:r>
            <a:endParaRPr lang="en-US" sz="2400" b="1" dirty="0"/>
          </a:p>
          <a:p>
            <a:pPr marL="0" indent="0">
              <a:spcBef>
                <a:spcPts val="0"/>
              </a:spcBef>
            </a:pPr>
            <a:endParaRPr lang="en-US" dirty="0"/>
          </a:p>
          <a:p>
            <a:pPr marL="457200" lvl="1" indent="0">
              <a:spcBef>
                <a:spcPts val="0"/>
              </a:spcBef>
            </a:pPr>
            <a:endParaRPr lang="en-US" dirty="0"/>
          </a:p>
          <a:p>
            <a:pPr marL="457200" lvl="1" indent="0">
              <a:spcBef>
                <a:spcPts val="0"/>
              </a:spcBef>
            </a:pPr>
            <a:endParaRPr lang="en-US" dirty="0"/>
          </a:p>
          <a:p>
            <a:pPr>
              <a:spcBef>
                <a:spcPts val="0"/>
              </a:spcBef>
            </a:pPr>
            <a:endParaRPr lang="en-US" u="sng" dirty="0"/>
          </a:p>
        </p:txBody>
      </p:sp>
      <p:sp>
        <p:nvSpPr>
          <p:cNvPr id="2" name="Footer Placeholder 1">
            <a:extLst>
              <a:ext uri="{FF2B5EF4-FFF2-40B4-BE49-F238E27FC236}">
                <a16:creationId xmlns:a16="http://schemas.microsoft.com/office/drawing/2014/main" id="{12C13CBC-FAA9-4519-A35F-1E6337E7615D}"/>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CE89FA7E-C4C6-4EEF-AD56-ACA4E44FA835}"/>
              </a:ext>
            </a:extLst>
          </p:cNvPr>
          <p:cNvSpPr>
            <a:spLocks noGrp="1"/>
          </p:cNvSpPr>
          <p:nvPr>
            <p:ph type="sldNum" idx="12"/>
          </p:nvPr>
        </p:nvSpPr>
        <p:spPr/>
        <p:txBody>
          <a:bodyPr/>
          <a:lstStyle/>
          <a:p>
            <a:r>
              <a:rPr lang="en-GB"/>
              <a:t>Slide </a:t>
            </a:r>
            <a:fld id="{440F5867-744E-4AA6-B0ED-4C44D2DFBB7B}" type="slidenum">
              <a:rPr lang="en-GB" smtClean="0"/>
              <a:pPr/>
              <a:t>77</a:t>
            </a:fld>
            <a:endParaRPr lang="en-GB" dirty="0"/>
          </a:p>
        </p:txBody>
      </p:sp>
      <p:sp>
        <p:nvSpPr>
          <p:cNvPr id="4" name="Date Placeholder 3">
            <a:extLst>
              <a:ext uri="{FF2B5EF4-FFF2-40B4-BE49-F238E27FC236}">
                <a16:creationId xmlns:a16="http://schemas.microsoft.com/office/drawing/2014/main" id="{AC0CF1DB-1D5E-4C33-92E5-BEE7272D6DDF}"/>
              </a:ext>
            </a:extLst>
          </p:cNvPr>
          <p:cNvSpPr>
            <a:spLocks noGrp="1"/>
          </p:cNvSpPr>
          <p:nvPr>
            <p:ph type="dt" idx="15"/>
          </p:nvPr>
        </p:nvSpPr>
        <p:spPr/>
        <p:txBody>
          <a:bodyPr/>
          <a:lstStyle/>
          <a:p>
            <a:r>
              <a:rPr lang="en-US"/>
              <a:t>March 2022</a:t>
            </a:r>
            <a:endParaRPr lang="en-GB" dirty="0"/>
          </a:p>
        </p:txBody>
      </p:sp>
    </p:spTree>
    <p:extLst>
      <p:ext uri="{BB962C8B-B14F-4D97-AF65-F5344CB8AC3E}">
        <p14:creationId xmlns:p14="http://schemas.microsoft.com/office/powerpoint/2010/main" val="83883016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2"/>
          <p:cNvSpPr>
            <a:spLocks noGrp="1" noChangeArrowheads="1"/>
          </p:cNvSpPr>
          <p:nvPr>
            <p:ph type="title"/>
          </p:nvPr>
        </p:nvSpPr>
        <p:spPr/>
        <p:txBody>
          <a:bodyPr/>
          <a:lstStyle/>
          <a:p>
            <a:r>
              <a:rPr lang="en-US" dirty="0"/>
              <a:t>Teleconference(s)</a:t>
            </a:r>
          </a:p>
        </p:txBody>
      </p:sp>
      <p:sp>
        <p:nvSpPr>
          <p:cNvPr id="17414" name="Rectangle 3"/>
          <p:cNvSpPr>
            <a:spLocks noGrp="1" noChangeArrowheads="1"/>
          </p:cNvSpPr>
          <p:nvPr>
            <p:ph type="body" idx="1"/>
          </p:nvPr>
        </p:nvSpPr>
        <p:spPr>
          <a:xfrm>
            <a:off x="2209800" y="1676400"/>
            <a:ext cx="7772400" cy="4419600"/>
          </a:xfrm>
          <a:ln>
            <a:solidFill>
              <a:schemeClr val="bg1"/>
            </a:solidFill>
          </a:ln>
        </p:spPr>
        <p:txBody>
          <a:bodyPr/>
          <a:lstStyle/>
          <a:p>
            <a:pPr>
              <a:spcBef>
                <a:spcPts val="0"/>
              </a:spcBef>
              <a:spcAft>
                <a:spcPts val="0"/>
              </a:spcAft>
              <a:buFont typeface="Calibri" panose="020F0502020204030204" pitchFamily="34" charset="0"/>
              <a:buChar char="-"/>
            </a:pPr>
            <a:r>
              <a:rPr lang="en-US" sz="2800" dirty="0">
                <a:latin typeface="Calibri" panose="020F0502020204030204" pitchFamily="34" charset="0"/>
                <a:ea typeface="Times New Roman" panose="02020603050405020304" pitchFamily="18" charset="0"/>
              </a:rPr>
              <a:t>Mar 29, 9:00-11:00 ET</a:t>
            </a:r>
            <a:endParaRPr lang="en-US" sz="2800" dirty="0">
              <a:latin typeface="Calibri" panose="020F0502020204030204" pitchFamily="34" charset="0"/>
              <a:ea typeface="Calibri" panose="020F0502020204030204" pitchFamily="34" charset="0"/>
            </a:endParaRPr>
          </a:p>
          <a:p>
            <a:pPr>
              <a:spcBef>
                <a:spcPts val="0"/>
              </a:spcBef>
              <a:spcAft>
                <a:spcPts val="0"/>
              </a:spcAft>
              <a:buFont typeface="Calibri" panose="020F0502020204030204" pitchFamily="34" charset="0"/>
              <a:buChar char="-"/>
            </a:pPr>
            <a:r>
              <a:rPr lang="en-US" sz="2800" dirty="0">
                <a:latin typeface="Calibri" panose="020F0502020204030204" pitchFamily="34" charset="0"/>
                <a:ea typeface="Times New Roman" panose="02020603050405020304" pitchFamily="18" charset="0"/>
              </a:rPr>
              <a:t>Apr 7, 19:00-21:00 ET</a:t>
            </a:r>
            <a:endParaRPr lang="en-US" sz="2800" dirty="0">
              <a:latin typeface="Calibri" panose="020F0502020204030204" pitchFamily="34" charset="0"/>
              <a:ea typeface="Calibri" panose="020F0502020204030204" pitchFamily="34" charset="0"/>
            </a:endParaRPr>
          </a:p>
          <a:p>
            <a:pPr>
              <a:spcBef>
                <a:spcPts val="0"/>
              </a:spcBef>
              <a:spcAft>
                <a:spcPts val="0"/>
              </a:spcAft>
              <a:buFont typeface="Calibri" panose="020F0502020204030204" pitchFamily="34" charset="0"/>
              <a:buChar char="-"/>
            </a:pPr>
            <a:r>
              <a:rPr lang="en-US" sz="2800" dirty="0">
                <a:latin typeface="Calibri" panose="020F0502020204030204" pitchFamily="34" charset="0"/>
                <a:ea typeface="Times New Roman" panose="02020603050405020304" pitchFamily="18" charset="0"/>
              </a:rPr>
              <a:t>Apr 12, 9:00-11:00 ET</a:t>
            </a:r>
            <a:endParaRPr lang="en-US" sz="2800" dirty="0">
              <a:latin typeface="Calibri" panose="020F0502020204030204" pitchFamily="34" charset="0"/>
              <a:ea typeface="Calibri" panose="020F0502020204030204" pitchFamily="34" charset="0"/>
            </a:endParaRPr>
          </a:p>
          <a:p>
            <a:pPr>
              <a:spcBef>
                <a:spcPts val="0"/>
              </a:spcBef>
              <a:spcAft>
                <a:spcPts val="0"/>
              </a:spcAft>
              <a:buFont typeface="Calibri" panose="020F0502020204030204" pitchFamily="34" charset="0"/>
              <a:buChar char="-"/>
            </a:pPr>
            <a:r>
              <a:rPr lang="en-US" sz="2800" dirty="0">
                <a:latin typeface="Calibri" panose="020F0502020204030204" pitchFamily="34" charset="0"/>
                <a:ea typeface="Times New Roman" panose="02020603050405020304" pitchFamily="18" charset="0"/>
              </a:rPr>
              <a:t>Apr 21, 19:00-21:00 ET</a:t>
            </a:r>
            <a:endParaRPr lang="en-US" sz="2800" dirty="0">
              <a:latin typeface="Calibri" panose="020F0502020204030204" pitchFamily="34" charset="0"/>
              <a:ea typeface="Calibri" panose="020F0502020204030204" pitchFamily="34" charset="0"/>
            </a:endParaRPr>
          </a:p>
          <a:p>
            <a:pPr lvl="0"/>
            <a:endParaRPr lang="en-US" sz="2800" dirty="0"/>
          </a:p>
        </p:txBody>
      </p:sp>
      <p:sp>
        <p:nvSpPr>
          <p:cNvPr id="2" name="Footer Placeholder 1">
            <a:extLst>
              <a:ext uri="{FF2B5EF4-FFF2-40B4-BE49-F238E27FC236}">
                <a16:creationId xmlns:a16="http://schemas.microsoft.com/office/drawing/2014/main" id="{A2745CA8-3729-4EA4-91EF-4DB516FB8CCA}"/>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CAC2586F-F0A2-45F2-9F64-D28190F75117}"/>
              </a:ext>
            </a:extLst>
          </p:cNvPr>
          <p:cNvSpPr>
            <a:spLocks noGrp="1"/>
          </p:cNvSpPr>
          <p:nvPr>
            <p:ph type="sldNum" idx="12"/>
          </p:nvPr>
        </p:nvSpPr>
        <p:spPr/>
        <p:txBody>
          <a:bodyPr/>
          <a:lstStyle/>
          <a:p>
            <a:r>
              <a:rPr lang="en-GB"/>
              <a:t>Slide </a:t>
            </a:r>
            <a:fld id="{440F5867-744E-4AA6-B0ED-4C44D2DFBB7B}" type="slidenum">
              <a:rPr lang="en-GB" smtClean="0"/>
              <a:pPr/>
              <a:t>78</a:t>
            </a:fld>
            <a:endParaRPr lang="en-GB" dirty="0"/>
          </a:p>
        </p:txBody>
      </p:sp>
      <p:sp>
        <p:nvSpPr>
          <p:cNvPr id="4" name="Date Placeholder 3">
            <a:extLst>
              <a:ext uri="{FF2B5EF4-FFF2-40B4-BE49-F238E27FC236}">
                <a16:creationId xmlns:a16="http://schemas.microsoft.com/office/drawing/2014/main" id="{29CB0973-5FFA-4D9C-9E81-05629B45344C}"/>
              </a:ext>
            </a:extLst>
          </p:cNvPr>
          <p:cNvSpPr>
            <a:spLocks noGrp="1"/>
          </p:cNvSpPr>
          <p:nvPr>
            <p:ph type="dt" idx="15"/>
          </p:nvPr>
        </p:nvSpPr>
        <p:spPr/>
        <p:txBody>
          <a:bodyPr/>
          <a:lstStyle/>
          <a:p>
            <a:r>
              <a:rPr lang="en-US"/>
              <a:t>March 2022</a:t>
            </a:r>
            <a:endParaRPr lang="en-GB" dirty="0"/>
          </a:p>
        </p:txBody>
      </p:sp>
    </p:spTree>
    <p:extLst>
      <p:ext uri="{BB962C8B-B14F-4D97-AF65-F5344CB8AC3E}">
        <p14:creationId xmlns:p14="http://schemas.microsoft.com/office/powerpoint/2010/main" val="288753965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err="1"/>
              <a:t>TGbi</a:t>
            </a:r>
            <a:r>
              <a:rPr lang="en-US" dirty="0"/>
              <a:t> Closing Report</a:t>
            </a:r>
            <a:endParaRPr lang="en-GB" dirty="0"/>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2022-03-14</a:t>
            </a:r>
          </a:p>
        </p:txBody>
      </p:sp>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graphicFrame>
        <p:nvGraphicFramePr>
          <p:cNvPr id="2" name="Table 2">
            <a:extLst>
              <a:ext uri="{FF2B5EF4-FFF2-40B4-BE49-F238E27FC236}">
                <a16:creationId xmlns:a16="http://schemas.microsoft.com/office/drawing/2014/main" id="{E58E41AC-ABC9-0442-ABCD-65D480523709}"/>
              </a:ext>
            </a:extLst>
          </p:cNvPr>
          <p:cNvGraphicFramePr>
            <a:graphicFrameLocks noGrp="1"/>
          </p:cNvGraphicFramePr>
          <p:nvPr>
            <p:extLst>
              <p:ext uri="{D42A27DB-BD31-4B8C-83A1-F6EECF244321}">
                <p14:modId xmlns:p14="http://schemas.microsoft.com/office/powerpoint/2010/main" val="2428288441"/>
              </p:ext>
            </p:extLst>
          </p:nvPr>
        </p:nvGraphicFramePr>
        <p:xfrm>
          <a:off x="1545546" y="2687320"/>
          <a:ext cx="9274855" cy="1717040"/>
        </p:xfrm>
        <a:graphic>
          <a:graphicData uri="http://schemas.openxmlformats.org/drawingml/2006/table">
            <a:tbl>
              <a:tblPr firstRow="1" bandRow="1">
                <a:tableStyleId>{5940675A-B579-460E-94D1-54222C63F5DA}</a:tableStyleId>
              </a:tblPr>
              <a:tblGrid>
                <a:gridCol w="1854971">
                  <a:extLst>
                    <a:ext uri="{9D8B030D-6E8A-4147-A177-3AD203B41FA5}">
                      <a16:colId xmlns:a16="http://schemas.microsoft.com/office/drawing/2014/main" val="1606451671"/>
                    </a:ext>
                  </a:extLst>
                </a:gridCol>
                <a:gridCol w="1854971">
                  <a:extLst>
                    <a:ext uri="{9D8B030D-6E8A-4147-A177-3AD203B41FA5}">
                      <a16:colId xmlns:a16="http://schemas.microsoft.com/office/drawing/2014/main" val="2597420575"/>
                    </a:ext>
                  </a:extLst>
                </a:gridCol>
                <a:gridCol w="1854971">
                  <a:extLst>
                    <a:ext uri="{9D8B030D-6E8A-4147-A177-3AD203B41FA5}">
                      <a16:colId xmlns:a16="http://schemas.microsoft.com/office/drawing/2014/main" val="3297511963"/>
                    </a:ext>
                  </a:extLst>
                </a:gridCol>
                <a:gridCol w="1854971">
                  <a:extLst>
                    <a:ext uri="{9D8B030D-6E8A-4147-A177-3AD203B41FA5}">
                      <a16:colId xmlns:a16="http://schemas.microsoft.com/office/drawing/2014/main" val="251461058"/>
                    </a:ext>
                  </a:extLst>
                </a:gridCol>
                <a:gridCol w="1854971">
                  <a:extLst>
                    <a:ext uri="{9D8B030D-6E8A-4147-A177-3AD203B41FA5}">
                      <a16:colId xmlns:a16="http://schemas.microsoft.com/office/drawing/2014/main" val="1740270933"/>
                    </a:ext>
                  </a:extLst>
                </a:gridCol>
              </a:tblGrid>
              <a:tr h="370840">
                <a:tc>
                  <a:txBody>
                    <a:bodyPr/>
                    <a:lstStyle/>
                    <a:p>
                      <a:r>
                        <a:rPr lang="en-US" sz="2000" b="1" dirty="0"/>
                        <a:t>Name</a:t>
                      </a:r>
                    </a:p>
                  </a:txBody>
                  <a:tcPr/>
                </a:tc>
                <a:tc>
                  <a:txBody>
                    <a:bodyPr/>
                    <a:lstStyle/>
                    <a:p>
                      <a:r>
                        <a:rPr lang="en-US" sz="2000" b="1" dirty="0"/>
                        <a:t>Affiliation</a:t>
                      </a:r>
                    </a:p>
                  </a:txBody>
                  <a:tcPr/>
                </a:tc>
                <a:tc>
                  <a:txBody>
                    <a:bodyPr/>
                    <a:lstStyle/>
                    <a:p>
                      <a:r>
                        <a:rPr lang="en-US" sz="2000" b="1" dirty="0"/>
                        <a:t>Address</a:t>
                      </a:r>
                    </a:p>
                  </a:txBody>
                  <a:tcPr/>
                </a:tc>
                <a:tc>
                  <a:txBody>
                    <a:bodyPr/>
                    <a:lstStyle/>
                    <a:p>
                      <a:r>
                        <a:rPr lang="en-US" sz="2000" b="1" dirty="0"/>
                        <a:t>Phone</a:t>
                      </a:r>
                    </a:p>
                  </a:txBody>
                  <a:tcPr/>
                </a:tc>
                <a:tc>
                  <a:txBody>
                    <a:bodyPr/>
                    <a:lstStyle/>
                    <a:p>
                      <a:r>
                        <a:rPr lang="en-US" sz="2000" b="1" dirty="0"/>
                        <a:t>Email</a:t>
                      </a:r>
                    </a:p>
                  </a:txBody>
                  <a:tcPr/>
                </a:tc>
                <a:extLst>
                  <a:ext uri="{0D108BD9-81ED-4DB2-BD59-A6C34878D82A}">
                    <a16:rowId xmlns:a16="http://schemas.microsoft.com/office/drawing/2014/main" val="3815905284"/>
                  </a:ext>
                </a:extLst>
              </a:tr>
              <a:tr h="370840">
                <a:tc>
                  <a:txBody>
                    <a:bodyPr/>
                    <a:lstStyle/>
                    <a:p>
                      <a:r>
                        <a:rPr lang="en-US" sz="1600" dirty="0"/>
                        <a:t>Carol Ansley</a:t>
                      </a:r>
                    </a:p>
                  </a:txBody>
                  <a:tcPr/>
                </a:tc>
                <a:tc>
                  <a:txBody>
                    <a:bodyPr/>
                    <a:lstStyle/>
                    <a:p>
                      <a:r>
                        <a:rPr lang="en-US" sz="1600" dirty="0"/>
                        <a:t>Cox Communications</a:t>
                      </a:r>
                    </a:p>
                  </a:txBody>
                  <a:tcPr/>
                </a:tc>
                <a:tc>
                  <a:txBody>
                    <a:bodyPr/>
                    <a:lstStyle/>
                    <a:p>
                      <a:endParaRPr lang="en-US" sz="1600" dirty="0"/>
                    </a:p>
                  </a:txBody>
                  <a:tcPr/>
                </a:tc>
                <a:tc>
                  <a:txBody>
                    <a:bodyPr/>
                    <a:lstStyle/>
                    <a:p>
                      <a:r>
                        <a:rPr lang="en-US" sz="1600" dirty="0"/>
                        <a:t>+1 404 229 1672</a:t>
                      </a:r>
                    </a:p>
                  </a:txBody>
                  <a:tcPr/>
                </a:tc>
                <a:tc>
                  <a:txBody>
                    <a:bodyPr/>
                    <a:lstStyle/>
                    <a:p>
                      <a:r>
                        <a:rPr lang="en-US" sz="1600" dirty="0" err="1"/>
                        <a:t>carol@ansley.com</a:t>
                      </a:r>
                      <a:endParaRPr lang="en-US" sz="1600" dirty="0"/>
                    </a:p>
                  </a:txBody>
                  <a:tcPr/>
                </a:tc>
                <a:extLst>
                  <a:ext uri="{0D108BD9-81ED-4DB2-BD59-A6C34878D82A}">
                    <a16:rowId xmlns:a16="http://schemas.microsoft.com/office/drawing/2014/main" val="2333771599"/>
                  </a:ext>
                </a:extLst>
              </a:tr>
              <a:tr h="370840">
                <a:tc>
                  <a:txBody>
                    <a:bodyPr/>
                    <a:lstStyle/>
                    <a:p>
                      <a:endParaRPr lang="en-US" sz="1800"/>
                    </a:p>
                  </a:txBody>
                  <a:tcPr/>
                </a:tc>
                <a:tc>
                  <a:txBody>
                    <a:bodyPr/>
                    <a:lstStyle/>
                    <a:p>
                      <a:endParaRPr lang="en-US" sz="1800"/>
                    </a:p>
                  </a:txBody>
                  <a:tcPr/>
                </a:tc>
                <a:tc>
                  <a:txBody>
                    <a:bodyPr/>
                    <a:lstStyle/>
                    <a:p>
                      <a:endParaRPr lang="en-US" sz="1800"/>
                    </a:p>
                  </a:txBody>
                  <a:tcPr/>
                </a:tc>
                <a:tc>
                  <a:txBody>
                    <a:bodyPr/>
                    <a:lstStyle/>
                    <a:p>
                      <a:endParaRPr lang="en-US" sz="1800" dirty="0"/>
                    </a:p>
                  </a:txBody>
                  <a:tcPr/>
                </a:tc>
                <a:tc>
                  <a:txBody>
                    <a:bodyPr/>
                    <a:lstStyle/>
                    <a:p>
                      <a:endParaRPr lang="en-US" sz="1800" dirty="0"/>
                    </a:p>
                  </a:txBody>
                  <a:tcPr/>
                </a:tc>
                <a:extLst>
                  <a:ext uri="{0D108BD9-81ED-4DB2-BD59-A6C34878D82A}">
                    <a16:rowId xmlns:a16="http://schemas.microsoft.com/office/drawing/2014/main" val="579971748"/>
                  </a:ext>
                </a:extLst>
              </a:tr>
              <a:tr h="370840">
                <a:tc>
                  <a:txBody>
                    <a:bodyPr/>
                    <a:lstStyle/>
                    <a:p>
                      <a:endParaRPr lang="en-US" sz="1800"/>
                    </a:p>
                  </a:txBody>
                  <a:tcPr/>
                </a:tc>
                <a:tc>
                  <a:txBody>
                    <a:bodyPr/>
                    <a:lstStyle/>
                    <a:p>
                      <a:endParaRPr lang="en-US" sz="1800"/>
                    </a:p>
                  </a:txBody>
                  <a:tcPr/>
                </a:tc>
                <a:tc>
                  <a:txBody>
                    <a:bodyPr/>
                    <a:lstStyle/>
                    <a:p>
                      <a:endParaRPr lang="en-US" sz="1800"/>
                    </a:p>
                  </a:txBody>
                  <a:tcPr/>
                </a:tc>
                <a:tc>
                  <a:txBody>
                    <a:bodyPr/>
                    <a:lstStyle/>
                    <a:p>
                      <a:endParaRPr lang="en-US" sz="1800"/>
                    </a:p>
                  </a:txBody>
                  <a:tcPr/>
                </a:tc>
                <a:tc>
                  <a:txBody>
                    <a:bodyPr/>
                    <a:lstStyle/>
                    <a:p>
                      <a:endParaRPr lang="en-US" sz="1800" dirty="0"/>
                    </a:p>
                  </a:txBody>
                  <a:tcPr/>
                </a:tc>
                <a:extLst>
                  <a:ext uri="{0D108BD9-81ED-4DB2-BD59-A6C34878D82A}">
                    <a16:rowId xmlns:a16="http://schemas.microsoft.com/office/drawing/2014/main" val="1245891227"/>
                  </a:ext>
                </a:extLst>
              </a:tr>
            </a:tbl>
          </a:graphicData>
        </a:graphic>
      </p:graphicFrame>
      <p:sp>
        <p:nvSpPr>
          <p:cNvPr id="3" name="Footer Placeholder 2">
            <a:extLst>
              <a:ext uri="{FF2B5EF4-FFF2-40B4-BE49-F238E27FC236}">
                <a16:creationId xmlns:a16="http://schemas.microsoft.com/office/drawing/2014/main" id="{AEA8C341-1944-4304-ACD6-A8091D7ACE5C}"/>
              </a:ext>
            </a:extLst>
          </p:cNvPr>
          <p:cNvSpPr>
            <a:spLocks noGrp="1"/>
          </p:cNvSpPr>
          <p:nvPr>
            <p:ph type="ftr" idx="11"/>
          </p:nvPr>
        </p:nvSpPr>
        <p:spPr/>
        <p:txBody>
          <a:bodyPr/>
          <a:lstStyle/>
          <a:p>
            <a:r>
              <a:rPr lang="en-GB"/>
              <a:t>Carol Ansley, Cox</a:t>
            </a:r>
          </a:p>
        </p:txBody>
      </p:sp>
      <p:sp>
        <p:nvSpPr>
          <p:cNvPr id="4" name="Slide Number Placeholder 3">
            <a:extLst>
              <a:ext uri="{FF2B5EF4-FFF2-40B4-BE49-F238E27FC236}">
                <a16:creationId xmlns:a16="http://schemas.microsoft.com/office/drawing/2014/main" id="{7C4A03B5-A868-4C93-828E-6B8E640BF81F}"/>
              </a:ext>
            </a:extLst>
          </p:cNvPr>
          <p:cNvSpPr>
            <a:spLocks noGrp="1"/>
          </p:cNvSpPr>
          <p:nvPr>
            <p:ph type="sldNum" idx="12"/>
          </p:nvPr>
        </p:nvSpPr>
        <p:spPr/>
        <p:txBody>
          <a:bodyPr/>
          <a:lstStyle/>
          <a:p>
            <a:r>
              <a:rPr lang="en-GB"/>
              <a:t>Slide </a:t>
            </a:r>
            <a:fld id="{DE40C9FC-4879-4F20-9ECA-A574A90476B7}" type="slidenum">
              <a:rPr lang="en-GB" smtClean="0"/>
              <a:pPr/>
              <a:t>79</a:t>
            </a:fld>
            <a:endParaRPr lang="en-GB"/>
          </a:p>
        </p:txBody>
      </p:sp>
      <p:sp>
        <p:nvSpPr>
          <p:cNvPr id="5" name="Date Placeholder 4">
            <a:extLst>
              <a:ext uri="{FF2B5EF4-FFF2-40B4-BE49-F238E27FC236}">
                <a16:creationId xmlns:a16="http://schemas.microsoft.com/office/drawing/2014/main" id="{F99155F9-5073-42AF-992D-E8F702E4C189}"/>
              </a:ext>
            </a:extLst>
          </p:cNvPr>
          <p:cNvSpPr>
            <a:spLocks noGrp="1"/>
          </p:cNvSpPr>
          <p:nvPr>
            <p:ph type="dt" idx="10"/>
          </p:nvPr>
        </p:nvSpPr>
        <p:spPr/>
        <p:txBody>
          <a:bodyPr/>
          <a:lstStyle/>
          <a:p>
            <a:r>
              <a:rPr lang="en-US"/>
              <a:t>March 2022</a:t>
            </a:r>
            <a:endParaRPr lang="en-GB"/>
          </a:p>
        </p:txBody>
      </p:sp>
    </p:spTree>
    <p:extLst>
      <p:ext uri="{BB962C8B-B14F-4D97-AF65-F5344CB8AC3E}">
        <p14:creationId xmlns:p14="http://schemas.microsoft.com/office/powerpoint/2010/main" val="2540384449"/>
      </p:ext>
    </p:extLst>
  </p:cSld>
  <p:clrMapOvr>
    <a:masterClrMapping/>
  </p:clrMapOvr>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18312-8B32-4EF3-A60E-0BAA89327CE2}"/>
              </a:ext>
            </a:extLst>
          </p:cNvPr>
          <p:cNvSpPr>
            <a:spLocks noGrp="1"/>
          </p:cNvSpPr>
          <p:nvPr>
            <p:ph type="title"/>
          </p:nvPr>
        </p:nvSpPr>
        <p:spPr/>
        <p:txBody>
          <a:bodyPr/>
          <a:lstStyle/>
          <a:p>
            <a:r>
              <a:rPr lang="en-US" dirty="0"/>
              <a:t>Attendance by subgroup (March session)</a:t>
            </a:r>
          </a:p>
        </p:txBody>
      </p:sp>
      <p:sp>
        <p:nvSpPr>
          <p:cNvPr id="4" name="Date Placeholder 3">
            <a:extLst>
              <a:ext uri="{FF2B5EF4-FFF2-40B4-BE49-F238E27FC236}">
                <a16:creationId xmlns:a16="http://schemas.microsoft.com/office/drawing/2014/main" id="{8D20EB58-84BD-4A59-979A-CC5365F87061}"/>
              </a:ext>
            </a:extLst>
          </p:cNvPr>
          <p:cNvSpPr>
            <a:spLocks noGrp="1"/>
          </p:cNvSpPr>
          <p:nvPr>
            <p:ph type="dt" sz="half" idx="10"/>
          </p:nvPr>
        </p:nvSpPr>
        <p:spPr bwMode="auto">
          <a:xfrm>
            <a:off x="929218" y="332604"/>
            <a:ext cx="1541128"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smtClean="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March 2022</a:t>
            </a:r>
          </a:p>
        </p:txBody>
      </p:sp>
      <p:sp>
        <p:nvSpPr>
          <p:cNvPr id="5" name="Footer Placeholder 4">
            <a:extLst>
              <a:ext uri="{FF2B5EF4-FFF2-40B4-BE49-F238E27FC236}">
                <a16:creationId xmlns:a16="http://schemas.microsoft.com/office/drawing/2014/main" id="{14DB3660-8F54-485A-ADFF-470042F745CC}"/>
              </a:ext>
            </a:extLst>
          </p:cNvPr>
          <p:cNvSpPr>
            <a:spLocks noGrp="1"/>
          </p:cNvSpPr>
          <p:nvPr>
            <p:ph type="ftr" sz="quarter" idx="11"/>
          </p:nvPr>
        </p:nvSpPr>
        <p:spPr bwMode="auto">
          <a:xfrm>
            <a:off x="9224642" y="6475413"/>
            <a:ext cx="2167260"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b="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Dorothy Stanley, HP Enterprise</a:t>
            </a:r>
          </a:p>
        </p:txBody>
      </p:sp>
      <p:sp>
        <p:nvSpPr>
          <p:cNvPr id="6" name="Slide Number Placeholder 5">
            <a:extLst>
              <a:ext uri="{FF2B5EF4-FFF2-40B4-BE49-F238E27FC236}">
                <a16:creationId xmlns:a16="http://schemas.microsoft.com/office/drawing/2014/main" id="{3E7AE66F-EC38-468C-838B-30F3AE0D9C11}"/>
              </a:ext>
            </a:extLst>
          </p:cNvPr>
          <p:cNvSpPr>
            <a:spLocks noGrp="1"/>
          </p:cNvSpPr>
          <p:nvPr>
            <p:ph type="sldNum" sz="quarter" idx="12"/>
          </p:nvPr>
        </p:nvSpPr>
        <p:spPr/>
        <p:txBody>
          <a:bodyPr/>
          <a:lstStyle/>
          <a:p>
            <a:pPr>
              <a:defRPr/>
            </a:pPr>
            <a:r>
              <a:rPr lang="en-US"/>
              <a:t>Slide </a:t>
            </a:r>
            <a:fld id="{DDBC98B1-8847-456F-A590-69DC1C4B50DA}" type="slidenum">
              <a:rPr lang="en-US" smtClean="0"/>
              <a:pPr>
                <a:defRPr/>
              </a:pPr>
              <a:t>8</a:t>
            </a:fld>
            <a:endParaRPr lang="en-US"/>
          </a:p>
        </p:txBody>
      </p:sp>
      <p:pic>
        <p:nvPicPr>
          <p:cNvPr id="14" name="Content Placeholder 13">
            <a:extLst>
              <a:ext uri="{FF2B5EF4-FFF2-40B4-BE49-F238E27FC236}">
                <a16:creationId xmlns:a16="http://schemas.microsoft.com/office/drawing/2014/main" id="{3F506C4D-EC49-4D8E-BE45-6DD993D203DF}"/>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34411" y="1524000"/>
            <a:ext cx="9061036" cy="4951413"/>
          </a:xfrm>
        </p:spPr>
      </p:pic>
    </p:spTree>
    <p:extLst>
      <p:ext uri="{BB962C8B-B14F-4D97-AF65-F5344CB8AC3E}">
        <p14:creationId xmlns:p14="http://schemas.microsoft.com/office/powerpoint/2010/main" val="425215133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Title 1"/>
          <p:cNvSpPr txBox="1">
            <a:spLocks noGrp="1"/>
          </p:cNvSpPr>
          <p:nvPr>
            <p:ph type="title" idx="4294967295"/>
          </p:nvPr>
        </p:nvSpPr>
        <p:spPr>
          <a:xfrm>
            <a:off x="2209800" y="457200"/>
            <a:ext cx="7772400" cy="1066800"/>
          </a:xfrm>
          <a:prstGeom prst="rect">
            <a:avLst/>
          </a:prstGeom>
        </p:spPr>
        <p:txBody>
          <a:bodyPr lIns="45719" tIns="45719" rIns="45719" bIns="45719"/>
          <a:lstStyle/>
          <a:p>
            <a:r>
              <a:rPr dirty="0"/>
              <a:t>IEEE 802.11 </a:t>
            </a:r>
            <a:r>
              <a:rPr lang="en-US" dirty="0" err="1"/>
              <a:t>TGbi</a:t>
            </a:r>
            <a:r>
              <a:rPr lang="en-US" dirty="0"/>
              <a:t> </a:t>
            </a:r>
            <a:r>
              <a:rPr dirty="0"/>
              <a:t>– </a:t>
            </a:r>
            <a:r>
              <a:rPr lang="en-US" dirty="0"/>
              <a:t>March 2022</a:t>
            </a:r>
            <a:endParaRPr dirty="0"/>
          </a:p>
        </p:txBody>
      </p:sp>
      <p:sp>
        <p:nvSpPr>
          <p:cNvPr id="82" name="Content Placeholder 2"/>
          <p:cNvSpPr txBox="1">
            <a:spLocks noGrp="1"/>
          </p:cNvSpPr>
          <p:nvPr>
            <p:ph type="body" idx="4294967295"/>
          </p:nvPr>
        </p:nvSpPr>
        <p:spPr>
          <a:xfrm>
            <a:off x="762000" y="1524000"/>
            <a:ext cx="10210800" cy="4572000"/>
          </a:xfrm>
          <a:prstGeom prst="rect">
            <a:avLst/>
          </a:prstGeom>
        </p:spPr>
        <p:txBody>
          <a:bodyPr lIns="45719" tIns="45719" rIns="45719" bIns="45719">
            <a:normAutofit fontScale="85000" lnSpcReduction="10000"/>
          </a:bodyPr>
          <a:lstStyle/>
          <a:p>
            <a:pPr>
              <a:buClr>
                <a:srgbClr val="000000"/>
              </a:buClr>
              <a:buSzPct val="100000"/>
              <a:buFont typeface="Arial"/>
              <a:buChar char="•"/>
            </a:pPr>
            <a:r>
              <a:rPr lang="en-US" dirty="0" err="1"/>
              <a:t>TGbi</a:t>
            </a:r>
            <a:r>
              <a:rPr lang="en-US" dirty="0"/>
              <a:t> met twice during this plenary session.</a:t>
            </a:r>
          </a:p>
          <a:p>
            <a:pPr>
              <a:buClr>
                <a:srgbClr val="000000"/>
              </a:buClr>
              <a:buSzPct val="100000"/>
              <a:buFont typeface="Arial"/>
              <a:buChar char="•"/>
            </a:pPr>
            <a:endParaRPr lang="en-US" dirty="0"/>
          </a:p>
          <a:p>
            <a:pPr>
              <a:buClr>
                <a:srgbClr val="000000"/>
              </a:buClr>
              <a:buSzPct val="100000"/>
              <a:buFont typeface="Arial"/>
              <a:buChar char="•"/>
            </a:pPr>
            <a:r>
              <a:rPr lang="en-US" dirty="0"/>
              <a:t>We reviewed 4 technical presentations on proposed requirements based on the use cases and issues in doc 21/641.</a:t>
            </a:r>
          </a:p>
          <a:p>
            <a:pPr>
              <a:buClr>
                <a:srgbClr val="000000"/>
              </a:buClr>
              <a:buSzPct val="100000"/>
              <a:buFont typeface="Arial"/>
              <a:buChar char="•"/>
            </a:pPr>
            <a:r>
              <a:rPr lang="en-US" dirty="0"/>
              <a:t>An updated Requirements document will be posted as 21/1848r4 updated per discussions.</a:t>
            </a:r>
          </a:p>
          <a:p>
            <a:pPr>
              <a:buClr>
                <a:srgbClr val="000000"/>
              </a:buClr>
              <a:buSzPct val="100000"/>
              <a:buFont typeface="Arial"/>
              <a:buChar char="•"/>
            </a:pPr>
            <a:endParaRPr lang="en-US" dirty="0"/>
          </a:p>
          <a:p>
            <a:pPr>
              <a:buClr>
                <a:srgbClr val="000000"/>
              </a:buClr>
              <a:buSzPct val="100000"/>
              <a:buFont typeface="Arial"/>
              <a:buChar char="•"/>
            </a:pPr>
            <a:r>
              <a:rPr lang="en-US" dirty="0"/>
              <a:t>The timeline has an update to reflect that the Issue/Use Case document was approved in February.</a:t>
            </a:r>
          </a:p>
          <a:p>
            <a:pPr>
              <a:buClr>
                <a:srgbClr val="000000"/>
              </a:buClr>
              <a:buSzPct val="100000"/>
              <a:buFont typeface="Arial"/>
              <a:buChar char="•"/>
            </a:pPr>
            <a:endParaRPr lang="en-US" dirty="0"/>
          </a:p>
          <a:p>
            <a:pPr>
              <a:buClr>
                <a:srgbClr val="000000"/>
              </a:buClr>
              <a:buSzPct val="100000"/>
              <a:buFont typeface="Arial"/>
              <a:buChar char="•"/>
            </a:pPr>
            <a:r>
              <a:rPr lang="en-US" dirty="0"/>
              <a:t>Upcoming teleconferences:</a:t>
            </a:r>
          </a:p>
          <a:p>
            <a:pPr lvl="1">
              <a:buClr>
                <a:srgbClr val="000000"/>
              </a:buClr>
              <a:buSzPct val="100000"/>
              <a:buFont typeface="Arial"/>
              <a:buChar char="•"/>
            </a:pPr>
            <a:r>
              <a:rPr lang="en-US" dirty="0"/>
              <a:t> March 24, 9am-10amEDT</a:t>
            </a:r>
          </a:p>
          <a:p>
            <a:pPr lvl="1">
              <a:buClr>
                <a:srgbClr val="000000"/>
              </a:buClr>
              <a:buSzPct val="100000"/>
              <a:buFont typeface="Arial"/>
              <a:buChar char="•"/>
            </a:pPr>
            <a:r>
              <a:rPr lang="en-US" dirty="0"/>
              <a:t> March 31, 9am-10amEDT</a:t>
            </a:r>
          </a:p>
          <a:p>
            <a:pPr lvl="1">
              <a:buClr>
                <a:srgbClr val="000000"/>
              </a:buClr>
              <a:buSzPct val="100000"/>
              <a:buFont typeface="Arial"/>
              <a:buChar char="•"/>
            </a:pPr>
            <a:r>
              <a:rPr lang="en-US" dirty="0"/>
              <a:t> April 7, 9am-10amEDT</a:t>
            </a:r>
          </a:p>
          <a:p>
            <a:pPr lvl="1">
              <a:buClr>
                <a:srgbClr val="000000"/>
              </a:buClr>
              <a:buSzPct val="100000"/>
              <a:buFont typeface="Arial"/>
              <a:buChar char="•"/>
            </a:pPr>
            <a:r>
              <a:rPr lang="en-US" dirty="0"/>
              <a:t> April 14, 9am-10amEDT</a:t>
            </a:r>
          </a:p>
          <a:p>
            <a:pPr lvl="1">
              <a:buClr>
                <a:srgbClr val="000000"/>
              </a:buClr>
              <a:buSzPct val="100000"/>
              <a:buFont typeface="Arial"/>
              <a:buChar char="•"/>
            </a:pPr>
            <a:endParaRPr lang="en-US" dirty="0"/>
          </a:p>
        </p:txBody>
      </p:sp>
      <p:sp>
        <p:nvSpPr>
          <p:cNvPr id="2" name="TextBox 1">
            <a:extLst>
              <a:ext uri="{FF2B5EF4-FFF2-40B4-BE49-F238E27FC236}">
                <a16:creationId xmlns:a16="http://schemas.microsoft.com/office/drawing/2014/main" id="{821C2679-F38E-134C-A5C2-381F3E4E10AF}"/>
              </a:ext>
            </a:extLst>
          </p:cNvPr>
          <p:cNvSpPr txBox="1"/>
          <p:nvPr/>
        </p:nvSpPr>
        <p:spPr>
          <a:xfrm>
            <a:off x="4648200" y="4800600"/>
            <a:ext cx="4926988"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342900" marR="0" indent="-342900" algn="l" defTabSz="449262" rtl="0" fontAlgn="auto" latinLnBrk="0" hangingPunct="0">
              <a:lnSpc>
                <a:spcPct val="100000"/>
              </a:lnSpc>
              <a:spcBef>
                <a:spcPts val="0"/>
              </a:spcBef>
              <a:spcAft>
                <a:spcPts val="0"/>
              </a:spcAft>
              <a:buClrTx/>
              <a:buSzTx/>
              <a:buFont typeface="Arial" panose="020B0604020202020204" pitchFamily="34" charset="0"/>
              <a:buChar char="•"/>
              <a:tabLst/>
            </a:pPr>
            <a:r>
              <a:rPr kumimoji="0" lang="en-US" sz="1800" i="0" u="none" strike="noStrike" cap="none" spc="0" normalizeH="0" baseline="0" dirty="0">
                <a:ln>
                  <a:noFill/>
                </a:ln>
                <a:solidFill>
                  <a:srgbClr val="000000"/>
                </a:solidFill>
                <a:effectLst/>
                <a:uFillTx/>
                <a:latin typeface="+mn-lt"/>
                <a:ea typeface="+mn-ea"/>
                <a:cs typeface="+mn-cs"/>
                <a:sym typeface="Times New Roman"/>
              </a:rPr>
              <a:t>April 21, 9am-10amEDT</a:t>
            </a:r>
            <a:r>
              <a:rPr lang="en-US" sz="1800" dirty="0"/>
              <a:t>pril 28, 9am-10amEDT</a:t>
            </a:r>
          </a:p>
          <a:p>
            <a:pPr marL="342900" marR="0" indent="-342900" algn="l" defTabSz="449262" rtl="0" fontAlgn="auto" latinLnBrk="0" hangingPunct="0">
              <a:lnSpc>
                <a:spcPct val="100000"/>
              </a:lnSpc>
              <a:spcBef>
                <a:spcPts val="0"/>
              </a:spcBef>
              <a:spcAft>
                <a:spcPts val="0"/>
              </a:spcAft>
              <a:buClrTx/>
              <a:buSzTx/>
              <a:buFont typeface="Arial" panose="020B0604020202020204" pitchFamily="34" charset="0"/>
              <a:buChar char="•"/>
              <a:tabLst/>
            </a:pPr>
            <a:r>
              <a:rPr kumimoji="0" lang="en-US" sz="1800" i="0" u="none" strike="noStrike" cap="none" spc="0" normalizeH="0" baseline="0" dirty="0">
                <a:ln>
                  <a:noFill/>
                </a:ln>
                <a:solidFill>
                  <a:srgbClr val="000000"/>
                </a:solidFill>
                <a:effectLst/>
                <a:uFillTx/>
                <a:latin typeface="+mn-lt"/>
                <a:ea typeface="+mn-ea"/>
                <a:cs typeface="+mn-cs"/>
                <a:sym typeface="Times New Roman"/>
              </a:rPr>
              <a:t>May 5, 9am-10amEDT</a:t>
            </a:r>
          </a:p>
        </p:txBody>
      </p:sp>
      <p:sp>
        <p:nvSpPr>
          <p:cNvPr id="3" name="Footer Placeholder 2">
            <a:extLst>
              <a:ext uri="{FF2B5EF4-FFF2-40B4-BE49-F238E27FC236}">
                <a16:creationId xmlns:a16="http://schemas.microsoft.com/office/drawing/2014/main" id="{AF631595-6AE0-4D38-96A9-E7603B0BFC45}"/>
              </a:ext>
            </a:extLst>
          </p:cNvPr>
          <p:cNvSpPr>
            <a:spLocks noGrp="1"/>
          </p:cNvSpPr>
          <p:nvPr>
            <p:ph type="ftr" idx="11"/>
          </p:nvPr>
        </p:nvSpPr>
        <p:spPr/>
        <p:txBody>
          <a:bodyPr/>
          <a:lstStyle/>
          <a:p>
            <a:r>
              <a:rPr lang="en-GB"/>
              <a:t>Carol Ansley, Cox</a:t>
            </a:r>
          </a:p>
        </p:txBody>
      </p:sp>
      <p:sp>
        <p:nvSpPr>
          <p:cNvPr id="4" name="Slide Number Placeholder 3">
            <a:extLst>
              <a:ext uri="{FF2B5EF4-FFF2-40B4-BE49-F238E27FC236}">
                <a16:creationId xmlns:a16="http://schemas.microsoft.com/office/drawing/2014/main" id="{624503F5-CC3F-40F7-8A57-590C1D84AA16}"/>
              </a:ext>
            </a:extLst>
          </p:cNvPr>
          <p:cNvSpPr>
            <a:spLocks noGrp="1"/>
          </p:cNvSpPr>
          <p:nvPr>
            <p:ph type="sldNum" idx="12"/>
          </p:nvPr>
        </p:nvSpPr>
        <p:spPr/>
        <p:txBody>
          <a:bodyPr/>
          <a:lstStyle/>
          <a:p>
            <a:r>
              <a:rPr lang="en-GB"/>
              <a:t>Slide </a:t>
            </a:r>
            <a:fld id="{F5D8E26B-7BCF-4D25-9C89-0168A6618F18}" type="slidenum">
              <a:rPr lang="en-GB" smtClean="0"/>
              <a:pPr/>
              <a:t>80</a:t>
            </a:fld>
            <a:endParaRPr lang="en-GB"/>
          </a:p>
        </p:txBody>
      </p:sp>
      <p:sp>
        <p:nvSpPr>
          <p:cNvPr id="5" name="Date Placeholder 4">
            <a:extLst>
              <a:ext uri="{FF2B5EF4-FFF2-40B4-BE49-F238E27FC236}">
                <a16:creationId xmlns:a16="http://schemas.microsoft.com/office/drawing/2014/main" id="{E35E68AE-F459-4FD7-9516-8C4ABBCC1D9B}"/>
              </a:ext>
            </a:extLst>
          </p:cNvPr>
          <p:cNvSpPr>
            <a:spLocks noGrp="1"/>
          </p:cNvSpPr>
          <p:nvPr>
            <p:ph type="dt" idx="10"/>
          </p:nvPr>
        </p:nvSpPr>
        <p:spPr/>
        <p:txBody>
          <a:bodyPr/>
          <a:lstStyle/>
          <a:p>
            <a:r>
              <a:rPr lang="en-US"/>
              <a:t>March 2022</a:t>
            </a:r>
            <a:endParaRPr lang="en-GB"/>
          </a:p>
        </p:txBody>
      </p:sp>
    </p:spTree>
    <p:extLst>
      <p:ext uri="{BB962C8B-B14F-4D97-AF65-F5344CB8AC3E}">
        <p14:creationId xmlns:p14="http://schemas.microsoft.com/office/powerpoint/2010/main" val="54402253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3A60627-1ECB-DA47-B9C7-75BD7DBED9F0}"/>
              </a:ext>
            </a:extLst>
          </p:cNvPr>
          <p:cNvSpPr>
            <a:spLocks noGrp="1"/>
          </p:cNvSpPr>
          <p:nvPr>
            <p:ph type="title"/>
          </p:nvPr>
        </p:nvSpPr>
        <p:spPr/>
        <p:txBody>
          <a:bodyPr/>
          <a:lstStyle/>
          <a:p>
            <a:r>
              <a:rPr lang="en-US" dirty="0"/>
              <a:t>Timeline</a:t>
            </a:r>
          </a:p>
        </p:txBody>
      </p:sp>
      <p:sp>
        <p:nvSpPr>
          <p:cNvPr id="4" name="Text Placeholder 3">
            <a:extLst>
              <a:ext uri="{FF2B5EF4-FFF2-40B4-BE49-F238E27FC236}">
                <a16:creationId xmlns:a16="http://schemas.microsoft.com/office/drawing/2014/main" id="{16685247-17BB-1747-8EE0-02714A250D97}"/>
              </a:ext>
            </a:extLst>
          </p:cNvPr>
          <p:cNvSpPr>
            <a:spLocks noGrp="1"/>
          </p:cNvSpPr>
          <p:nvPr>
            <p:ph type="body" idx="1"/>
          </p:nvPr>
        </p:nvSpPr>
        <p:spPr>
          <a:xfrm>
            <a:off x="914400" y="1632857"/>
            <a:ext cx="10361085" cy="4461557"/>
          </a:xfrm>
        </p:spPr>
        <p:txBody>
          <a:bodyPr>
            <a:normAutofit fontScale="92500" lnSpcReduction="10000"/>
          </a:bodyPr>
          <a:lstStyle/>
          <a:p>
            <a:r>
              <a:rPr lang="en-US" dirty="0"/>
              <a:t>TG use case start:					March 2021</a:t>
            </a:r>
          </a:p>
          <a:p>
            <a:r>
              <a:rPr lang="en-US" dirty="0"/>
              <a:t>Use case completion:				</a:t>
            </a:r>
            <a:r>
              <a:rPr lang="en-US" dirty="0">
                <a:solidFill>
                  <a:srgbClr val="FF0000"/>
                </a:solidFill>
              </a:rPr>
              <a:t>February </a:t>
            </a:r>
            <a:r>
              <a:rPr lang="en-US" dirty="0"/>
              <a:t>2022</a:t>
            </a:r>
          </a:p>
          <a:p>
            <a:r>
              <a:rPr lang="en-US" dirty="0"/>
              <a:t>Features identified:				July 2022</a:t>
            </a:r>
          </a:p>
          <a:p>
            <a:r>
              <a:rPr lang="en-US" dirty="0"/>
              <a:t>LB initial:   						March 2023</a:t>
            </a:r>
            <a:endParaRPr lang="en-US" dirty="0">
              <a:solidFill>
                <a:srgbClr val="FF0000"/>
              </a:solidFill>
            </a:endParaRPr>
          </a:p>
          <a:p>
            <a:r>
              <a:rPr lang="en-US" dirty="0"/>
              <a:t>LB re-circ:  						September 2023</a:t>
            </a:r>
            <a:endParaRPr lang="en-US" dirty="0">
              <a:solidFill>
                <a:srgbClr val="FF0000"/>
              </a:solidFill>
            </a:endParaRPr>
          </a:p>
          <a:p>
            <a:r>
              <a:rPr lang="en-US" dirty="0"/>
              <a:t>Ballot Pool: 						May 2024</a:t>
            </a:r>
          </a:p>
          <a:p>
            <a:r>
              <a:rPr lang="en-US" dirty="0"/>
              <a:t>MDR: 								May 2024</a:t>
            </a:r>
          </a:p>
          <a:p>
            <a:r>
              <a:rPr lang="en-US" dirty="0"/>
              <a:t>SA ballot: 							July 2024</a:t>
            </a:r>
          </a:p>
          <a:p>
            <a:r>
              <a:rPr lang="en-US" dirty="0"/>
              <a:t>SA re-circ: 						January 2025</a:t>
            </a:r>
          </a:p>
          <a:p>
            <a:r>
              <a:rPr lang="en-US" dirty="0"/>
              <a:t>802.11/EC approval: 				July 2025</a:t>
            </a:r>
          </a:p>
          <a:p>
            <a:r>
              <a:rPr lang="en-US" dirty="0" err="1"/>
              <a:t>RevCom</a:t>
            </a:r>
            <a:r>
              <a:rPr lang="en-US" dirty="0"/>
              <a:t>/SASB approval: 			September 2025</a:t>
            </a:r>
          </a:p>
          <a:p>
            <a:endParaRPr lang="en-US" dirty="0"/>
          </a:p>
          <a:p>
            <a:endParaRPr lang="en-US" dirty="0"/>
          </a:p>
        </p:txBody>
      </p:sp>
      <p:sp>
        <p:nvSpPr>
          <p:cNvPr id="2" name="Footer Placeholder 1">
            <a:extLst>
              <a:ext uri="{FF2B5EF4-FFF2-40B4-BE49-F238E27FC236}">
                <a16:creationId xmlns:a16="http://schemas.microsoft.com/office/drawing/2014/main" id="{635BC568-6CFF-4730-A180-ABD38711C81F}"/>
              </a:ext>
            </a:extLst>
          </p:cNvPr>
          <p:cNvSpPr>
            <a:spLocks noGrp="1"/>
          </p:cNvSpPr>
          <p:nvPr>
            <p:ph type="ftr" idx="14"/>
          </p:nvPr>
        </p:nvSpPr>
        <p:spPr/>
        <p:txBody>
          <a:bodyPr/>
          <a:lstStyle/>
          <a:p>
            <a:r>
              <a:rPr lang="en-GB"/>
              <a:t>Carol Ansley, Cox</a:t>
            </a:r>
            <a:endParaRPr lang="en-GB" dirty="0"/>
          </a:p>
        </p:txBody>
      </p:sp>
      <p:sp>
        <p:nvSpPr>
          <p:cNvPr id="5" name="Slide Number Placeholder 4">
            <a:extLst>
              <a:ext uri="{FF2B5EF4-FFF2-40B4-BE49-F238E27FC236}">
                <a16:creationId xmlns:a16="http://schemas.microsoft.com/office/drawing/2014/main" id="{DF8CBE65-1727-47CA-9CAD-F9A45958CF35}"/>
              </a:ext>
            </a:extLst>
          </p:cNvPr>
          <p:cNvSpPr>
            <a:spLocks noGrp="1"/>
          </p:cNvSpPr>
          <p:nvPr>
            <p:ph type="sldNum" idx="12"/>
          </p:nvPr>
        </p:nvSpPr>
        <p:spPr/>
        <p:txBody>
          <a:bodyPr/>
          <a:lstStyle/>
          <a:p>
            <a:r>
              <a:rPr lang="en-GB"/>
              <a:t>Slide </a:t>
            </a:r>
            <a:fld id="{440F5867-744E-4AA6-B0ED-4C44D2DFBB7B}" type="slidenum">
              <a:rPr lang="en-GB" smtClean="0"/>
              <a:pPr/>
              <a:t>81</a:t>
            </a:fld>
            <a:endParaRPr lang="en-GB" dirty="0"/>
          </a:p>
        </p:txBody>
      </p:sp>
      <p:sp>
        <p:nvSpPr>
          <p:cNvPr id="8" name="Date Placeholder 7">
            <a:extLst>
              <a:ext uri="{FF2B5EF4-FFF2-40B4-BE49-F238E27FC236}">
                <a16:creationId xmlns:a16="http://schemas.microsoft.com/office/drawing/2014/main" id="{2804625E-A677-460D-983C-9DC0B08F5A0A}"/>
              </a:ext>
            </a:extLst>
          </p:cNvPr>
          <p:cNvSpPr>
            <a:spLocks noGrp="1"/>
          </p:cNvSpPr>
          <p:nvPr>
            <p:ph type="dt" idx="15"/>
          </p:nvPr>
        </p:nvSpPr>
        <p:spPr/>
        <p:txBody>
          <a:bodyPr/>
          <a:lstStyle/>
          <a:p>
            <a:r>
              <a:rPr lang="en-US"/>
              <a:t>March 2022</a:t>
            </a:r>
            <a:endParaRPr lang="en-GB" dirty="0"/>
          </a:p>
        </p:txBody>
      </p:sp>
    </p:spTree>
    <p:extLst>
      <p:ext uri="{BB962C8B-B14F-4D97-AF65-F5344CB8AC3E}">
        <p14:creationId xmlns:p14="http://schemas.microsoft.com/office/powerpoint/2010/main" val="164576771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Rectangle 2"/>
          <p:cNvSpPr>
            <a:spLocks noGrp="1" noChangeArrowheads="1"/>
          </p:cNvSpPr>
          <p:nvPr>
            <p:ph type="title"/>
          </p:nvPr>
        </p:nvSpPr>
        <p:spPr>
          <a:noFill/>
        </p:spPr>
        <p:txBody>
          <a:bodyPr/>
          <a:lstStyle/>
          <a:p>
            <a:r>
              <a:rPr lang="en-GB" altLang="en-US" dirty="0"/>
              <a:t>ITU AHG Closing Report for </a:t>
            </a:r>
            <a:r>
              <a:rPr lang="en-US" altLang="en-US" dirty="0"/>
              <a:t>March</a:t>
            </a:r>
            <a:r>
              <a:rPr lang="en-US" dirty="0"/>
              <a:t> 2022 Plenary</a:t>
            </a:r>
            <a:endParaRPr lang="en-GB" altLang="en-US" dirty="0"/>
          </a:p>
        </p:txBody>
      </p:sp>
      <p:sp>
        <p:nvSpPr>
          <p:cNvPr id="13318" name="Rectangle 4"/>
          <p:cNvSpPr>
            <a:spLocks noGrp="1" noChangeArrowheads="1"/>
          </p:cNvSpPr>
          <p:nvPr>
            <p:ph type="body" idx="1"/>
          </p:nvPr>
        </p:nvSpPr>
        <p:spPr>
          <a:xfrm>
            <a:off x="2209800" y="1783959"/>
            <a:ext cx="7772400" cy="381000"/>
          </a:xfrm>
          <a:noFill/>
        </p:spPr>
        <p:txBody>
          <a:bodyPr/>
          <a:lstStyle/>
          <a:p>
            <a:pPr algn="ctr">
              <a:buFontTx/>
              <a:buNone/>
            </a:pPr>
            <a:r>
              <a:rPr lang="en-GB" altLang="en-US" sz="2000" dirty="0"/>
              <a:t>Date:</a:t>
            </a:r>
            <a:r>
              <a:rPr lang="en-GB" altLang="en-US" sz="2000" b="0" dirty="0"/>
              <a:t> 2022-03-15</a:t>
            </a:r>
          </a:p>
        </p:txBody>
      </p:sp>
      <p:sp>
        <p:nvSpPr>
          <p:cNvPr id="13320" name="Rectangle 6"/>
          <p:cNvSpPr>
            <a:spLocks noChangeArrowheads="1"/>
          </p:cNvSpPr>
          <p:nvPr/>
        </p:nvSpPr>
        <p:spPr bwMode="auto">
          <a:xfrm>
            <a:off x="2057400" y="2676289"/>
            <a:ext cx="1447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buFontTx/>
              <a:buNone/>
            </a:pPr>
            <a:r>
              <a:rPr lang="en-GB" altLang="en-US" sz="2000" dirty="0"/>
              <a:t>Authors:</a:t>
            </a:r>
            <a:endParaRPr lang="en-GB" altLang="en-US" sz="2000" b="0" dirty="0"/>
          </a:p>
        </p:txBody>
      </p:sp>
      <p:graphicFrame>
        <p:nvGraphicFramePr>
          <p:cNvPr id="9" name="Object 11"/>
          <p:cNvGraphicFramePr>
            <a:graphicFrameLocks noChangeAspect="1"/>
          </p:cNvGraphicFramePr>
          <p:nvPr>
            <p:extLst>
              <p:ext uri="{D42A27DB-BD31-4B8C-83A1-F6EECF244321}">
                <p14:modId xmlns:p14="http://schemas.microsoft.com/office/powerpoint/2010/main" val="2444413746"/>
              </p:ext>
            </p:extLst>
          </p:nvPr>
        </p:nvGraphicFramePr>
        <p:xfrm>
          <a:off x="1639888" y="3311525"/>
          <a:ext cx="9332912" cy="1708150"/>
        </p:xfrm>
        <a:graphic>
          <a:graphicData uri="http://schemas.openxmlformats.org/presentationml/2006/ole">
            <mc:AlternateContent xmlns:mc="http://schemas.openxmlformats.org/markup-compatibility/2006">
              <mc:Choice xmlns:v="urn:schemas-microsoft-com:vml" Requires="v">
                <p:oleObj spid="_x0000_s11276" name="Document" r:id="rId4" imgW="8442770" imgH="1551661" progId="Word.Document.8">
                  <p:embed/>
                </p:oleObj>
              </mc:Choice>
              <mc:Fallback>
                <p:oleObj name="Document" r:id="rId4" imgW="8442770" imgH="1551661" progId="Word.Document.8">
                  <p:embed/>
                  <p:pic>
                    <p:nvPicPr>
                      <p:cNvPr id="9" name="Object 11"/>
                      <p:cNvPicPr>
                        <a:picLocks noChangeAspect="1" noChangeArrowheads="1"/>
                      </p:cNvPicPr>
                      <p:nvPr/>
                    </p:nvPicPr>
                    <p:blipFill>
                      <a:blip r:embed="rId5"/>
                      <a:srcRect/>
                      <a:stretch>
                        <a:fillRect/>
                      </a:stretch>
                    </p:blipFill>
                    <p:spPr bwMode="auto">
                      <a:xfrm>
                        <a:off x="1639888" y="3311525"/>
                        <a:ext cx="9332912" cy="1708150"/>
                      </a:xfrm>
                      <a:prstGeom prst="rect">
                        <a:avLst/>
                      </a:prstGeom>
                      <a:noFill/>
                      <a:ln>
                        <a:noFill/>
                      </a:ln>
                      <a:effectLst/>
                    </p:spPr>
                  </p:pic>
                </p:oleObj>
              </mc:Fallback>
            </mc:AlternateContent>
          </a:graphicData>
        </a:graphic>
      </p:graphicFrame>
      <p:sp>
        <p:nvSpPr>
          <p:cNvPr id="2" name="Footer Placeholder 1">
            <a:extLst>
              <a:ext uri="{FF2B5EF4-FFF2-40B4-BE49-F238E27FC236}">
                <a16:creationId xmlns:a16="http://schemas.microsoft.com/office/drawing/2014/main" id="{3EF35090-F1EB-43A9-888F-AC86DB52CD47}"/>
              </a:ext>
            </a:extLst>
          </p:cNvPr>
          <p:cNvSpPr>
            <a:spLocks noGrp="1"/>
          </p:cNvSpPr>
          <p:nvPr>
            <p:ph type="ftr" idx="14"/>
          </p:nvPr>
        </p:nvSpPr>
        <p:spPr/>
        <p:txBody>
          <a:bodyPr/>
          <a:lstStyle/>
          <a:p>
            <a:r>
              <a:rPr lang="en-GB"/>
              <a:t>Hassan Yaghoobi, Intel</a:t>
            </a:r>
            <a:endParaRPr lang="en-GB" dirty="0"/>
          </a:p>
        </p:txBody>
      </p:sp>
      <p:sp>
        <p:nvSpPr>
          <p:cNvPr id="3" name="Slide Number Placeholder 2">
            <a:extLst>
              <a:ext uri="{FF2B5EF4-FFF2-40B4-BE49-F238E27FC236}">
                <a16:creationId xmlns:a16="http://schemas.microsoft.com/office/drawing/2014/main" id="{BF263431-66DE-4986-9BF4-5AE16CC6F8A5}"/>
              </a:ext>
            </a:extLst>
          </p:cNvPr>
          <p:cNvSpPr>
            <a:spLocks noGrp="1"/>
          </p:cNvSpPr>
          <p:nvPr>
            <p:ph type="sldNum" idx="12"/>
          </p:nvPr>
        </p:nvSpPr>
        <p:spPr/>
        <p:txBody>
          <a:bodyPr/>
          <a:lstStyle/>
          <a:p>
            <a:r>
              <a:rPr lang="en-GB"/>
              <a:t>Slide </a:t>
            </a:r>
            <a:fld id="{440F5867-744E-4AA6-B0ED-4C44D2DFBB7B}" type="slidenum">
              <a:rPr lang="en-GB" smtClean="0"/>
              <a:pPr/>
              <a:t>82</a:t>
            </a:fld>
            <a:endParaRPr lang="en-GB" dirty="0"/>
          </a:p>
        </p:txBody>
      </p:sp>
      <p:sp>
        <p:nvSpPr>
          <p:cNvPr id="4" name="Date Placeholder 3">
            <a:extLst>
              <a:ext uri="{FF2B5EF4-FFF2-40B4-BE49-F238E27FC236}">
                <a16:creationId xmlns:a16="http://schemas.microsoft.com/office/drawing/2014/main" id="{CDD4A979-1CFD-4253-9E45-E1FAE6AE37A1}"/>
              </a:ext>
            </a:extLst>
          </p:cNvPr>
          <p:cNvSpPr>
            <a:spLocks noGrp="1"/>
          </p:cNvSpPr>
          <p:nvPr>
            <p:ph type="dt" idx="15"/>
          </p:nvPr>
        </p:nvSpPr>
        <p:spPr/>
        <p:txBody>
          <a:bodyPr/>
          <a:lstStyle/>
          <a:p>
            <a:r>
              <a:rPr lang="en-US"/>
              <a:t>March 2022</a:t>
            </a:r>
            <a:endParaRPr lang="en-GB" dirty="0"/>
          </a:p>
        </p:txBody>
      </p:sp>
    </p:spTree>
    <p:extLst>
      <p:ext uri="{BB962C8B-B14F-4D97-AF65-F5344CB8AC3E}">
        <p14:creationId xmlns:p14="http://schemas.microsoft.com/office/powerpoint/2010/main" val="177626767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Content Placeholder 2"/>
          <p:cNvSpPr>
            <a:spLocks noGrp="1"/>
          </p:cNvSpPr>
          <p:nvPr>
            <p:ph idx="1"/>
          </p:nvPr>
        </p:nvSpPr>
        <p:spPr>
          <a:xfrm>
            <a:off x="929218" y="1052736"/>
            <a:ext cx="10639389" cy="5184576"/>
          </a:xfrm>
        </p:spPr>
        <p:txBody>
          <a:bodyPr/>
          <a:lstStyle/>
          <a:p>
            <a:pPr marL="342900" lvl="2" indent="-342900">
              <a:spcBef>
                <a:spcPts val="300"/>
              </a:spcBef>
              <a:spcAft>
                <a:spcPts val="0"/>
              </a:spcAft>
              <a:defRPr/>
            </a:pPr>
            <a:r>
              <a:rPr lang="en-US" altLang="en-US" dirty="0"/>
              <a:t>Had one Session: Thu 03/10 16:00 EST</a:t>
            </a:r>
            <a:endParaRPr lang="en-US" altLang="en-US" b="1" dirty="0"/>
          </a:p>
          <a:p>
            <a:pPr marL="342900" lvl="2" indent="-342900">
              <a:spcBef>
                <a:spcPts val="300"/>
              </a:spcBef>
              <a:spcAft>
                <a:spcPts val="0"/>
              </a:spcAft>
              <a:defRPr/>
            </a:pPr>
            <a:r>
              <a:rPr lang="en-US" b="0" dirty="0"/>
              <a:t>Chair reviewed the two documents:</a:t>
            </a:r>
          </a:p>
          <a:p>
            <a:pPr marL="400050" indent="-228600">
              <a:spcBef>
                <a:spcPts val="0"/>
              </a:spcBef>
              <a:spcAft>
                <a:spcPts val="0"/>
              </a:spcAft>
              <a:buFont typeface="Times New Roman" panose="02020603050405020304" pitchFamily="18" charset="0"/>
              <a:buChar char="•"/>
              <a:tabLst>
                <a:tab pos="1371600" algn="l"/>
              </a:tabLst>
            </a:pPr>
            <a:r>
              <a:rPr lang="en-US" sz="1600" b="0" dirty="0"/>
              <a:t>11-22-0378-01-0itu, Proposed modifications to ITU-R M.1450-5, Hassan Yaghoobi (Intel Corp.)</a:t>
            </a:r>
          </a:p>
          <a:p>
            <a:pPr marL="400050" indent="-228600">
              <a:spcBef>
                <a:spcPts val="0"/>
              </a:spcBef>
              <a:spcAft>
                <a:spcPts val="0"/>
              </a:spcAft>
              <a:buFont typeface="Times New Roman" panose="02020603050405020304" pitchFamily="18" charset="0"/>
              <a:buChar char="•"/>
              <a:tabLst>
                <a:tab pos="1371600" algn="l"/>
              </a:tabLst>
            </a:pPr>
            <a:r>
              <a:rPr lang="en-US" sz="1600" b="0" dirty="0">
                <a:effectLst/>
                <a:latin typeface="Times New Roman" panose="02020603050405020304" pitchFamily="18" charset="0"/>
                <a:ea typeface="SimSun" panose="02010600030101010101" pitchFamily="2" charset="-122"/>
                <a:hlinkClick r:id="rId2"/>
              </a:rPr>
              <a:t>https://mentor.ieee.org/802.11/dcn/22/11-22-0378-00-0itu-proposed-modifications-to-itu-r-m-1450-5.docx</a:t>
            </a:r>
            <a:r>
              <a:rPr lang="en-US" sz="1600" b="0" dirty="0">
                <a:effectLst/>
                <a:latin typeface="Times New Roman" panose="02020603050405020304" pitchFamily="18" charset="0"/>
                <a:ea typeface="SimSun" panose="02010600030101010101" pitchFamily="2" charset="-122"/>
              </a:rPr>
              <a:t>   </a:t>
            </a:r>
          </a:p>
          <a:p>
            <a:pPr marL="400050" indent="-228600">
              <a:spcBef>
                <a:spcPts val="0"/>
              </a:spcBef>
              <a:spcAft>
                <a:spcPts val="0"/>
              </a:spcAft>
              <a:buFont typeface="Times New Roman" panose="02020603050405020304" pitchFamily="18" charset="0"/>
              <a:buChar char="•"/>
              <a:tabLst>
                <a:tab pos="1371600" algn="l"/>
              </a:tabLst>
            </a:pPr>
            <a:r>
              <a:rPr lang="en-US" sz="1600" b="0" dirty="0">
                <a:effectLst/>
                <a:latin typeface="Times New Roman" panose="02020603050405020304" pitchFamily="18" charset="0"/>
                <a:ea typeface="SimSun" panose="02010600030101010101" pitchFamily="2" charset="-122"/>
              </a:rPr>
              <a:t>11-22-0379-01-0itu, Proposed modifications to ITU-R M.1801-2, Hassan Yaghoobi (Intel Corp.)</a:t>
            </a:r>
          </a:p>
          <a:p>
            <a:pPr marL="400050" indent="-228600">
              <a:spcBef>
                <a:spcPts val="0"/>
              </a:spcBef>
              <a:spcAft>
                <a:spcPts val="1200"/>
              </a:spcAft>
              <a:buFont typeface="Times New Roman" panose="02020603050405020304" pitchFamily="18" charset="0"/>
              <a:buChar char="•"/>
              <a:tabLst>
                <a:tab pos="1371600" algn="l"/>
              </a:tabLst>
            </a:pPr>
            <a:r>
              <a:rPr lang="en-US" sz="1600" b="0" dirty="0">
                <a:effectLst/>
                <a:latin typeface="Times New Roman" panose="02020603050405020304" pitchFamily="18" charset="0"/>
                <a:ea typeface="SimSun" panose="02010600030101010101" pitchFamily="2" charset="-122"/>
                <a:hlinkClick r:id="rId3"/>
              </a:rPr>
              <a:t>https://mentor.ieee.org/802.11/dcn/22/11-22-0379-00-0itu-proposed-modifications-to-itu-r-m-1801-2.docx</a:t>
            </a:r>
            <a:r>
              <a:rPr lang="en-US" sz="1600" b="0" dirty="0">
                <a:effectLst/>
                <a:latin typeface="Times New Roman" panose="02020603050405020304" pitchFamily="18" charset="0"/>
                <a:ea typeface="SimSun" panose="02010600030101010101" pitchFamily="2" charset="-122"/>
              </a:rPr>
              <a:t>  </a:t>
            </a:r>
          </a:p>
          <a:p>
            <a:pPr indent="-285750">
              <a:spcBef>
                <a:spcPts val="300"/>
              </a:spcBef>
              <a:spcAft>
                <a:spcPts val="300"/>
              </a:spcAft>
              <a:buFont typeface="Symbol" panose="05050102010706020507" pitchFamily="18" charset="2"/>
              <a:buChar char=""/>
              <a:tabLst>
                <a:tab pos="914400" algn="l"/>
              </a:tabLst>
            </a:pPr>
            <a:r>
              <a:rPr lang="en-US" sz="1600" b="0" dirty="0"/>
              <a:t>r2 of the two contribution were created based on feedback on the call. </a:t>
            </a:r>
          </a:p>
          <a:p>
            <a:pPr indent="-285750">
              <a:spcBef>
                <a:spcPts val="300"/>
              </a:spcBef>
              <a:spcAft>
                <a:spcPts val="300"/>
              </a:spcAft>
              <a:buFont typeface="Symbol" panose="05050102010706020507" pitchFamily="18" charset="2"/>
              <a:buChar char=""/>
              <a:tabLst>
                <a:tab pos="914400" algn="l"/>
              </a:tabLst>
            </a:pPr>
            <a:r>
              <a:rPr lang="en-US" sz="1600" b="0" dirty="0"/>
              <a:t>Two documents 11-22/378r2 and 11-22/379r2 endorsed (without objection) by IT</a:t>
            </a:r>
            <a:r>
              <a:rPr lang="en-US" sz="1600" b="0" dirty="0">
                <a:latin typeface="Times New Roman" panose="02020603050405020304" pitchFamily="18" charset="0"/>
                <a:ea typeface="SimSun" panose="02010600030101010101" pitchFamily="2" charset="-122"/>
              </a:rPr>
              <a:t>U AHG as the AHG recommendation to 802.11 and 802.18.</a:t>
            </a:r>
            <a:endParaRPr lang="en-US" sz="1600" dirty="0"/>
          </a:p>
          <a:p>
            <a:pPr indent="-285750">
              <a:spcBef>
                <a:spcPts val="300"/>
              </a:spcBef>
              <a:spcAft>
                <a:spcPts val="1200"/>
              </a:spcAft>
              <a:buFont typeface="Symbol" panose="05050102010706020507" pitchFamily="18" charset="2"/>
              <a:buChar char=""/>
              <a:tabLst>
                <a:tab pos="914400" algn="l"/>
              </a:tabLst>
            </a:pPr>
            <a:r>
              <a:rPr lang="en-US" sz="1600" b="0" dirty="0"/>
              <a:t>Chair discussed the WP5A schedule, and plan to submit the documents.</a:t>
            </a:r>
          </a:p>
          <a:p>
            <a:pPr marL="342900" lvl="2" indent="-342900">
              <a:spcBef>
                <a:spcPts val="300"/>
              </a:spcBef>
              <a:spcAft>
                <a:spcPts val="0"/>
              </a:spcAft>
              <a:buFont typeface="Arial" panose="020B0604020202020204" pitchFamily="34" charset="0"/>
              <a:buChar char="•"/>
              <a:defRPr/>
            </a:pPr>
            <a:r>
              <a:rPr lang="en-US" b="1" dirty="0">
                <a:solidFill>
                  <a:schemeClr val="tx1"/>
                </a:solidFill>
              </a:rPr>
              <a:t>Next Steps</a:t>
            </a:r>
            <a:endParaRPr lang="en-US" b="1" dirty="0">
              <a:effectLst/>
            </a:endParaRPr>
          </a:p>
          <a:p>
            <a:pPr indent="-285750">
              <a:spcBef>
                <a:spcPts val="0"/>
              </a:spcBef>
              <a:spcAft>
                <a:spcPts val="300"/>
              </a:spcAft>
              <a:buFont typeface="Symbol" panose="05050102010706020507" pitchFamily="18" charset="2"/>
              <a:buChar char=""/>
              <a:tabLst>
                <a:tab pos="914400" algn="l"/>
              </a:tabLst>
            </a:pPr>
            <a:r>
              <a:rPr lang="en-US" sz="1400" b="0" dirty="0">
                <a:ea typeface="+mn-ea"/>
                <a:cs typeface="+mn-cs"/>
              </a:rPr>
              <a:t>The two documents (11-22/378r2 and 11-22/379r2) will be reported to 802.11 and 802.18 for further processing, approval in EC and submission to WP 5A. </a:t>
            </a:r>
          </a:p>
          <a:p>
            <a:pPr indent="-285750">
              <a:spcBef>
                <a:spcPts val="300"/>
              </a:spcBef>
              <a:spcAft>
                <a:spcPts val="300"/>
              </a:spcAft>
              <a:buFont typeface="Symbol" panose="05050102010706020507" pitchFamily="18" charset="2"/>
              <a:buChar char=""/>
              <a:tabLst>
                <a:tab pos="914400" algn="l"/>
              </a:tabLst>
            </a:pPr>
            <a:r>
              <a:rPr lang="en-US" sz="1400" b="0" dirty="0">
                <a:ea typeface="+mn-ea"/>
                <a:cs typeface="+mn-cs"/>
              </a:rPr>
              <a:t>Will continue to follow and monitor the issue of these submissions in IEEE 802.18 and WP5A.</a:t>
            </a:r>
          </a:p>
          <a:p>
            <a:pPr indent="-285750">
              <a:spcBef>
                <a:spcPts val="0"/>
              </a:spcBef>
              <a:spcAft>
                <a:spcPts val="1200"/>
              </a:spcAft>
              <a:buFont typeface="Symbol" panose="05050102010706020507" pitchFamily="18" charset="2"/>
              <a:buChar char=""/>
              <a:tabLst>
                <a:tab pos="914400" algn="l"/>
              </a:tabLst>
            </a:pPr>
            <a:r>
              <a:rPr lang="en-US" sz="1400" b="0" dirty="0">
                <a:ea typeface="+mn-ea"/>
                <a:cs typeface="+mn-cs"/>
              </a:rPr>
              <a:t>Working Party 5A Next Meeting Dates:</a:t>
            </a:r>
            <a:r>
              <a:rPr lang="en-US" sz="1400" b="0" dirty="0">
                <a:effectLst/>
                <a:latin typeface="Times New Roman" panose="02020603050405020304" pitchFamily="18" charset="0"/>
                <a:ea typeface="SimSun" panose="02010600030101010101" pitchFamily="2" charset="-122"/>
              </a:rPr>
              <a:t> </a:t>
            </a:r>
            <a:r>
              <a:rPr lang="en-US" sz="1400" b="0" u="sng" dirty="0">
                <a:solidFill>
                  <a:srgbClr val="0000FF"/>
                </a:solidFill>
                <a:effectLst/>
                <a:latin typeface="Times New Roman" panose="02020603050405020304" pitchFamily="18" charset="0"/>
                <a:ea typeface="SimSun" panose="02010600030101010101" pitchFamily="2" charset="-122"/>
                <a:hlinkClick r:id="rId4"/>
              </a:rPr>
              <a:t>Monday 2022-05-23 - Friday 2022-06-03</a:t>
            </a:r>
            <a:endParaRPr lang="en-US" sz="1400" b="0" dirty="0">
              <a:effectLst/>
              <a:latin typeface="Times New Roman" panose="02020603050405020304" pitchFamily="18" charset="0"/>
              <a:ea typeface="SimSun" panose="02010600030101010101" pitchFamily="2" charset="-122"/>
            </a:endParaRPr>
          </a:p>
          <a:p>
            <a:pPr marL="342900" lvl="2" indent="-342900">
              <a:spcBef>
                <a:spcPts val="300"/>
              </a:spcBef>
              <a:spcAft>
                <a:spcPts val="0"/>
              </a:spcAft>
              <a:buFont typeface="Arial" panose="020B0604020202020204" pitchFamily="34" charset="0"/>
              <a:buChar char="•"/>
              <a:defRPr/>
            </a:pPr>
            <a:r>
              <a:rPr lang="pt-BR" b="1" dirty="0"/>
              <a:t>Next AHG Meeting: </a:t>
            </a:r>
            <a:r>
              <a:rPr lang="en-US" dirty="0"/>
              <a:t>TBD</a:t>
            </a:r>
          </a:p>
          <a:p>
            <a:pPr marL="342900" lvl="2" indent="-342900">
              <a:spcBef>
                <a:spcPts val="300"/>
              </a:spcBef>
              <a:spcAft>
                <a:spcPts val="0"/>
              </a:spcAft>
              <a:buFont typeface="Arial" panose="020B0604020202020204" pitchFamily="34" charset="0"/>
              <a:buChar char="•"/>
              <a:defRPr/>
            </a:pPr>
            <a:r>
              <a:rPr lang="pt-BR" altLang="en-US" b="1" dirty="0"/>
              <a:t>Meeting Minutes: </a:t>
            </a:r>
            <a:r>
              <a:rPr lang="en-US" dirty="0"/>
              <a:t>11-22-0333-00-0itu</a:t>
            </a:r>
            <a:r>
              <a:rPr lang="pt-BR" altLang="en-US" dirty="0"/>
              <a:t> </a:t>
            </a:r>
            <a:endParaRPr lang="en-US" altLang="en-US" dirty="0">
              <a:highlight>
                <a:srgbClr val="FFFF00"/>
              </a:highlight>
            </a:endParaRPr>
          </a:p>
        </p:txBody>
      </p:sp>
      <p:sp>
        <p:nvSpPr>
          <p:cNvPr id="6" name="Footer Placeholder 5">
            <a:extLst>
              <a:ext uri="{FF2B5EF4-FFF2-40B4-BE49-F238E27FC236}">
                <a16:creationId xmlns:a16="http://schemas.microsoft.com/office/drawing/2014/main" id="{C4F228EA-A236-4E0A-86FB-E8AE15B327AE}"/>
              </a:ext>
            </a:extLst>
          </p:cNvPr>
          <p:cNvSpPr>
            <a:spLocks noGrp="1"/>
          </p:cNvSpPr>
          <p:nvPr>
            <p:ph type="ftr" idx="14"/>
          </p:nvPr>
        </p:nvSpPr>
        <p:spPr/>
        <p:txBody>
          <a:bodyPr/>
          <a:lstStyle/>
          <a:p>
            <a:r>
              <a:rPr lang="en-GB"/>
              <a:t>Hassan Yaghoobi, Intel</a:t>
            </a:r>
            <a:endParaRPr lang="en-GB" dirty="0"/>
          </a:p>
        </p:txBody>
      </p:sp>
      <p:sp>
        <p:nvSpPr>
          <p:cNvPr id="7" name="Slide Number Placeholder 6">
            <a:extLst>
              <a:ext uri="{FF2B5EF4-FFF2-40B4-BE49-F238E27FC236}">
                <a16:creationId xmlns:a16="http://schemas.microsoft.com/office/drawing/2014/main" id="{1993391E-78FA-4DE7-B3F2-0025C62D20C6}"/>
              </a:ext>
            </a:extLst>
          </p:cNvPr>
          <p:cNvSpPr>
            <a:spLocks noGrp="1"/>
          </p:cNvSpPr>
          <p:nvPr>
            <p:ph type="sldNum" idx="12"/>
          </p:nvPr>
        </p:nvSpPr>
        <p:spPr/>
        <p:txBody>
          <a:bodyPr/>
          <a:lstStyle/>
          <a:p>
            <a:r>
              <a:rPr lang="en-GB"/>
              <a:t>Slide </a:t>
            </a:r>
            <a:fld id="{440F5867-744E-4AA6-B0ED-4C44D2DFBB7B}" type="slidenum">
              <a:rPr lang="en-GB" smtClean="0"/>
              <a:pPr/>
              <a:t>83</a:t>
            </a:fld>
            <a:endParaRPr lang="en-GB" dirty="0"/>
          </a:p>
        </p:txBody>
      </p:sp>
      <p:sp>
        <p:nvSpPr>
          <p:cNvPr id="8" name="Date Placeholder 7">
            <a:extLst>
              <a:ext uri="{FF2B5EF4-FFF2-40B4-BE49-F238E27FC236}">
                <a16:creationId xmlns:a16="http://schemas.microsoft.com/office/drawing/2014/main" id="{8EB56CAB-DBD5-43F7-9C9A-D6FF9281F742}"/>
              </a:ext>
            </a:extLst>
          </p:cNvPr>
          <p:cNvSpPr>
            <a:spLocks noGrp="1"/>
          </p:cNvSpPr>
          <p:nvPr>
            <p:ph type="dt" idx="15"/>
          </p:nvPr>
        </p:nvSpPr>
        <p:spPr/>
        <p:txBody>
          <a:bodyPr/>
          <a:lstStyle/>
          <a:p>
            <a:r>
              <a:rPr lang="en-US"/>
              <a:t>March 2022</a:t>
            </a:r>
            <a:endParaRPr lang="en-GB" dirty="0"/>
          </a:p>
        </p:txBody>
      </p:sp>
    </p:spTree>
    <p:extLst>
      <p:ext uri="{BB962C8B-B14F-4D97-AF65-F5344CB8AC3E}">
        <p14:creationId xmlns:p14="http://schemas.microsoft.com/office/powerpoint/2010/main" val="349904913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DC8F256-6F14-4C1E-B39A-78090ADCF638}"/>
              </a:ext>
            </a:extLst>
          </p:cNvPr>
          <p:cNvSpPr>
            <a:spLocks noGrp="1"/>
          </p:cNvSpPr>
          <p:nvPr>
            <p:ph type="title"/>
          </p:nvPr>
        </p:nvSpPr>
        <p:spPr/>
        <p:txBody>
          <a:bodyPr/>
          <a:lstStyle/>
          <a:p>
            <a:r>
              <a:rPr lang="en-US" dirty="0"/>
              <a:t>External Liaisons</a:t>
            </a:r>
          </a:p>
        </p:txBody>
      </p:sp>
      <p:sp>
        <p:nvSpPr>
          <p:cNvPr id="8" name="Text Placeholder 7">
            <a:extLst>
              <a:ext uri="{FF2B5EF4-FFF2-40B4-BE49-F238E27FC236}">
                <a16:creationId xmlns:a16="http://schemas.microsoft.com/office/drawing/2014/main" id="{A358C27E-BE8E-4B21-8BAE-C94E7C32374F}"/>
              </a:ext>
            </a:extLst>
          </p:cNvPr>
          <p:cNvSpPr>
            <a:spLocks noGrp="1"/>
          </p:cNvSpPr>
          <p:nvPr>
            <p:ph type="body" idx="1"/>
          </p:nvPr>
        </p:nvSpPr>
        <p:spPr/>
        <p:txBody>
          <a:bodyPr/>
          <a:lstStyle/>
          <a:p>
            <a:endParaRPr lang="en-US"/>
          </a:p>
        </p:txBody>
      </p:sp>
      <p:sp>
        <p:nvSpPr>
          <p:cNvPr id="6" name="Date Placeholder 5">
            <a:extLst>
              <a:ext uri="{FF2B5EF4-FFF2-40B4-BE49-F238E27FC236}">
                <a16:creationId xmlns:a16="http://schemas.microsoft.com/office/drawing/2014/main" id="{AA42EB18-3A5D-4556-953E-A57382AB1C74}"/>
              </a:ext>
            </a:extLst>
          </p:cNvPr>
          <p:cNvSpPr>
            <a:spLocks noGrp="1"/>
          </p:cNvSpPr>
          <p:nvPr>
            <p:ph type="dt" idx="10"/>
          </p:nvPr>
        </p:nvSpPr>
        <p:spPr/>
        <p:txBody>
          <a:bodyPr/>
          <a:lstStyle/>
          <a:p>
            <a:r>
              <a:rPr lang="en-US"/>
              <a:t>January 2022</a:t>
            </a:r>
            <a:endParaRPr lang="en-GB" dirty="0"/>
          </a:p>
        </p:txBody>
      </p:sp>
      <p:sp>
        <p:nvSpPr>
          <p:cNvPr id="5" name="Footer Placeholder 4">
            <a:extLst>
              <a:ext uri="{FF2B5EF4-FFF2-40B4-BE49-F238E27FC236}">
                <a16:creationId xmlns:a16="http://schemas.microsoft.com/office/drawing/2014/main" id="{D1FB6D41-B1B2-4471-9FC7-D5CE02261EFB}"/>
              </a:ext>
            </a:extLst>
          </p:cNvPr>
          <p:cNvSpPr>
            <a:spLocks noGrp="1"/>
          </p:cNvSpPr>
          <p:nvPr>
            <p:ph type="ftr" idx="11"/>
          </p:nvPr>
        </p:nvSpPr>
        <p:spPr/>
        <p:txBody>
          <a:bodyPr/>
          <a:lstStyle/>
          <a:p>
            <a:r>
              <a:rPr lang="en-GB"/>
              <a:t>Robert Stacey (Intel)</a:t>
            </a:r>
            <a:endParaRPr lang="en-GB" dirty="0"/>
          </a:p>
        </p:txBody>
      </p:sp>
      <p:sp>
        <p:nvSpPr>
          <p:cNvPr id="4" name="Slide Number Placeholder 3">
            <a:extLst>
              <a:ext uri="{FF2B5EF4-FFF2-40B4-BE49-F238E27FC236}">
                <a16:creationId xmlns:a16="http://schemas.microsoft.com/office/drawing/2014/main" id="{AAF39131-122F-412A-AB27-899E883BE0E5}"/>
              </a:ext>
            </a:extLst>
          </p:cNvPr>
          <p:cNvSpPr>
            <a:spLocks noGrp="1"/>
          </p:cNvSpPr>
          <p:nvPr>
            <p:ph type="sldNum" idx="12"/>
          </p:nvPr>
        </p:nvSpPr>
        <p:spPr/>
        <p:txBody>
          <a:bodyPr/>
          <a:lstStyle/>
          <a:p>
            <a:r>
              <a:rPr lang="en-GB"/>
              <a:t>Slide </a:t>
            </a:r>
            <a:fld id="{440F5867-744E-4AA6-B0ED-4C44D2DFBB7B}" type="slidenum">
              <a:rPr lang="en-GB" smtClean="0"/>
              <a:pPr/>
              <a:t>84</a:t>
            </a:fld>
            <a:endParaRPr lang="en-GB" dirty="0"/>
          </a:p>
        </p:txBody>
      </p:sp>
    </p:spTree>
    <p:extLst>
      <p:ext uri="{BB962C8B-B14F-4D97-AF65-F5344CB8AC3E}">
        <p14:creationId xmlns:p14="http://schemas.microsoft.com/office/powerpoint/2010/main" val="195787367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Date Placeholder 3"/>
          <p:cNvSpPr>
            <a:spLocks noGrp="1"/>
          </p:cNvSpPr>
          <p:nvPr>
            <p:ph type="dt" sz="quarter" idx="10"/>
          </p:nvPr>
        </p:nvSpPr>
        <p:spPr bwMode="auto">
          <a:xfrm>
            <a:off x="936786" y="332601"/>
            <a:ext cx="968214" cy="276999"/>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b" anchorCtr="0" compatLnSpc="1">
            <a:prstTxWarp prst="textNoShape">
              <a:avLst/>
            </a:prstTxWarp>
            <a:spAutoFit/>
          </a:bodyPr>
          <a:lstStyle>
            <a:defPPr>
              <a:defRPr lang="en-GB"/>
            </a:defPPr>
            <a:lvl1pPr algn="l" rtl="0" eaLnBrk="0" fontAlgn="base" hangingPunct="0">
              <a:spcBef>
                <a:spcPct val="0"/>
              </a:spcBef>
              <a:spcAft>
                <a:spcPct val="0"/>
              </a:spcAft>
              <a:defRPr sz="1800" b="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pPr>
              <a:spcBef>
                <a:spcPct val="0"/>
              </a:spcBef>
              <a:buFontTx/>
              <a:buNone/>
            </a:pPr>
            <a:r>
              <a:rPr lang="en-US"/>
              <a:t>March 2022</a:t>
            </a:r>
            <a:endParaRPr lang="en-GB" altLang="en-US" sz="1800" dirty="0"/>
          </a:p>
        </p:txBody>
      </p:sp>
      <p:sp>
        <p:nvSpPr>
          <p:cNvPr id="4099" name="Footer Placeholder 4"/>
          <p:cNvSpPr>
            <a:spLocks noGrp="1"/>
          </p:cNvSpPr>
          <p:nvPr>
            <p:ph type="ftr" sz="quarter" idx="11"/>
          </p:nvPr>
        </p:nvSpPr>
        <p:spPr bwMode="auto">
          <a:xfrm>
            <a:off x="9372600" y="6475413"/>
            <a:ext cx="1982787" cy="18415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GB"/>
            </a:defPPr>
            <a:lvl1pPr algn="r"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pPr>
              <a:spcBef>
                <a:spcPct val="0"/>
              </a:spcBef>
              <a:buFontTx/>
              <a:buNone/>
            </a:pPr>
            <a:r>
              <a:rPr lang="en-GB" dirty="0"/>
              <a:t>Ian Sherlock, Texas Instruments</a:t>
            </a:r>
            <a:endParaRPr lang="en-GB" altLang="en-US" sz="1200" b="0" dirty="0"/>
          </a:p>
        </p:txBody>
      </p:sp>
      <p:sp>
        <p:nvSpPr>
          <p:cNvPr id="410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GB" altLang="en-US" sz="1200" b="0" dirty="0"/>
              <a:t>Slide </a:t>
            </a:r>
            <a:fld id="{827138B0-886C-442D-A790-BBBA55B88C81}" type="slidenum">
              <a:rPr lang="en-GB" altLang="en-US" sz="1200" b="0"/>
              <a:pPr>
                <a:spcBef>
                  <a:spcPct val="0"/>
                </a:spcBef>
                <a:buFontTx/>
                <a:buNone/>
              </a:pPr>
              <a:t>85</a:t>
            </a:fld>
            <a:endParaRPr lang="en-GB" altLang="en-US" sz="1200" b="0" dirty="0"/>
          </a:p>
        </p:txBody>
      </p:sp>
      <p:sp>
        <p:nvSpPr>
          <p:cNvPr id="4101" name="Rectangle 2"/>
          <p:cNvSpPr>
            <a:spLocks noGrp="1" noChangeArrowheads="1"/>
          </p:cNvSpPr>
          <p:nvPr>
            <p:ph type="title"/>
          </p:nvPr>
        </p:nvSpPr>
        <p:spPr>
          <a:noFill/>
        </p:spPr>
        <p:txBody>
          <a:bodyPr/>
          <a:lstStyle/>
          <a:p>
            <a:r>
              <a:rPr lang="en-GB" altLang="en-US" dirty="0"/>
              <a:t>Wi-Fi Alliance Liaison Update</a:t>
            </a:r>
          </a:p>
        </p:txBody>
      </p:sp>
      <p:sp>
        <p:nvSpPr>
          <p:cNvPr id="4102" name="Rectangle 4"/>
          <p:cNvSpPr>
            <a:spLocks noGrp="1" noChangeArrowheads="1"/>
          </p:cNvSpPr>
          <p:nvPr>
            <p:ph type="body" idx="1"/>
          </p:nvPr>
        </p:nvSpPr>
        <p:spPr>
          <a:xfrm>
            <a:off x="2209800" y="1524000"/>
            <a:ext cx="7772400" cy="381000"/>
          </a:xfrm>
          <a:noFill/>
        </p:spPr>
        <p:txBody>
          <a:bodyPr/>
          <a:lstStyle/>
          <a:p>
            <a:pPr algn="ctr">
              <a:buFontTx/>
              <a:buNone/>
            </a:pPr>
            <a:r>
              <a:rPr lang="en-GB" altLang="en-US" sz="2000" dirty="0"/>
              <a:t>Date:</a:t>
            </a:r>
            <a:r>
              <a:rPr lang="en-GB" altLang="en-US" sz="2000" b="0" dirty="0"/>
              <a:t> 2022-3-15</a:t>
            </a:r>
          </a:p>
        </p:txBody>
      </p:sp>
      <p:graphicFrame>
        <p:nvGraphicFramePr>
          <p:cNvPr id="4103" name="Object 5"/>
          <p:cNvGraphicFramePr>
            <a:graphicFrameLocks noChangeAspect="1"/>
          </p:cNvGraphicFramePr>
          <p:nvPr/>
        </p:nvGraphicFramePr>
        <p:xfrm>
          <a:off x="2058989" y="2421112"/>
          <a:ext cx="7813675" cy="2232025"/>
        </p:xfrm>
        <a:graphic>
          <a:graphicData uri="http://schemas.openxmlformats.org/presentationml/2006/ole">
            <mc:AlternateContent xmlns:mc="http://schemas.openxmlformats.org/markup-compatibility/2006">
              <mc:Choice xmlns:v="urn:schemas-microsoft-com:vml" Requires="v">
                <p:oleObj spid="_x0000_s15368" name="Document" r:id="rId4" imgW="8152815" imgH="2321730" progId="Word.Document.8">
                  <p:embed/>
                </p:oleObj>
              </mc:Choice>
              <mc:Fallback>
                <p:oleObj name="Document" r:id="rId4" imgW="8152815" imgH="2321730" progId="Word.Document.8">
                  <p:embed/>
                  <p:pic>
                    <p:nvPicPr>
                      <p:cNvPr id="4103" name="Object 5"/>
                      <p:cNvPicPr>
                        <a:picLocks noChangeAspect="1" noChangeArrowheads="1"/>
                      </p:cNvPicPr>
                      <p:nvPr/>
                    </p:nvPicPr>
                    <p:blipFill>
                      <a:blip r:embed="rId5"/>
                      <a:srcRect/>
                      <a:stretch>
                        <a:fillRect/>
                      </a:stretch>
                    </p:blipFill>
                    <p:spPr bwMode="auto">
                      <a:xfrm>
                        <a:off x="2058989" y="2421112"/>
                        <a:ext cx="7813675" cy="2232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104" name="Rectangle 6"/>
          <p:cNvSpPr>
            <a:spLocks noChangeArrowheads="1"/>
          </p:cNvSpPr>
          <p:nvPr/>
        </p:nvSpPr>
        <p:spPr bwMode="auto">
          <a:xfrm>
            <a:off x="2057400" y="1935163"/>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buFontTx/>
              <a:buNone/>
            </a:pPr>
            <a:r>
              <a:rPr lang="en-GB" altLang="en-US" sz="2000"/>
              <a:t>Authors:</a:t>
            </a:r>
            <a:endParaRPr lang="en-GB" altLang="en-US" sz="2000" b="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2209801" y="692696"/>
            <a:ext cx="8062913" cy="5616624"/>
          </a:xfrm>
        </p:spPr>
        <p:txBody>
          <a:bodyPr>
            <a:normAutofit/>
          </a:bodyPr>
          <a:lstStyle/>
          <a:p>
            <a:pPr>
              <a:defRPr/>
            </a:pPr>
            <a:endParaRPr lang="en-US" altLang="en-US" b="0" dirty="0"/>
          </a:p>
          <a:p>
            <a:pPr>
              <a:defRPr/>
            </a:pPr>
            <a:endParaRPr lang="en-US" altLang="en-US" b="0" dirty="0"/>
          </a:p>
          <a:p>
            <a:pPr>
              <a:defRPr/>
            </a:pPr>
            <a:r>
              <a:rPr lang="en-US" altLang="en-US" b="0" dirty="0"/>
              <a:t>Recent Items of note</a:t>
            </a:r>
          </a:p>
          <a:p>
            <a:pPr lvl="1">
              <a:defRPr/>
            </a:pPr>
            <a:r>
              <a:rPr lang="en-US" altLang="en-US" sz="2400" dirty="0"/>
              <a:t>Hybrid face-to-face and online task group meetings were held on Mar 1</a:t>
            </a:r>
            <a:r>
              <a:rPr lang="en-US" altLang="en-US" sz="2400" baseline="30000" dirty="0"/>
              <a:t>st</a:t>
            </a:r>
            <a:r>
              <a:rPr lang="en-US" altLang="en-US" sz="2400" dirty="0"/>
              <a:t> and 2</a:t>
            </a:r>
            <a:r>
              <a:rPr lang="en-US" altLang="en-US" sz="2400" baseline="30000" dirty="0"/>
              <a:t>nd</a:t>
            </a:r>
            <a:r>
              <a:rPr lang="en-US" altLang="en-US" sz="2400" dirty="0"/>
              <a:t> 2022 in Dallas Tx. </a:t>
            </a:r>
          </a:p>
          <a:p>
            <a:pPr lvl="1">
              <a:defRPr/>
            </a:pPr>
            <a:endParaRPr lang="en-US" altLang="en-US" sz="2400" dirty="0"/>
          </a:p>
          <a:p>
            <a:pPr>
              <a:defRPr/>
            </a:pPr>
            <a:r>
              <a:rPr lang="en-US" altLang="en-US" b="0" dirty="0"/>
              <a:t>Ongoing technical activity at Wi-Fi Alliance leading to certification, based on IEEE programs</a:t>
            </a:r>
          </a:p>
          <a:p>
            <a:pPr marL="457200" lvl="1" indent="0">
              <a:defRPr/>
            </a:pPr>
            <a:r>
              <a:rPr lang="en-US" altLang="en-US" dirty="0"/>
              <a:t>  </a:t>
            </a:r>
          </a:p>
          <a:p>
            <a:pPr lvl="1">
              <a:defRPr/>
            </a:pPr>
            <a:r>
              <a:rPr lang="en-US" altLang="en-US" dirty="0"/>
              <a:t>Wi-Fi 7</a:t>
            </a:r>
          </a:p>
          <a:p>
            <a:pPr lvl="1">
              <a:defRPr/>
            </a:pPr>
            <a:r>
              <a:rPr lang="en-US" altLang="en-US" dirty="0"/>
              <a:t>Wi-Fi 6</a:t>
            </a:r>
          </a:p>
          <a:p>
            <a:pPr lvl="1">
              <a:defRPr/>
            </a:pPr>
            <a:r>
              <a:rPr lang="en-US" altLang="en-US" dirty="0"/>
              <a:t>Location  </a:t>
            </a:r>
          </a:p>
          <a:p>
            <a:pPr lvl="1">
              <a:defRPr/>
            </a:pPr>
            <a:r>
              <a:rPr lang="en-US" altLang="en-US" dirty="0" err="1"/>
              <a:t>HaLow</a:t>
            </a:r>
            <a:endParaRPr lang="en-US" altLang="en-US" dirty="0"/>
          </a:p>
          <a:p>
            <a:pPr lvl="1">
              <a:defRPr/>
            </a:pPr>
            <a:endParaRPr lang="en-US" altLang="en-US" sz="2500" dirty="0"/>
          </a:p>
          <a:p>
            <a:pPr lvl="1">
              <a:defRPr/>
            </a:pPr>
            <a:endParaRPr lang="en-US" altLang="en-US" sz="1600" dirty="0"/>
          </a:p>
        </p:txBody>
      </p:sp>
      <p:sp>
        <p:nvSpPr>
          <p:cNvPr id="5123" name="Date Placeholder 3"/>
          <p:cNvSpPr>
            <a:spLocks noGrp="1"/>
          </p:cNvSpPr>
          <p:nvPr>
            <p:ph type="dt" sz="quarter" idx="10"/>
          </p:nvPr>
        </p:nvSpPr>
        <p:spPr bwMode="auto">
          <a:xfrm>
            <a:off x="684213" y="332601"/>
            <a:ext cx="968214" cy="276999"/>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b" anchorCtr="0" compatLnSpc="1">
            <a:prstTxWarp prst="textNoShape">
              <a:avLst/>
            </a:prstTxWarp>
            <a:spAutoFit/>
          </a:bodyPr>
          <a:lstStyle>
            <a:defPPr>
              <a:defRPr lang="en-GB"/>
            </a:defPPr>
            <a:lvl1pPr algn="l" rtl="0" eaLnBrk="0" fontAlgn="base" hangingPunct="0">
              <a:spcBef>
                <a:spcPct val="0"/>
              </a:spcBef>
              <a:spcAft>
                <a:spcPct val="0"/>
              </a:spcAft>
              <a:defRPr sz="1800" b="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pPr>
              <a:spcBef>
                <a:spcPct val="0"/>
              </a:spcBef>
              <a:buFontTx/>
              <a:buNone/>
            </a:pPr>
            <a:r>
              <a:rPr lang="en-US"/>
              <a:t>March 2022</a:t>
            </a:r>
            <a:endParaRPr lang="en-GB" altLang="en-US" sz="1800" dirty="0"/>
          </a:p>
        </p:txBody>
      </p:sp>
      <p:sp>
        <p:nvSpPr>
          <p:cNvPr id="4" name="Slide Number Placeholder 5"/>
          <p:cNvSpPr>
            <a:spLocks noGrp="1"/>
          </p:cNvSpPr>
          <p:nvPr>
            <p:ph type="sldNum" sz="quarter" idx="12"/>
          </p:nvPr>
        </p:nvSpPr>
        <p:spPr>
          <a:xfrm>
            <a:off x="5868989" y="6475413"/>
            <a:ext cx="530225"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GB" altLang="en-US" sz="1200" b="0" dirty="0"/>
              <a:t>Slide </a:t>
            </a:r>
            <a:fld id="{827138B0-886C-442D-A790-BBBA55B88C81}" type="slidenum">
              <a:rPr lang="en-GB" altLang="en-US" sz="1200" b="0"/>
              <a:pPr>
                <a:spcBef>
                  <a:spcPct val="0"/>
                </a:spcBef>
                <a:buFontTx/>
                <a:buNone/>
              </a:pPr>
              <a:t>86</a:t>
            </a:fld>
            <a:endParaRPr lang="en-GB" altLang="en-US" sz="1200" b="0" dirty="0"/>
          </a:p>
        </p:txBody>
      </p:sp>
      <p:sp>
        <p:nvSpPr>
          <p:cNvPr id="2" name="Footer Placeholder 1">
            <a:extLst>
              <a:ext uri="{FF2B5EF4-FFF2-40B4-BE49-F238E27FC236}">
                <a16:creationId xmlns:a16="http://schemas.microsoft.com/office/drawing/2014/main" id="{9882C0E8-2717-4809-97DE-32458711B324}"/>
              </a:ext>
            </a:extLst>
          </p:cNvPr>
          <p:cNvSpPr>
            <a:spLocks noGrp="1"/>
          </p:cNvSpPr>
          <p:nvPr>
            <p:ph type="ftr" idx="14"/>
          </p:nvPr>
        </p:nvSpPr>
        <p:spPr/>
        <p:txBody>
          <a:bodyPr/>
          <a:lstStyle/>
          <a:p>
            <a:r>
              <a:rPr lang="en-GB"/>
              <a:t>Ian Sherlock, Texas Instruments</a:t>
            </a:r>
            <a:endParaRPr lang="en-GB" dirty="0"/>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2209800" y="765176"/>
            <a:ext cx="7772400" cy="5616575"/>
          </a:xfrm>
        </p:spPr>
        <p:txBody>
          <a:bodyPr/>
          <a:lstStyle/>
          <a:p>
            <a:pPr>
              <a:defRPr/>
            </a:pPr>
            <a:r>
              <a:rPr lang="en-US" altLang="en-US" sz="2000" b="0" dirty="0"/>
              <a:t>Examples of other technical work ongoing in Wi-Fi Alliance</a:t>
            </a:r>
          </a:p>
          <a:p>
            <a:pPr lvl="1">
              <a:defRPr/>
            </a:pPr>
            <a:r>
              <a:rPr lang="en-US" altLang="en-US" sz="1600" dirty="0"/>
              <a:t>Aware</a:t>
            </a:r>
          </a:p>
          <a:p>
            <a:pPr lvl="1">
              <a:defRPr/>
            </a:pPr>
            <a:r>
              <a:rPr lang="en-US" altLang="en-US" sz="1600" dirty="0"/>
              <a:t>Easy Connect</a:t>
            </a:r>
          </a:p>
          <a:p>
            <a:pPr lvl="1">
              <a:defRPr/>
            </a:pPr>
            <a:r>
              <a:rPr lang="en-US" altLang="en-US" sz="1600" dirty="0" err="1"/>
              <a:t>Passpoint</a:t>
            </a:r>
            <a:endParaRPr lang="en-US" altLang="en-US" sz="1600" dirty="0"/>
          </a:p>
          <a:p>
            <a:pPr lvl="1">
              <a:defRPr/>
            </a:pPr>
            <a:r>
              <a:rPr lang="en-US" altLang="en-US" sz="1600" dirty="0" err="1"/>
              <a:t>EasyMesh</a:t>
            </a:r>
            <a:endParaRPr lang="en-US" altLang="en-US" sz="1600" dirty="0"/>
          </a:p>
          <a:p>
            <a:pPr lvl="1">
              <a:defRPr/>
            </a:pPr>
            <a:r>
              <a:rPr lang="en-US" altLang="en-US" sz="1600" dirty="0"/>
              <a:t>Data Elements</a:t>
            </a:r>
          </a:p>
          <a:p>
            <a:pPr lvl="1">
              <a:defRPr/>
            </a:pPr>
            <a:r>
              <a:rPr lang="en-US" altLang="en-US" sz="1600" dirty="0"/>
              <a:t>Security </a:t>
            </a:r>
          </a:p>
          <a:p>
            <a:pPr>
              <a:defRPr/>
            </a:pPr>
            <a:endParaRPr lang="en-US" altLang="en-US" sz="2000" b="0" dirty="0"/>
          </a:p>
          <a:p>
            <a:pPr>
              <a:defRPr/>
            </a:pPr>
            <a:r>
              <a:rPr lang="en-US" altLang="en-US" sz="2000" b="0" dirty="0"/>
              <a:t>Examples of Wi-Fi Alliance Activity in other areas, potentially leading to technical work </a:t>
            </a:r>
          </a:p>
          <a:p>
            <a:pPr lvl="1">
              <a:defRPr/>
            </a:pPr>
            <a:r>
              <a:rPr lang="en-US" altLang="en-US" sz="1600" dirty="0"/>
              <a:t>XR (Augmented / Virtual Reality)</a:t>
            </a:r>
          </a:p>
          <a:p>
            <a:pPr lvl="1">
              <a:defRPr/>
            </a:pPr>
            <a:r>
              <a:rPr lang="en-US" altLang="en-US" sz="1600" dirty="0"/>
              <a:t>Automotive</a:t>
            </a:r>
          </a:p>
          <a:p>
            <a:pPr lvl="1">
              <a:defRPr/>
            </a:pPr>
            <a:r>
              <a:rPr lang="en-US" altLang="en-US" sz="1600" dirty="0"/>
              <a:t>Healthcare</a:t>
            </a:r>
          </a:p>
          <a:p>
            <a:pPr lvl="1">
              <a:defRPr/>
            </a:pPr>
            <a:r>
              <a:rPr lang="en-US" altLang="en-US" sz="1600" dirty="0"/>
              <a:t>Customer experience</a:t>
            </a:r>
          </a:p>
          <a:p>
            <a:pPr lvl="1">
              <a:defRPr/>
            </a:pPr>
            <a:r>
              <a:rPr lang="en-US" altLang="en-US" sz="1600" dirty="0"/>
              <a:t>Internet of things</a:t>
            </a:r>
          </a:p>
          <a:p>
            <a:pPr marL="0" indent="0">
              <a:defRPr/>
            </a:pPr>
            <a:endParaRPr lang="en-GB" altLang="en-US" sz="2000" b="0" dirty="0"/>
          </a:p>
        </p:txBody>
      </p:sp>
      <p:sp>
        <p:nvSpPr>
          <p:cNvPr id="2" name="Date Placeholder 3"/>
          <p:cNvSpPr>
            <a:spLocks noGrp="1"/>
          </p:cNvSpPr>
          <p:nvPr>
            <p:ph type="dt" sz="quarter" idx="10"/>
          </p:nvPr>
        </p:nvSpPr>
        <p:spPr bwMode="auto">
          <a:xfrm>
            <a:off x="684213" y="332601"/>
            <a:ext cx="968214" cy="276999"/>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b" anchorCtr="0" compatLnSpc="1">
            <a:prstTxWarp prst="textNoShape">
              <a:avLst/>
            </a:prstTxWarp>
            <a:spAutoFit/>
          </a:bodyPr>
          <a:lstStyle>
            <a:defPPr>
              <a:defRPr lang="en-GB"/>
            </a:defPPr>
            <a:lvl1pPr algn="l" rtl="0" eaLnBrk="0" fontAlgn="base" hangingPunct="0">
              <a:spcBef>
                <a:spcPct val="0"/>
              </a:spcBef>
              <a:spcAft>
                <a:spcPct val="0"/>
              </a:spcAft>
              <a:defRPr sz="1800" b="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pPr>
              <a:spcBef>
                <a:spcPct val="0"/>
              </a:spcBef>
              <a:buFontTx/>
              <a:buNone/>
            </a:pPr>
            <a:r>
              <a:rPr lang="en-US"/>
              <a:t>March 2022</a:t>
            </a:r>
            <a:endParaRPr lang="en-GB" altLang="en-US" sz="1800" dirty="0"/>
          </a:p>
        </p:txBody>
      </p:sp>
      <p:sp>
        <p:nvSpPr>
          <p:cNvPr id="4" name="Slide Number Placeholder 5"/>
          <p:cNvSpPr>
            <a:spLocks noGrp="1"/>
          </p:cNvSpPr>
          <p:nvPr>
            <p:ph type="sldNum" sz="quarter" idx="12"/>
          </p:nvPr>
        </p:nvSpPr>
        <p:spPr>
          <a:xfrm>
            <a:off x="5868989" y="6475413"/>
            <a:ext cx="530225"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GB" altLang="en-US" sz="1200" b="0" dirty="0"/>
              <a:t>Slide </a:t>
            </a:r>
            <a:fld id="{827138B0-886C-442D-A790-BBBA55B88C81}" type="slidenum">
              <a:rPr lang="en-GB" altLang="en-US" sz="1200" b="0"/>
              <a:pPr>
                <a:spcBef>
                  <a:spcPct val="0"/>
                </a:spcBef>
                <a:buFontTx/>
                <a:buNone/>
              </a:pPr>
              <a:t>87</a:t>
            </a:fld>
            <a:endParaRPr lang="en-GB" altLang="en-US" sz="1200" b="0" dirty="0"/>
          </a:p>
        </p:txBody>
      </p:sp>
      <p:sp>
        <p:nvSpPr>
          <p:cNvPr id="3" name="Footer Placeholder 2">
            <a:extLst>
              <a:ext uri="{FF2B5EF4-FFF2-40B4-BE49-F238E27FC236}">
                <a16:creationId xmlns:a16="http://schemas.microsoft.com/office/drawing/2014/main" id="{6CF3EF3B-B28A-4593-A9F3-8678A8251864}"/>
              </a:ext>
            </a:extLst>
          </p:cNvPr>
          <p:cNvSpPr>
            <a:spLocks noGrp="1"/>
          </p:cNvSpPr>
          <p:nvPr>
            <p:ph type="ftr" idx="14"/>
          </p:nvPr>
        </p:nvSpPr>
        <p:spPr/>
        <p:txBody>
          <a:bodyPr/>
          <a:lstStyle/>
          <a:p>
            <a:r>
              <a:rPr lang="en-GB"/>
              <a:t>Ian Sherlock, Texas Instruments</a:t>
            </a:r>
            <a:endParaRPr lang="en-GB" dirty="0"/>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2209800" y="765176"/>
            <a:ext cx="7772400" cy="5616575"/>
          </a:xfrm>
        </p:spPr>
        <p:txBody>
          <a:bodyPr/>
          <a:lstStyle/>
          <a:p>
            <a:pPr marL="0" indent="0">
              <a:defRPr/>
            </a:pPr>
            <a:endParaRPr lang="en-US" altLang="en-US" sz="2000" b="0" dirty="0"/>
          </a:p>
          <a:p>
            <a:pPr>
              <a:defRPr/>
            </a:pPr>
            <a:r>
              <a:rPr lang="en-US" altLang="en-US" sz="2000" b="0" dirty="0"/>
              <a:t>Plan to resume face-to-face member meetings with a Jun 7</a:t>
            </a:r>
            <a:r>
              <a:rPr lang="en-US" altLang="en-US" sz="2000" b="0" baseline="30000" dirty="0"/>
              <a:t>th</a:t>
            </a:r>
            <a:r>
              <a:rPr lang="en-US" altLang="en-US" sz="2000" b="0" dirty="0"/>
              <a:t>-9</a:t>
            </a:r>
            <a:r>
              <a:rPr lang="en-US" altLang="en-US" sz="2000" b="0" baseline="30000" dirty="0"/>
              <a:t>th</a:t>
            </a:r>
            <a:r>
              <a:rPr lang="en-US" altLang="en-US" sz="2000" b="0" dirty="0"/>
              <a:t> 2022 session in Chicago.</a:t>
            </a:r>
          </a:p>
          <a:p>
            <a:pPr>
              <a:defRPr/>
            </a:pPr>
            <a:endParaRPr lang="en-US" altLang="en-US" sz="2000" b="0" dirty="0"/>
          </a:p>
          <a:p>
            <a:pPr>
              <a:defRPr/>
            </a:pPr>
            <a:r>
              <a:rPr lang="en-US" altLang="en-US" sz="2000" b="0" dirty="0"/>
              <a:t>For more information on current areas of work see</a:t>
            </a:r>
          </a:p>
          <a:p>
            <a:pPr lvl="1">
              <a:defRPr/>
            </a:pPr>
            <a:r>
              <a:rPr lang="en-US" altLang="en-US" sz="1600" dirty="0">
                <a:hlinkClick r:id="rId3"/>
              </a:rPr>
              <a:t>http://www.wi-fi.org/who-we-are/current-work-areas</a:t>
            </a:r>
            <a:endParaRPr lang="en-US" altLang="en-US" sz="1600" dirty="0"/>
          </a:p>
          <a:p>
            <a:pPr>
              <a:defRPr/>
            </a:pPr>
            <a:endParaRPr lang="en-US" altLang="en-US" sz="2000" b="0" dirty="0"/>
          </a:p>
          <a:p>
            <a:pPr>
              <a:defRPr/>
            </a:pPr>
            <a:r>
              <a:rPr lang="en-US" altLang="en-US" sz="2000" b="0" dirty="0"/>
              <a:t>If these sound like interesting topics please plan to sign up and participate.</a:t>
            </a:r>
          </a:p>
          <a:p>
            <a:pPr>
              <a:defRPr/>
            </a:pPr>
            <a:endParaRPr lang="en-GB" altLang="en-US" sz="2000" b="0" dirty="0"/>
          </a:p>
          <a:p>
            <a:pPr>
              <a:defRPr/>
            </a:pPr>
            <a:r>
              <a:rPr lang="en-GB" altLang="en-US" sz="2000" b="0" dirty="0"/>
              <a:t>Further general information at </a:t>
            </a:r>
            <a:r>
              <a:rPr lang="en-GB" altLang="en-US" sz="2000" b="0" dirty="0">
                <a:hlinkClick r:id="rId4"/>
              </a:rPr>
              <a:t>http://www.wi-fi.org/</a:t>
            </a:r>
            <a:r>
              <a:rPr lang="en-GB" altLang="en-US" sz="2000" b="0" dirty="0"/>
              <a:t> </a:t>
            </a:r>
          </a:p>
        </p:txBody>
      </p:sp>
      <p:sp>
        <p:nvSpPr>
          <p:cNvPr id="7171" name="Date Placeholder 3"/>
          <p:cNvSpPr>
            <a:spLocks noGrp="1"/>
          </p:cNvSpPr>
          <p:nvPr>
            <p:ph type="dt" sz="quarter" idx="10"/>
          </p:nvPr>
        </p:nvSpPr>
        <p:spPr bwMode="auto">
          <a:xfrm>
            <a:off x="684213" y="332601"/>
            <a:ext cx="968214" cy="276999"/>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b" anchorCtr="0" compatLnSpc="1">
            <a:prstTxWarp prst="textNoShape">
              <a:avLst/>
            </a:prstTxWarp>
            <a:spAutoFit/>
          </a:bodyPr>
          <a:lstStyle>
            <a:defPPr>
              <a:defRPr lang="en-GB"/>
            </a:defPPr>
            <a:lvl1pPr algn="l" rtl="0" eaLnBrk="0" fontAlgn="base" hangingPunct="0">
              <a:spcBef>
                <a:spcPct val="0"/>
              </a:spcBef>
              <a:spcAft>
                <a:spcPct val="0"/>
              </a:spcAft>
              <a:defRPr sz="1800" b="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pPr>
              <a:spcBef>
                <a:spcPct val="0"/>
              </a:spcBef>
              <a:buFontTx/>
              <a:buNone/>
            </a:pPr>
            <a:r>
              <a:rPr lang="en-US"/>
              <a:t>March 2022</a:t>
            </a:r>
            <a:endParaRPr lang="en-GB" altLang="en-US" sz="1800" dirty="0"/>
          </a:p>
        </p:txBody>
      </p:sp>
      <p:sp>
        <p:nvSpPr>
          <p:cNvPr id="4" name="Slide Number Placeholder 5"/>
          <p:cNvSpPr>
            <a:spLocks noGrp="1"/>
          </p:cNvSpPr>
          <p:nvPr>
            <p:ph type="sldNum" sz="quarter" idx="12"/>
          </p:nvPr>
        </p:nvSpPr>
        <p:spPr>
          <a:xfrm>
            <a:off x="5868989" y="6475413"/>
            <a:ext cx="530225"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GB" altLang="en-US" sz="1200" b="0" dirty="0"/>
              <a:t>Slide </a:t>
            </a:r>
            <a:fld id="{827138B0-886C-442D-A790-BBBA55B88C81}" type="slidenum">
              <a:rPr lang="en-GB" altLang="en-US" sz="1200" b="0"/>
              <a:pPr>
                <a:spcBef>
                  <a:spcPct val="0"/>
                </a:spcBef>
                <a:buFontTx/>
                <a:buNone/>
              </a:pPr>
              <a:t>88</a:t>
            </a:fld>
            <a:endParaRPr lang="en-GB" altLang="en-US" sz="1200" b="0" dirty="0"/>
          </a:p>
        </p:txBody>
      </p:sp>
      <p:sp>
        <p:nvSpPr>
          <p:cNvPr id="2" name="Footer Placeholder 1">
            <a:extLst>
              <a:ext uri="{FF2B5EF4-FFF2-40B4-BE49-F238E27FC236}">
                <a16:creationId xmlns:a16="http://schemas.microsoft.com/office/drawing/2014/main" id="{4C77AEAA-4617-4C84-879F-CCCC76637BEE}"/>
              </a:ext>
            </a:extLst>
          </p:cNvPr>
          <p:cNvSpPr>
            <a:spLocks noGrp="1"/>
          </p:cNvSpPr>
          <p:nvPr>
            <p:ph type="ftr" idx="14"/>
          </p:nvPr>
        </p:nvSpPr>
        <p:spPr/>
        <p:txBody>
          <a:bodyPr/>
          <a:lstStyle/>
          <a:p>
            <a:r>
              <a:rPr lang="en-GB"/>
              <a:t>Ian Sherlock, Texas Instruments</a:t>
            </a:r>
            <a:endParaRPr lang="en-GB" dirty="0"/>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Date Placeholder 3"/>
          <p:cNvSpPr>
            <a:spLocks noGrp="1"/>
          </p:cNvSpPr>
          <p:nvPr>
            <p:ph type="dt" sz="quarter"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March 2022</a:t>
            </a:r>
            <a:endParaRPr lang="en-US" sz="1800" dirty="0"/>
          </a:p>
        </p:txBody>
      </p:sp>
      <p:sp>
        <p:nvSpPr>
          <p:cNvPr id="2051" name="Footer Placeholder 4"/>
          <p:cNvSpPr>
            <a:spLocks noGrp="1"/>
          </p:cNvSpPr>
          <p:nvPr>
            <p:ph type="ftr" sz="quarter" idx="11"/>
          </p:nvPr>
        </p:nvSpPr>
        <p:spPr bwMode="auto">
          <a:xfrm>
            <a:off x="8077200" y="6475413"/>
            <a:ext cx="327660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dirty="0"/>
              <a:t>Peter Yee, AKAYLA</a:t>
            </a:r>
          </a:p>
        </p:txBody>
      </p:sp>
      <p:sp>
        <p:nvSpPr>
          <p:cNvPr id="2052"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26125894-C81E-43C9-9E54-526134551D80}" type="slidenum">
              <a:rPr lang="en-US" smtClean="0"/>
              <a:pPr/>
              <a:t>89</a:t>
            </a:fld>
            <a:endParaRPr lang="en-US"/>
          </a:p>
        </p:txBody>
      </p:sp>
      <p:sp>
        <p:nvSpPr>
          <p:cNvPr id="2053" name="Rectangle 2"/>
          <p:cNvSpPr>
            <a:spLocks noGrp="1" noChangeArrowheads="1"/>
          </p:cNvSpPr>
          <p:nvPr>
            <p:ph type="title"/>
          </p:nvPr>
        </p:nvSpPr>
        <p:spPr>
          <a:noFill/>
        </p:spPr>
        <p:txBody>
          <a:bodyPr/>
          <a:lstStyle/>
          <a:p>
            <a:r>
              <a:rPr lang="en-US" dirty="0"/>
              <a:t>IEEE 802.11-IETF Liaison Report</a:t>
            </a:r>
          </a:p>
        </p:txBody>
      </p:sp>
      <p:sp>
        <p:nvSpPr>
          <p:cNvPr id="2054" name="Rectangle 6"/>
          <p:cNvSpPr>
            <a:spLocks noGrp="1" noChangeArrowheads="1"/>
          </p:cNvSpPr>
          <p:nvPr>
            <p:ph type="body" idx="1"/>
          </p:nvPr>
        </p:nvSpPr>
        <p:spPr>
          <a:xfrm>
            <a:off x="2209800" y="1524000"/>
            <a:ext cx="7772400" cy="381000"/>
          </a:xfrm>
          <a:noFill/>
        </p:spPr>
        <p:txBody>
          <a:bodyPr/>
          <a:lstStyle/>
          <a:p>
            <a:pPr algn="ctr">
              <a:lnSpc>
                <a:spcPct val="90000"/>
              </a:lnSpc>
              <a:buFontTx/>
              <a:buNone/>
            </a:pPr>
            <a:r>
              <a:rPr lang="en-US" sz="2000" dirty="0"/>
              <a:t>Date:</a:t>
            </a:r>
            <a:r>
              <a:rPr lang="en-US" sz="2000" b="0" dirty="0"/>
              <a:t> 2022-03-15</a:t>
            </a:r>
          </a:p>
        </p:txBody>
      </p:sp>
      <p:sp>
        <p:nvSpPr>
          <p:cNvPr id="2056" name="Rectangle 12"/>
          <p:cNvSpPr>
            <a:spLocks noChangeArrowheads="1"/>
          </p:cNvSpPr>
          <p:nvPr/>
        </p:nvSpPr>
        <p:spPr bwMode="auto">
          <a:xfrm>
            <a:off x="2057400" y="1939925"/>
            <a:ext cx="1447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marL="342900" indent="-342900">
              <a:spcBef>
                <a:spcPct val="20000"/>
              </a:spcBef>
            </a:pPr>
            <a:r>
              <a:rPr lang="en-US" sz="2000" b="1"/>
              <a:t>Authors:</a:t>
            </a:r>
            <a:endParaRPr lang="en-US" sz="2000"/>
          </a:p>
        </p:txBody>
      </p:sp>
      <p:graphicFrame>
        <p:nvGraphicFramePr>
          <p:cNvPr id="2055" name="Object 11"/>
          <p:cNvGraphicFramePr>
            <a:graphicFrameLocks noChangeAspect="1"/>
          </p:cNvGraphicFramePr>
          <p:nvPr/>
        </p:nvGraphicFramePr>
        <p:xfrm>
          <a:off x="2366964" y="2435225"/>
          <a:ext cx="7202487" cy="1098550"/>
        </p:xfrm>
        <a:graphic>
          <a:graphicData uri="http://schemas.openxmlformats.org/presentationml/2006/ole">
            <mc:AlternateContent xmlns:mc="http://schemas.openxmlformats.org/markup-compatibility/2006">
              <mc:Choice xmlns:v="urn:schemas-microsoft-com:vml" Requires="v">
                <p:oleObj spid="_x0000_s19459" name="Document" r:id="rId4" imgW="8267030" imgH="1266528" progId="Word.Document.8">
                  <p:embed/>
                </p:oleObj>
              </mc:Choice>
              <mc:Fallback>
                <p:oleObj name="Document" r:id="rId4" imgW="8267030" imgH="1266528" progId="Word.Document.8">
                  <p:embed/>
                  <p:pic>
                    <p:nvPicPr>
                      <p:cNvPr id="2055" name="Object 11"/>
                      <p:cNvPicPr>
                        <a:picLocks noChangeAspect="1" noChangeArrowheads="1"/>
                      </p:cNvPicPr>
                      <p:nvPr/>
                    </p:nvPicPr>
                    <p:blipFill>
                      <a:blip r:embed="rId5"/>
                      <a:srcRect/>
                      <a:stretch>
                        <a:fillRect/>
                      </a:stretch>
                    </p:blipFill>
                    <p:spPr bwMode="auto">
                      <a:xfrm>
                        <a:off x="2366964" y="2435225"/>
                        <a:ext cx="7202487" cy="1098550"/>
                      </a:xfrm>
                      <a:prstGeom prst="rect">
                        <a:avLst/>
                      </a:prstGeom>
                      <a:noFill/>
                      <a:ln>
                        <a:noFill/>
                      </a:ln>
                      <a:effectLst/>
                    </p:spPr>
                  </p:pic>
                </p:oleObj>
              </mc:Fallback>
            </mc:AlternateContent>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7CD9B-38F1-4E9D-83C4-13C7C104124B}"/>
              </a:ext>
            </a:extLst>
          </p:cNvPr>
          <p:cNvSpPr>
            <a:spLocks noGrp="1"/>
          </p:cNvSpPr>
          <p:nvPr>
            <p:ph type="title"/>
          </p:nvPr>
        </p:nvSpPr>
        <p:spPr/>
        <p:txBody>
          <a:bodyPr/>
          <a:lstStyle/>
          <a:p>
            <a:r>
              <a:rPr lang="en-US" dirty="0"/>
              <a:t>Closing Reports</a:t>
            </a:r>
          </a:p>
        </p:txBody>
      </p:sp>
      <p:sp>
        <p:nvSpPr>
          <p:cNvPr id="3" name="Text Placeholder 2">
            <a:extLst>
              <a:ext uri="{FF2B5EF4-FFF2-40B4-BE49-F238E27FC236}">
                <a16:creationId xmlns:a16="http://schemas.microsoft.com/office/drawing/2014/main" id="{17F60539-FBC7-4392-96AF-FC285738B7CC}"/>
              </a:ext>
            </a:extLst>
          </p:cNvPr>
          <p:cNvSpPr>
            <a:spLocks noGrp="1"/>
          </p:cNvSpPr>
          <p:nvPr>
            <p:ph type="body" idx="1"/>
          </p:nvPr>
        </p:nvSpPr>
        <p:spPr/>
        <p:txBody>
          <a:bodyPr/>
          <a:lstStyle/>
          <a:p>
            <a:endParaRPr lang="en-US"/>
          </a:p>
        </p:txBody>
      </p:sp>
      <p:sp>
        <p:nvSpPr>
          <p:cNvPr id="4" name="Date Placeholder 3">
            <a:extLst>
              <a:ext uri="{FF2B5EF4-FFF2-40B4-BE49-F238E27FC236}">
                <a16:creationId xmlns:a16="http://schemas.microsoft.com/office/drawing/2014/main" id="{EC7CF88E-9868-4332-9F69-A89889CF8A1E}"/>
              </a:ext>
            </a:extLst>
          </p:cNvPr>
          <p:cNvSpPr>
            <a:spLocks noGrp="1"/>
          </p:cNvSpPr>
          <p:nvPr>
            <p:ph type="dt" idx="10"/>
          </p:nvPr>
        </p:nvSpPr>
        <p:spPr/>
        <p:txBody>
          <a:bodyPr/>
          <a:lstStyle/>
          <a:p>
            <a:r>
              <a:rPr lang="en-US"/>
              <a:t>March 2022</a:t>
            </a:r>
            <a:endParaRPr lang="en-GB"/>
          </a:p>
        </p:txBody>
      </p:sp>
      <p:sp>
        <p:nvSpPr>
          <p:cNvPr id="5" name="Footer Placeholder 4">
            <a:extLst>
              <a:ext uri="{FF2B5EF4-FFF2-40B4-BE49-F238E27FC236}">
                <a16:creationId xmlns:a16="http://schemas.microsoft.com/office/drawing/2014/main" id="{C8A79D8D-AE69-472D-BAE3-C31C595723E4}"/>
              </a:ext>
            </a:extLst>
          </p:cNvPr>
          <p:cNvSpPr>
            <a:spLocks noGrp="1"/>
          </p:cNvSpPr>
          <p:nvPr>
            <p:ph type="ftr" idx="11"/>
          </p:nvPr>
        </p:nvSpPr>
        <p:spPr/>
        <p:txBody>
          <a:bodyPr/>
          <a:lstStyle/>
          <a:p>
            <a:r>
              <a:rPr lang="en-GB"/>
              <a:t>Robert Stacey (Intel)</a:t>
            </a:r>
          </a:p>
        </p:txBody>
      </p:sp>
      <p:sp>
        <p:nvSpPr>
          <p:cNvPr id="6" name="Slide Number Placeholder 5">
            <a:extLst>
              <a:ext uri="{FF2B5EF4-FFF2-40B4-BE49-F238E27FC236}">
                <a16:creationId xmlns:a16="http://schemas.microsoft.com/office/drawing/2014/main" id="{41564538-8AFF-4051-9D42-00E28451252E}"/>
              </a:ext>
            </a:extLst>
          </p:cNvPr>
          <p:cNvSpPr>
            <a:spLocks noGrp="1"/>
          </p:cNvSpPr>
          <p:nvPr>
            <p:ph type="sldNum" idx="12"/>
          </p:nvPr>
        </p:nvSpPr>
        <p:spPr/>
        <p:txBody>
          <a:bodyPr/>
          <a:lstStyle/>
          <a:p>
            <a:r>
              <a:rPr lang="en-GB"/>
              <a:t>Slide </a:t>
            </a:r>
            <a:fld id="{3ABCC52B-A3F7-440B-BBF2-55191E6E7773}" type="slidenum">
              <a:rPr lang="en-GB" smtClean="0"/>
              <a:pPr/>
              <a:t>9</a:t>
            </a:fld>
            <a:endParaRPr lang="en-GB"/>
          </a:p>
        </p:txBody>
      </p:sp>
    </p:spTree>
    <p:extLst>
      <p:ext uri="{BB962C8B-B14F-4D97-AF65-F5344CB8AC3E}">
        <p14:creationId xmlns:p14="http://schemas.microsoft.com/office/powerpoint/2010/main" val="29031445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2"/>
          <p:cNvSpPr>
            <a:spLocks noGrp="1" noChangeArrowheads="1"/>
          </p:cNvSpPr>
          <p:nvPr>
            <p:ph type="title"/>
          </p:nvPr>
        </p:nvSpPr>
        <p:spPr>
          <a:noFill/>
        </p:spPr>
        <p:txBody>
          <a:bodyPr/>
          <a:lstStyle/>
          <a:p>
            <a:r>
              <a:rPr lang="en-US"/>
              <a:t>Abstract</a:t>
            </a:r>
          </a:p>
        </p:txBody>
      </p:sp>
      <p:sp>
        <p:nvSpPr>
          <p:cNvPr id="3078" name="Rectangle 3"/>
          <p:cNvSpPr>
            <a:spLocks noGrp="1" noChangeArrowheads="1"/>
          </p:cNvSpPr>
          <p:nvPr>
            <p:ph idx="1"/>
          </p:nvPr>
        </p:nvSpPr>
        <p:spPr>
          <a:noFill/>
        </p:spPr>
        <p:txBody>
          <a:bodyPr/>
          <a:lstStyle/>
          <a:p>
            <a:pPr>
              <a:buFontTx/>
              <a:buNone/>
            </a:pPr>
            <a:r>
              <a:rPr lang="en-US" dirty="0"/>
              <a:t>	This presentation contains the IEEE 802.11 – IETF liaison report for March 2022.</a:t>
            </a:r>
          </a:p>
        </p:txBody>
      </p:sp>
      <p:sp>
        <p:nvSpPr>
          <p:cNvPr id="3074" name="Date Placeholder 3"/>
          <p:cNvSpPr>
            <a:spLocks noGrp="1"/>
          </p:cNvSpPr>
          <p:nvPr>
            <p:ph type="dt" sz="half"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March 2022</a:t>
            </a:r>
            <a:endParaRPr lang="en-US" sz="1800" dirty="0"/>
          </a:p>
        </p:txBody>
      </p:sp>
      <p:sp>
        <p:nvSpPr>
          <p:cNvPr id="3075" name="Footer Placeholder 4"/>
          <p:cNvSpPr>
            <a:spLocks noGrp="1"/>
          </p:cNvSpPr>
          <p:nvPr>
            <p:ph type="ftr" sz="quarter" idx="11"/>
          </p:nvPr>
        </p:nvSpPr>
        <p:spPr bwMode="auto">
          <a:xfrm>
            <a:off x="8077200" y="6475413"/>
            <a:ext cx="327660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dirty="0"/>
              <a:t>Peter Yee, AKAYLA</a:t>
            </a:r>
          </a:p>
        </p:txBody>
      </p:sp>
      <p:sp>
        <p:nvSpPr>
          <p:cNvPr id="3076"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81F113F3-1D5D-4BCE-8B40-EA9857490F2F}" type="slidenum">
              <a:rPr lang="en-US" smtClean="0"/>
              <a:pPr/>
              <a:t>90</a:t>
            </a:fld>
            <a:endParaRPr lang="en-US"/>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2"/>
          <p:cNvSpPr>
            <a:spLocks noGrp="1" noChangeArrowheads="1"/>
          </p:cNvSpPr>
          <p:nvPr>
            <p:ph type="title"/>
          </p:nvPr>
        </p:nvSpPr>
        <p:spPr>
          <a:noFill/>
        </p:spPr>
        <p:txBody>
          <a:bodyPr/>
          <a:lstStyle/>
          <a:p>
            <a:r>
              <a:rPr lang="en-US" dirty="0"/>
              <a:t>IETF Meetings</a:t>
            </a:r>
          </a:p>
        </p:txBody>
      </p:sp>
      <p:sp>
        <p:nvSpPr>
          <p:cNvPr id="20486" name="Rectangle 3"/>
          <p:cNvSpPr>
            <a:spLocks noGrp="1" noChangeArrowheads="1"/>
          </p:cNvSpPr>
          <p:nvPr>
            <p:ph idx="1"/>
          </p:nvPr>
        </p:nvSpPr>
        <p:spPr>
          <a:noFill/>
        </p:spPr>
        <p:txBody>
          <a:bodyPr/>
          <a:lstStyle/>
          <a:p>
            <a:r>
              <a:rPr lang="en-US" dirty="0"/>
              <a:t>Upcoming Meetings:</a:t>
            </a:r>
          </a:p>
          <a:p>
            <a:pPr lvl="1"/>
            <a:r>
              <a:rPr lang="en-US" dirty="0"/>
              <a:t>March 19-25, 2022 – Was Bangkok, TH, now hybrid Vienna, AT</a:t>
            </a:r>
          </a:p>
          <a:p>
            <a:pPr lvl="1"/>
            <a:r>
              <a:rPr lang="en-US" dirty="0"/>
              <a:t>July 23-29, 2022 – Philadelphia, PA, US</a:t>
            </a:r>
          </a:p>
          <a:p>
            <a:pPr lvl="1"/>
            <a:r>
              <a:rPr lang="en-US" dirty="0"/>
              <a:t>November 5-11, 2022 – London, UK</a:t>
            </a:r>
          </a:p>
          <a:p>
            <a:r>
              <a:rPr lang="en-US" dirty="0">
                <a:hlinkClick r:id="rId3"/>
              </a:rPr>
              <a:t>http://www.ietf.org</a:t>
            </a:r>
            <a:endParaRPr lang="en-US" dirty="0"/>
          </a:p>
          <a:p>
            <a:pPr lvl="1"/>
            <a:r>
              <a:rPr lang="en-US" dirty="0"/>
              <a:t>Newcomer training: </a:t>
            </a:r>
            <a:r>
              <a:rPr lang="en-US" u="sng" dirty="0">
                <a:hlinkClick r:id="rId4"/>
              </a:rPr>
              <a:t>https://www.ietf.org/edu/process-oriented-tutorials.html#newcomers</a:t>
            </a:r>
            <a:r>
              <a:rPr lang="en-US" dirty="0"/>
              <a:t> </a:t>
            </a:r>
          </a:p>
          <a:p>
            <a:pPr lvl="1"/>
            <a:r>
              <a:rPr lang="en-US" sz="1800" dirty="0"/>
              <a:t>April 2016: Wireless Tutorial (Donald Eastlake), 802.11 &amp; 802.15 tutorials (Dorothy Stanley, Charlie Perkins), see 11-16/500, September 2016: Pat Thaler &amp; Juan Carlos – 802.1E (Privacy Considerations) and 802.c (Local MAC address usage) </a:t>
            </a:r>
            <a:r>
              <a:rPr lang="en-US" dirty="0">
                <a:hlinkClick r:id="rId5"/>
              </a:rPr>
              <a:t>https://www.ietf.org/edu/tutorials.html</a:t>
            </a:r>
            <a:r>
              <a:rPr lang="en-US" dirty="0"/>
              <a:t> </a:t>
            </a:r>
          </a:p>
        </p:txBody>
      </p:sp>
      <p:sp>
        <p:nvSpPr>
          <p:cNvPr id="20482" name="Date Placeholder 3"/>
          <p:cNvSpPr>
            <a:spLocks noGrp="1"/>
          </p:cNvSpPr>
          <p:nvPr>
            <p:ph type="dt" sz="half"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March 2022</a:t>
            </a:r>
            <a:endParaRPr lang="en-US" sz="1800" dirty="0"/>
          </a:p>
        </p:txBody>
      </p:sp>
      <p:sp>
        <p:nvSpPr>
          <p:cNvPr id="20483" name="Footer Placeholder 4"/>
          <p:cNvSpPr>
            <a:spLocks noGrp="1"/>
          </p:cNvSpPr>
          <p:nvPr>
            <p:ph type="ftr" sz="quarter" idx="11"/>
          </p:nvPr>
        </p:nvSpPr>
        <p:spPr bwMode="auto">
          <a:xfrm>
            <a:off x="8077200" y="6475413"/>
            <a:ext cx="327660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dirty="0"/>
              <a:t>Peter Yee, AKAYLA</a:t>
            </a:r>
          </a:p>
        </p:txBody>
      </p:sp>
      <p:sp>
        <p:nvSpPr>
          <p:cNvPr id="2048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E66F8ADD-C4EE-4089-AC69-0373AC6D7C56}" type="slidenum">
              <a:rPr lang="en-US" smtClean="0"/>
              <a:pPr/>
              <a:t>91</a:t>
            </a:fld>
            <a:endParaRPr lang="en-US"/>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IETF- IEEE 802 Liaison Activity  </a:t>
            </a:r>
          </a:p>
        </p:txBody>
      </p:sp>
      <p:sp>
        <p:nvSpPr>
          <p:cNvPr id="113667" name="Rectangle 3"/>
          <p:cNvSpPr>
            <a:spLocks noGrp="1" noChangeArrowheads="1"/>
          </p:cNvSpPr>
          <p:nvPr>
            <p:ph idx="1"/>
          </p:nvPr>
        </p:nvSpPr>
        <p:spPr/>
        <p:txBody>
          <a:bodyPr/>
          <a:lstStyle/>
          <a:p>
            <a:pPr marL="0" indent="0">
              <a:lnSpc>
                <a:spcPct val="80000"/>
              </a:lnSpc>
              <a:defRPr/>
            </a:pPr>
            <a:endParaRPr lang="en-US" sz="900" dirty="0"/>
          </a:p>
          <a:p>
            <a:pPr>
              <a:lnSpc>
                <a:spcPct val="80000"/>
              </a:lnSpc>
              <a:defRPr/>
            </a:pPr>
            <a:r>
              <a:rPr lang="en-US" sz="2000" dirty="0"/>
              <a:t>Joint meetings, agenda and presentations</a:t>
            </a:r>
          </a:p>
          <a:p>
            <a:pPr lvl="1">
              <a:lnSpc>
                <a:spcPct val="80000"/>
              </a:lnSpc>
              <a:defRPr/>
            </a:pPr>
            <a:r>
              <a:rPr lang="en-US" sz="1600" dirty="0">
                <a:hlinkClick r:id="rId3"/>
              </a:rPr>
              <a:t>http://www.iab.org/activities/joint-activities/iab-ieee-coordination/</a:t>
            </a:r>
            <a:endParaRPr lang="en-US" sz="1600" dirty="0"/>
          </a:p>
          <a:p>
            <a:pPr lvl="1">
              <a:lnSpc>
                <a:spcPct val="80000"/>
              </a:lnSpc>
              <a:defRPr/>
            </a:pPr>
            <a:r>
              <a:rPr lang="en-US" sz="1600" dirty="0"/>
              <a:t>Coordination topics include: Capability Discovery, Data Center Bridging, use of Local Address in virtualization and IoT, MAC address randomization, DETNET/TSN/RAW, YANG models, pervasive monitoring</a:t>
            </a:r>
          </a:p>
          <a:p>
            <a:pPr lvl="1">
              <a:lnSpc>
                <a:spcPct val="80000"/>
              </a:lnSpc>
              <a:defRPr/>
            </a:pPr>
            <a:r>
              <a:rPr lang="en-US" sz="1600" dirty="0"/>
              <a:t>IETF-IEEE 802 coordination teleconferences: February 24, 2022</a:t>
            </a:r>
          </a:p>
          <a:p>
            <a:pPr lvl="1">
              <a:lnSpc>
                <a:spcPct val="80000"/>
              </a:lnSpc>
              <a:defRPr/>
            </a:pPr>
            <a:endParaRPr lang="en-US" sz="1000" dirty="0"/>
          </a:p>
          <a:p>
            <a:pPr>
              <a:lnSpc>
                <a:spcPct val="80000"/>
              </a:lnSpc>
              <a:defRPr/>
            </a:pPr>
            <a:r>
              <a:rPr lang="en-US" sz="2000" dirty="0"/>
              <a:t>802.11-related items </a:t>
            </a:r>
          </a:p>
          <a:p>
            <a:pPr lvl="1">
              <a:lnSpc>
                <a:spcPct val="80000"/>
              </a:lnSpc>
              <a:defRPr/>
            </a:pPr>
            <a:r>
              <a:rPr lang="en-GB" sz="1600" dirty="0"/>
              <a:t>Tracked: Intelligent Transportation Systems (ITS)- IETF IP Wireless Access in Vehicular Environments  </a:t>
            </a:r>
            <a:r>
              <a:rPr lang="en-GB" sz="1600" dirty="0" err="1">
                <a:hlinkClick r:id="rId4"/>
              </a:rPr>
              <a:t>ipwave</a:t>
            </a:r>
            <a:endParaRPr lang="en-GB" sz="1600" dirty="0"/>
          </a:p>
        </p:txBody>
      </p:sp>
      <p:sp>
        <p:nvSpPr>
          <p:cNvPr id="5122" name="Date Placeholder 3"/>
          <p:cNvSpPr>
            <a:spLocks noGrp="1"/>
          </p:cNvSpPr>
          <p:nvPr>
            <p:ph type="dt" sz="half"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March 2022</a:t>
            </a:r>
            <a:endParaRPr lang="en-US" sz="1800" dirty="0"/>
          </a:p>
        </p:txBody>
      </p:sp>
      <p:sp>
        <p:nvSpPr>
          <p:cNvPr id="5123"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Peter Yee, AKAYLA</a:t>
            </a:r>
          </a:p>
        </p:txBody>
      </p:sp>
      <p:sp>
        <p:nvSpPr>
          <p:cNvPr id="512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5C16A05F-3B59-49E8-BD71-0001B80580FB}" type="slidenum">
              <a:rPr lang="en-US" smtClean="0"/>
              <a:pPr/>
              <a:t>92</a:t>
            </a:fld>
            <a:endParaRPr lang="en-US"/>
          </a:p>
        </p:txBody>
      </p:sp>
    </p:spTree>
    <p:extLst>
      <p:ext uri="{BB962C8B-B14F-4D97-AF65-F5344CB8AC3E}">
        <p14:creationId xmlns:p14="http://schemas.microsoft.com/office/powerpoint/2010/main" val="224926573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IETF protocol use with 802.11 technology</a:t>
            </a:r>
          </a:p>
        </p:txBody>
      </p:sp>
      <p:sp>
        <p:nvSpPr>
          <p:cNvPr id="113667" name="Rectangle 3"/>
          <p:cNvSpPr>
            <a:spLocks noGrp="1" noChangeArrowheads="1"/>
          </p:cNvSpPr>
          <p:nvPr>
            <p:ph idx="1"/>
          </p:nvPr>
        </p:nvSpPr>
        <p:spPr/>
        <p:txBody>
          <a:bodyPr/>
          <a:lstStyle/>
          <a:p>
            <a:pPr marL="0" indent="0">
              <a:lnSpc>
                <a:spcPct val="80000"/>
              </a:lnSpc>
              <a:defRPr/>
            </a:pPr>
            <a:endParaRPr lang="en-US" sz="900" dirty="0"/>
          </a:p>
          <a:p>
            <a:pPr>
              <a:lnSpc>
                <a:spcPct val="80000"/>
              </a:lnSpc>
              <a:defRPr/>
            </a:pPr>
            <a:r>
              <a:rPr lang="en-US" b="0" dirty="0">
                <a:solidFill>
                  <a:srgbClr val="000000"/>
                </a:solidFill>
                <a:ea typeface="Arial Unicode MS" pitchFamily="34" charset="-128"/>
                <a:cs typeface="Arial Unicode MS" pitchFamily="34" charset="-128"/>
              </a:rPr>
              <a:t>RFC 9190: EAP-TLS 1.3: Using the Extensible Authentication Protocol with TLS 1.3 – mentions the use of EAP in IEEE 802.11 authentication</a:t>
            </a:r>
          </a:p>
        </p:txBody>
      </p:sp>
      <p:sp>
        <p:nvSpPr>
          <p:cNvPr id="5122" name="Date Placeholder 3"/>
          <p:cNvSpPr>
            <a:spLocks noGrp="1"/>
          </p:cNvSpPr>
          <p:nvPr>
            <p:ph type="dt" sz="half"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March 2022</a:t>
            </a:r>
            <a:endParaRPr lang="en-US" sz="1800" dirty="0"/>
          </a:p>
        </p:txBody>
      </p:sp>
      <p:sp>
        <p:nvSpPr>
          <p:cNvPr id="5123"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Peter Yee, AKAYLA</a:t>
            </a:r>
          </a:p>
        </p:txBody>
      </p:sp>
      <p:sp>
        <p:nvSpPr>
          <p:cNvPr id="512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5C16A05F-3B59-49E8-BD71-0001B80580FB}" type="slidenum">
              <a:rPr lang="en-US" smtClean="0"/>
              <a:pPr/>
              <a:t>93</a:t>
            </a:fld>
            <a:endParaRPr lang="en-US"/>
          </a:p>
        </p:txBody>
      </p:sp>
    </p:spTree>
    <p:extLst>
      <p:ext uri="{BB962C8B-B14F-4D97-AF65-F5344CB8AC3E}">
        <p14:creationId xmlns:p14="http://schemas.microsoft.com/office/powerpoint/2010/main" val="398263202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2"/>
          <p:cNvSpPr>
            <a:spLocks noGrp="1" noChangeArrowheads="1"/>
          </p:cNvSpPr>
          <p:nvPr>
            <p:ph type="title"/>
          </p:nvPr>
        </p:nvSpPr>
        <p:spPr>
          <a:noFill/>
        </p:spPr>
        <p:txBody>
          <a:bodyPr/>
          <a:lstStyle/>
          <a:p>
            <a:r>
              <a:rPr lang="en-US" dirty="0"/>
              <a:t>BOFs at IETF 113 March 19-25, 2022</a:t>
            </a:r>
          </a:p>
        </p:txBody>
      </p:sp>
      <p:sp>
        <p:nvSpPr>
          <p:cNvPr id="20486" name="Rectangle 3"/>
          <p:cNvSpPr>
            <a:spLocks noGrp="1" noChangeArrowheads="1"/>
          </p:cNvSpPr>
          <p:nvPr>
            <p:ph idx="1"/>
          </p:nvPr>
        </p:nvSpPr>
        <p:spPr>
          <a:noFill/>
        </p:spPr>
        <p:txBody>
          <a:bodyPr/>
          <a:lstStyle/>
          <a:p>
            <a:endParaRPr lang="en-US" sz="2000" dirty="0"/>
          </a:p>
          <a:p>
            <a:r>
              <a:rPr lang="en-US" sz="2000" dirty="0"/>
              <a:t>See </a:t>
            </a:r>
            <a:r>
              <a:rPr lang="en-US" sz="2000" dirty="0">
                <a:hlinkClick r:id="rId3"/>
              </a:rPr>
              <a:t>https://datatracker.ietf.org/wg/bofs/</a:t>
            </a:r>
            <a:endParaRPr lang="en-US" sz="2000" dirty="0"/>
          </a:p>
        </p:txBody>
      </p:sp>
      <p:sp>
        <p:nvSpPr>
          <p:cNvPr id="20482" name="Date Placeholder 3"/>
          <p:cNvSpPr>
            <a:spLocks noGrp="1"/>
          </p:cNvSpPr>
          <p:nvPr>
            <p:ph type="dt" sz="half"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March 2022</a:t>
            </a:r>
            <a:endParaRPr lang="en-US" sz="1800" dirty="0"/>
          </a:p>
        </p:txBody>
      </p:sp>
      <p:sp>
        <p:nvSpPr>
          <p:cNvPr id="20483"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Peter Yee, AKAYLA</a:t>
            </a:r>
          </a:p>
        </p:txBody>
      </p:sp>
      <p:sp>
        <p:nvSpPr>
          <p:cNvPr id="2048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E66F8ADD-C4EE-4089-AC69-0373AC6D7C56}" type="slidenum">
              <a:rPr lang="en-US" smtClean="0"/>
              <a:pPr/>
              <a:t>94</a:t>
            </a:fld>
            <a:endParaRPr lang="en-US"/>
          </a:p>
        </p:txBody>
      </p:sp>
      <p:graphicFrame>
        <p:nvGraphicFramePr>
          <p:cNvPr id="2" name="Table 1"/>
          <p:cNvGraphicFramePr>
            <a:graphicFrameLocks noGrp="1"/>
          </p:cNvGraphicFramePr>
          <p:nvPr/>
        </p:nvGraphicFramePr>
        <p:xfrm>
          <a:off x="2607222" y="3167292"/>
          <a:ext cx="6977557" cy="2189832"/>
        </p:xfrm>
        <a:graphic>
          <a:graphicData uri="http://schemas.openxmlformats.org/drawingml/2006/table">
            <a:tbl>
              <a:tblPr>
                <a:tableStyleId>{3C2FFA5D-87B4-456A-9821-1D502468CF0F}</a:tableStyleId>
              </a:tblPr>
              <a:tblGrid>
                <a:gridCol w="1524000">
                  <a:extLst>
                    <a:ext uri="{9D8B030D-6E8A-4147-A177-3AD203B41FA5}">
                      <a16:colId xmlns:a16="http://schemas.microsoft.com/office/drawing/2014/main" val="20000"/>
                    </a:ext>
                  </a:extLst>
                </a:gridCol>
                <a:gridCol w="5453557">
                  <a:extLst>
                    <a:ext uri="{9D8B030D-6E8A-4147-A177-3AD203B41FA5}">
                      <a16:colId xmlns:a16="http://schemas.microsoft.com/office/drawing/2014/main" val="20001"/>
                    </a:ext>
                  </a:extLst>
                </a:gridCol>
              </a:tblGrid>
              <a:tr h="523416">
                <a:tc>
                  <a:txBody>
                    <a:bodyPr/>
                    <a:lstStyle/>
                    <a:p>
                      <a:pPr>
                        <a:lnSpc>
                          <a:spcPct val="100000"/>
                        </a:lnSpc>
                      </a:pPr>
                      <a:r>
                        <a:rPr lang="en-US" dirty="0">
                          <a:hlinkClick r:id="rId4"/>
                        </a:rPr>
                        <a:t>secret</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Secure Credential Transfer</a:t>
                      </a:r>
                      <a:endParaRPr lang="en-US" b="0" dirty="0"/>
                    </a:p>
                  </a:txBody>
                  <a:tcPr marL="70945" marR="70945" marT="35472" marB="35472" anchor="ctr"/>
                </a:tc>
                <a:extLst>
                  <a:ext uri="{0D108BD9-81ED-4DB2-BD59-A6C34878D82A}">
                    <a16:rowId xmlns:a16="http://schemas.microsoft.com/office/drawing/2014/main" val="10000"/>
                  </a:ext>
                </a:extLst>
              </a:tr>
              <a:tr h="523416">
                <a:tc>
                  <a:txBody>
                    <a:bodyPr/>
                    <a:lstStyle/>
                    <a:p>
                      <a:pPr>
                        <a:lnSpc>
                          <a:spcPct val="100000"/>
                        </a:lnSpc>
                      </a:pPr>
                      <a:r>
                        <a:rPr lang="en-US" dirty="0" err="1">
                          <a:hlinkClick r:id="rId5"/>
                        </a:rPr>
                        <a:t>savnet</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Source Address Validation in Intra-domain and Inter-domain Networks</a:t>
                      </a:r>
                      <a:endParaRPr lang="en-US" b="0" dirty="0"/>
                    </a:p>
                  </a:txBody>
                  <a:tcPr marL="70945" marR="70945" marT="35472" marB="35472" anchor="ctr"/>
                </a:tc>
                <a:extLst>
                  <a:ext uri="{0D108BD9-81ED-4DB2-BD59-A6C34878D82A}">
                    <a16:rowId xmlns:a16="http://schemas.microsoft.com/office/drawing/2014/main" val="384902645"/>
                  </a:ext>
                </a:extLst>
              </a:tr>
              <a:tr h="523416">
                <a:tc>
                  <a:txBody>
                    <a:bodyPr/>
                    <a:lstStyle/>
                    <a:p>
                      <a:pPr>
                        <a:lnSpc>
                          <a:spcPct val="100000"/>
                        </a:lnSpc>
                      </a:pPr>
                      <a:r>
                        <a:rPr lang="en-US" dirty="0">
                          <a:hlinkClick r:id="rId6"/>
                        </a:rPr>
                        <a:t>can</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Computing-Aware Networking</a:t>
                      </a:r>
                      <a:endParaRPr lang="en-US" b="0" dirty="0"/>
                    </a:p>
                  </a:txBody>
                  <a:tcPr marL="70945" marR="70945" marT="35472" marB="35472" anchor="ctr"/>
                </a:tc>
                <a:extLst>
                  <a:ext uri="{0D108BD9-81ED-4DB2-BD59-A6C34878D82A}">
                    <a16:rowId xmlns:a16="http://schemas.microsoft.com/office/drawing/2014/main" val="802456287"/>
                  </a:ext>
                </a:extLst>
              </a:tr>
              <a:tr h="523416">
                <a:tc>
                  <a:txBody>
                    <a:bodyPr/>
                    <a:lstStyle/>
                    <a:p>
                      <a:pPr>
                        <a:lnSpc>
                          <a:spcPct val="100000"/>
                        </a:lnSpc>
                      </a:pPr>
                      <a:r>
                        <a:rPr lang="en-US" dirty="0" err="1">
                          <a:hlinkClick r:id="rId7"/>
                        </a:rPr>
                        <a:t>moq</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a:t>Media over QUIC</a:t>
                      </a:r>
                    </a:p>
                  </a:txBody>
                  <a:tcPr marL="70945" marR="70945" marT="35472" marB="35472" anchor="ctr"/>
                </a:tc>
                <a:extLst>
                  <a:ext uri="{0D108BD9-81ED-4DB2-BD59-A6C34878D82A}">
                    <a16:rowId xmlns:a16="http://schemas.microsoft.com/office/drawing/2014/main" val="2550796925"/>
                  </a:ext>
                </a:extLst>
              </a:tr>
            </a:tbl>
          </a:graphicData>
        </a:graphic>
      </p:graphicFrame>
    </p:spTree>
    <p:extLst>
      <p:ext uri="{BB962C8B-B14F-4D97-AF65-F5344CB8AC3E}">
        <p14:creationId xmlns:p14="http://schemas.microsoft.com/office/powerpoint/2010/main" val="23827115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2"/>
          <p:cNvSpPr>
            <a:spLocks noGrp="1" noChangeArrowheads="1"/>
          </p:cNvSpPr>
          <p:nvPr>
            <p:ph type="title"/>
          </p:nvPr>
        </p:nvSpPr>
        <p:spPr>
          <a:noFill/>
        </p:spPr>
        <p:txBody>
          <a:bodyPr/>
          <a:lstStyle/>
          <a:p>
            <a:r>
              <a:rPr lang="en-US" dirty="0"/>
              <a:t>IETF new groups being (re-)chartered</a:t>
            </a:r>
          </a:p>
        </p:txBody>
      </p:sp>
      <p:sp>
        <p:nvSpPr>
          <p:cNvPr id="20486" name="Rectangle 3"/>
          <p:cNvSpPr>
            <a:spLocks noGrp="1" noChangeArrowheads="1"/>
          </p:cNvSpPr>
          <p:nvPr>
            <p:ph idx="1"/>
          </p:nvPr>
        </p:nvSpPr>
        <p:spPr>
          <a:noFill/>
        </p:spPr>
        <p:txBody>
          <a:bodyPr/>
          <a:lstStyle/>
          <a:p>
            <a:endParaRPr lang="en-US" sz="2000" dirty="0"/>
          </a:p>
          <a:p>
            <a:r>
              <a:rPr lang="en-US" sz="2000" dirty="0"/>
              <a:t>See </a:t>
            </a:r>
            <a:r>
              <a:rPr lang="en-US" sz="2000" dirty="0">
                <a:hlinkClick r:id="rId3"/>
              </a:rPr>
              <a:t>https://datatracker.ietf.org/group/chartering/</a:t>
            </a:r>
            <a:r>
              <a:rPr lang="en-US" sz="2000" dirty="0"/>
              <a:t> </a:t>
            </a:r>
          </a:p>
        </p:txBody>
      </p:sp>
      <p:sp>
        <p:nvSpPr>
          <p:cNvPr id="20482" name="Date Placeholder 3"/>
          <p:cNvSpPr>
            <a:spLocks noGrp="1"/>
          </p:cNvSpPr>
          <p:nvPr>
            <p:ph type="dt" sz="half"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March 2022</a:t>
            </a:r>
            <a:endParaRPr lang="en-US" sz="1800" dirty="0"/>
          </a:p>
        </p:txBody>
      </p:sp>
      <p:sp>
        <p:nvSpPr>
          <p:cNvPr id="20483"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Peter Yee, AKAYLA</a:t>
            </a:r>
          </a:p>
        </p:txBody>
      </p:sp>
      <p:sp>
        <p:nvSpPr>
          <p:cNvPr id="2048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E66F8ADD-C4EE-4089-AC69-0373AC6D7C56}" type="slidenum">
              <a:rPr lang="en-US" smtClean="0"/>
              <a:pPr/>
              <a:t>95</a:t>
            </a:fld>
            <a:endParaRPr lang="en-US"/>
          </a:p>
        </p:txBody>
      </p:sp>
      <p:graphicFrame>
        <p:nvGraphicFramePr>
          <p:cNvPr id="2" name="Table 1"/>
          <p:cNvGraphicFramePr>
            <a:graphicFrameLocks noGrp="1"/>
          </p:cNvGraphicFramePr>
          <p:nvPr/>
        </p:nvGraphicFramePr>
        <p:xfrm>
          <a:off x="2590800" y="2875632"/>
          <a:ext cx="6977558" cy="1489842"/>
        </p:xfrm>
        <a:graphic>
          <a:graphicData uri="http://schemas.openxmlformats.org/drawingml/2006/table">
            <a:tbl>
              <a:tblPr>
                <a:tableStyleId>{3C2FFA5D-87B4-456A-9821-1D502468CF0F}</a:tableStyleId>
              </a:tblPr>
              <a:tblGrid>
                <a:gridCol w="855418">
                  <a:extLst>
                    <a:ext uri="{9D8B030D-6E8A-4147-A177-3AD203B41FA5}">
                      <a16:colId xmlns:a16="http://schemas.microsoft.com/office/drawing/2014/main" val="20000"/>
                    </a:ext>
                  </a:extLst>
                </a:gridCol>
                <a:gridCol w="6122140">
                  <a:extLst>
                    <a:ext uri="{9D8B030D-6E8A-4147-A177-3AD203B41FA5}">
                      <a16:colId xmlns:a16="http://schemas.microsoft.com/office/drawing/2014/main" val="20001"/>
                    </a:ext>
                  </a:extLst>
                </a:gridCol>
              </a:tblGrid>
              <a:tr h="496614">
                <a:tc>
                  <a:txBody>
                    <a:bodyPr/>
                    <a:lstStyle/>
                    <a:p>
                      <a:r>
                        <a:rPr lang="en-US" sz="1800" b="0" dirty="0" err="1">
                          <a:hlinkClick r:id="rId4"/>
                        </a:rPr>
                        <a:t>ccamp</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hlinkClick r:id="rId5"/>
                        </a:rPr>
                        <a:t>Common Control and Measurement Plane</a:t>
                      </a:r>
                      <a:endParaRPr lang="en-US" sz="1800" b="0" dirty="0"/>
                    </a:p>
                  </a:txBody>
                  <a:tcPr marL="70945" marR="70945" marT="35472" marB="35472" anchor="ctr"/>
                </a:tc>
                <a:extLst>
                  <a:ext uri="{0D108BD9-81ED-4DB2-BD59-A6C34878D82A}">
                    <a16:rowId xmlns:a16="http://schemas.microsoft.com/office/drawing/2014/main" val="979008963"/>
                  </a:ext>
                </a:extLst>
              </a:tr>
              <a:tr h="496614">
                <a:tc>
                  <a:txBody>
                    <a:bodyPr/>
                    <a:lstStyle/>
                    <a:p>
                      <a:r>
                        <a:rPr lang="en-US" sz="1800" b="0" dirty="0">
                          <a:hlinkClick r:id="rId6"/>
                        </a:rPr>
                        <a:t>grow</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dirty="0">
                          <a:hlinkClick r:id="rId7"/>
                        </a:rPr>
                        <a:t>Global Routing Operations</a:t>
                      </a:r>
                      <a:endParaRPr lang="en-US" sz="1800" b="0" dirty="0"/>
                    </a:p>
                  </a:txBody>
                  <a:tcPr marL="70945" marR="70945" marT="35472" marB="35472" anchor="ctr"/>
                </a:tc>
                <a:extLst>
                  <a:ext uri="{0D108BD9-81ED-4DB2-BD59-A6C34878D82A}">
                    <a16:rowId xmlns:a16="http://schemas.microsoft.com/office/drawing/2014/main" val="10003"/>
                  </a:ext>
                </a:extLst>
              </a:tr>
              <a:tr h="496614">
                <a:tc>
                  <a:txBody>
                    <a:bodyPr/>
                    <a:lstStyle/>
                    <a:p>
                      <a:r>
                        <a:rPr lang="en-US" dirty="0">
                          <a:hlinkClick r:id="rId8"/>
                        </a:rPr>
                        <a:t>shmoo</a:t>
                      </a:r>
                      <a:endParaRPr lang="en-US" sz="1800" b="0" dirty="0"/>
                    </a:p>
                  </a:txBody>
                  <a:tcPr marL="70945" marR="70945" marT="35472" marB="35472" anchor="ctr"/>
                </a:tc>
                <a:tc>
                  <a:txBody>
                    <a:bodyPr/>
                    <a:lstStyle/>
                    <a:p>
                      <a:r>
                        <a:rPr lang="en-US" dirty="0">
                          <a:hlinkClick r:id="rId9"/>
                        </a:rPr>
                        <a:t>Stay Home Meet Only Online</a:t>
                      </a:r>
                      <a:endParaRPr lang="en-US" dirty="0"/>
                    </a:p>
                  </a:txBody>
                  <a:tcPr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60499894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YANG Model Catalog</a:t>
            </a:r>
          </a:p>
        </p:txBody>
      </p:sp>
      <p:sp>
        <p:nvSpPr>
          <p:cNvPr id="113667" name="Rectangle 3"/>
          <p:cNvSpPr>
            <a:spLocks noGrp="1" noChangeArrowheads="1"/>
          </p:cNvSpPr>
          <p:nvPr>
            <p:ph idx="1"/>
          </p:nvPr>
        </p:nvSpPr>
        <p:spPr>
          <a:xfrm>
            <a:off x="2209800" y="1752600"/>
            <a:ext cx="8077200" cy="4648200"/>
          </a:xfrm>
        </p:spPr>
        <p:txBody>
          <a:bodyPr/>
          <a:lstStyle/>
          <a:p>
            <a:pPr marL="0" indent="0">
              <a:lnSpc>
                <a:spcPct val="80000"/>
              </a:lnSpc>
              <a:defRPr/>
            </a:pPr>
            <a:endParaRPr lang="en-US" sz="900" dirty="0"/>
          </a:p>
          <a:p>
            <a:pPr>
              <a:lnSpc>
                <a:spcPct val="80000"/>
              </a:lnSpc>
            </a:pPr>
            <a:r>
              <a:rPr lang="en-US" dirty="0"/>
              <a:t>YANG catalog development</a:t>
            </a:r>
          </a:p>
          <a:p>
            <a:pPr lvl="1">
              <a:lnSpc>
                <a:spcPct val="80000"/>
              </a:lnSpc>
            </a:pPr>
            <a:r>
              <a:rPr lang="en-US" dirty="0"/>
              <a:t>A YANG model catalog and registry that allows users to find models relevant to their use cases from the large and growing number of YANG modules being published.</a:t>
            </a:r>
          </a:p>
          <a:p>
            <a:pPr lvl="1">
              <a:lnSpc>
                <a:spcPct val="80000"/>
              </a:lnSpc>
            </a:pPr>
            <a:r>
              <a:rPr lang="en-US" dirty="0"/>
              <a:t>YANG Catalog was developed through a collaboration between the IETF and the Broadband Forum, and contains many data models, including from other Standards Development Organizations (SDOs) such as the IEEE, as well as some vendor-specific data models. Interest and participation from other SDOs, equipment vendors, open source projects and network operators is encouraged.</a:t>
            </a:r>
          </a:p>
          <a:p>
            <a:pPr>
              <a:lnSpc>
                <a:spcPct val="80000"/>
              </a:lnSpc>
            </a:pPr>
            <a:r>
              <a:rPr lang="en-US" dirty="0"/>
              <a:t>See </a:t>
            </a:r>
            <a:r>
              <a:rPr lang="en-US" dirty="0">
                <a:hlinkClick r:id="rId3"/>
              </a:rPr>
              <a:t>https://www.ietf.org/blog/yang-catalog-latest-developments-ietf-100-hackathon/</a:t>
            </a:r>
            <a:endParaRPr lang="en-US" dirty="0"/>
          </a:p>
          <a:p>
            <a:pPr>
              <a:lnSpc>
                <a:spcPct val="80000"/>
              </a:lnSpc>
            </a:pPr>
            <a:endParaRPr lang="en-US" dirty="0"/>
          </a:p>
          <a:p>
            <a:pPr>
              <a:lnSpc>
                <a:spcPct val="80000"/>
              </a:lnSpc>
            </a:pPr>
            <a:r>
              <a:rPr lang="en-US" dirty="0"/>
              <a:t>See </a:t>
            </a:r>
            <a:r>
              <a:rPr lang="en-US" dirty="0">
                <a:hlinkClick r:id="rId4"/>
              </a:rPr>
              <a:t>https://yangcatalog.org/</a:t>
            </a:r>
            <a:r>
              <a:rPr lang="en-US" dirty="0"/>
              <a:t> and </a:t>
            </a:r>
            <a:r>
              <a:rPr lang="en-US" dirty="0">
                <a:hlinkClick r:id="rId5"/>
              </a:rPr>
              <a:t>https://1.ieee802.org/yangsters/</a:t>
            </a:r>
            <a:r>
              <a:rPr lang="en-US" dirty="0"/>
              <a:t> </a:t>
            </a:r>
          </a:p>
          <a:p>
            <a:pPr>
              <a:lnSpc>
                <a:spcPct val="80000"/>
              </a:lnSpc>
            </a:pPr>
            <a:endParaRPr lang="en-US" dirty="0"/>
          </a:p>
          <a:p>
            <a:pPr marL="0" indent="0"/>
            <a:endParaRPr lang="en-US" sz="1800" dirty="0"/>
          </a:p>
          <a:p>
            <a:pPr marL="0" indent="0">
              <a:lnSpc>
                <a:spcPct val="80000"/>
              </a:lnSpc>
              <a:defRPr/>
            </a:pPr>
            <a:endParaRPr lang="en-US" sz="1800" dirty="0"/>
          </a:p>
          <a:p>
            <a:pPr>
              <a:lnSpc>
                <a:spcPct val="80000"/>
              </a:lnSpc>
              <a:defRPr/>
            </a:pPr>
            <a:endParaRPr lang="en-US" sz="1800" dirty="0"/>
          </a:p>
          <a:p>
            <a:pPr lvl="1">
              <a:lnSpc>
                <a:spcPct val="80000"/>
              </a:lnSpc>
              <a:defRPr/>
            </a:pPr>
            <a:endParaRPr lang="en-US" sz="1600" u="sng" dirty="0"/>
          </a:p>
          <a:p>
            <a:pPr lvl="1">
              <a:lnSpc>
                <a:spcPct val="80000"/>
              </a:lnSpc>
              <a:defRPr/>
            </a:pPr>
            <a:endParaRPr lang="en-US" sz="1600" dirty="0"/>
          </a:p>
          <a:p>
            <a:pPr>
              <a:lnSpc>
                <a:spcPct val="80000"/>
              </a:lnSpc>
              <a:defRPr/>
            </a:pPr>
            <a:endParaRPr lang="en-US" sz="1800" dirty="0"/>
          </a:p>
          <a:p>
            <a:pPr lvl="1">
              <a:lnSpc>
                <a:spcPct val="80000"/>
              </a:lnSpc>
              <a:defRPr/>
            </a:pPr>
            <a:endParaRPr lang="en-US" sz="1400" dirty="0"/>
          </a:p>
          <a:p>
            <a:pPr lvl="1">
              <a:lnSpc>
                <a:spcPct val="80000"/>
              </a:lnSpc>
              <a:defRPr/>
            </a:pPr>
            <a:endParaRPr lang="en-US" sz="1400" dirty="0"/>
          </a:p>
          <a:p>
            <a:pPr lvl="1">
              <a:lnSpc>
                <a:spcPct val="80000"/>
              </a:lnSpc>
              <a:defRPr/>
            </a:pPr>
            <a:endParaRPr lang="en-US" sz="1400" dirty="0"/>
          </a:p>
          <a:p>
            <a:pPr>
              <a:lnSpc>
                <a:spcPct val="80000"/>
              </a:lnSpc>
              <a:defRPr/>
            </a:pPr>
            <a:endParaRPr lang="en-US" sz="1000" dirty="0"/>
          </a:p>
          <a:p>
            <a:pPr lvl="1">
              <a:lnSpc>
                <a:spcPct val="80000"/>
              </a:lnSpc>
              <a:defRPr/>
            </a:pPr>
            <a:endParaRPr lang="en-US" sz="1200" dirty="0"/>
          </a:p>
          <a:p>
            <a:pPr lvl="1">
              <a:lnSpc>
                <a:spcPct val="80000"/>
              </a:lnSpc>
              <a:buFontTx/>
              <a:buNone/>
              <a:defRPr/>
            </a:pPr>
            <a:endParaRPr lang="en-US" sz="1400" dirty="0"/>
          </a:p>
        </p:txBody>
      </p:sp>
      <p:sp>
        <p:nvSpPr>
          <p:cNvPr id="5122" name="Date Placeholder 3"/>
          <p:cNvSpPr>
            <a:spLocks noGrp="1"/>
          </p:cNvSpPr>
          <p:nvPr>
            <p:ph type="dt" sz="half"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March 2022</a:t>
            </a:r>
            <a:endParaRPr lang="en-US" sz="1800" dirty="0"/>
          </a:p>
        </p:txBody>
      </p:sp>
      <p:sp>
        <p:nvSpPr>
          <p:cNvPr id="5123"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Peter Yee, AKAYLA</a:t>
            </a:r>
          </a:p>
        </p:txBody>
      </p:sp>
      <p:sp>
        <p:nvSpPr>
          <p:cNvPr id="512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5C16A05F-3B59-49E8-BD71-0001B80580FB}" type="slidenum">
              <a:rPr lang="en-US" smtClean="0"/>
              <a:pPr/>
              <a:t>96</a:t>
            </a:fld>
            <a:endParaRPr lang="en-US"/>
          </a:p>
        </p:txBody>
      </p:sp>
    </p:spTree>
    <p:extLst>
      <p:ext uri="{BB962C8B-B14F-4D97-AF65-F5344CB8AC3E}">
        <p14:creationId xmlns:p14="http://schemas.microsoft.com/office/powerpoint/2010/main" val="5112150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IoT-related work</a:t>
            </a:r>
          </a:p>
        </p:txBody>
      </p:sp>
      <p:sp>
        <p:nvSpPr>
          <p:cNvPr id="113667" name="Rectangle 3"/>
          <p:cNvSpPr>
            <a:spLocks noGrp="1" noChangeArrowheads="1"/>
          </p:cNvSpPr>
          <p:nvPr>
            <p:ph idx="1"/>
          </p:nvPr>
        </p:nvSpPr>
        <p:spPr/>
        <p:txBody>
          <a:bodyPr/>
          <a:lstStyle/>
          <a:p>
            <a:pPr>
              <a:lnSpc>
                <a:spcPct val="80000"/>
              </a:lnSpc>
            </a:pPr>
            <a:r>
              <a:rPr lang="en-GB" sz="1800" dirty="0">
                <a:ea typeface="Arial Unicode MS" pitchFamily="34" charset="-128"/>
                <a:cs typeface="Arial Unicode MS" pitchFamily="34" charset="-128"/>
              </a:rPr>
              <a:t>6LO</a:t>
            </a:r>
          </a:p>
          <a:p>
            <a:pPr lvl="1">
              <a:lnSpc>
                <a:spcPct val="80000"/>
              </a:lnSpc>
            </a:pPr>
            <a:r>
              <a:rPr lang="en-GB" sz="1400" dirty="0">
                <a:ea typeface="Arial Unicode MS" pitchFamily="34" charset="-128"/>
                <a:cs typeface="Arial Unicode MS" pitchFamily="34" charset="-128"/>
              </a:rPr>
              <a:t>Working Group website: </a:t>
            </a:r>
            <a:r>
              <a:rPr lang="en-GB" sz="1400" dirty="0">
                <a:hlinkClick r:id="rId3"/>
              </a:rPr>
              <a:t>http://datatracker.ietf.org/wg/6lo/charter/</a:t>
            </a:r>
            <a:r>
              <a:rPr lang="en-GB" sz="1400" dirty="0"/>
              <a:t> </a:t>
            </a:r>
          </a:p>
          <a:p>
            <a:pPr lvl="1">
              <a:lnSpc>
                <a:spcPct val="80000"/>
              </a:lnSpc>
            </a:pPr>
            <a:r>
              <a:rPr lang="en-US" sz="1400" dirty="0"/>
              <a:t>Focus: IPv6 over Networks of Resource-constrained Nodes</a:t>
            </a:r>
          </a:p>
          <a:p>
            <a:pPr marL="457200" lvl="1" indent="0">
              <a:lnSpc>
                <a:spcPct val="80000"/>
              </a:lnSpc>
            </a:pPr>
            <a:endParaRPr lang="en-US" sz="1400" dirty="0"/>
          </a:p>
          <a:p>
            <a:pPr>
              <a:lnSpc>
                <a:spcPct val="80000"/>
              </a:lnSpc>
            </a:pPr>
            <a:r>
              <a:rPr lang="en-US" sz="1800" dirty="0"/>
              <a:t>Updates</a:t>
            </a:r>
          </a:p>
          <a:p>
            <a:pPr lvl="1">
              <a:lnSpc>
                <a:spcPct val="80000"/>
              </a:lnSpc>
            </a:pPr>
            <a:r>
              <a:rPr lang="en-US" sz="1400" dirty="0"/>
              <a:t>Updated: IPv6 Neighbor Discovery Multicast Address Listener Registration: </a:t>
            </a:r>
            <a:r>
              <a:rPr lang="en-US" sz="1400" dirty="0">
                <a:hlinkClick r:id="rId4"/>
              </a:rPr>
              <a:t>https://datatracker.ietf.org/doc/draft-ietf-6lo-multicast-registration/</a:t>
            </a:r>
            <a:r>
              <a:rPr lang="en-US" sz="1400" dirty="0"/>
              <a:t> (March 2022)</a:t>
            </a:r>
          </a:p>
          <a:p>
            <a:pPr lvl="1">
              <a:lnSpc>
                <a:spcPct val="80000"/>
              </a:lnSpc>
            </a:pPr>
            <a:r>
              <a:rPr lang="en-US" sz="1400" dirty="0"/>
              <a:t>Updated (and submitted for publication): IPv6 over Constrained Node Networks (6lo) Applicability &amp; Use cases: </a:t>
            </a:r>
            <a:r>
              <a:rPr lang="en-US" sz="1400" dirty="0">
                <a:hlinkClick r:id="rId5"/>
              </a:rPr>
              <a:t>https://datatracker.ietf.org/doc/draft-ietf-6lo-use-cases/</a:t>
            </a:r>
            <a:r>
              <a:rPr lang="en-US" sz="1400" dirty="0"/>
              <a:t> (January 2022)</a:t>
            </a:r>
          </a:p>
        </p:txBody>
      </p:sp>
      <p:sp>
        <p:nvSpPr>
          <p:cNvPr id="5122" name="Date Placeholder 3"/>
          <p:cNvSpPr>
            <a:spLocks noGrp="1"/>
          </p:cNvSpPr>
          <p:nvPr>
            <p:ph type="dt" sz="half"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March 2022</a:t>
            </a:r>
            <a:endParaRPr lang="en-US" sz="1800" dirty="0"/>
          </a:p>
        </p:txBody>
      </p:sp>
      <p:sp>
        <p:nvSpPr>
          <p:cNvPr id="5123"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Peter Yee, AKAYLA</a:t>
            </a:r>
          </a:p>
        </p:txBody>
      </p:sp>
      <p:sp>
        <p:nvSpPr>
          <p:cNvPr id="512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5C16A05F-3B59-49E8-BD71-0001B80580FB}" type="slidenum">
              <a:rPr lang="en-US" smtClean="0"/>
              <a:pPr/>
              <a:t>97</a:t>
            </a:fld>
            <a:endParaRPr lang="en-US"/>
          </a:p>
        </p:txBody>
      </p:sp>
    </p:spTree>
    <p:extLst>
      <p:ext uri="{BB962C8B-B14F-4D97-AF65-F5344CB8AC3E}">
        <p14:creationId xmlns:p14="http://schemas.microsoft.com/office/powerpoint/2010/main" val="409192389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IoT-related work (cont.)</a:t>
            </a:r>
          </a:p>
        </p:txBody>
      </p:sp>
      <p:sp>
        <p:nvSpPr>
          <p:cNvPr id="113667" name="Rectangle 3"/>
          <p:cNvSpPr>
            <a:spLocks noGrp="1" noChangeArrowheads="1"/>
          </p:cNvSpPr>
          <p:nvPr>
            <p:ph idx="1"/>
          </p:nvPr>
        </p:nvSpPr>
        <p:spPr/>
        <p:txBody>
          <a:bodyPr/>
          <a:lstStyle/>
          <a:p>
            <a:pPr>
              <a:lnSpc>
                <a:spcPct val="80000"/>
              </a:lnSpc>
            </a:pPr>
            <a:r>
              <a:rPr lang="en-US" sz="1800" dirty="0"/>
              <a:t>ROLL: </a:t>
            </a:r>
            <a:r>
              <a:rPr lang="en-GB" sz="1800" dirty="0">
                <a:ea typeface="Arial Unicode MS" pitchFamily="34" charset="-128"/>
                <a:cs typeface="Arial Unicode MS" pitchFamily="34" charset="-128"/>
              </a:rPr>
              <a:t>Working Group website: </a:t>
            </a:r>
            <a:r>
              <a:rPr lang="en-GB" sz="1800" b="0" dirty="0">
                <a:hlinkClick r:id="rId3"/>
              </a:rPr>
              <a:t>http://datatracker.ietf.org/wg/roll/</a:t>
            </a:r>
            <a:r>
              <a:rPr lang="en-GB" sz="1800" dirty="0"/>
              <a:t> </a:t>
            </a:r>
          </a:p>
          <a:p>
            <a:pPr lvl="1"/>
            <a:r>
              <a:rPr lang="en-US" sz="1400" dirty="0"/>
              <a:t>Focus: Routing over Low Power and </a:t>
            </a:r>
            <a:r>
              <a:rPr lang="en-US" sz="1400" dirty="0" err="1"/>
              <a:t>Lossy</a:t>
            </a:r>
            <a:r>
              <a:rPr lang="en-US" sz="1400" dirty="0"/>
              <a:t> Networks</a:t>
            </a:r>
          </a:p>
          <a:p>
            <a:endParaRPr lang="en-GB" sz="1800" dirty="0">
              <a:ea typeface="Arial Unicode MS" pitchFamily="34" charset="-128"/>
              <a:cs typeface="Arial Unicode MS" pitchFamily="34" charset="-128"/>
            </a:endParaRPr>
          </a:p>
          <a:p>
            <a:r>
              <a:rPr lang="en-GB" sz="1800" dirty="0">
                <a:ea typeface="Arial Unicode MS" pitchFamily="34" charset="-128"/>
                <a:cs typeface="Arial Unicode MS" pitchFamily="34" charset="-128"/>
              </a:rPr>
              <a:t>CORE: (</a:t>
            </a:r>
            <a:r>
              <a:rPr lang="en-US" sz="1800" dirty="0"/>
              <a:t>Constrained </a:t>
            </a:r>
            <a:r>
              <a:rPr lang="en-US" sz="1800" dirty="0" err="1"/>
              <a:t>RESTful</a:t>
            </a:r>
            <a:r>
              <a:rPr lang="en-US" sz="1800" dirty="0"/>
              <a:t> Environments) </a:t>
            </a:r>
            <a:r>
              <a:rPr lang="en-GB" sz="1800" dirty="0">
                <a:ea typeface="Arial Unicode MS" pitchFamily="34" charset="-128"/>
                <a:cs typeface="Arial Unicode MS" pitchFamily="34" charset="-128"/>
              </a:rPr>
              <a:t>Working Group website: </a:t>
            </a:r>
            <a:r>
              <a:rPr lang="en-GB" sz="1800" b="0" dirty="0">
                <a:hlinkClick r:id="rId4"/>
              </a:rPr>
              <a:t>http://datatracker.ietf.org/wg/core/</a:t>
            </a:r>
            <a:r>
              <a:rPr lang="en-GB" sz="1800" b="0" dirty="0"/>
              <a:t> </a:t>
            </a:r>
            <a:endParaRPr lang="en-GB" sz="1800" dirty="0"/>
          </a:p>
          <a:p>
            <a:pPr lvl="1"/>
            <a:r>
              <a:rPr lang="en-US" sz="1400" dirty="0"/>
              <a:t>Focus: framework for resource-oriented applications intended to run on constrained IP networks. </a:t>
            </a:r>
          </a:p>
          <a:p>
            <a:pPr lvl="1"/>
            <a:endParaRPr lang="en-US" sz="1400" dirty="0"/>
          </a:p>
          <a:p>
            <a:r>
              <a:rPr lang="en-US" sz="1800" dirty="0"/>
              <a:t>IoT Directorate:</a:t>
            </a:r>
          </a:p>
          <a:p>
            <a:pPr lvl="1"/>
            <a:r>
              <a:rPr lang="en-US" sz="1400" dirty="0"/>
              <a:t>Reviews IETF drafts that are IoT related</a:t>
            </a:r>
          </a:p>
          <a:p>
            <a:pPr lvl="1"/>
            <a:r>
              <a:rPr lang="en-US" sz="1400" dirty="0"/>
              <a:t>See: </a:t>
            </a:r>
            <a:r>
              <a:rPr lang="en-US" sz="1400" dirty="0">
                <a:hlinkClick r:id="rId5"/>
              </a:rPr>
              <a:t>https://datatracker.ietf.org/group/iotdir/about/</a:t>
            </a:r>
            <a:endParaRPr lang="en-US" sz="1400" dirty="0"/>
          </a:p>
          <a:p>
            <a:pPr marL="0" indent="0"/>
            <a:endParaRPr lang="en-US" sz="1400" dirty="0"/>
          </a:p>
          <a:p>
            <a:endParaRPr lang="en-US" sz="1400" dirty="0"/>
          </a:p>
          <a:p>
            <a:pPr marL="0" indent="0">
              <a:lnSpc>
                <a:spcPct val="80000"/>
              </a:lnSpc>
              <a:defRPr/>
            </a:pPr>
            <a:endParaRPr lang="en-US" sz="1400" dirty="0"/>
          </a:p>
          <a:p>
            <a:pPr marL="457200" lvl="1" indent="0">
              <a:lnSpc>
                <a:spcPct val="80000"/>
              </a:lnSpc>
              <a:defRPr/>
            </a:pPr>
            <a:endParaRPr lang="en-US" sz="1400" dirty="0"/>
          </a:p>
          <a:p>
            <a:pPr>
              <a:lnSpc>
                <a:spcPct val="80000"/>
              </a:lnSpc>
              <a:defRPr/>
            </a:pPr>
            <a:endParaRPr lang="en-US" sz="1400" dirty="0"/>
          </a:p>
          <a:p>
            <a:pPr lvl="1">
              <a:lnSpc>
                <a:spcPct val="80000"/>
              </a:lnSpc>
              <a:defRPr/>
            </a:pPr>
            <a:endParaRPr lang="en-US" sz="1400" u="sng" dirty="0"/>
          </a:p>
          <a:p>
            <a:pPr lvl="1">
              <a:lnSpc>
                <a:spcPct val="80000"/>
              </a:lnSpc>
              <a:defRPr/>
            </a:pPr>
            <a:endParaRPr lang="en-US" sz="1400" dirty="0"/>
          </a:p>
          <a:p>
            <a:pPr>
              <a:lnSpc>
                <a:spcPct val="80000"/>
              </a:lnSpc>
              <a:defRPr/>
            </a:pPr>
            <a:endParaRPr lang="en-US" sz="1400" dirty="0"/>
          </a:p>
          <a:p>
            <a:pPr lvl="1">
              <a:lnSpc>
                <a:spcPct val="80000"/>
              </a:lnSpc>
              <a:defRPr/>
            </a:pPr>
            <a:endParaRPr lang="en-US" sz="1400" dirty="0"/>
          </a:p>
          <a:p>
            <a:pPr lvl="1">
              <a:lnSpc>
                <a:spcPct val="80000"/>
              </a:lnSpc>
              <a:defRPr/>
            </a:pPr>
            <a:endParaRPr lang="en-US" sz="1400" dirty="0"/>
          </a:p>
          <a:p>
            <a:pPr lvl="1">
              <a:lnSpc>
                <a:spcPct val="80000"/>
              </a:lnSpc>
              <a:defRPr/>
            </a:pPr>
            <a:endParaRPr lang="en-US" sz="1400" dirty="0"/>
          </a:p>
          <a:p>
            <a:pPr>
              <a:lnSpc>
                <a:spcPct val="80000"/>
              </a:lnSpc>
              <a:defRPr/>
            </a:pPr>
            <a:endParaRPr lang="en-US" sz="1400" dirty="0"/>
          </a:p>
          <a:p>
            <a:pPr lvl="1">
              <a:lnSpc>
                <a:spcPct val="80000"/>
              </a:lnSpc>
              <a:defRPr/>
            </a:pPr>
            <a:endParaRPr lang="en-US" sz="1400" dirty="0"/>
          </a:p>
          <a:p>
            <a:pPr lvl="1">
              <a:lnSpc>
                <a:spcPct val="80000"/>
              </a:lnSpc>
              <a:buFontTx/>
              <a:buNone/>
              <a:defRPr/>
            </a:pPr>
            <a:endParaRPr lang="en-US" sz="1400" dirty="0"/>
          </a:p>
        </p:txBody>
      </p:sp>
      <p:sp>
        <p:nvSpPr>
          <p:cNvPr id="5122" name="Date Placeholder 3"/>
          <p:cNvSpPr>
            <a:spLocks noGrp="1"/>
          </p:cNvSpPr>
          <p:nvPr>
            <p:ph type="dt" sz="half"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March 2022</a:t>
            </a:r>
            <a:endParaRPr lang="en-US" sz="1800" dirty="0"/>
          </a:p>
        </p:txBody>
      </p:sp>
      <p:sp>
        <p:nvSpPr>
          <p:cNvPr id="5123"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Peter Yee, AKAYLA</a:t>
            </a:r>
          </a:p>
        </p:txBody>
      </p:sp>
      <p:sp>
        <p:nvSpPr>
          <p:cNvPr id="512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5C16A05F-3B59-49E8-BD71-0001B80580FB}" type="slidenum">
              <a:rPr lang="en-US" smtClean="0"/>
              <a:pPr/>
              <a:t>98</a:t>
            </a:fld>
            <a:endParaRPr lang="en-US"/>
          </a:p>
        </p:txBody>
      </p:sp>
    </p:spTree>
    <p:extLst>
      <p:ext uri="{BB962C8B-B14F-4D97-AF65-F5344CB8AC3E}">
        <p14:creationId xmlns:p14="http://schemas.microsoft.com/office/powerpoint/2010/main" val="213076886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Rectangle 2"/>
          <p:cNvSpPr>
            <a:spLocks noGrp="1" noChangeArrowheads="1"/>
          </p:cNvSpPr>
          <p:nvPr>
            <p:ph type="title"/>
          </p:nvPr>
        </p:nvSpPr>
        <p:spPr/>
        <p:txBody>
          <a:bodyPr/>
          <a:lstStyle/>
          <a:p>
            <a:r>
              <a:rPr lang="en-US" dirty="0"/>
              <a:t>MADINAS WG</a:t>
            </a:r>
          </a:p>
        </p:txBody>
      </p:sp>
      <p:sp>
        <p:nvSpPr>
          <p:cNvPr id="19462" name="Rectangle 3"/>
          <p:cNvSpPr>
            <a:spLocks noGrp="1" noChangeArrowheads="1"/>
          </p:cNvSpPr>
          <p:nvPr>
            <p:ph idx="1"/>
          </p:nvPr>
        </p:nvSpPr>
        <p:spPr/>
        <p:txBody>
          <a:bodyPr/>
          <a:lstStyle/>
          <a:p>
            <a:pPr>
              <a:lnSpc>
                <a:spcPct val="80000"/>
              </a:lnSpc>
            </a:pPr>
            <a:r>
              <a:rPr lang="en-US" sz="1800" dirty="0"/>
              <a:t>See </a:t>
            </a:r>
            <a:r>
              <a:rPr lang="en-US" sz="1800" dirty="0">
                <a:hlinkClick r:id="rId3"/>
              </a:rPr>
              <a:t>http://datatracker.ietf.org/wg/madinas/</a:t>
            </a:r>
            <a:r>
              <a:rPr lang="en-US" sz="1800" dirty="0"/>
              <a:t> </a:t>
            </a:r>
          </a:p>
          <a:p>
            <a:pPr>
              <a:lnSpc>
                <a:spcPct val="80000"/>
              </a:lnSpc>
            </a:pPr>
            <a:endParaRPr lang="en-US" sz="1800" dirty="0"/>
          </a:p>
          <a:p>
            <a:r>
              <a:rPr lang="en-US" sz="1800" dirty="0"/>
              <a:t>MAC Address Device Identification for Network and Application Services</a:t>
            </a:r>
          </a:p>
          <a:p>
            <a:pPr lvl="1">
              <a:lnSpc>
                <a:spcPct val="80000"/>
              </a:lnSpc>
            </a:pPr>
            <a:r>
              <a:rPr lang="en-US" sz="1400" dirty="0"/>
              <a:t>This is the IETF’s equivalent of IEEE 802.11bh – how to deal with the implications of the deployment of random and changing MAC addresses. </a:t>
            </a:r>
            <a:endParaRPr lang="en-US" sz="1800" dirty="0"/>
          </a:p>
          <a:p>
            <a:pPr>
              <a:lnSpc>
                <a:spcPct val="80000"/>
              </a:lnSpc>
              <a:spcAft>
                <a:spcPts val="600"/>
              </a:spcAft>
            </a:pPr>
            <a:r>
              <a:rPr lang="en-US" sz="1800" dirty="0"/>
              <a:t>Updates</a:t>
            </a:r>
          </a:p>
          <a:p>
            <a:pPr lvl="1">
              <a:lnSpc>
                <a:spcPct val="80000"/>
              </a:lnSpc>
              <a:spcAft>
                <a:spcPts val="600"/>
              </a:spcAft>
            </a:pPr>
            <a:r>
              <a:rPr lang="en-US" sz="1400" dirty="0"/>
              <a:t>Updated: Randomized and Changing MAC Address Use Cases, see </a:t>
            </a:r>
            <a:r>
              <a:rPr lang="en-US" sz="1400" dirty="0">
                <a:hlinkClick r:id="rId4"/>
              </a:rPr>
              <a:t>https://datatracker.ietf.org/doc/draft-henry-madinas-framework/</a:t>
            </a:r>
            <a:r>
              <a:rPr lang="en-US" sz="1400" dirty="0"/>
              <a:t> (March 2022)</a:t>
            </a:r>
          </a:p>
          <a:p>
            <a:pPr lvl="1">
              <a:lnSpc>
                <a:spcPct val="80000"/>
              </a:lnSpc>
              <a:spcAft>
                <a:spcPts val="600"/>
              </a:spcAft>
            </a:pPr>
            <a:r>
              <a:rPr lang="en-US" sz="1400" dirty="0"/>
              <a:t>Updated: MAC address randomization, see </a:t>
            </a:r>
            <a:r>
              <a:rPr lang="en-US" sz="1400" dirty="0">
                <a:hlinkClick r:id="rId5"/>
              </a:rPr>
              <a:t>https://datatracker.ietf.org/doc/draft-zuniga-madinas-mac-address-randomization/</a:t>
            </a:r>
            <a:r>
              <a:rPr lang="en-US" sz="1400" dirty="0"/>
              <a:t> (March 2022)</a:t>
            </a:r>
          </a:p>
          <a:p>
            <a:pPr lvl="1">
              <a:lnSpc>
                <a:spcPct val="80000"/>
              </a:lnSpc>
            </a:pPr>
            <a:endParaRPr lang="en-US" sz="1400" dirty="0"/>
          </a:p>
        </p:txBody>
      </p:sp>
      <p:sp>
        <p:nvSpPr>
          <p:cNvPr id="19458" name="Date Placeholder 3"/>
          <p:cNvSpPr>
            <a:spLocks noGrp="1"/>
          </p:cNvSpPr>
          <p:nvPr>
            <p:ph type="dt" sz="half"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March 2022</a:t>
            </a:r>
            <a:endParaRPr lang="en-US" sz="1800" dirty="0"/>
          </a:p>
        </p:txBody>
      </p:sp>
      <p:sp>
        <p:nvSpPr>
          <p:cNvPr id="19459"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Peter Yee, AKAYLA</a:t>
            </a:r>
          </a:p>
        </p:txBody>
      </p:sp>
      <p:sp>
        <p:nvSpPr>
          <p:cNvPr id="19460"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BE2D3960-A144-4B75-B89D-4EFD7A4AD3C3}" type="slidenum">
              <a:rPr lang="en-US" smtClean="0"/>
              <a:pPr/>
              <a:t>99</a:t>
            </a:fld>
            <a:endParaRPr lang="en-US"/>
          </a:p>
        </p:txBody>
      </p:sp>
    </p:spTree>
    <p:extLst>
      <p:ext uri="{BB962C8B-B14F-4D97-AF65-F5344CB8AC3E}">
        <p14:creationId xmlns:p14="http://schemas.microsoft.com/office/powerpoint/2010/main" val="124079050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UNIT_TABLE_BEAUTIFY" val="smartTable{7c6689a7-e099-4b05-bbab-bcc547e00d3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lace presentation subject title text here].potx" id="{9F2EEA62-9711-4D79-A2F1-C9EE3C92C099}" vid="{BDB7B821-D8C8-422B-824F-241F074B2013}"/>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4499</TotalTime>
  <Words>12298</Words>
  <Application>Microsoft Office PowerPoint</Application>
  <PresentationFormat>Widescreen</PresentationFormat>
  <Paragraphs>1976</Paragraphs>
  <Slides>125</Slides>
  <Notes>71</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2</vt:i4>
      </vt:variant>
      <vt:variant>
        <vt:lpstr>Slide Titles</vt:lpstr>
      </vt:variant>
      <vt:variant>
        <vt:i4>125</vt:i4>
      </vt:variant>
    </vt:vector>
  </HeadingPairs>
  <TitlesOfParts>
    <vt:vector size="137" baseType="lpstr">
      <vt:lpstr>微软雅黑</vt:lpstr>
      <vt:lpstr>Arial</vt:lpstr>
      <vt:lpstr>Arial Black</vt:lpstr>
      <vt:lpstr>Calibri</vt:lpstr>
      <vt:lpstr>Garamond</vt:lpstr>
      <vt:lpstr>Roboto</vt:lpstr>
      <vt:lpstr>Symbol</vt:lpstr>
      <vt:lpstr>Times</vt:lpstr>
      <vt:lpstr>Times New Roman</vt:lpstr>
      <vt:lpstr>Office Theme</vt:lpstr>
      <vt:lpstr>Document</vt:lpstr>
      <vt:lpstr>Dokument</vt:lpstr>
      <vt:lpstr>802.11 WG March 2022 Session Report</vt:lpstr>
      <vt:lpstr>Abstract</vt:lpstr>
      <vt:lpstr>Attendance</vt:lpstr>
      <vt:lpstr>PowerPoint Presentation</vt:lpstr>
      <vt:lpstr>PowerPoint Presentation</vt:lpstr>
      <vt:lpstr>Attendees by affiliation (attended at least one meeting January to March)</vt:lpstr>
      <vt:lpstr>Attendance by subgroup (January to March)</vt:lpstr>
      <vt:lpstr>Attendance by subgroup (March session)</vt:lpstr>
      <vt:lpstr>Closing Reports</vt:lpstr>
      <vt:lpstr>802.11 WG Editor’s Meeting (March 2022)</vt:lpstr>
      <vt:lpstr>Agenda for 2022-03-07 meeting</vt:lpstr>
      <vt:lpstr>Volunteer Editor Contacts</vt:lpstr>
      <vt:lpstr>MDR Status</vt:lpstr>
      <vt:lpstr>802.11 Style Guide</vt:lpstr>
      <vt:lpstr>MIB Style, Visio and Frame Practices</vt:lpstr>
      <vt:lpstr>Editor Amendment Ordering</vt:lpstr>
      <vt:lpstr>Draft Development Snapshot</vt:lpstr>
      <vt:lpstr>ARC Closing Report </vt:lpstr>
      <vt:lpstr>Abstract</vt:lpstr>
      <vt:lpstr>Work Completed</vt:lpstr>
      <vt:lpstr>Work Completed</vt:lpstr>
      <vt:lpstr>Monitoring/future activities</vt:lpstr>
      <vt:lpstr>Plans</vt:lpstr>
      <vt:lpstr>IEEE 802.11 Coexistence SC Mar 2022 (virtual) closing report</vt:lpstr>
      <vt:lpstr>IEEE 802.11 Coexistence SC achieved its goals as a discussion forum for coexistence issues</vt:lpstr>
      <vt:lpstr>IEEE 802.11 Coexistence SC will continue promoting good coexistence in May 2022</vt:lpstr>
      <vt:lpstr>PAR Review SC</vt:lpstr>
      <vt:lpstr>WNG SC Closing Report</vt:lpstr>
      <vt:lpstr>Abstract</vt:lpstr>
      <vt:lpstr>PowerPoint Presentation</vt:lpstr>
      <vt:lpstr>IEEE 802 JTC1 Standing Committee Mar 2022 (virtual) closing report</vt:lpstr>
      <vt:lpstr>The IEEE 802 JTC1 SC reviewed the PSDO process status, including IPR issues holding up 802.11ax/ay/ba </vt:lpstr>
      <vt:lpstr>The IEEE 802 JTC1 SC will undertake its usual work at its virtual meeting in May 2022</vt:lpstr>
      <vt:lpstr>TGme (Maintenance)</vt:lpstr>
      <vt:lpstr>REVme Closing Report – March 2022</vt:lpstr>
      <vt:lpstr>Work Completed</vt:lpstr>
      <vt:lpstr>Plans for March</vt:lpstr>
      <vt:lpstr>April Adhoc Additional Tentative Information</vt:lpstr>
      <vt:lpstr>TGaz Next Generation Positioning  March Electronic Meeting Closing Report</vt:lpstr>
      <vt:lpstr>Abstract</vt:lpstr>
      <vt:lpstr>March Progress and Targets Towards the May Meeting</vt:lpstr>
      <vt:lpstr>Timeline – updated past the March meeting</vt:lpstr>
      <vt:lpstr>Scheduled TGaz CRC telecons</vt:lpstr>
      <vt:lpstr>Light Communications Task Group (TGbb)  March 2022 Closing Report</vt:lpstr>
      <vt:lpstr>Abstract</vt:lpstr>
      <vt:lpstr>TGbb activities at the March 2022 meeting</vt:lpstr>
      <vt:lpstr>TGbb moving forward</vt:lpstr>
      <vt:lpstr>TGbc Closing Report</vt:lpstr>
      <vt:lpstr>Abstract</vt:lpstr>
      <vt:lpstr>Meeting Goals &amp; Accomplishments of the week</vt:lpstr>
      <vt:lpstr>Plans for Next Meeting &amp; Upcoming Telcos</vt:lpstr>
      <vt:lpstr>TGbc schedule (unchanged)</vt:lpstr>
      <vt:lpstr>References</vt:lpstr>
      <vt:lpstr>IEEE 802.11 Interim Week Jan 2022 IEEE 802.11 TGbd Closing Report</vt:lpstr>
      <vt:lpstr>TGbd’s Progress during this plenary week</vt:lpstr>
      <vt:lpstr>TGbd Progress Documents</vt:lpstr>
      <vt:lpstr>Motion #1 (approval of comment resolutions of LB 259)</vt:lpstr>
      <vt:lpstr>Motion #2 (approval of comment resolutions from MDR Report)</vt:lpstr>
      <vt:lpstr>Motion #3 (Generation of D4.0 and WGLB Recirculation)</vt:lpstr>
      <vt:lpstr>Motion #4 (approval of CSD Affirmation)</vt:lpstr>
      <vt:lpstr>Motion #5 (approval of Report to EC on Conditional SA BA)</vt:lpstr>
      <vt:lpstr>Motion #6 (request a motion in WG to approve Conditional SA BA)</vt:lpstr>
      <vt:lpstr>TGbd Timeline (updated)  </vt:lpstr>
      <vt:lpstr>IEEE 802.11 TGbd TC Plan</vt:lpstr>
      <vt:lpstr>TGbe March 2022 Closing Report</vt:lpstr>
      <vt:lpstr>TGbe (Extremely High Throughput)</vt:lpstr>
      <vt:lpstr>Teleconference Plan</vt:lpstr>
      <vt:lpstr>Amended TGbe Timeline And Status</vt:lpstr>
      <vt:lpstr>PowerPoint Presentation</vt:lpstr>
      <vt:lpstr>Abstract</vt:lpstr>
      <vt:lpstr>TGbf (WLAN Sensing)– March 2022</vt:lpstr>
      <vt:lpstr>TGbf Timeline (Updated)</vt:lpstr>
      <vt:lpstr>Teleconference Times</vt:lpstr>
      <vt:lpstr>TGbh Closing Report </vt:lpstr>
      <vt:lpstr>Abstract</vt:lpstr>
      <vt:lpstr>Work Completed</vt:lpstr>
      <vt:lpstr>Timeline</vt:lpstr>
      <vt:lpstr>Teleconference(s)</vt:lpstr>
      <vt:lpstr>TGbi Closing Report</vt:lpstr>
      <vt:lpstr>IEEE 802.11 TGbi – March 2022</vt:lpstr>
      <vt:lpstr>Timeline</vt:lpstr>
      <vt:lpstr>ITU AHG Closing Report for March 2022 Plenary</vt:lpstr>
      <vt:lpstr>PowerPoint Presentation</vt:lpstr>
      <vt:lpstr>External Liaisons</vt:lpstr>
      <vt:lpstr>Wi-Fi Alliance Liaison Update</vt:lpstr>
      <vt:lpstr>PowerPoint Presentation</vt:lpstr>
      <vt:lpstr>PowerPoint Presentation</vt:lpstr>
      <vt:lpstr>PowerPoint Presentation</vt:lpstr>
      <vt:lpstr>IEEE 802.11-IETF Liaison Report</vt:lpstr>
      <vt:lpstr>Abstract</vt:lpstr>
      <vt:lpstr>IETF Meetings</vt:lpstr>
      <vt:lpstr>IETF- IEEE 802 Liaison Activity  </vt:lpstr>
      <vt:lpstr>IETF protocol use with 802.11 technology</vt:lpstr>
      <vt:lpstr>BOFs at IETF 113 March 19-25, 2022</vt:lpstr>
      <vt:lpstr>IETF new groups being (re-)chartered</vt:lpstr>
      <vt:lpstr>YANG Model Catalog</vt:lpstr>
      <vt:lpstr>IoT-related work</vt:lpstr>
      <vt:lpstr>IoT-related work (cont.)</vt:lpstr>
      <vt:lpstr>MADINAS WG</vt:lpstr>
      <vt:lpstr>EMU WG</vt:lpstr>
      <vt:lpstr>Operations Area Working Group</vt:lpstr>
      <vt:lpstr>Transport Layer Security (TLS)</vt:lpstr>
      <vt:lpstr>Deterministic Networking (DETNET)</vt:lpstr>
      <vt:lpstr>Reliable and Available Wireless (RAW) </vt:lpstr>
      <vt:lpstr>IP Wireless Access in Vehicular Environments  (IPWAVE)</vt:lpstr>
      <vt:lpstr>Autonomic Networking Integrated Model and Approach (ANIMA) </vt:lpstr>
      <vt:lpstr>References</vt:lpstr>
      <vt:lpstr>PowerPoint Presentation</vt:lpstr>
      <vt:lpstr>PowerPoint Presentation</vt:lpstr>
      <vt:lpstr>Internal Liaisons</vt:lpstr>
      <vt:lpstr>IEEE 802.18 RR-TAG Electronic Plenary Liaison  from 802.18 to 802.11</vt:lpstr>
      <vt:lpstr>802.18 Radio Regulatory Technical Advisory Group – RR-TAG</vt:lpstr>
      <vt:lpstr>802.18 meeting general items </vt:lpstr>
      <vt:lpstr>802.18 meeting discussion items – EU Standards</vt:lpstr>
      <vt:lpstr>802.18 meeting discussion items - non-EU stds and USA activities</vt:lpstr>
      <vt:lpstr>802.18 meeting discussion items – ITU-R </vt:lpstr>
      <vt:lpstr>General Discussion Items</vt:lpstr>
      <vt:lpstr>General Discussion Items – ongoing – Multi-Stake holder groups</vt:lpstr>
      <vt:lpstr>General Discussion Items – ongoing  –  IEEE 802 Wireless Standards Table of Frequency Ranges</vt:lpstr>
      <vt:lpstr>PowerPoint Presentation</vt:lpstr>
      <vt:lpstr>March 2022 802.19 Liaison Report</vt:lpstr>
      <vt:lpstr>Voters and Voting Rights</vt:lpstr>
      <vt:lpstr>March 2022 Working Group Elections</vt:lpstr>
      <vt:lpstr>IEEE 802 Frequency Tables – Activity</vt:lpstr>
      <vt:lpstr>Schedule</vt:lpstr>
    </vt:vector>
  </TitlesOfParts>
  <Company>Intel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[place presentation subject title text here]</dc:title>
  <dc:creator>Stacey, Robert</dc:creator>
  <cp:keywords>CTPClassification=CTP_PUBLIC:VisualMarkings=, CTPClassification=CTP_NT</cp:keywords>
  <cp:lastModifiedBy>Stacey, Robert</cp:lastModifiedBy>
  <cp:revision>171</cp:revision>
  <cp:lastPrinted>1601-01-01T00:00:00Z</cp:lastPrinted>
  <dcterms:created xsi:type="dcterms:W3CDTF">2018-05-10T15:59:06Z</dcterms:created>
  <dcterms:modified xsi:type="dcterms:W3CDTF">2022-03-15T12:33:54Z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ce0d76af-a3b6-4e03-a421-b6b5e100c5c7</vt:lpwstr>
  </property>
  <property fmtid="{D5CDD505-2E9C-101B-9397-08002B2CF9AE}" pid="3" name="CTP_TimeStamp">
    <vt:lpwstr>2019-03-15 16:56:13Z</vt:lpwstr>
  </property>
  <property fmtid="{D5CDD505-2E9C-101B-9397-08002B2CF9AE}" pid="4" name="CTP_BU">
    <vt:lpwstr>NA</vt:lpwstr>
  </property>
  <property fmtid="{D5CDD505-2E9C-101B-9397-08002B2CF9AE}" pid="5" name="CTP_IDSID">
    <vt:lpwstr>NA</vt:lpwstr>
  </property>
  <property fmtid="{D5CDD505-2E9C-101B-9397-08002B2CF9AE}" pid="6" name="CTP_WWID">
    <vt:lpwstr>NA</vt:lpwstr>
  </property>
  <property fmtid="{D5CDD505-2E9C-101B-9397-08002B2CF9AE}" pid="7" name="CTPClassification">
    <vt:lpwstr>CTP_NT</vt:lpwstr>
  </property>
</Properties>
</file>