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1.xml" ContentType="application/vnd.openxmlformats-officedocument.presentationml.tags+xml"/>
  <Override PartName="/ppt/notesSlides/notesSlide1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9"/>
  </p:notesMasterIdLst>
  <p:handoutMasterIdLst>
    <p:handoutMasterId r:id="rId40"/>
  </p:handoutMasterIdLst>
  <p:sldIdLst>
    <p:sldId id="256" r:id="rId5"/>
    <p:sldId id="257" r:id="rId6"/>
    <p:sldId id="283" r:id="rId7"/>
    <p:sldId id="2350" r:id="rId8"/>
    <p:sldId id="258" r:id="rId9"/>
    <p:sldId id="259" r:id="rId10"/>
    <p:sldId id="1575" r:id="rId11"/>
    <p:sldId id="1576" r:id="rId12"/>
    <p:sldId id="2364" r:id="rId13"/>
    <p:sldId id="2379" r:id="rId14"/>
    <p:sldId id="1573" r:id="rId15"/>
    <p:sldId id="1577" r:id="rId16"/>
    <p:sldId id="1574" r:id="rId17"/>
    <p:sldId id="2355" r:id="rId18"/>
    <p:sldId id="901" r:id="rId19"/>
    <p:sldId id="2373" r:id="rId20"/>
    <p:sldId id="2374" r:id="rId21"/>
    <p:sldId id="2375" r:id="rId22"/>
    <p:sldId id="2359" r:id="rId23"/>
    <p:sldId id="302" r:id="rId24"/>
    <p:sldId id="301" r:id="rId25"/>
    <p:sldId id="2365" r:id="rId26"/>
    <p:sldId id="2366" r:id="rId27"/>
    <p:sldId id="2367" r:id="rId28"/>
    <p:sldId id="2368" r:id="rId29"/>
    <p:sldId id="2376" r:id="rId30"/>
    <p:sldId id="2377" r:id="rId31"/>
    <p:sldId id="2378" r:id="rId32"/>
    <p:sldId id="265" r:id="rId33"/>
    <p:sldId id="268" r:id="rId34"/>
    <p:sldId id="267" r:id="rId35"/>
    <p:sldId id="2372" r:id="rId36"/>
    <p:sldId id="2363" r:id="rId37"/>
    <p:sldId id="261" r:id="rId3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56" d="100"/>
          <a:sy n="156" d="100"/>
        </p:scale>
        <p:origin x="108" y="2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97</c:v>
                </c:pt>
                <c:pt idx="1">
                  <c:v>3</c:v>
                </c:pt>
                <c:pt idx="2">
                  <c:v>100</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ltLang="zh-CN" dirty="0"/>
              <a:t>Overall proposal statistic</a:t>
            </a:r>
            <a:endParaRPr lang="zh-CN" alt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系列 1</c:v>
                </c:pt>
              </c:strCache>
            </c:strRef>
          </c:tx>
          <c:spPr>
            <a:solidFill>
              <a:schemeClr val="accent1"/>
            </a:solidFill>
            <a:ln>
              <a:solidFill>
                <a:schemeClr val="accent3"/>
              </a:solidFill>
            </a:ln>
            <a:effectLst/>
          </c:spPr>
          <c:invertIfNegative val="0"/>
          <c:cat>
            <c:strRef>
              <c:f>Sheet1!$A$2:$A$7</c:f>
              <c:strCache>
                <c:ptCount val="6"/>
                <c:pt idx="0">
                  <c:v>2020 Q4</c:v>
                </c:pt>
                <c:pt idx="1">
                  <c:v>2021 Q1</c:v>
                </c:pt>
                <c:pt idx="2">
                  <c:v>2021 Q2</c:v>
                </c:pt>
                <c:pt idx="3">
                  <c:v>2021 Q3</c:v>
                </c:pt>
                <c:pt idx="4">
                  <c:v>2021 Q4</c:v>
                </c:pt>
                <c:pt idx="5">
                  <c:v>2022 Q1 </c:v>
                </c:pt>
              </c:strCache>
            </c:strRef>
          </c:cat>
          <c:val>
            <c:numRef>
              <c:f>Sheet1!$B$2:$B$7</c:f>
              <c:numCache>
                <c:formatCode>General</c:formatCode>
                <c:ptCount val="6"/>
                <c:pt idx="0">
                  <c:v>13</c:v>
                </c:pt>
                <c:pt idx="1">
                  <c:v>18</c:v>
                </c:pt>
                <c:pt idx="2">
                  <c:v>17</c:v>
                </c:pt>
                <c:pt idx="3">
                  <c:v>21</c:v>
                </c:pt>
                <c:pt idx="4">
                  <c:v>45</c:v>
                </c:pt>
                <c:pt idx="5">
                  <c:v>56</c:v>
                </c:pt>
              </c:numCache>
            </c:numRef>
          </c:val>
          <c:extLst>
            <c:ext xmlns:c16="http://schemas.microsoft.com/office/drawing/2014/chart" uri="{C3380CC4-5D6E-409C-BE32-E72D297353CC}">
              <c16:uniqueId val="{00000000-4E64-4C0A-95DC-0010203E0B13}"/>
            </c:ext>
          </c:extLst>
        </c:ser>
        <c:ser>
          <c:idx val="1"/>
          <c:order val="1"/>
          <c:tx>
            <c:strRef>
              <c:f>Sheet1!$C$1</c:f>
              <c:strCache>
                <c:ptCount val="1"/>
                <c:pt idx="0">
                  <c:v>列1</c:v>
                </c:pt>
              </c:strCache>
            </c:strRef>
          </c:tx>
          <c:spPr>
            <a:solidFill>
              <a:schemeClr val="accent2"/>
            </a:solidFill>
            <a:ln>
              <a:noFill/>
            </a:ln>
            <a:effectLst/>
          </c:spPr>
          <c:invertIfNegative val="0"/>
          <c:cat>
            <c:strRef>
              <c:f>Sheet1!$A$2:$A$7</c:f>
              <c:strCache>
                <c:ptCount val="6"/>
                <c:pt idx="0">
                  <c:v>2020 Q4</c:v>
                </c:pt>
                <c:pt idx="1">
                  <c:v>2021 Q1</c:v>
                </c:pt>
                <c:pt idx="2">
                  <c:v>2021 Q2</c:v>
                </c:pt>
                <c:pt idx="3">
                  <c:v>2021 Q3</c:v>
                </c:pt>
                <c:pt idx="4">
                  <c:v>2021 Q4</c:v>
                </c:pt>
                <c:pt idx="5">
                  <c:v>2022 Q1 </c:v>
                </c:pt>
              </c:strCache>
            </c:strRef>
          </c:cat>
          <c:val>
            <c:numRef>
              <c:f>Sheet1!$C$2:$C$7</c:f>
              <c:numCache>
                <c:formatCode>General</c:formatCode>
                <c:ptCount val="6"/>
                <c:pt idx="0">
                  <c:v>0</c:v>
                </c:pt>
                <c:pt idx="1">
                  <c:v>0</c:v>
                </c:pt>
                <c:pt idx="2">
                  <c:v>0</c:v>
                </c:pt>
                <c:pt idx="3">
                  <c:v>0</c:v>
                </c:pt>
              </c:numCache>
            </c:numRef>
          </c:val>
          <c:extLst>
            <c:ext xmlns:c16="http://schemas.microsoft.com/office/drawing/2014/chart" uri="{C3380CC4-5D6E-409C-BE32-E72D297353CC}">
              <c16:uniqueId val="{00000001-4E64-4C0A-95DC-0010203E0B13}"/>
            </c:ext>
          </c:extLst>
        </c:ser>
        <c:dLbls>
          <c:showLegendKey val="0"/>
          <c:showVal val="0"/>
          <c:showCatName val="0"/>
          <c:showSerName val="0"/>
          <c:showPercent val="0"/>
          <c:showBubbleSize val="0"/>
        </c:dLbls>
        <c:gapWidth val="219"/>
        <c:overlap val="-27"/>
        <c:axId val="1505249392"/>
        <c:axId val="1505239600"/>
      </c:barChart>
      <c:lineChart>
        <c:grouping val="standard"/>
        <c:varyColors val="0"/>
        <c:ser>
          <c:idx val="2"/>
          <c:order val="2"/>
          <c:tx>
            <c:strRef>
              <c:f>Sheet1!$D$1</c:f>
              <c:strCache>
                <c:ptCount val="1"/>
                <c:pt idx="0">
                  <c:v>系列 3</c:v>
                </c:pt>
              </c:strCache>
            </c:strRef>
          </c:tx>
          <c:spPr>
            <a:ln w="28575" cap="rnd">
              <a:solidFill>
                <a:schemeClr val="accent3"/>
              </a:solidFill>
              <a:round/>
            </a:ln>
            <a:effectLst/>
          </c:spPr>
          <c:marker>
            <c:symbol val="none"/>
          </c:marker>
          <c:cat>
            <c:strRef>
              <c:f>Sheet1!$A$2:$A$7</c:f>
              <c:strCache>
                <c:ptCount val="6"/>
                <c:pt idx="0">
                  <c:v>2020 Q4</c:v>
                </c:pt>
                <c:pt idx="1">
                  <c:v>2021 Q1</c:v>
                </c:pt>
                <c:pt idx="2">
                  <c:v>2021 Q2</c:v>
                </c:pt>
                <c:pt idx="3">
                  <c:v>2021 Q3</c:v>
                </c:pt>
                <c:pt idx="4">
                  <c:v>2021 Q4</c:v>
                </c:pt>
                <c:pt idx="5">
                  <c:v>2022 Q1 </c:v>
                </c:pt>
              </c:strCache>
            </c:strRef>
          </c:cat>
          <c:val>
            <c:numRef>
              <c:f>Sheet1!$D$2:$D$7</c:f>
              <c:numCache>
                <c:formatCode>General</c:formatCode>
                <c:ptCount val="6"/>
                <c:pt idx="0">
                  <c:v>13</c:v>
                </c:pt>
                <c:pt idx="1">
                  <c:v>18</c:v>
                </c:pt>
                <c:pt idx="2">
                  <c:v>17</c:v>
                </c:pt>
                <c:pt idx="3">
                  <c:v>21</c:v>
                </c:pt>
                <c:pt idx="4">
                  <c:v>45</c:v>
                </c:pt>
                <c:pt idx="5">
                  <c:v>56</c:v>
                </c:pt>
              </c:numCache>
            </c:numRef>
          </c:val>
          <c:smooth val="0"/>
          <c:extLst>
            <c:ext xmlns:c16="http://schemas.microsoft.com/office/drawing/2014/chart" uri="{C3380CC4-5D6E-409C-BE32-E72D297353CC}">
              <c16:uniqueId val="{00000002-4E64-4C0A-95DC-0010203E0B13}"/>
            </c:ext>
          </c:extLst>
        </c:ser>
        <c:dLbls>
          <c:showLegendKey val="0"/>
          <c:showVal val="0"/>
          <c:showCatName val="0"/>
          <c:showSerName val="0"/>
          <c:showPercent val="0"/>
          <c:showBubbleSize val="0"/>
        </c:dLbls>
        <c:marker val="1"/>
        <c:smooth val="0"/>
        <c:axId val="1505249392"/>
        <c:axId val="1505239600"/>
      </c:lineChart>
      <c:catAx>
        <c:axId val="15052493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505239600"/>
        <c:crosses val="autoZero"/>
        <c:auto val="1"/>
        <c:lblAlgn val="ctr"/>
        <c:lblOffset val="100"/>
        <c:noMultiLvlLbl val="0"/>
      </c:catAx>
      <c:valAx>
        <c:axId val="15052396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05249392"/>
        <c:crosses val="autoZero"/>
        <c:crossBetween val="between"/>
      </c:valAx>
      <c:spPr>
        <a:noFill/>
        <a:ln>
          <a:noFill/>
        </a:ln>
        <a:effectLst/>
      </c:spPr>
    </c:plotArea>
    <c:plotVisOnly val="1"/>
    <c:dispBlanksAs val="gap"/>
    <c:showDLblsOverMax val="0"/>
  </c:chart>
  <c:spPr>
    <a:noFill/>
    <a:ln>
      <a:solidFill>
        <a:srgbClr val="0070C0"/>
      </a:solidFill>
      <a:prstDash val="dash"/>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5629908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371928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094034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00261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32301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44179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188581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802.11-16/0222r2</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12239287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371104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045970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C4DAECD-3473-4771-8CDB-6FE0A633732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D94A5684-D681-41FB-9E64-62AB649A0F84}"/>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DB791DE8-41D8-4E3C-B75E-5888EE675C4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BCC0B12A-A991-4091-A739-EBA6C187CC7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1DCFC354-D2BC-4D2E-953A-77328B5FE2E2}" type="slidenum">
              <a:rPr lang="en-US" altLang="en-US" sz="1200" smtClean="0"/>
              <a:pPr/>
              <a:t>7</a:t>
            </a:fld>
            <a:endParaRPr lang="en-US" altLang="en-US" sz="1200"/>
          </a:p>
        </p:txBody>
      </p:sp>
      <p:sp>
        <p:nvSpPr>
          <p:cNvPr id="16390" name="Rectangle 2">
            <a:extLst>
              <a:ext uri="{FF2B5EF4-FFF2-40B4-BE49-F238E27FC236}">
                <a16:creationId xmlns:a16="http://schemas.microsoft.com/office/drawing/2014/main" id="{9DA82D64-5A1A-430B-968B-856D99E2B984}"/>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36AFD2B2-9FB6-417F-A1F8-13D6AE00ED1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166892D-1EB5-4AE7-8D99-C2A28B3E9D3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6387" name="Rectangle 3">
            <a:extLst>
              <a:ext uri="{FF2B5EF4-FFF2-40B4-BE49-F238E27FC236}">
                <a16:creationId xmlns:a16="http://schemas.microsoft.com/office/drawing/2014/main" id="{43CB2DC6-987F-4117-8A2D-CFE3A8D7AF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6388" name="Rectangle 6">
            <a:extLst>
              <a:ext uri="{FF2B5EF4-FFF2-40B4-BE49-F238E27FC236}">
                <a16:creationId xmlns:a16="http://schemas.microsoft.com/office/drawing/2014/main" id="{64ABA7B1-ECF9-46FF-BA14-FE763369F7DB}"/>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C31DD4C0-4290-4CFC-BB2E-381B29BC19F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E8FF7934-4BB2-4389-BCF0-E726499BA27B}" type="slidenum">
              <a:rPr lang="en-US" altLang="en-US" smtClean="0"/>
              <a:pPr>
                <a:spcBef>
                  <a:spcPct val="0"/>
                </a:spcBef>
              </a:pPr>
              <a:t>10</a:t>
            </a:fld>
            <a:endParaRPr lang="en-US" altLang="en-US"/>
          </a:p>
        </p:txBody>
      </p:sp>
      <p:sp>
        <p:nvSpPr>
          <p:cNvPr id="16390" name="Rectangle 2">
            <a:extLst>
              <a:ext uri="{FF2B5EF4-FFF2-40B4-BE49-F238E27FC236}">
                <a16:creationId xmlns:a16="http://schemas.microsoft.com/office/drawing/2014/main" id="{D5BF3EF7-2710-4F20-99C7-3C026FD64B97}"/>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DEE2B4B3-2518-40AD-B1E7-3C34147FB27E}"/>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CEE3E77B-0406-4394-90A1-9649CD7472D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90B46852-6C45-48E3-9B3A-DFACD7E7BB4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0B3BC027-CD25-4070-BBEA-0A693CEA6024}"/>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B7578954-27F5-461B-91CF-17288F4B782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E79FACB3-BB5D-426B-A04D-2EAA7ABA437D}" type="slidenum">
              <a:rPr lang="en-US" altLang="en-US" sz="1200" smtClean="0"/>
              <a:pPr/>
              <a:t>11</a:t>
            </a:fld>
            <a:endParaRPr lang="en-US" altLang="en-US" sz="1200"/>
          </a:p>
        </p:txBody>
      </p:sp>
      <p:sp>
        <p:nvSpPr>
          <p:cNvPr id="16390" name="Rectangle 2">
            <a:extLst>
              <a:ext uri="{FF2B5EF4-FFF2-40B4-BE49-F238E27FC236}">
                <a16:creationId xmlns:a16="http://schemas.microsoft.com/office/drawing/2014/main" id="{5F368387-2FCA-45D7-8E18-868E96E3BFD9}"/>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DB38E563-D7D6-4E6F-BB96-9DF0D003172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3050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802.11-22/0209r1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ocuments?is_dcn=224&amp;is_group=00az&amp;is_year=2022"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416-00-00bd-ieee-802-11bd-february-2022-teleconference-minutes.docx" TargetMode="External"/><Relationship Id="rId2" Type="http://schemas.openxmlformats.org/officeDocument/2006/relationships/hyperlink" Target="https://mentor.ieee.org/802.11/dcn/22/11-22-0167-00-00bd-ieee-802-11bd-january-2022-interim-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2/11-22-0271-00-00be-tgbe-mar-2022-meeting-agenda.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2/11-22-0262-01-00bh-agenda-tgbh-2022-mar-plenary.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1/11-21-0332-30-00bh-issues-tracking.docx"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0378-00-0itu-proposed-modifications-to-itu-r-m-1450-5.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s://www.itu.int/events/eventdetails.asp?eventid=19471" TargetMode="External"/><Relationship Id="rId4" Type="http://schemas.openxmlformats.org/officeDocument/2006/relationships/hyperlink" Target="https://mentor.ieee.org/802.11/dcn/22/11-22-0379-01-0itu-proposed-modifications-to-itu-r-m-1801-2.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1/11-21-1822-02-0arc-clause-6-discussion.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261-00-0arc-arc-sc-agenda-mar-2022.ppt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ec/dcn/22/ec-22-0018-00-00EC-draft-ieee-p802-3dg-csd.pdf" TargetMode="External"/><Relationship Id="rId13" Type="http://schemas.openxmlformats.org/officeDocument/2006/relationships/hyperlink" Target="https://mentor.ieee.org/802.15/dcn/22/15-22-0087-01-006a-ieee-802-criteria-for-standards-development-for-p802-15-6ma-revision.docx" TargetMode="External"/><Relationship Id="rId3" Type="http://schemas.openxmlformats.org/officeDocument/2006/relationships/hyperlink" Target="https://ieee802.org/1/files/public/docs2022/dt-draft-PAR-0122-v01.pdf" TargetMode="External"/><Relationship Id="rId7" Type="http://schemas.openxmlformats.org/officeDocument/2006/relationships/hyperlink" Target="https://mentor.ieee.org/802-ec/dcn/22/ec-22-0017-00-00EC-draft-ieee-p802-3dg-par.pdf" TargetMode="External"/><Relationship Id="rId12" Type="http://schemas.openxmlformats.org/officeDocument/2006/relationships/hyperlink" Target="https://mentor.ieee.org/802.15/dcn/22/15-22-0088-00-006a-par-revision-draft.pdf" TargetMode="External"/><Relationship Id="rId2" Type="http://schemas.openxmlformats.org/officeDocument/2006/relationships/hyperlink" Target="https://ieee802.org/1/files/public/docs2022/802-rev-draft-PAR-0122-v02.pdf" TargetMode="External"/><Relationship Id="rId1" Type="http://schemas.openxmlformats.org/officeDocument/2006/relationships/slideLayout" Target="../slideLayouts/slideLayout2.xml"/><Relationship Id="rId6" Type="http://schemas.openxmlformats.org/officeDocument/2006/relationships/hyperlink" Target="https://ieee802.org/1/files/public/docs2022/du-draft-CSD-0122-v01.pdf" TargetMode="External"/><Relationship Id="rId11" Type="http://schemas.openxmlformats.org/officeDocument/2006/relationships/hyperlink" Target="https://mentor.ieee.org/802-ec/dcn/21/ec-21-0192-00-ACSD-p802-15-6a.pdf" TargetMode="External"/><Relationship Id="rId5" Type="http://schemas.openxmlformats.org/officeDocument/2006/relationships/hyperlink" Target="https://ieee802.org/1/files/public/docs2022/du-draft-PAR-0122-v01.pdf" TargetMode="External"/><Relationship Id="rId10" Type="http://schemas.openxmlformats.org/officeDocument/2006/relationships/hyperlink" Target="https://mentor.ieee.org/802.15/dcn/22/15-22-0067-00-0000-p802-15-6a-par-withdraw.pdf" TargetMode="External"/><Relationship Id="rId4" Type="http://schemas.openxmlformats.org/officeDocument/2006/relationships/hyperlink" Target="https://ieee802.org/1/files/public/docs2022/dt-draft-CSD-0122-v01.pdf" TargetMode="External"/><Relationship Id="rId9" Type="http://schemas.openxmlformats.org/officeDocument/2006/relationships/hyperlink" Target="https://mentor.ieee.org/802.15/dcn/22/15-22-0048-00-0000-p802-15-12-par-withdraw.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March 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 2022-03-04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1050" name="Document" r:id="rId4" imgW="10466184" imgH="2539535" progId="Word.Document.8">
                  <p:embed/>
                </p:oleObj>
              </mc:Choice>
              <mc:Fallback>
                <p:oleObj name="Document" r:id="rId4" imgW="10466184" imgH="2539535" progId="Word.Document.8">
                  <p:embed/>
                  <p:pic>
                    <p:nvPicPr>
                      <p:cNvPr id="3075" name="Object 3"/>
                      <p:cNvPicPr>
                        <a:picLocks noChangeAspect="1" noChangeArrowheads="1"/>
                      </p:cNvPicPr>
                      <p:nvPr/>
                    </p:nvPicPr>
                    <p:blipFill>
                      <a:blip r:embed="rId5"/>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2EBE88B2-4627-4253-9901-CCF89380DD29}"/>
              </a:ext>
            </a:extLst>
          </p:cNvPr>
          <p:cNvSpPr>
            <a:spLocks noGrp="1" noChangeArrowheads="1"/>
          </p:cNvSpPr>
          <p:nvPr>
            <p:ph type="title"/>
          </p:nvPr>
        </p:nvSpPr>
        <p:spPr>
          <a:xfrm>
            <a:off x="2209800" y="581026"/>
            <a:ext cx="7772400" cy="561975"/>
          </a:xfrm>
        </p:spPr>
        <p:txBody>
          <a:bodyPr/>
          <a:lstStyle/>
          <a:p>
            <a:pPr eaLnBrk="1" hangingPunct="1"/>
            <a:r>
              <a:rPr lang="en-US" altLang="en-US"/>
              <a:t>802.11 WNG – March 2022</a:t>
            </a:r>
          </a:p>
        </p:txBody>
      </p:sp>
      <p:sp>
        <p:nvSpPr>
          <p:cNvPr id="15363" name="Rectangle 3">
            <a:extLst>
              <a:ext uri="{FF2B5EF4-FFF2-40B4-BE49-F238E27FC236}">
                <a16:creationId xmlns:a16="http://schemas.microsoft.com/office/drawing/2014/main" id="{E588EBB2-3F5B-4341-BEDE-C7E3EE9ACADC}"/>
              </a:ext>
            </a:extLst>
          </p:cNvPr>
          <p:cNvSpPr>
            <a:spLocks noGrp="1" noChangeArrowheads="1"/>
          </p:cNvSpPr>
          <p:nvPr>
            <p:ph idx="1"/>
          </p:nvPr>
        </p:nvSpPr>
        <p:spPr>
          <a:xfrm>
            <a:off x="2057400" y="1722439"/>
            <a:ext cx="8382000" cy="4160837"/>
          </a:xfrm>
        </p:spPr>
        <p:txBody>
          <a:bodyPr/>
          <a:lstStyle/>
          <a:p>
            <a:pPr>
              <a:spcBef>
                <a:spcPts val="0"/>
              </a:spcBef>
              <a:defRPr/>
            </a:pPr>
            <a:r>
              <a:rPr lang="en-US" altLang="en-US" dirty="0"/>
              <a:t>Announcements</a:t>
            </a:r>
          </a:p>
          <a:p>
            <a:pPr>
              <a:spcBef>
                <a:spcPts val="0"/>
              </a:spcBef>
              <a:defRPr/>
            </a:pPr>
            <a:r>
              <a:rPr lang="en-US" altLang="en-US" dirty="0"/>
              <a:t>Approval of Minutes</a:t>
            </a:r>
          </a:p>
          <a:p>
            <a:pPr>
              <a:spcBef>
                <a:spcPts val="0"/>
              </a:spcBef>
              <a:defRPr/>
            </a:pPr>
            <a:r>
              <a:rPr lang="en-US" altLang="en-US" dirty="0"/>
              <a:t>Presentations</a:t>
            </a:r>
            <a:endParaRPr lang="en-US" altLang="en-US" sz="1800" dirty="0"/>
          </a:p>
          <a:p>
            <a:pPr marL="857250" lvl="1" indent="-457200">
              <a:spcBef>
                <a:spcPct val="0"/>
              </a:spcBef>
              <a:defRPr/>
            </a:pPr>
            <a:r>
              <a:rPr lang="en-US" sz="1800" dirty="0"/>
              <a:t>“Overview of Wi-Fi 6/6E for Industrial IoT: Enabling Wi-Fi determinism in an IoT world” – Bruno Tomas, et al (Wireless Broadband Alliance)</a:t>
            </a:r>
          </a:p>
          <a:p>
            <a:pPr marL="857250" lvl="1" indent="-457200">
              <a:spcBef>
                <a:spcPct val="0"/>
              </a:spcBef>
              <a:defRPr/>
            </a:pPr>
            <a:r>
              <a:rPr lang="en-US" sz="1800" dirty="0"/>
              <a:t>“Making the Case for Open, </a:t>
            </a:r>
            <a:r>
              <a:rPr lang="en-US" sz="1800" dirty="0" err="1"/>
              <a:t>Softwarized</a:t>
            </a:r>
            <a:r>
              <a:rPr lang="en-US" sz="1800" dirty="0"/>
              <a:t>, Data-Driven 802.11 Networks” – Francesco Restuccia (Northeastern University)</a:t>
            </a:r>
          </a:p>
          <a:p>
            <a:pPr marL="857250" lvl="1" indent="-457200">
              <a:spcBef>
                <a:spcPct val="0"/>
              </a:spcBef>
              <a:defRPr/>
            </a:pPr>
            <a:r>
              <a:rPr lang="en-US" sz="1800" dirty="0"/>
              <a:t>“Considerations of Next Generation Beyond 11be” – </a:t>
            </a:r>
            <a:r>
              <a:rPr lang="en-US" sz="1800" dirty="0" err="1"/>
              <a:t>Jianhan</a:t>
            </a:r>
            <a:r>
              <a:rPr lang="en-US" sz="1800" dirty="0"/>
              <a:t> Liu (</a:t>
            </a:r>
            <a:r>
              <a:rPr lang="en-US" sz="1800" dirty="0" err="1"/>
              <a:t>Mediatek</a:t>
            </a:r>
            <a:r>
              <a:rPr lang="en-US" sz="1800" dirty="0"/>
              <a:t>)</a:t>
            </a:r>
          </a:p>
          <a:p>
            <a:pPr marL="857250" lvl="1" indent="-457200">
              <a:spcBef>
                <a:spcPct val="0"/>
              </a:spcBef>
              <a:defRPr/>
            </a:pPr>
            <a:r>
              <a:rPr lang="en-US" sz="1800" dirty="0"/>
              <a:t>“Look ahead to next generation – part 2” – Ming Gan (Huawei)</a:t>
            </a:r>
          </a:p>
          <a:p>
            <a:pPr marL="457200" indent="-457200">
              <a:spcBef>
                <a:spcPct val="0"/>
              </a:spcBef>
              <a:defRPr/>
            </a:pPr>
            <a:r>
              <a:rPr lang="en-US" altLang="en-US" dirty="0"/>
              <a:t>Plans for May 2022</a:t>
            </a:r>
          </a:p>
          <a:p>
            <a:pPr lvl="1">
              <a:spcBef>
                <a:spcPts val="0"/>
              </a:spcBef>
              <a:defRPr/>
            </a:pPr>
            <a:r>
              <a:rPr lang="en-US" altLang="en-US" dirty="0"/>
              <a:t>Chair will make a call for presentations in advance</a:t>
            </a:r>
          </a:p>
          <a:p>
            <a:pPr>
              <a:spcBef>
                <a:spcPts val="0"/>
              </a:spcBef>
              <a:defRPr/>
            </a:pPr>
            <a:r>
              <a:rPr lang="en-US" altLang="en-US" dirty="0"/>
              <a:t>Adjourn</a:t>
            </a:r>
            <a:endParaRPr lang="en-US" altLang="en-US" dirty="0">
              <a:solidFill>
                <a:srgbClr val="FF0000"/>
              </a:solidFill>
            </a:endParaRPr>
          </a:p>
          <a:p>
            <a:pPr marL="0" indent="0" algn="ctr">
              <a:spcBef>
                <a:spcPts val="0"/>
              </a:spcBef>
              <a:defRPr/>
            </a:pPr>
            <a:r>
              <a:rPr lang="en-US" altLang="en-US" sz="2000" dirty="0"/>
              <a:t>Current agenda is document 11-22/0281r1</a:t>
            </a:r>
          </a:p>
        </p:txBody>
      </p:sp>
      <p:sp>
        <p:nvSpPr>
          <p:cNvPr id="15364" name="Date Placeholder 3">
            <a:extLst>
              <a:ext uri="{FF2B5EF4-FFF2-40B4-BE49-F238E27FC236}">
                <a16:creationId xmlns:a16="http://schemas.microsoft.com/office/drawing/2014/main" id="{4D422E8F-3EDF-4880-A7E1-5B91E29FFA57}"/>
              </a:ext>
            </a:extLst>
          </p:cNvPr>
          <p:cNvSpPr>
            <a:spLocks noGrp="1"/>
          </p:cNvSpPr>
          <p:nvPr>
            <p:ph type="dt" sz="quarter" idx="10"/>
          </p:nvPr>
        </p:nvSpPr>
        <p:spPr bwMode="auto">
          <a:xfrm>
            <a:off x="950913" y="333375"/>
            <a:ext cx="1182687" cy="276225"/>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spcBef>
                <a:spcPct val="0"/>
              </a:spcBef>
              <a:buFontTx/>
              <a:buNone/>
            </a:pPr>
            <a:r>
              <a:rPr lang="en-US"/>
              <a:t>March 2022</a:t>
            </a:r>
            <a:endParaRPr lang="en-US" altLang="en-US" sz="1800" dirty="0"/>
          </a:p>
        </p:txBody>
      </p:sp>
      <p:sp>
        <p:nvSpPr>
          <p:cNvPr id="15365" name="Footer Placeholder 4">
            <a:extLst>
              <a:ext uri="{FF2B5EF4-FFF2-40B4-BE49-F238E27FC236}">
                <a16:creationId xmlns:a16="http://schemas.microsoft.com/office/drawing/2014/main" id="{D467594F-A120-4404-B8FC-CCAB0EE0DF23}"/>
              </a:ext>
            </a:extLst>
          </p:cNvPr>
          <p:cNvSpPr>
            <a:spLocks noGrp="1"/>
          </p:cNvSpPr>
          <p:nvPr>
            <p:ph type="ftr" sz="quarter" idx="11"/>
          </p:nvPr>
        </p:nvSpPr>
        <p:spPr bwMode="auto">
          <a:xfrm>
            <a:off x="9144000" y="6475413"/>
            <a:ext cx="2249487" cy="184150"/>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spcBef>
                <a:spcPct val="0"/>
              </a:spcBef>
              <a:buFontTx/>
              <a:buNone/>
            </a:pPr>
            <a:r>
              <a:rPr lang="en-US"/>
              <a:t>Jim Lansford, Qualcomm</a:t>
            </a:r>
            <a:endParaRPr lang="en-US" altLang="en-US" sz="1200" b="0" dirty="0"/>
          </a:p>
        </p:txBody>
      </p:sp>
      <p:sp>
        <p:nvSpPr>
          <p:cNvPr id="15366" name="Slide Number Placeholder 5">
            <a:extLst>
              <a:ext uri="{FF2B5EF4-FFF2-40B4-BE49-F238E27FC236}">
                <a16:creationId xmlns:a16="http://schemas.microsoft.com/office/drawing/2014/main" id="{3BAFEE69-3B32-4F93-ADF8-8057923CFF8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6D9F817-8EE6-412E-B32D-5FC1DFE17902}" type="slidenum">
              <a:rPr lang="en-US" altLang="en-US" sz="1200" b="0"/>
              <a:pPr>
                <a:spcBef>
                  <a:spcPct val="0"/>
                </a:spcBef>
                <a:buFontTx/>
                <a:buNone/>
              </a:pPr>
              <a:t>10</a:t>
            </a:fld>
            <a:endParaRPr lang="en-US" altLang="en-US" sz="1200" b="0"/>
          </a:p>
        </p:txBody>
      </p:sp>
      <p:sp>
        <p:nvSpPr>
          <p:cNvPr id="15367" name="Rectangle 1">
            <a:extLst>
              <a:ext uri="{FF2B5EF4-FFF2-40B4-BE49-F238E27FC236}">
                <a16:creationId xmlns:a16="http://schemas.microsoft.com/office/drawing/2014/main" id="{36B70DA8-7785-4209-A9A3-B2FB8E0F3F88}"/>
              </a:ext>
            </a:extLst>
          </p:cNvPr>
          <p:cNvSpPr>
            <a:spLocks noChangeArrowheads="1"/>
          </p:cNvSpPr>
          <p:nvPr/>
        </p:nvSpPr>
        <p:spPr bwMode="auto">
          <a:xfrm>
            <a:off x="1524000" y="1216026"/>
            <a:ext cx="91440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a:t>Tuesday March 8 (11:15-1:15 EST)</a:t>
            </a:r>
            <a:endParaRPr lang="en-US" altLang="en-US"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1">
            <a:extLst>
              <a:ext uri="{FF2B5EF4-FFF2-40B4-BE49-F238E27FC236}">
                <a16:creationId xmlns:a16="http://schemas.microsoft.com/office/drawing/2014/main" id="{CF4EB4FD-47E5-4D8D-8949-1ADC36558AE5}"/>
              </a:ext>
            </a:extLst>
          </p:cNvPr>
          <p:cNvSpPr>
            <a:spLocks noGrp="1"/>
          </p:cNvSpPr>
          <p:nvPr>
            <p:ph type="dt" sz="quarter" idx="10"/>
          </p:nvPr>
        </p:nvSpPr>
        <p:spPr>
          <a:xfrm>
            <a:off x="925513" y="333376"/>
            <a:ext cx="1817687"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1800"/>
              <a:t>March 2022</a:t>
            </a:r>
            <a:endParaRPr lang="en-US" altLang="en-US" sz="1800" dirty="0"/>
          </a:p>
        </p:txBody>
      </p:sp>
      <p:sp>
        <p:nvSpPr>
          <p:cNvPr id="15363" name="Footer Placeholder 2">
            <a:extLst>
              <a:ext uri="{FF2B5EF4-FFF2-40B4-BE49-F238E27FC236}">
                <a16:creationId xmlns:a16="http://schemas.microsoft.com/office/drawing/2014/main" id="{9A9B01AF-807E-4E04-8CA7-C4CA94303389}"/>
              </a:ext>
            </a:extLst>
          </p:cNvPr>
          <p:cNvSpPr>
            <a:spLocks noGrp="1"/>
          </p:cNvSpPr>
          <p:nvPr>
            <p:ph type="ftr" sz="quarter" idx="11"/>
          </p:nvPr>
        </p:nvSpPr>
        <p:spPr>
          <a:xfrm>
            <a:off x="9942513" y="6475413"/>
            <a:ext cx="141128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Andrew Myles, Cisco</a:t>
            </a:r>
            <a:endParaRPr lang="en-US" altLang="en-US" sz="1200" b="0" dirty="0"/>
          </a:p>
        </p:txBody>
      </p:sp>
      <p:sp>
        <p:nvSpPr>
          <p:cNvPr id="15364" name="Slide Number Placeholder 3">
            <a:extLst>
              <a:ext uri="{FF2B5EF4-FFF2-40B4-BE49-F238E27FC236}">
                <a16:creationId xmlns:a16="http://schemas.microsoft.com/office/drawing/2014/main" id="{3F051520-C5D3-4C48-AA4B-A0006416F9FC}"/>
              </a:ext>
            </a:extLst>
          </p:cNvPr>
          <p:cNvSpPr>
            <a:spLocks noGrp="1"/>
          </p:cNvSpPr>
          <p:nvPr>
            <p:ph type="sldNum" sz="quarter" idx="12"/>
          </p:nvPr>
        </p:nvSpPr>
        <p:spPr>
          <a:xfrm>
            <a:off x="5918200" y="6475413"/>
            <a:ext cx="558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6C777ED-C858-409D-8C8B-46ED47A3C5B7}" type="slidenum">
              <a:rPr lang="en-US" altLang="en-US" sz="1200" b="0"/>
              <a:pPr>
                <a:spcBef>
                  <a:spcPct val="0"/>
                </a:spcBef>
                <a:buFontTx/>
                <a:buNone/>
              </a:pPr>
              <a:t>11</a:t>
            </a:fld>
            <a:endParaRPr lang="en-US" altLang="en-US" sz="1200" b="0" dirty="0"/>
          </a:p>
        </p:txBody>
      </p:sp>
      <p:sp>
        <p:nvSpPr>
          <p:cNvPr id="15365" name="Title 1">
            <a:extLst>
              <a:ext uri="{FF2B5EF4-FFF2-40B4-BE49-F238E27FC236}">
                <a16:creationId xmlns:a16="http://schemas.microsoft.com/office/drawing/2014/main" id="{7A89DEA1-8251-472D-8B39-D6A364CA6CF8}"/>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a:t>IEEE 802 JTC1 SC will meet once on </a:t>
            </a:r>
            <a:r>
              <a:rPr lang="en-AU" altLang="en-US"/>
              <a:t>Tue, 8 Mar 2022 @ 4-6pm ET</a:t>
            </a:r>
            <a:endParaRPr lang="en-US" altLang="en-US"/>
          </a:p>
        </p:txBody>
      </p:sp>
      <p:sp>
        <p:nvSpPr>
          <p:cNvPr id="3078" name="Content Placeholder 2">
            <a:extLst>
              <a:ext uri="{FF2B5EF4-FFF2-40B4-BE49-F238E27FC236}">
                <a16:creationId xmlns:a16="http://schemas.microsoft.com/office/drawing/2014/main" id="{FB3117A7-8EAE-43F7-AB29-25FAA594E2D6}"/>
              </a:ext>
            </a:extLst>
          </p:cNvPr>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(11-22-0242) will include “the usual”:</a:t>
            </a:r>
          </a:p>
          <a:p>
            <a:pPr>
              <a:defRPr/>
            </a:pPr>
            <a:r>
              <a:rPr lang="en-AU" dirty="0"/>
              <a:t>Review of status of PSDO process</a:t>
            </a:r>
          </a:p>
          <a:p>
            <a:pPr lvl="1">
              <a:defRPr/>
            </a:pPr>
            <a:r>
              <a:rPr lang="en-AU" dirty="0"/>
              <a:t>Review liaisons of drafts to SC6</a:t>
            </a:r>
          </a:p>
          <a:p>
            <a:pPr lvl="1">
              <a:defRPr/>
            </a:pPr>
            <a:r>
              <a:rPr lang="en-AU" dirty="0"/>
              <a:t>Review notifications of projects to SC6</a:t>
            </a:r>
          </a:p>
          <a:p>
            <a:pPr lvl="1">
              <a:defRPr/>
            </a:pPr>
            <a:r>
              <a:rPr lang="en-AU" dirty="0"/>
              <a:t>Review status of ballots</a:t>
            </a:r>
          </a:p>
          <a:p>
            <a:pPr lvl="2">
              <a:defRPr/>
            </a:pPr>
            <a:r>
              <a:rPr lang="en-AU" dirty="0"/>
              <a:t>Update on response to IPR comments </a:t>
            </a:r>
            <a:r>
              <a:rPr lang="en-AU"/>
              <a:t>on 802.11ax/ay</a:t>
            </a:r>
            <a:endParaRPr lang="en-AU" dirty="0"/>
          </a:p>
          <a:p>
            <a:pPr>
              <a:defRPr/>
            </a:pPr>
            <a:r>
              <a:rPr lang="en-AU" dirty="0"/>
              <a:t>Review of SC6 activities</a:t>
            </a:r>
          </a:p>
          <a:p>
            <a:pPr lvl="1">
              <a:defRPr/>
            </a:pPr>
            <a:r>
              <a:rPr lang="en-AU" dirty="0"/>
              <a:t>Update on </a:t>
            </a:r>
            <a:r>
              <a:rPr lang="en-AU" i="1" dirty="0"/>
              <a:t>Industrial Wireless Network </a:t>
            </a:r>
            <a:r>
              <a:rPr lang="en-AU" dirty="0"/>
              <a:t>PWI proposal</a:t>
            </a:r>
          </a:p>
          <a:p>
            <a:pPr lvl="1">
              <a:defRPr/>
            </a:pPr>
            <a:r>
              <a:rPr lang="en-AU" dirty="0"/>
              <a:t>Update on </a:t>
            </a:r>
            <a:r>
              <a:rPr lang="en-GB" sz="2200" i="1" dirty="0"/>
              <a:t>WLAN MCS Efficiency</a:t>
            </a:r>
            <a:r>
              <a:rPr lang="en-AU" sz="2200" i="1" dirty="0"/>
              <a:t> </a:t>
            </a:r>
            <a:r>
              <a:rPr lang="en-AU" sz="2200" dirty="0"/>
              <a:t>discussion</a:t>
            </a:r>
            <a:endParaRPr lang="en-AU" dirty="0"/>
          </a:p>
          <a:p>
            <a:pPr lvl="1">
              <a:defRPr/>
            </a:pPr>
            <a:endParaRPr lang="en-A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4C257C8F-2EB3-41FA-9C7E-FE5BC4C525D9}"/>
              </a:ext>
            </a:extLst>
          </p:cNvPr>
          <p:cNvSpPr>
            <a:spLocks noGrp="1" noChangeArrowheads="1"/>
          </p:cNvSpPr>
          <p:nvPr>
            <p:ph type="title"/>
          </p:nvPr>
        </p:nvSpPr>
        <p:spPr/>
        <p:txBody>
          <a:bodyPr/>
          <a:lstStyle/>
          <a:p>
            <a:r>
              <a:rPr lang="en-AU" altLang="en-US"/>
              <a:t>A large number of IEEE 802 submissions are in the PSDO balloting process</a:t>
            </a:r>
          </a:p>
        </p:txBody>
      </p:sp>
      <p:sp>
        <p:nvSpPr>
          <p:cNvPr id="17411" name="Date Placeholder 3">
            <a:extLst>
              <a:ext uri="{FF2B5EF4-FFF2-40B4-BE49-F238E27FC236}">
                <a16:creationId xmlns:a16="http://schemas.microsoft.com/office/drawing/2014/main" id="{43D11959-C8ED-40DB-9578-F947ADF41355}"/>
              </a:ext>
            </a:extLst>
          </p:cNvPr>
          <p:cNvSpPr>
            <a:spLocks noGrp="1" noChangeArrowheads="1"/>
          </p:cNvSpPr>
          <p:nvPr>
            <p:ph type="dt" sz="quarter" idx="10"/>
          </p:nvPr>
        </p:nvSpPr>
        <p:spPr bwMode="auto">
          <a:xfrm>
            <a:off x="925513" y="334963"/>
            <a:ext cx="1817687" cy="274637"/>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buFontTx/>
              <a:buNone/>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spcBef>
                <a:spcPct val="0"/>
              </a:spcBef>
              <a:buFontTx/>
              <a:buNone/>
            </a:pPr>
            <a:r>
              <a:rPr lang="en-US"/>
              <a:t>March 2022</a:t>
            </a:r>
            <a:endParaRPr lang="en-US" altLang="en-US" sz="1800" dirty="0"/>
          </a:p>
        </p:txBody>
      </p:sp>
      <p:sp>
        <p:nvSpPr>
          <p:cNvPr id="17412" name="Footer Placeholder 4">
            <a:extLst>
              <a:ext uri="{FF2B5EF4-FFF2-40B4-BE49-F238E27FC236}">
                <a16:creationId xmlns:a16="http://schemas.microsoft.com/office/drawing/2014/main" id="{96CB2E87-1B30-4E4B-BAF1-052570B18AAA}"/>
              </a:ext>
            </a:extLst>
          </p:cNvPr>
          <p:cNvSpPr>
            <a:spLocks noGrp="1" noChangeArrowheads="1"/>
          </p:cNvSpPr>
          <p:nvPr>
            <p:ph type="ftr" sz="quarter" idx="11"/>
          </p:nvPr>
        </p:nvSpPr>
        <p:spPr bwMode="auto">
          <a:xfrm>
            <a:off x="9955213" y="6475413"/>
            <a:ext cx="1398587" cy="184150"/>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spcBef>
                <a:spcPct val="0"/>
              </a:spcBef>
              <a:buFontTx/>
              <a:buNone/>
            </a:pPr>
            <a:r>
              <a:rPr lang="en-US"/>
              <a:t>Andrew Myles, Cisco</a:t>
            </a:r>
            <a:endParaRPr lang="en-US" altLang="en-US" sz="1200" b="0" dirty="0"/>
          </a:p>
        </p:txBody>
      </p:sp>
      <p:sp>
        <p:nvSpPr>
          <p:cNvPr id="17413" name="Slide Number Placeholder 5">
            <a:extLst>
              <a:ext uri="{FF2B5EF4-FFF2-40B4-BE49-F238E27FC236}">
                <a16:creationId xmlns:a16="http://schemas.microsoft.com/office/drawing/2014/main" id="{68C21D30-4DBF-436C-9537-B5003843F2F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8026B16-62D2-438C-A14A-ED506A0D5126}" type="slidenum">
              <a:rPr lang="en-US" altLang="en-US" sz="1200" b="0"/>
              <a:pPr>
                <a:spcBef>
                  <a:spcPct val="0"/>
                </a:spcBef>
                <a:buFontTx/>
                <a:buNone/>
              </a:pPr>
              <a:t>12</a:t>
            </a:fld>
            <a:endParaRPr lang="en-US" altLang="en-US" sz="1200" b="0"/>
          </a:p>
        </p:txBody>
      </p:sp>
      <p:sp>
        <p:nvSpPr>
          <p:cNvPr id="7" name="Content Placeholder 2">
            <a:extLst>
              <a:ext uri="{FF2B5EF4-FFF2-40B4-BE49-F238E27FC236}">
                <a16:creationId xmlns:a16="http://schemas.microsoft.com/office/drawing/2014/main" id="{5E6F05D7-18EF-41E3-B209-F0BD9A08122A}"/>
              </a:ext>
            </a:extLst>
          </p:cNvPr>
          <p:cNvSpPr>
            <a:spLocks noGrp="1"/>
          </p:cNvSpPr>
          <p:nvPr>
            <p:ph idx="1"/>
          </p:nvPr>
        </p:nvSpPr>
        <p:spPr>
          <a:xfrm>
            <a:off x="2209800" y="1981200"/>
            <a:ext cx="2590800" cy="4114800"/>
          </a:xfrm>
        </p:spPr>
        <p:txBody>
          <a:bodyPr/>
          <a:lstStyle/>
          <a:p>
            <a:pPr lvl="2">
              <a:defRPr/>
            </a:pPr>
            <a:endParaRPr lang="en-AU" dirty="0"/>
          </a:p>
          <a:p>
            <a:pPr lvl="2">
              <a:defRPr/>
            </a:pPr>
            <a:endParaRPr lang="en-AU" dirty="0">
              <a:solidFill>
                <a:srgbClr val="FF0000"/>
              </a:solidFill>
            </a:endParaRPr>
          </a:p>
          <a:p>
            <a:pPr marL="182563" indent="-182563">
              <a:spcBef>
                <a:spcPts val="400"/>
              </a:spcBef>
              <a:defRPr/>
            </a:pPr>
            <a:endParaRPr lang="en-AU" sz="2000" b="0" dirty="0"/>
          </a:p>
          <a:p>
            <a:pPr>
              <a:defRPr/>
            </a:pPr>
            <a:endParaRPr lang="en-AU" sz="2000" dirty="0"/>
          </a:p>
        </p:txBody>
      </p:sp>
      <p:sp>
        <p:nvSpPr>
          <p:cNvPr id="17415" name="Content Placeholder 2">
            <a:extLst>
              <a:ext uri="{FF2B5EF4-FFF2-40B4-BE49-F238E27FC236}">
                <a16:creationId xmlns:a16="http://schemas.microsoft.com/office/drawing/2014/main" id="{14619314-EB29-47AB-A441-ED9A08CE3EA6}"/>
              </a:ext>
            </a:extLst>
          </p:cNvPr>
          <p:cNvSpPr txBox="1">
            <a:spLocks noChangeArrowheads="1"/>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endParaRPr lang="en-AU" altLang="en-US" sz="1600"/>
          </a:p>
          <a:p>
            <a:endParaRPr lang="en-AU" altLang="en-US"/>
          </a:p>
        </p:txBody>
      </p:sp>
      <p:sp>
        <p:nvSpPr>
          <p:cNvPr id="12" name="Rectangle 11">
            <a:extLst>
              <a:ext uri="{FF2B5EF4-FFF2-40B4-BE49-F238E27FC236}">
                <a16:creationId xmlns:a16="http://schemas.microsoft.com/office/drawing/2014/main" id="{30552236-B7B8-46B8-9088-41F62953DFA3}"/>
              </a:ext>
            </a:extLst>
          </p:cNvPr>
          <p:cNvSpPr/>
          <p:nvPr/>
        </p:nvSpPr>
        <p:spPr bwMode="auto">
          <a:xfrm>
            <a:off x="2498726" y="5105401"/>
            <a:ext cx="1260475" cy="354013"/>
          </a:xfrm>
          <a:prstGeom prst="rect">
            <a:avLst/>
          </a:prstGeom>
          <a:noFill/>
          <a:ln w="12700" cap="flat" cmpd="sng" algn="ctr">
            <a:solidFill>
              <a:srgbClr val="FF0000"/>
            </a:solidFill>
            <a:prstDash val="solid"/>
            <a:round/>
            <a:headEnd type="none" w="sm" len="sm"/>
            <a:tailEnd type="none" w="sm" len="sm"/>
          </a:ln>
          <a:effectLst/>
        </p:spPr>
        <p:txBody>
          <a:bodyPr/>
          <a:lstStyle/>
          <a:p>
            <a:pPr algn="ctr">
              <a:defRPr/>
            </a:pPr>
            <a:r>
              <a:rPr lang="en-AU" sz="1600" dirty="0">
                <a:solidFill>
                  <a:srgbClr val="FF0000"/>
                </a:solidFill>
                <a:latin typeface="+mj-lt"/>
              </a:rPr>
              <a:t>IPR issues</a:t>
            </a:r>
          </a:p>
        </p:txBody>
      </p:sp>
      <p:sp>
        <p:nvSpPr>
          <p:cNvPr id="15" name="Content Placeholder 2">
            <a:extLst>
              <a:ext uri="{FF2B5EF4-FFF2-40B4-BE49-F238E27FC236}">
                <a16:creationId xmlns:a16="http://schemas.microsoft.com/office/drawing/2014/main" id="{F9E86200-43A2-4C18-83B7-C36CE1A0523D}"/>
              </a:ext>
            </a:extLst>
          </p:cNvPr>
          <p:cNvSpPr txBox="1">
            <a:spLocks/>
          </p:cNvSpPr>
          <p:nvPr/>
        </p:nvSpPr>
        <p:spPr bwMode="auto">
          <a:xfrm>
            <a:off x="4876800" y="1838325"/>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Waiting for FDIS</a:t>
            </a:r>
          </a:p>
          <a:p>
            <a:pPr lvl="2">
              <a:spcBef>
                <a:spcPts val="200"/>
              </a:spcBef>
              <a:defRPr/>
            </a:pPr>
            <a:r>
              <a:rPr lang="en-AU" dirty="0"/>
              <a:t>802.3ct</a:t>
            </a:r>
          </a:p>
          <a:p>
            <a:pPr lvl="2">
              <a:spcBef>
                <a:spcPts val="200"/>
              </a:spcBef>
              <a:defRPr/>
            </a:pPr>
            <a:r>
              <a:rPr lang="en-AU" kern="0" dirty="0"/>
              <a:t>802.3cv</a:t>
            </a:r>
          </a:p>
          <a:p>
            <a:pPr lvl="2">
              <a:spcBef>
                <a:spcPts val="200"/>
              </a:spcBef>
              <a:defRPr/>
            </a:pPr>
            <a:r>
              <a:rPr lang="en-AU" dirty="0"/>
              <a:t>802.3cp</a:t>
            </a:r>
            <a:endParaRPr lang="en-AU" kern="0" dirty="0"/>
          </a:p>
          <a:p>
            <a:pPr lvl="1">
              <a:defRPr/>
            </a:pPr>
            <a:r>
              <a:rPr lang="en-AU" sz="1800" kern="0" dirty="0"/>
              <a:t>In FDIS</a:t>
            </a:r>
          </a:p>
          <a:p>
            <a:pPr lvl="2">
              <a:spcBef>
                <a:spcPts val="200"/>
              </a:spcBef>
              <a:defRPr/>
            </a:pPr>
            <a:r>
              <a:rPr lang="en-AU" dirty="0"/>
              <a:t>802.1CS</a:t>
            </a:r>
          </a:p>
          <a:p>
            <a:pPr lvl="2">
              <a:spcBef>
                <a:spcPts val="200"/>
              </a:spcBef>
              <a:defRPr/>
            </a:pPr>
            <a:r>
              <a:rPr lang="en-AU" kern="0" dirty="0"/>
              <a:t>802.3cr</a:t>
            </a:r>
          </a:p>
          <a:p>
            <a:pPr lvl="2">
              <a:spcBef>
                <a:spcPts val="200"/>
              </a:spcBef>
              <a:defRPr/>
            </a:pPr>
            <a:r>
              <a:rPr lang="en-AU" kern="0" dirty="0"/>
              <a:t>802.3cu</a:t>
            </a:r>
          </a:p>
          <a:p>
            <a:pPr lvl="2">
              <a:spcBef>
                <a:spcPts val="200"/>
              </a:spcBef>
              <a:defRPr/>
            </a:pPr>
            <a:r>
              <a:rPr lang="en-AU" dirty="0"/>
              <a:t>802.11md</a:t>
            </a:r>
          </a:p>
          <a:p>
            <a:pPr lvl="2">
              <a:spcBef>
                <a:spcPts val="200"/>
              </a:spcBef>
              <a:defRPr/>
            </a:pPr>
            <a:r>
              <a:rPr lang="en-AU" kern="0" dirty="0"/>
              <a:t>802.22</a:t>
            </a:r>
          </a:p>
        </p:txBody>
      </p:sp>
      <p:sp>
        <p:nvSpPr>
          <p:cNvPr id="16" name="Content Placeholder 2">
            <a:extLst>
              <a:ext uri="{FF2B5EF4-FFF2-40B4-BE49-F238E27FC236}">
                <a16:creationId xmlns:a16="http://schemas.microsoft.com/office/drawing/2014/main" id="{EF2727FA-0BB5-45CB-A241-AC8890E00DF6}"/>
              </a:ext>
            </a:extLst>
          </p:cNvPr>
          <p:cNvSpPr txBox="1">
            <a:spLocks/>
          </p:cNvSpPr>
          <p:nvPr/>
        </p:nvSpPr>
        <p:spPr bwMode="auto">
          <a:xfrm>
            <a:off x="7391400" y="18288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Passed FDIS ballot</a:t>
            </a:r>
            <a:br>
              <a:rPr lang="en-AU" sz="1800" kern="0" dirty="0"/>
            </a:br>
            <a:r>
              <a:rPr lang="en-AU" sz="1800" dirty="0"/>
              <a:t>(resolutions req)</a:t>
            </a:r>
            <a:endParaRPr lang="en-AU" sz="1800" kern="0" dirty="0"/>
          </a:p>
          <a:p>
            <a:pPr lvl="1">
              <a:defRPr/>
            </a:pPr>
            <a:r>
              <a:rPr lang="en-AU" sz="1800" kern="0" dirty="0"/>
              <a:t>Published</a:t>
            </a:r>
            <a:br>
              <a:rPr lang="en-AU" sz="1800" kern="0" dirty="0"/>
            </a:br>
            <a:r>
              <a:rPr lang="en-AU" sz="1800" dirty="0"/>
              <a:t>(resolutions req)</a:t>
            </a:r>
            <a:endParaRPr lang="en-AU" sz="1800" kern="0" dirty="0"/>
          </a:p>
          <a:p>
            <a:pPr lvl="2">
              <a:spcBef>
                <a:spcPts val="200"/>
              </a:spcBef>
              <a:defRPr/>
            </a:pPr>
            <a:r>
              <a:rPr lang="en-AU" kern="0" dirty="0"/>
              <a:t>802.1X</a:t>
            </a:r>
          </a:p>
          <a:p>
            <a:pPr lvl="1">
              <a:defRPr/>
            </a:pPr>
            <a:r>
              <a:rPr lang="en-AU" sz="1800" kern="0" dirty="0"/>
              <a:t>Published</a:t>
            </a:r>
          </a:p>
          <a:p>
            <a:pPr lvl="2">
              <a:spcBef>
                <a:spcPts val="200"/>
              </a:spcBef>
              <a:defRPr/>
            </a:pPr>
            <a:r>
              <a:rPr lang="en-AU" kern="0" dirty="0"/>
              <a:t>802.3cd</a:t>
            </a:r>
          </a:p>
          <a:p>
            <a:pPr lvl="2">
              <a:spcBef>
                <a:spcPts val="200"/>
              </a:spcBef>
              <a:defRPr/>
            </a:pPr>
            <a:r>
              <a:rPr lang="en-AU" kern="0" dirty="0"/>
              <a:t>802.3cg</a:t>
            </a:r>
          </a:p>
          <a:p>
            <a:pPr lvl="2">
              <a:spcBef>
                <a:spcPts val="200"/>
              </a:spcBef>
              <a:defRPr/>
            </a:pPr>
            <a:r>
              <a:rPr lang="en-AU" dirty="0"/>
              <a:t>802.3ca</a:t>
            </a:r>
          </a:p>
          <a:p>
            <a:pPr lvl="2">
              <a:spcBef>
                <a:spcPts val="200"/>
              </a:spcBef>
              <a:defRPr/>
            </a:pPr>
            <a:r>
              <a:rPr lang="en-AU" kern="0" dirty="0"/>
              <a:t>802.3bt</a:t>
            </a:r>
          </a:p>
          <a:p>
            <a:pPr lvl="2">
              <a:spcBef>
                <a:spcPts val="200"/>
              </a:spcBef>
              <a:defRPr/>
            </a:pPr>
            <a:r>
              <a:rPr lang="en-AU" kern="0" dirty="0"/>
              <a:t>802.3cb</a:t>
            </a:r>
          </a:p>
          <a:p>
            <a:pPr lvl="2">
              <a:defRPr/>
            </a:pPr>
            <a:endParaRPr lang="en-AU" kern="0" dirty="0">
              <a:solidFill>
                <a:srgbClr val="FF0000"/>
              </a:solidFill>
            </a:endParaRPr>
          </a:p>
          <a:p>
            <a:pPr lvl="2">
              <a:defRPr/>
            </a:pPr>
            <a:endParaRPr lang="en-AU" kern="0" dirty="0"/>
          </a:p>
          <a:p>
            <a:pPr lvl="2">
              <a:defRPr/>
            </a:pPr>
            <a:endParaRPr lang="en-AU" kern="0" dirty="0"/>
          </a:p>
          <a:p>
            <a:pPr lvl="2">
              <a:defRPr/>
            </a:pPr>
            <a:endParaRPr lang="en-AU" kern="0" dirty="0"/>
          </a:p>
          <a:p>
            <a:pPr lvl="2">
              <a:defRPr/>
            </a:pPr>
            <a:endParaRPr lang="en-AU" kern="0" dirty="0"/>
          </a:p>
          <a:p>
            <a:pPr lvl="2">
              <a:defRPr/>
            </a:pPr>
            <a:endParaRPr lang="en-AU" kern="0" dirty="0"/>
          </a:p>
        </p:txBody>
      </p:sp>
      <p:sp>
        <p:nvSpPr>
          <p:cNvPr id="17" name="Content Placeholder 2">
            <a:extLst>
              <a:ext uri="{FF2B5EF4-FFF2-40B4-BE49-F238E27FC236}">
                <a16:creationId xmlns:a16="http://schemas.microsoft.com/office/drawing/2014/main" id="{F1CDE957-0EE6-4AE4-8111-461840C901E8}"/>
              </a:ext>
            </a:extLst>
          </p:cNvPr>
          <p:cNvSpPr txBox="1">
            <a:spLocks/>
          </p:cNvSpPr>
          <p:nvPr/>
        </p:nvSpPr>
        <p:spPr bwMode="auto">
          <a:xfrm>
            <a:off x="2247900" y="1830388"/>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Waiting for 60-day ballot</a:t>
            </a:r>
          </a:p>
          <a:p>
            <a:pPr lvl="2">
              <a:spcBef>
                <a:spcPts val="200"/>
              </a:spcBef>
              <a:defRPr/>
            </a:pPr>
            <a:r>
              <a:rPr lang="en-AU" dirty="0">
                <a:solidFill>
                  <a:srgbClr val="FF0000"/>
                </a:solidFill>
              </a:rPr>
              <a:t>802.11ba</a:t>
            </a:r>
          </a:p>
          <a:p>
            <a:pPr lvl="2">
              <a:spcBef>
                <a:spcPts val="200"/>
              </a:spcBef>
              <a:defRPr/>
            </a:pPr>
            <a:r>
              <a:rPr lang="en-AU" dirty="0"/>
              <a:t>802.1CBcv</a:t>
            </a:r>
          </a:p>
          <a:p>
            <a:pPr lvl="1">
              <a:defRPr/>
            </a:pPr>
            <a:r>
              <a:rPr lang="en-AU" sz="1800" kern="0" dirty="0"/>
              <a:t>In 60-day ballot </a:t>
            </a:r>
          </a:p>
          <a:p>
            <a:pPr lvl="2">
              <a:spcBef>
                <a:spcPts val="200"/>
              </a:spcBef>
              <a:defRPr/>
            </a:pPr>
            <a:r>
              <a:rPr lang="en-AU" dirty="0"/>
              <a:t>802.1ACct</a:t>
            </a:r>
          </a:p>
          <a:p>
            <a:pPr lvl="1">
              <a:spcBef>
                <a:spcPts val="200"/>
              </a:spcBef>
              <a:defRPr/>
            </a:pPr>
            <a:r>
              <a:rPr lang="en-AU" sz="1800" kern="0" dirty="0"/>
              <a:t>Passed 60-day ballot</a:t>
            </a:r>
          </a:p>
          <a:p>
            <a:pPr lvl="2">
              <a:spcBef>
                <a:spcPts val="200"/>
              </a:spcBef>
              <a:defRPr/>
            </a:pPr>
            <a:r>
              <a:rPr lang="en-AU" kern="0" dirty="0">
                <a:solidFill>
                  <a:srgbClr val="FF0000"/>
                </a:solidFill>
              </a:rPr>
              <a:t>802.11ax</a:t>
            </a:r>
          </a:p>
          <a:p>
            <a:pPr lvl="1">
              <a:spcBef>
                <a:spcPts val="200"/>
              </a:spcBef>
              <a:defRPr/>
            </a:pPr>
            <a:r>
              <a:rPr lang="en-AU" sz="1800" kern="0" dirty="0"/>
              <a:t>Failed 60-day ballot</a:t>
            </a:r>
          </a:p>
          <a:p>
            <a:pPr lvl="2">
              <a:spcBef>
                <a:spcPts val="200"/>
              </a:spcBef>
              <a:defRPr/>
            </a:pPr>
            <a:r>
              <a:rPr lang="en-AU" kern="0" dirty="0">
                <a:solidFill>
                  <a:srgbClr val="FF0000"/>
                </a:solidFill>
              </a:rPr>
              <a:t>802.11ay</a:t>
            </a:r>
          </a:p>
          <a:p>
            <a:pPr lvl="1">
              <a:spcBef>
                <a:spcPts val="200"/>
              </a:spcBef>
              <a:defRPr/>
            </a:pPr>
            <a:endParaRPr lang="en-AU" sz="2600" kern="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2D1739DB-E335-4060-A23F-80EA7D663B80}"/>
              </a:ext>
            </a:extLst>
          </p:cNvPr>
          <p:cNvSpPr>
            <a:spLocks noGrp="1" noChangeArrowheads="1"/>
          </p:cNvSpPr>
          <p:nvPr>
            <p:ph type="title"/>
          </p:nvPr>
        </p:nvSpPr>
        <p:spPr/>
        <p:txBody>
          <a:bodyPr/>
          <a:lstStyle/>
          <a:p>
            <a:pPr algn="l"/>
            <a:r>
              <a:rPr lang="en-AU" altLang="en-US"/>
              <a:t>IEEE 802 has 115 standards in or through the PSDO pipeline</a:t>
            </a:r>
          </a:p>
        </p:txBody>
      </p:sp>
      <p:sp>
        <p:nvSpPr>
          <p:cNvPr id="18435" name="Date Placeholder 2">
            <a:extLst>
              <a:ext uri="{FF2B5EF4-FFF2-40B4-BE49-F238E27FC236}">
                <a16:creationId xmlns:a16="http://schemas.microsoft.com/office/drawing/2014/main" id="{09F4F0A3-7E7E-4B82-A400-A00624F8E6FA}"/>
              </a:ext>
            </a:extLst>
          </p:cNvPr>
          <p:cNvSpPr>
            <a:spLocks noGrp="1"/>
          </p:cNvSpPr>
          <p:nvPr>
            <p:ph type="dt" sz="quarter" idx="10"/>
          </p:nvPr>
        </p:nvSpPr>
        <p:spPr bwMode="auto">
          <a:xfrm>
            <a:off x="925513" y="334963"/>
            <a:ext cx="1817687" cy="274637"/>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buFontTx/>
              <a:buNone/>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buFontTx/>
              <a:buNone/>
            </a:pPr>
            <a:r>
              <a:rPr lang="en-US"/>
              <a:t>March 2022</a:t>
            </a:r>
            <a:endParaRPr lang="en-US" altLang="en-US" sz="1800" dirty="0"/>
          </a:p>
        </p:txBody>
      </p:sp>
      <p:sp>
        <p:nvSpPr>
          <p:cNvPr id="18436" name="Footer Placeholder 4">
            <a:extLst>
              <a:ext uri="{FF2B5EF4-FFF2-40B4-BE49-F238E27FC236}">
                <a16:creationId xmlns:a16="http://schemas.microsoft.com/office/drawing/2014/main" id="{0A085FF3-98B0-4F0C-AD74-CE9026FF0173}"/>
              </a:ext>
            </a:extLst>
          </p:cNvPr>
          <p:cNvSpPr>
            <a:spLocks noGrp="1" noChangeArrowheads="1"/>
          </p:cNvSpPr>
          <p:nvPr>
            <p:ph type="ftr" sz="quarter" idx="11"/>
          </p:nvPr>
        </p:nvSpPr>
        <p:spPr bwMode="auto">
          <a:xfrm>
            <a:off x="9955213" y="6475413"/>
            <a:ext cx="1398587" cy="184150"/>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spcBef>
                <a:spcPct val="0"/>
              </a:spcBef>
              <a:buFontTx/>
              <a:buNone/>
            </a:pPr>
            <a:r>
              <a:rPr lang="en-US"/>
              <a:t>Andrew Myles, Cisco</a:t>
            </a:r>
            <a:endParaRPr lang="en-US" altLang="en-US" sz="1200" b="0" dirty="0"/>
          </a:p>
        </p:txBody>
      </p:sp>
      <p:graphicFrame>
        <p:nvGraphicFramePr>
          <p:cNvPr id="7" name="Content Placeholder 5">
            <a:extLst>
              <a:ext uri="{FF2B5EF4-FFF2-40B4-BE49-F238E27FC236}">
                <a16:creationId xmlns:a16="http://schemas.microsoft.com/office/drawing/2014/main" id="{77AFA5D2-68D6-443C-9591-BA97AD9D38BC}"/>
              </a:ext>
            </a:extLst>
          </p:cNvPr>
          <p:cNvGraphicFramePr>
            <a:graphicFrameLocks noGrp="1"/>
          </p:cNvGraphicFramePr>
          <p:nvPr>
            <p:ph idx="1"/>
          </p:nvPr>
        </p:nvGraphicFramePr>
        <p:xfrm>
          <a:off x="3238500" y="2149475"/>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20000"/>
                    </a:ext>
                  </a:extLst>
                </a:gridCol>
                <a:gridCol w="1930400">
                  <a:extLst>
                    <a:ext uri="{9D8B030D-6E8A-4147-A177-3AD203B41FA5}">
                      <a16:colId xmlns:a16="http://schemas.microsoft.com/office/drawing/2014/main" val="20001"/>
                    </a:ext>
                  </a:extLst>
                </a:gridCol>
                <a:gridCol w="1930400">
                  <a:extLst>
                    <a:ext uri="{9D8B030D-6E8A-4147-A177-3AD203B41FA5}">
                      <a16:colId xmlns:a16="http://schemas.microsoft.com/office/drawing/2014/main" val="20002"/>
                    </a:ext>
                  </a:extLst>
                </a:gridCol>
              </a:tblGrid>
              <a:tr h="370840">
                <a:tc>
                  <a:txBody>
                    <a:bodyPr/>
                    <a:lstStyle/>
                    <a:p>
                      <a:pPr algn="ctr"/>
                      <a:r>
                        <a:rPr lang="en-AU" dirty="0"/>
                        <a:t>WG</a:t>
                      </a:r>
                    </a:p>
                  </a:txBody>
                  <a:tcPr/>
                </a:tc>
                <a:tc>
                  <a:txBody>
                    <a:bodyPr/>
                    <a:lstStyle/>
                    <a:p>
                      <a:pPr algn="ctr"/>
                      <a:r>
                        <a:rPr lang="en-AU" dirty="0"/>
                        <a:t>Completed</a:t>
                      </a:r>
                    </a:p>
                  </a:txBody>
                  <a:tcPr/>
                </a:tc>
                <a:tc>
                  <a:txBody>
                    <a:bodyPr/>
                    <a:lstStyle/>
                    <a:p>
                      <a:pPr algn="ctr"/>
                      <a:r>
                        <a:rPr lang="en-AU" dirty="0"/>
                        <a:t>In-process</a:t>
                      </a:r>
                    </a:p>
                  </a:txBody>
                  <a:tcPr/>
                </a:tc>
                <a:extLst>
                  <a:ext uri="{0D108BD9-81ED-4DB2-BD59-A6C34878D82A}">
                    <a16:rowId xmlns:a16="http://schemas.microsoft.com/office/drawing/2014/main" val="10000"/>
                  </a:ext>
                </a:extLst>
              </a:tr>
              <a:tr h="370840">
                <a:tc>
                  <a:txBody>
                    <a:bodyPr/>
                    <a:lstStyle/>
                    <a:p>
                      <a:pPr algn="ctr"/>
                      <a:r>
                        <a:rPr lang="en-AU" b="1" dirty="0"/>
                        <a:t>802.1</a:t>
                      </a:r>
                    </a:p>
                  </a:txBody>
                  <a:tcPr/>
                </a:tc>
                <a:tc>
                  <a:txBody>
                    <a:bodyPr/>
                    <a:lstStyle/>
                    <a:p>
                      <a:pPr algn="ctr"/>
                      <a:r>
                        <a:rPr lang="en-AU" dirty="0"/>
                        <a:t>41</a:t>
                      </a:r>
                    </a:p>
                  </a:txBody>
                  <a:tcPr/>
                </a:tc>
                <a:tc>
                  <a:txBody>
                    <a:bodyPr/>
                    <a:lstStyle/>
                    <a:p>
                      <a:pPr algn="ctr"/>
                      <a:r>
                        <a:rPr lang="en-AU" dirty="0"/>
                        <a:t>11</a:t>
                      </a:r>
                    </a:p>
                  </a:txBody>
                  <a:tcPr/>
                </a:tc>
                <a:extLst>
                  <a:ext uri="{0D108BD9-81ED-4DB2-BD59-A6C34878D82A}">
                    <a16:rowId xmlns:a16="http://schemas.microsoft.com/office/drawing/2014/main" val="10001"/>
                  </a:ext>
                </a:extLst>
              </a:tr>
              <a:tr h="370840">
                <a:tc>
                  <a:txBody>
                    <a:bodyPr/>
                    <a:lstStyle/>
                    <a:p>
                      <a:pPr algn="ctr"/>
                      <a:r>
                        <a:rPr lang="en-AU" b="1" dirty="0"/>
                        <a:t>802.3</a:t>
                      </a:r>
                    </a:p>
                  </a:txBody>
                  <a:tcPr/>
                </a:tc>
                <a:tc>
                  <a:txBody>
                    <a:bodyPr/>
                    <a:lstStyle/>
                    <a:p>
                      <a:pPr algn="ctr"/>
                      <a:r>
                        <a:rPr lang="en-AU" dirty="0"/>
                        <a:t>22</a:t>
                      </a:r>
                    </a:p>
                  </a:txBody>
                  <a:tcPr/>
                </a:tc>
                <a:tc>
                  <a:txBody>
                    <a:bodyPr/>
                    <a:lstStyle/>
                    <a:p>
                      <a:pPr algn="ctr"/>
                      <a:r>
                        <a:rPr lang="en-AU" dirty="0"/>
                        <a:t>10</a:t>
                      </a:r>
                    </a:p>
                  </a:txBody>
                  <a:tcPr/>
                </a:tc>
                <a:extLst>
                  <a:ext uri="{0D108BD9-81ED-4DB2-BD59-A6C34878D82A}">
                    <a16:rowId xmlns:a16="http://schemas.microsoft.com/office/drawing/2014/main" val="10002"/>
                  </a:ext>
                </a:extLst>
              </a:tr>
              <a:tr h="370840">
                <a:tc>
                  <a:txBody>
                    <a:bodyPr/>
                    <a:lstStyle/>
                    <a:p>
                      <a:pPr algn="ctr"/>
                      <a:r>
                        <a:rPr lang="en-AU" b="1" dirty="0"/>
                        <a:t>802.11</a:t>
                      </a:r>
                    </a:p>
                  </a:txBody>
                  <a:tcPr/>
                </a:tc>
                <a:tc>
                  <a:txBody>
                    <a:bodyPr/>
                    <a:lstStyle/>
                    <a:p>
                      <a:pPr algn="ctr"/>
                      <a:r>
                        <a:rPr lang="en-AU" dirty="0"/>
                        <a:t>12</a:t>
                      </a:r>
                    </a:p>
                  </a:txBody>
                  <a:tcPr/>
                </a:tc>
                <a:tc>
                  <a:txBody>
                    <a:bodyPr/>
                    <a:lstStyle/>
                    <a:p>
                      <a:pPr algn="ctr"/>
                      <a:r>
                        <a:rPr lang="en-AU" dirty="0"/>
                        <a:t>9</a:t>
                      </a:r>
                    </a:p>
                  </a:txBody>
                  <a:tcPr/>
                </a:tc>
                <a:extLst>
                  <a:ext uri="{0D108BD9-81ED-4DB2-BD59-A6C34878D82A}">
                    <a16:rowId xmlns:a16="http://schemas.microsoft.com/office/drawing/2014/main" val="10003"/>
                  </a:ext>
                </a:extLst>
              </a:tr>
              <a:tr h="370840">
                <a:tc>
                  <a:txBody>
                    <a:bodyPr/>
                    <a:lstStyle/>
                    <a:p>
                      <a:pPr algn="ctr"/>
                      <a:r>
                        <a:rPr lang="en-AU" b="1" dirty="0"/>
                        <a:t>802.15</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10004"/>
                  </a:ext>
                </a:extLst>
              </a:tr>
              <a:tr h="370840">
                <a:tc>
                  <a:txBody>
                    <a:bodyPr/>
                    <a:lstStyle/>
                    <a:p>
                      <a:pPr algn="ctr"/>
                      <a:r>
                        <a:rPr lang="en-AU" b="1" dirty="0"/>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0005"/>
                  </a:ext>
                </a:extLst>
              </a:tr>
              <a:tr h="370840">
                <a:tc>
                  <a:txBody>
                    <a:bodyPr/>
                    <a:lstStyle/>
                    <a:p>
                      <a:pPr algn="ctr"/>
                      <a:r>
                        <a:rPr lang="en-AU" b="1" dirty="0"/>
                        <a:t>802.19</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0006"/>
                  </a:ext>
                </a:extLst>
              </a:tr>
              <a:tr h="370840">
                <a:tc>
                  <a:txBody>
                    <a:bodyPr/>
                    <a:lstStyle/>
                    <a:p>
                      <a:pPr algn="ctr"/>
                      <a:r>
                        <a:rPr lang="en-AU" b="1" dirty="0"/>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10007"/>
                  </a:ext>
                </a:extLst>
              </a:tr>
              <a:tr h="370840">
                <a:tc>
                  <a:txBody>
                    <a:bodyPr/>
                    <a:lstStyle/>
                    <a:p>
                      <a:pPr algn="ctr"/>
                      <a:r>
                        <a:rPr lang="en-AU" b="1" dirty="0"/>
                        <a:t>802.22</a:t>
                      </a:r>
                    </a:p>
                  </a:txBody>
                  <a:tcPr/>
                </a:tc>
                <a:tc>
                  <a:txBody>
                    <a:bodyPr/>
                    <a:lstStyle/>
                    <a:p>
                      <a:pPr algn="ctr"/>
                      <a:r>
                        <a:rPr lang="en-AU" dirty="0"/>
                        <a:t>3</a:t>
                      </a:r>
                    </a:p>
                  </a:txBody>
                  <a:tcPr>
                    <a:lnB w="12700" cap="flat" cmpd="sng" algn="ctr">
                      <a:solidFill>
                        <a:schemeClr val="tx1"/>
                      </a:solidFill>
                      <a:prstDash val="solid"/>
                      <a:round/>
                      <a:headEnd type="none" w="med" len="med"/>
                      <a:tailEnd type="none" w="med" len="med"/>
                    </a:lnB>
                  </a:tcPr>
                </a:tc>
                <a:tc>
                  <a:txBody>
                    <a:bodyPr/>
                    <a:lstStyle/>
                    <a:p>
                      <a:pPr algn="ctr"/>
                      <a:r>
                        <a:rPr lang="en-AU" dirty="0"/>
                        <a:t>1</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70840">
                <a:tc>
                  <a:txBody>
                    <a:bodyPr/>
                    <a:lstStyle/>
                    <a:p>
                      <a:pPr algn="ctr"/>
                      <a:r>
                        <a:rPr lang="en-AU" b="1" dirty="0"/>
                        <a:t>All</a:t>
                      </a:r>
                    </a:p>
                  </a:txBody>
                  <a:tcPr/>
                </a:tc>
                <a:tc>
                  <a:txBody>
                    <a:bodyPr/>
                    <a:lstStyle/>
                    <a:p>
                      <a:pPr algn="ctr"/>
                      <a:r>
                        <a:rPr lang="en-AU" b="1" dirty="0"/>
                        <a:t>84</a:t>
                      </a:r>
                    </a:p>
                  </a:txBody>
                  <a:tcPr>
                    <a:lnT w="12700" cap="flat" cmpd="sng" algn="ctr">
                      <a:solidFill>
                        <a:schemeClr val="tx1"/>
                      </a:solidFill>
                      <a:prstDash val="solid"/>
                      <a:round/>
                      <a:headEnd type="none" w="med" len="med"/>
                      <a:tailEnd type="none" w="med" len="med"/>
                    </a:lnT>
                  </a:tcPr>
                </a:tc>
                <a:tc>
                  <a:txBody>
                    <a:bodyPr/>
                    <a:lstStyle/>
                    <a:p>
                      <a:pPr algn="ctr"/>
                      <a:r>
                        <a:rPr lang="en-AU" b="1" dirty="0"/>
                        <a:t>31</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9"/>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REVme</a:t>
            </a:r>
            <a:r>
              <a:rPr lang="en-US" altLang="en-US"/>
              <a:t> (Maintenance) Summary </a:t>
            </a:r>
            <a:endParaRPr lang="en-GB" dirty="0"/>
          </a:p>
        </p:txBody>
      </p:sp>
      <p:sp>
        <p:nvSpPr>
          <p:cNvPr id="5122" name="Rectangle 2"/>
          <p:cNvSpPr>
            <a:spLocks noGrp="1" noChangeArrowheads="1"/>
          </p:cNvSpPr>
          <p:nvPr>
            <p:ph idx="1"/>
          </p:nvPr>
        </p:nvSpPr>
        <p:spPr>
          <a:xfrm>
            <a:off x="914401" y="1746297"/>
            <a:ext cx="10361084" cy="4113213"/>
          </a:xfrm>
          <a:ln/>
        </p:spPr>
        <p:txBody>
          <a:bodyPr/>
          <a:lstStyle/>
          <a:p>
            <a:pPr>
              <a:buFontTx/>
              <a:buNone/>
              <a:defRPr/>
            </a:pPr>
            <a:r>
              <a:rPr lang="en-US" altLang="en-US" sz="1600" dirty="0">
                <a:ea typeface="ＭＳ Ｐゴシック" panose="020B0600070205080204" pitchFamily="34" charset="-128"/>
              </a:rPr>
              <a:t>Status:</a:t>
            </a:r>
          </a:p>
          <a:p>
            <a:pPr lvl="1">
              <a:buFont typeface="Arial" panose="020B0604020202020204" pitchFamily="34" charset="0"/>
              <a:buChar char="•"/>
              <a:defRPr/>
            </a:pPr>
            <a:r>
              <a:rPr lang="en-US" altLang="en-US" sz="1200" dirty="0">
                <a:ea typeface="ＭＳ Ｐゴシック" panose="020B0600070205080204" pitchFamily="34" charset="-128"/>
              </a:rPr>
              <a:t>LB 258 comment status:</a:t>
            </a:r>
          </a:p>
          <a:p>
            <a:pPr lvl="2">
              <a:buFont typeface="Arial" panose="020B0604020202020204" pitchFamily="34" charset="0"/>
              <a:buChar char="•"/>
              <a:defRPr/>
            </a:pPr>
            <a:r>
              <a:rPr lang="en-US" altLang="en-US" sz="1200" dirty="0">
                <a:ea typeface="ＭＳ Ｐゴシック" panose="020B0600070205080204" pitchFamily="34" charset="-128"/>
              </a:rPr>
              <a:t>1393 Total; 232 Resolved</a:t>
            </a:r>
          </a:p>
          <a:p>
            <a:pPr lvl="1">
              <a:buFont typeface="Arial" panose="020B0604020202020204" pitchFamily="34" charset="0"/>
              <a:buChar char="•"/>
              <a:defRPr/>
            </a:pPr>
            <a:r>
              <a:rPr lang="en-US" altLang="en-US" sz="1200" dirty="0">
                <a:ea typeface="ＭＳ Ｐゴシック" panose="020B0600070205080204" pitchFamily="34" charset="-128"/>
              </a:rPr>
              <a:t>Updated webpage with LB 258 comment spreadsheet status: https://www.ieee802.org/11/Reports/tgm_update.htm</a:t>
            </a:r>
          </a:p>
          <a:p>
            <a:pPr lvl="1">
              <a:buFont typeface="Arial" panose="020B0604020202020204" pitchFamily="34" charset="0"/>
              <a:buChar char="•"/>
              <a:defRPr/>
            </a:pPr>
            <a:r>
              <a:rPr lang="en-US" altLang="en-US" sz="1200" dirty="0">
                <a:ea typeface="ＭＳ Ｐゴシック" panose="020B0600070205080204" pitchFamily="34" charset="-128"/>
              </a:rPr>
              <a:t>Approved </a:t>
            </a:r>
            <a:r>
              <a:rPr lang="en-US" altLang="en-US" sz="1200" dirty="0" err="1">
                <a:ea typeface="ＭＳ Ｐゴシック" panose="020B0600070205080204" pitchFamily="34" charset="-128"/>
              </a:rPr>
              <a:t>adhoc</a:t>
            </a:r>
            <a:r>
              <a:rPr lang="en-US" altLang="en-US" sz="1200" dirty="0">
                <a:ea typeface="ＭＳ Ｐゴシック" panose="020B0600070205080204" pitchFamily="34" charset="-128"/>
              </a:rPr>
              <a:t> meeting:</a:t>
            </a:r>
          </a:p>
          <a:p>
            <a:pPr lvl="2">
              <a:buFont typeface="Arial" panose="020B0604020202020204" pitchFamily="34" charset="0"/>
              <a:buChar char="•"/>
              <a:defRPr/>
            </a:pPr>
            <a:r>
              <a:rPr lang="en-US" altLang="en-US" sz="1200" dirty="0">
                <a:ea typeface="ＭＳ Ｐゴシック" panose="020B0600070205080204" pitchFamily="34" charset="-128"/>
              </a:rPr>
              <a:t>Dates: 26-28 April</a:t>
            </a:r>
          </a:p>
          <a:p>
            <a:pPr lvl="2">
              <a:buFont typeface="Arial" panose="020B0604020202020204" pitchFamily="34" charset="0"/>
              <a:buChar char="•"/>
              <a:defRPr/>
            </a:pPr>
            <a:r>
              <a:rPr lang="en-US" altLang="en-US" sz="1200" dirty="0">
                <a:ea typeface="ＭＳ Ｐゴシック" panose="020B0600070205080204" pitchFamily="34" charset="-128"/>
              </a:rPr>
              <a:t>Location: New York, NY (hosted by Interdigital)</a:t>
            </a:r>
          </a:p>
          <a:p>
            <a:pPr lvl="2">
              <a:buFont typeface="Arial" panose="020B0604020202020204" pitchFamily="34" charset="0"/>
              <a:buChar char="•"/>
              <a:defRPr/>
            </a:pPr>
            <a:r>
              <a:rPr lang="en-US" altLang="en-US" sz="1200" dirty="0">
                <a:ea typeface="ＭＳ Ｐゴシック" panose="020B0600070205080204" pitchFamily="34" charset="-128"/>
              </a:rPr>
              <a:t>Type: hybrid (WebEx available), no motions, maximum 8 in-person participants</a:t>
            </a:r>
          </a:p>
          <a:p>
            <a:pPr marL="0" indent="0">
              <a:buFontTx/>
              <a:buNone/>
              <a:defRPr/>
            </a:pPr>
            <a:r>
              <a:rPr lang="en-US" altLang="en-US" sz="1600" dirty="0">
                <a:ea typeface="ＭＳ Ｐゴシック" panose="020B0600070205080204" pitchFamily="34" charset="-128"/>
              </a:rPr>
              <a:t>Objectives:</a:t>
            </a:r>
          </a:p>
          <a:p>
            <a:pPr lvl="1">
              <a:buFont typeface="Arial" panose="020B0604020202020204" pitchFamily="34" charset="0"/>
              <a:buChar char="•"/>
              <a:defRPr/>
            </a:pPr>
            <a:r>
              <a:rPr lang="en-US" altLang="en-US" sz="1200" dirty="0">
                <a:ea typeface="ＭＳ Ｐゴシック" panose="020B0600070205080204" pitchFamily="34" charset="-128"/>
              </a:rPr>
              <a:t>Continue comment resolution on LB 258</a:t>
            </a:r>
          </a:p>
          <a:p>
            <a:pPr lvl="1">
              <a:buFont typeface="Arial" panose="020B0604020202020204" pitchFamily="34" charset="0"/>
              <a:buChar char="•"/>
              <a:defRPr/>
            </a:pPr>
            <a:r>
              <a:rPr lang="en-US" altLang="en-US" sz="1200" dirty="0">
                <a:ea typeface="ＭＳ Ｐゴシック" panose="020B0600070205080204" pitchFamily="34" charset="-128"/>
              </a:rPr>
              <a:t>WG motion to approve </a:t>
            </a:r>
            <a:r>
              <a:rPr lang="en-US" altLang="en-US" sz="1200" dirty="0" err="1">
                <a:ea typeface="ＭＳ Ｐゴシック" panose="020B0600070205080204" pitchFamily="34" charset="-128"/>
              </a:rPr>
              <a:t>adhoc</a:t>
            </a:r>
            <a:r>
              <a:rPr lang="en-US" altLang="en-US" sz="1200" dirty="0">
                <a:ea typeface="ＭＳ Ｐゴシック" panose="020B0600070205080204" pitchFamily="34" charset="-128"/>
              </a:rPr>
              <a:t> meeting.</a:t>
            </a:r>
          </a:p>
          <a:p>
            <a:pPr marL="0" indent="0">
              <a:buFontTx/>
              <a:buNone/>
              <a:defRPr/>
            </a:pPr>
            <a:r>
              <a:rPr lang="en-US" altLang="en-US" sz="1600" dirty="0">
                <a:ea typeface="ＭＳ Ｐゴシック" panose="020B0600070205080204" pitchFamily="34" charset="-128"/>
              </a:rPr>
              <a:t>Sessions: </a:t>
            </a:r>
          </a:p>
          <a:p>
            <a:pPr lvl="1">
              <a:buFont typeface="Arial" panose="020B0604020202020204" pitchFamily="34" charset="0"/>
              <a:buChar char="•"/>
              <a:defRPr/>
            </a:pPr>
            <a:r>
              <a:rPr lang="en-US" altLang="en-US" sz="1200" dirty="0">
                <a:ea typeface="ＭＳ Ｐゴシック" panose="020B0600070205080204" pitchFamily="34" charset="-128"/>
              </a:rPr>
              <a:t>Tuesday Mar 8, 4-6pm ET</a:t>
            </a:r>
          </a:p>
          <a:p>
            <a:pPr lvl="1">
              <a:buFont typeface="Arial" panose="020B0604020202020204" pitchFamily="34" charset="0"/>
              <a:buChar char="•"/>
              <a:defRPr/>
            </a:pPr>
            <a:r>
              <a:rPr lang="en-US" altLang="en-US" sz="1200" dirty="0">
                <a:ea typeface="ＭＳ Ｐゴシック" panose="020B0600070205080204" pitchFamily="34" charset="-128"/>
              </a:rPr>
              <a:t>Wednesday Mar 9, 4-6pm ET </a:t>
            </a:r>
          </a:p>
          <a:p>
            <a:pPr lvl="1">
              <a:buFont typeface="Arial" panose="020B0604020202020204" pitchFamily="34" charset="0"/>
              <a:buChar char="•"/>
              <a:defRPr/>
            </a:pPr>
            <a:r>
              <a:rPr lang="en-US" altLang="en-US" sz="1200" dirty="0">
                <a:ea typeface="ＭＳ Ｐゴシック" panose="020B0600070205080204" pitchFamily="34" charset="-128"/>
              </a:rPr>
              <a:t>Thursday Mar 10, 4-6pm ET</a:t>
            </a:r>
          </a:p>
          <a:p>
            <a:pPr lvl="1">
              <a:buFont typeface="Arial" panose="020B0604020202020204" pitchFamily="34" charset="0"/>
              <a:buChar char="•"/>
              <a:defRPr/>
            </a:pPr>
            <a:r>
              <a:rPr lang="en-US" altLang="en-US" sz="1200" dirty="0">
                <a:ea typeface="ＭＳ Ｐゴシック" panose="020B0600070205080204" pitchFamily="34" charset="-128"/>
              </a:rPr>
              <a:t>Friday Mar 11, 1:30-3:30pm ET</a:t>
            </a:r>
          </a:p>
          <a:p>
            <a:pPr lvl="1">
              <a:buFont typeface="Arial" panose="020B0604020202020204" pitchFamily="34" charset="0"/>
              <a:buChar char="•"/>
              <a:defRPr/>
            </a:pPr>
            <a:r>
              <a:rPr lang="en-US" altLang="en-US" sz="1200" dirty="0">
                <a:ea typeface="ＭＳ Ｐゴシック" panose="020B0600070205080204" pitchFamily="34" charset="-128"/>
              </a:rPr>
              <a:t>Monday Mar 14, 4-6pm ET</a:t>
            </a:r>
            <a:endParaRPr lang="en-US" sz="1800" dirty="0"/>
          </a:p>
        </p:txBody>
      </p:sp>
      <p:sp>
        <p:nvSpPr>
          <p:cNvPr id="2" name="Footer Placeholder 1">
            <a:extLst>
              <a:ext uri="{FF2B5EF4-FFF2-40B4-BE49-F238E27FC236}">
                <a16:creationId xmlns:a16="http://schemas.microsoft.com/office/drawing/2014/main" id="{B465A226-6D86-4937-9C5A-D65C6F51DE4F}"/>
              </a:ext>
            </a:extLst>
          </p:cNvPr>
          <p:cNvSpPr>
            <a:spLocks noGrp="1"/>
          </p:cNvSpPr>
          <p:nvPr>
            <p:ph type="ftr" idx="14"/>
          </p:nvPr>
        </p:nvSpPr>
        <p:spPr/>
        <p:txBody>
          <a:bodyPr/>
          <a:lstStyle/>
          <a:p>
            <a:r>
              <a:rPr lang="en-GB"/>
              <a:t>Mike Montemurro, Huawei</a:t>
            </a:r>
            <a:endParaRPr lang="en-GB" dirty="0"/>
          </a:p>
        </p:txBody>
      </p:sp>
      <p:sp>
        <p:nvSpPr>
          <p:cNvPr id="3" name="Slide Number Placeholder 2">
            <a:extLst>
              <a:ext uri="{FF2B5EF4-FFF2-40B4-BE49-F238E27FC236}">
                <a16:creationId xmlns:a16="http://schemas.microsoft.com/office/drawing/2014/main" id="{FA2C47D9-A760-4DA8-9FBB-047A9416B85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Date Placeholder 6">
            <a:extLst>
              <a:ext uri="{FF2B5EF4-FFF2-40B4-BE49-F238E27FC236}">
                <a16:creationId xmlns:a16="http://schemas.microsoft.com/office/drawing/2014/main" id="{3884A324-BBC6-479C-9FC4-6CF8F591BF7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324029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err="1"/>
              <a:t>TGme</a:t>
            </a:r>
            <a:r>
              <a:rPr lang="en-US" altLang="en-US" dirty="0"/>
              <a:t> April </a:t>
            </a:r>
            <a:r>
              <a:rPr lang="en-US" altLang="en-US" dirty="0" err="1"/>
              <a:t>Adhoc</a:t>
            </a:r>
            <a:r>
              <a:rPr lang="en-US" altLang="en-US" dirty="0"/>
              <a:t> Motion</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buNone/>
            </a:pPr>
            <a:r>
              <a:rPr lang="en-US" altLang="en-US" sz="2800" dirty="0"/>
              <a:t>Approve a </a:t>
            </a:r>
            <a:r>
              <a:rPr lang="en-US" altLang="en-US" sz="2800" dirty="0" err="1"/>
              <a:t>TGme</a:t>
            </a:r>
            <a:r>
              <a:rPr lang="en-US" altLang="en-US" sz="2800" dirty="0"/>
              <a:t> ad-hoc meeting on April 26-28, 2022 in New York, NY for the purpose of LB258 comment resolution and consideration of document submissions.</a:t>
            </a:r>
          </a:p>
          <a:p>
            <a:pPr marL="0" indent="0">
              <a:lnSpc>
                <a:spcPct val="80000"/>
              </a:lnSpc>
              <a:buNone/>
            </a:pPr>
            <a:endParaRPr lang="en-US" altLang="en-US" sz="2800" dirty="0">
              <a:solidFill>
                <a:srgbClr val="006600"/>
              </a:solidFill>
            </a:endParaRPr>
          </a:p>
          <a:p>
            <a:pPr marL="0" indent="0">
              <a:lnSpc>
                <a:spcPct val="80000"/>
              </a:lnSpc>
              <a:buNone/>
            </a:pPr>
            <a:endParaRPr lang="en-US" altLang="en-US" sz="2800" dirty="0"/>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r>
              <a:rPr lang="en-US" altLang="en-US" sz="2000" dirty="0"/>
              <a:t>TG vote result: 8-0-5-2. Passes. [Moved: Stephen McCann, Second: Joseph Levy]</a:t>
            </a:r>
          </a:p>
          <a:p>
            <a:pPr marL="0" indent="0">
              <a:lnSpc>
                <a:spcPct val="80000"/>
              </a:lnSpc>
              <a:buNone/>
            </a:pPr>
            <a:endParaRPr lang="en-US" altLang="en-US" sz="1600" dirty="0"/>
          </a:p>
        </p:txBody>
      </p:sp>
      <p:sp>
        <p:nvSpPr>
          <p:cNvPr id="2" name="Footer Placeholder 1">
            <a:extLst>
              <a:ext uri="{FF2B5EF4-FFF2-40B4-BE49-F238E27FC236}">
                <a16:creationId xmlns:a16="http://schemas.microsoft.com/office/drawing/2014/main" id="{43CC0E9C-5A69-4E18-BB15-35828E35E5AD}"/>
              </a:ext>
            </a:extLst>
          </p:cNvPr>
          <p:cNvSpPr>
            <a:spLocks noGrp="1"/>
          </p:cNvSpPr>
          <p:nvPr>
            <p:ph type="ftr" idx="14"/>
          </p:nvPr>
        </p:nvSpPr>
        <p:spPr/>
        <p:txBody>
          <a:bodyPr/>
          <a:lstStyle/>
          <a:p>
            <a:r>
              <a:rPr lang="en-GB"/>
              <a:t>Mike Montemurro, Huawei</a:t>
            </a:r>
            <a:endParaRPr lang="en-GB" dirty="0"/>
          </a:p>
        </p:txBody>
      </p:sp>
      <p:sp>
        <p:nvSpPr>
          <p:cNvPr id="3" name="Slide Number Placeholder 2">
            <a:extLst>
              <a:ext uri="{FF2B5EF4-FFF2-40B4-BE49-F238E27FC236}">
                <a16:creationId xmlns:a16="http://schemas.microsoft.com/office/drawing/2014/main" id="{9AF40E19-64BF-41D5-B22F-2D6DC83D6A7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4" name="Date Placeholder 3">
            <a:extLst>
              <a:ext uri="{FF2B5EF4-FFF2-40B4-BE49-F238E27FC236}">
                <a16:creationId xmlns:a16="http://schemas.microsoft.com/office/drawing/2014/main" id="{A7264CD0-E4B2-4C1E-8F8C-F4BB59F4723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89863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January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93% approve / 6% disapprove / 5% abstain</a:t>
            </a:r>
            <a:endParaRPr lang="en-US"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Since January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Adopted resolution to 29 Technical/General and 100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Published new minor draft D4.1.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March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479376" y="1751015"/>
            <a:ext cx="11161240"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Targets for the March IEEE week: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Continue comment resolution for SA1.</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577635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479376" y="1484784"/>
            <a:ext cx="11161240" cy="4609631"/>
          </a:xfrm>
          <a:ln/>
        </p:spPr>
        <p:txBody>
          <a:bodyPr/>
          <a:lstStyle/>
          <a:p>
            <a:pPr>
              <a:buFont typeface="Times New Roman" pitchFamily="16" charset="0"/>
              <a:buChar char="•"/>
            </a:pPr>
            <a:r>
              <a:rPr lang="en-US" sz="2000" b="0" dirty="0"/>
              <a:t>TG scheduled to meet for 5 meeting slots during the IEEE electronic meeting week:</a:t>
            </a:r>
          </a:p>
          <a:p>
            <a:pPr lvl="1">
              <a:buFont typeface="Arial" panose="020B0604020202020204" pitchFamily="34" charset="0"/>
              <a:buChar char="•"/>
            </a:pPr>
            <a:r>
              <a:rPr lang="en-US" altLang="en-US" sz="1800" dirty="0"/>
              <a:t>March 7</a:t>
            </a:r>
            <a:r>
              <a:rPr lang="en-US" altLang="en-US" sz="1800" baseline="30000" dirty="0"/>
              <a:t>th</a:t>
            </a:r>
            <a:r>
              <a:rPr lang="en-US" altLang="en-US" sz="1800" dirty="0"/>
              <a:t> </a:t>
            </a:r>
            <a:r>
              <a:rPr lang="en-US" altLang="en-US" sz="1800" b="0" dirty="0"/>
              <a:t> 		Mon.	13:30 – 15:30 ET</a:t>
            </a:r>
          </a:p>
          <a:p>
            <a:pPr lvl="1">
              <a:buFont typeface="Arial" panose="020B0604020202020204" pitchFamily="34" charset="0"/>
              <a:buChar char="•"/>
            </a:pPr>
            <a:r>
              <a:rPr lang="en-US" altLang="en-US" sz="1800" dirty="0"/>
              <a:t>March 8</a:t>
            </a:r>
            <a:r>
              <a:rPr lang="en-US" altLang="en-US" sz="1800" baseline="30000" dirty="0"/>
              <a:t>th</a:t>
            </a:r>
            <a:r>
              <a:rPr lang="en-US" altLang="en-US" sz="1800" dirty="0"/>
              <a:t> </a:t>
            </a:r>
            <a:r>
              <a:rPr lang="en-US" altLang="en-US" sz="1800" b="0" dirty="0"/>
              <a:t>		Tue.	 	13:30 – 15:30 ET</a:t>
            </a:r>
          </a:p>
          <a:p>
            <a:pPr lvl="1">
              <a:buFont typeface="Arial" panose="020B0604020202020204" pitchFamily="34" charset="0"/>
              <a:buChar char="•"/>
            </a:pPr>
            <a:r>
              <a:rPr lang="en-US" altLang="en-US" sz="1800" b="0" dirty="0"/>
              <a:t>March 9</a:t>
            </a:r>
            <a:r>
              <a:rPr lang="en-US" altLang="en-US" sz="1800" b="0" baseline="30000" dirty="0"/>
              <a:t>th</a:t>
            </a:r>
            <a:r>
              <a:rPr lang="en-US" altLang="en-US" sz="1800" b="0" dirty="0"/>
              <a:t> 		Wed.	13:30 – 15:30 ET</a:t>
            </a:r>
          </a:p>
          <a:p>
            <a:pPr lvl="1">
              <a:buFont typeface="Arial" panose="020B0604020202020204" pitchFamily="34" charset="0"/>
              <a:buChar char="•"/>
            </a:pPr>
            <a:r>
              <a:rPr lang="en-US" altLang="en-US" sz="1800" dirty="0"/>
              <a:t>March 10</a:t>
            </a:r>
            <a:r>
              <a:rPr lang="en-US" altLang="en-US" sz="1800" baseline="30000" dirty="0"/>
              <a:t>th</a:t>
            </a:r>
            <a:r>
              <a:rPr lang="en-US" altLang="en-US" sz="1800" dirty="0"/>
              <a:t> 	Thu.  	</a:t>
            </a:r>
            <a:r>
              <a:rPr lang="en-US" altLang="en-US" sz="1800" b="0" dirty="0"/>
              <a:t>13:30 – 15:30 ET</a:t>
            </a:r>
          </a:p>
          <a:p>
            <a:pPr lvl="1">
              <a:buFont typeface="Arial" panose="020B0604020202020204" pitchFamily="34" charset="0"/>
              <a:buChar char="•"/>
            </a:pPr>
            <a:r>
              <a:rPr lang="en-US" altLang="en-US" sz="1800" dirty="0"/>
              <a:t>March 14</a:t>
            </a:r>
            <a:r>
              <a:rPr lang="en-US" altLang="en-US" sz="1800" baseline="30000" dirty="0"/>
              <a:t>th</a:t>
            </a:r>
            <a:r>
              <a:rPr lang="en-US" altLang="en-US" sz="1800" dirty="0"/>
              <a:t> 	Mon</a:t>
            </a:r>
            <a:r>
              <a:rPr lang="en-US" altLang="en-US" sz="1800"/>
              <a:t>. 	</a:t>
            </a:r>
            <a:r>
              <a:rPr lang="en-US" altLang="en-US" sz="1800" b="0"/>
              <a:t>13:30 </a:t>
            </a:r>
            <a:r>
              <a:rPr lang="en-US" altLang="en-US" sz="1800" b="0" dirty="0"/>
              <a:t>– 15:30 ET</a:t>
            </a:r>
          </a:p>
          <a:p>
            <a:pPr lvl="1">
              <a:buFont typeface="Arial" panose="020B0604020202020204" pitchFamily="34" charset="0"/>
              <a:buChar char="•"/>
            </a:pPr>
            <a:endParaRPr lang="en-US" altLang="en-US" sz="600" b="0" dirty="0"/>
          </a:p>
          <a:p>
            <a:pPr>
              <a:buFont typeface="Times New Roman" pitchFamily="16" charset="0"/>
              <a:buChar char="•"/>
            </a:pPr>
            <a:r>
              <a:rPr lang="en-US" sz="2000" b="0" dirty="0"/>
              <a:t>Agenda document is submission: 11-22/224, for latest revision use </a:t>
            </a:r>
            <a:r>
              <a:rPr lang="en-US" sz="2000" b="0" dirty="0">
                <a:hlinkClick r:id="rId3"/>
              </a:rPr>
              <a:t>link</a:t>
            </a:r>
            <a:r>
              <a:rPr lang="en-US" sz="2000" b="0" dirty="0"/>
              <a:t>.</a:t>
            </a:r>
          </a:p>
          <a:p>
            <a:pPr lvl="1">
              <a:buFont typeface="Arial" panose="020B0604020202020204" pitchFamily="34" charset="0"/>
              <a:buChar char="•"/>
            </a:pPr>
            <a:endParaRPr lang="en-US" sz="180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602964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562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a:t>
            </a:r>
            <a:r>
              <a:rPr lang="en-GB" dirty="0" err="1"/>
              <a:t>TGbb</a:t>
            </a:r>
            <a:endParaRPr lang="en-GB" dirty="0"/>
          </a:p>
        </p:txBody>
      </p:sp>
      <p:sp>
        <p:nvSpPr>
          <p:cNvPr id="4098" name="Rectangle 2"/>
          <p:cNvSpPr>
            <a:spLocks noGrp="1" noChangeArrowheads="1"/>
          </p:cNvSpPr>
          <p:nvPr>
            <p:ph idx="1"/>
          </p:nvPr>
        </p:nvSpPr>
        <p:spPr>
          <a:xfrm>
            <a:off x="914401" y="1412776"/>
            <a:ext cx="10361084" cy="468164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Progress since January 2022</a:t>
            </a:r>
          </a:p>
          <a:p>
            <a:pPr marL="800100" lvl="1" indent="-342900" algn="just">
              <a:buFont typeface="Arial" panose="020B0604020202020204" pitchFamily="34" charset="0"/>
              <a:buChar char="•"/>
            </a:pPr>
            <a:r>
              <a:rPr lang="en-GB" altLang="en-US" sz="1800" dirty="0"/>
              <a:t>Resolved </a:t>
            </a:r>
          </a:p>
          <a:p>
            <a:pPr marL="1200150" lvl="2" indent="-342900" algn="just">
              <a:buFont typeface="Arial" panose="020B0604020202020204" pitchFamily="34" charset="0"/>
              <a:buChar char="•"/>
            </a:pPr>
            <a:r>
              <a:rPr lang="en-GB" altLang="en-US" sz="1600" dirty="0"/>
              <a:t>176 Technical</a:t>
            </a:r>
          </a:p>
          <a:p>
            <a:pPr marL="1200150" lvl="2" indent="-342900" algn="just">
              <a:buFont typeface="Arial" panose="020B0604020202020204" pitchFamily="34" charset="0"/>
              <a:buChar char="•"/>
            </a:pPr>
            <a:r>
              <a:rPr lang="en-GB" altLang="en-US" sz="1600" dirty="0"/>
              <a:t>140 Editorial</a:t>
            </a:r>
          </a:p>
          <a:p>
            <a:pPr marL="400050" algn="just">
              <a:buFont typeface="Arial" panose="020B0604020202020204" pitchFamily="34" charset="0"/>
              <a:buChar char="•"/>
            </a:pPr>
            <a:endParaRPr lang="en-GB" altLang="en-US" sz="2000" dirty="0"/>
          </a:p>
          <a:p>
            <a:pPr marL="400050" algn="just">
              <a:buFont typeface="Arial" panose="020B0604020202020204" pitchFamily="34" charset="0"/>
              <a:buChar char="•"/>
            </a:pPr>
            <a:r>
              <a:rPr lang="en-GB" altLang="en-US" sz="2000" dirty="0"/>
              <a:t>Goals for Mar. 2022 meeting (agenda in doc. 11-22/0260)</a:t>
            </a:r>
          </a:p>
          <a:p>
            <a:pPr marL="800100" lvl="1" algn="just">
              <a:buFont typeface="Arial" panose="020B0604020202020204" pitchFamily="34" charset="0"/>
              <a:buChar char="•"/>
            </a:pPr>
            <a:r>
              <a:rPr lang="en-GB" altLang="en-US" sz="1800" dirty="0"/>
              <a:t>Review and resolve comments against D1.0</a:t>
            </a:r>
          </a:p>
          <a:p>
            <a:pPr marL="800100" lvl="1" algn="just">
              <a:buFont typeface="Arial" panose="020B0604020202020204" pitchFamily="34" charset="0"/>
              <a:buChar char="•"/>
            </a:pPr>
            <a:r>
              <a:rPr lang="en-GB" altLang="en-US" sz="1800" dirty="0"/>
              <a:t>D2.0 re-circulation WG letter ballot</a:t>
            </a:r>
          </a:p>
          <a:p>
            <a:pPr marL="800100" lvl="1" algn="just">
              <a:buFont typeface="Arial" panose="020B0604020202020204" pitchFamily="34" charset="0"/>
              <a:buChar char="•"/>
            </a:pPr>
            <a:endParaRPr lang="en-GB" altLang="en-US" sz="1800" dirty="0"/>
          </a:p>
          <a:p>
            <a:pPr marL="800100" lvl="1" algn="just">
              <a:buFont typeface="Arial" panose="020B0604020202020204" pitchFamily="34" charset="0"/>
              <a:buChar char="•"/>
            </a:pPr>
            <a:endParaRPr lang="en-GB" altLang="en-US" sz="1600" dirty="0"/>
          </a:p>
        </p:txBody>
      </p:sp>
      <p:sp>
        <p:nvSpPr>
          <p:cNvPr id="2" name="Footer Placeholder 1">
            <a:extLst>
              <a:ext uri="{FF2B5EF4-FFF2-40B4-BE49-F238E27FC236}">
                <a16:creationId xmlns:a16="http://schemas.microsoft.com/office/drawing/2014/main" id="{1BD411D2-34AB-4981-B99B-FBD68AE08301}"/>
              </a:ext>
            </a:extLst>
          </p:cNvPr>
          <p:cNvSpPr>
            <a:spLocks noGrp="1"/>
          </p:cNvSpPr>
          <p:nvPr>
            <p:ph type="ftr" idx="14"/>
          </p:nvPr>
        </p:nvSpPr>
        <p:spPr/>
        <p:txBody>
          <a:bodyPr/>
          <a:lstStyle/>
          <a:p>
            <a:r>
              <a:rPr lang="en-GB"/>
              <a:t>Nikola Serafimovski, pureLiFi</a:t>
            </a:r>
            <a:endParaRPr lang="en-GB" dirty="0"/>
          </a:p>
        </p:txBody>
      </p:sp>
      <p:sp>
        <p:nvSpPr>
          <p:cNvPr id="3" name="Slide Number Placeholder 2">
            <a:extLst>
              <a:ext uri="{FF2B5EF4-FFF2-40B4-BE49-F238E27FC236}">
                <a16:creationId xmlns:a16="http://schemas.microsoft.com/office/drawing/2014/main" id="{5BE05848-7665-47C8-8FF2-6471E93C19E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7" name="Date Placeholder 6">
            <a:extLst>
              <a:ext uri="{FF2B5EF4-FFF2-40B4-BE49-F238E27FC236}">
                <a16:creationId xmlns:a16="http://schemas.microsoft.com/office/drawing/2014/main" id="{E73226F9-63BD-4EEF-82FB-B68674639EC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295097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a:bodyPr>
          <a:lstStyle/>
          <a:p>
            <a:pPr>
              <a:buFont typeface="Arial" panose="020B0604020202020204" pitchFamily="34" charset="0"/>
              <a:buChar char="•"/>
            </a:pPr>
            <a:r>
              <a:rPr lang="en-US" altLang="en-US"/>
              <a:t>Editors Meeting
ANA
ARC SC (Architecture)
Coex SC
PAR Review SC
WNG SC (Wireless Next Generation)
JTC1 802 SC
TGme (Maintenance)
TGaz (Next Generation Positioning)
TGbb (Light Communication)
TGbc (Broadcast Services)
TGbd (Next Gen V2X)
TGbe (Extremely High Throughput)
TGbf (WLAN Sensing)
TGbh (Random and Changing MAC Addresses)
TGbi (Enhanced Data Privacy)
ITU AHG (ITU Liaison)</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March 2022 session:</a:t>
            </a:r>
            <a:endParaRPr lang="en-US" altLang="en-US"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908720"/>
            <a:ext cx="10361084" cy="1065213"/>
          </a:xfrm>
        </p:spPr>
        <p:txBody>
          <a:bodyPr/>
          <a:lstStyle/>
          <a:p>
            <a:r>
              <a:rPr lang="en-US" dirty="0"/>
              <a:t>IEEE 802.11 </a:t>
            </a:r>
            <a:r>
              <a:rPr lang="en-US" dirty="0" err="1"/>
              <a:t>TGbc</a:t>
            </a:r>
            <a:br>
              <a:rPr lang="en-US" dirty="0"/>
            </a:br>
            <a:r>
              <a:rPr lang="en-US" b="0" dirty="0"/>
              <a:t>Broadcast Services</a:t>
            </a:r>
            <a:br>
              <a:rPr lang="en-US" dirty="0"/>
            </a:br>
            <a:r>
              <a:rPr lang="en-US" dirty="0"/>
              <a:t>Chair: Marc Emmelmann</a:t>
            </a:r>
          </a:p>
        </p:txBody>
      </p:sp>
      <p:sp>
        <p:nvSpPr>
          <p:cNvPr id="3" name="Inhaltsplatzhalter 2"/>
          <p:cNvSpPr>
            <a:spLocks noGrp="1"/>
          </p:cNvSpPr>
          <p:nvPr>
            <p:ph idx="1"/>
          </p:nvPr>
        </p:nvSpPr>
        <p:spPr>
          <a:xfrm>
            <a:off x="914401" y="2276872"/>
            <a:ext cx="10361084" cy="4113213"/>
          </a:xfrm>
        </p:spPr>
        <p:txBody>
          <a:bodyPr/>
          <a:lstStyle/>
          <a:p>
            <a:pPr>
              <a:buFont typeface="Arial"/>
              <a:buChar char="•"/>
            </a:pPr>
            <a:r>
              <a:rPr lang="en-US" sz="2000" dirty="0">
                <a:solidFill>
                  <a:schemeClr val="tx1"/>
                </a:solidFill>
              </a:rPr>
              <a:t>Progress since last meeting:</a:t>
            </a:r>
          </a:p>
          <a:p>
            <a:pPr lvl="1">
              <a:buFont typeface="Arial"/>
              <a:buChar char="•"/>
            </a:pPr>
            <a:r>
              <a:rPr lang="en-US" sz="1800" dirty="0">
                <a:solidFill>
                  <a:schemeClr val="tx1"/>
                </a:solidFill>
              </a:rPr>
              <a:t>Produced D2.2 reflecting all approved comment resolutions from January meeting</a:t>
            </a:r>
          </a:p>
          <a:p>
            <a:pPr lvl="1">
              <a:buFont typeface="Arial"/>
              <a:buChar char="•"/>
            </a:pPr>
            <a:r>
              <a:rPr lang="en-US" sz="1800" dirty="0">
                <a:solidFill>
                  <a:schemeClr val="tx1"/>
                </a:solidFill>
              </a:rPr>
              <a:t>Conducted 5 </a:t>
            </a:r>
            <a:r>
              <a:rPr lang="en-US" sz="1800" dirty="0" err="1">
                <a:solidFill>
                  <a:schemeClr val="tx1"/>
                </a:solidFill>
              </a:rPr>
              <a:t>telcos</a:t>
            </a:r>
            <a:endParaRPr lang="en-US" sz="1800" dirty="0">
              <a:solidFill>
                <a:schemeClr val="tx1"/>
              </a:solidFill>
            </a:endParaRPr>
          </a:p>
          <a:p>
            <a:pPr lvl="1">
              <a:buFont typeface="Arial"/>
              <a:buChar char="•"/>
            </a:pPr>
            <a:r>
              <a:rPr lang="en-US" sz="1800" dirty="0">
                <a:solidFill>
                  <a:schemeClr val="tx1"/>
                </a:solidFill>
              </a:rPr>
              <a:t>Discussion of several CIDs to align comment resolution</a:t>
            </a:r>
          </a:p>
          <a:p>
            <a:pPr lvl="2">
              <a:buFont typeface="Arial"/>
              <a:buChar char="•"/>
            </a:pPr>
            <a:r>
              <a:rPr lang="en-US" sz="1600" dirty="0">
                <a:solidFill>
                  <a:schemeClr val="tx1"/>
                </a:solidFill>
              </a:rPr>
              <a:t>Resolution for 34 CIDs approved</a:t>
            </a:r>
          </a:p>
          <a:p>
            <a:pPr lvl="2">
              <a:buFont typeface="Arial"/>
              <a:buChar char="•"/>
            </a:pPr>
            <a:r>
              <a:rPr lang="en-US" sz="1600" dirty="0">
                <a:solidFill>
                  <a:schemeClr val="tx1"/>
                </a:solidFill>
              </a:rPr>
              <a:t>Resolutions for approx. 10 CIDs ready for discussion</a:t>
            </a:r>
          </a:p>
          <a:p>
            <a:pPr>
              <a:buFont typeface="Arial"/>
              <a:buChar char="•"/>
            </a:pPr>
            <a:r>
              <a:rPr lang="en-US" sz="2000" dirty="0">
                <a:solidFill>
                  <a:schemeClr val="tx1"/>
                </a:solidFill>
              </a:rPr>
              <a:t>Goals for this meeting:</a:t>
            </a:r>
          </a:p>
          <a:p>
            <a:pPr lvl="1">
              <a:buFont typeface="Arial"/>
              <a:buChar char="•"/>
            </a:pPr>
            <a:r>
              <a:rPr lang="en-US" sz="1800" dirty="0">
                <a:solidFill>
                  <a:schemeClr val="tx1"/>
                </a:solidFill>
              </a:rPr>
              <a:t>Work on comment resolutions</a:t>
            </a:r>
          </a:p>
          <a:p>
            <a:pPr lvl="1">
              <a:buFont typeface="Arial"/>
              <a:buChar char="•"/>
            </a:pPr>
            <a:r>
              <a:rPr lang="en-US" sz="1800" dirty="0">
                <a:solidFill>
                  <a:schemeClr val="tx1"/>
                </a:solidFill>
              </a:rPr>
              <a:t>Discussion with WG Editor and TG Editor on ANA assignments</a:t>
            </a:r>
          </a:p>
          <a:p>
            <a:pPr lvl="1">
              <a:buFont typeface="Arial"/>
              <a:buChar char="•"/>
            </a:pPr>
            <a:r>
              <a:rPr lang="en-US" sz="1800" dirty="0">
                <a:solidFill>
                  <a:schemeClr val="tx1"/>
                </a:solidFill>
              </a:rPr>
              <a:t>Try to go to D3.0 recirculation WG LB</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3144867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836712"/>
            <a:ext cx="10361084" cy="1065213"/>
          </a:xfrm>
        </p:spPr>
        <p:txBody>
          <a:bodyPr/>
          <a:lstStyle/>
          <a:p>
            <a:r>
              <a:rPr lang="en-US" dirty="0"/>
              <a:t>IEEE 802.11 </a:t>
            </a:r>
            <a:r>
              <a:rPr lang="en-US" dirty="0" err="1"/>
              <a:t>TGbc</a:t>
            </a:r>
            <a:br>
              <a:rPr lang="en-US" dirty="0"/>
            </a:br>
            <a:r>
              <a:rPr lang="en-US" b="0" dirty="0"/>
              <a:t>Broadcast Services</a:t>
            </a:r>
            <a:br>
              <a:rPr lang="en-US" dirty="0"/>
            </a:br>
            <a:r>
              <a:rPr lang="en-US" dirty="0"/>
              <a:t>Chair: Marc Emmelmann</a:t>
            </a:r>
          </a:p>
        </p:txBody>
      </p:sp>
      <p:sp>
        <p:nvSpPr>
          <p:cNvPr id="3" name="Inhaltsplatzhalter 2"/>
          <p:cNvSpPr>
            <a:spLocks noGrp="1"/>
          </p:cNvSpPr>
          <p:nvPr>
            <p:ph idx="1"/>
          </p:nvPr>
        </p:nvSpPr>
        <p:spPr>
          <a:xfrm>
            <a:off x="914401" y="2124099"/>
            <a:ext cx="10361084" cy="4113213"/>
          </a:xfrm>
        </p:spPr>
        <p:txBody>
          <a:bodyPr/>
          <a:lstStyle/>
          <a:p>
            <a:pPr>
              <a:buFont typeface="Arial"/>
              <a:buChar char="•"/>
            </a:pPr>
            <a:r>
              <a:rPr lang="en-US" dirty="0">
                <a:solidFill>
                  <a:schemeClr val="tx1"/>
                </a:solidFill>
              </a:rPr>
              <a:t>This week 5 Meeting slots:  </a:t>
            </a:r>
          </a:p>
          <a:p>
            <a:pPr lvl="1">
              <a:buFont typeface="Arial"/>
              <a:buChar char="•"/>
            </a:pPr>
            <a:r>
              <a:rPr lang="en-US" dirty="0">
                <a:solidFill>
                  <a:schemeClr val="tx1"/>
                </a:solidFill>
              </a:rPr>
              <a:t>Mon 11:15 – 13:15h (AM1)</a:t>
            </a:r>
          </a:p>
          <a:p>
            <a:pPr lvl="1">
              <a:buFont typeface="Arial"/>
              <a:buChar char="•"/>
            </a:pPr>
            <a:r>
              <a:rPr lang="en-US" dirty="0">
                <a:solidFill>
                  <a:schemeClr val="tx1"/>
                </a:solidFill>
              </a:rPr>
              <a:t>Tue 09:00 – 11:00h (AM2)</a:t>
            </a:r>
          </a:p>
          <a:p>
            <a:pPr lvl="1">
              <a:buFont typeface="Arial"/>
              <a:buChar char="•"/>
            </a:pPr>
            <a:r>
              <a:rPr lang="en-US" dirty="0">
                <a:solidFill>
                  <a:schemeClr val="tx1"/>
                </a:solidFill>
              </a:rPr>
              <a:t>Wed 09:00 – 11:00h (AM1)</a:t>
            </a:r>
          </a:p>
          <a:p>
            <a:pPr lvl="1">
              <a:buFont typeface="Arial"/>
              <a:buChar char="•"/>
            </a:pPr>
            <a:r>
              <a:rPr lang="en-US" dirty="0">
                <a:solidFill>
                  <a:schemeClr val="tx1"/>
                </a:solidFill>
              </a:rPr>
              <a:t>Thu 11:15 – 13:15h (AM2)</a:t>
            </a:r>
          </a:p>
          <a:p>
            <a:pPr lvl="1">
              <a:buFont typeface="Arial"/>
              <a:buChar char="•"/>
            </a:pPr>
            <a:r>
              <a:rPr lang="en-US" dirty="0">
                <a:solidFill>
                  <a:schemeClr val="tx1"/>
                </a:solidFill>
              </a:rPr>
              <a:t>Fri 09:00 – 11:00h (AM1)</a:t>
            </a:r>
          </a:p>
          <a:p>
            <a:pPr lvl="1">
              <a:buFont typeface="Arial"/>
              <a:buChar char="•"/>
            </a:pPr>
            <a:endParaRPr lang="en-US" dirty="0">
              <a:solidFill>
                <a:schemeClr val="tx1"/>
              </a:solidFill>
            </a:endParaRPr>
          </a:p>
          <a:p>
            <a:pPr>
              <a:buFont typeface="Arial"/>
              <a:buChar char="•"/>
            </a:pPr>
            <a:r>
              <a:rPr lang="en-US" dirty="0">
                <a:solidFill>
                  <a:schemeClr val="tx1"/>
                </a:solidFill>
              </a:rPr>
              <a:t>Agenda: 11-22/0204</a:t>
            </a:r>
          </a:p>
          <a:p>
            <a:pPr>
              <a:buFont typeface="Arial"/>
              <a:buChar char="•"/>
            </a:pPr>
            <a:r>
              <a:rPr lang="en-US" dirty="0">
                <a:solidFill>
                  <a:schemeClr val="tx1"/>
                </a:solidFill>
              </a:rPr>
              <a:t>Note – </a:t>
            </a:r>
            <a:r>
              <a:rPr lang="en-US" dirty="0" err="1">
                <a:solidFill>
                  <a:schemeClr val="tx1"/>
                </a:solidFill>
              </a:rPr>
              <a:t>TGbc</a:t>
            </a:r>
            <a:r>
              <a:rPr lang="en-US" dirty="0">
                <a:solidFill>
                  <a:schemeClr val="tx1"/>
                </a:solidFill>
              </a:rPr>
              <a:t> Telco Schedule</a:t>
            </a:r>
          </a:p>
          <a:p>
            <a:pPr lvl="1">
              <a:buFont typeface="Arial"/>
              <a:buChar char="•"/>
            </a:pPr>
            <a:r>
              <a:rPr lang="en-US" dirty="0">
                <a:solidFill>
                  <a:schemeClr val="tx1"/>
                </a:solidFill>
              </a:rPr>
              <a:t>Weekly 1-hour </a:t>
            </a:r>
            <a:r>
              <a:rPr lang="en-US" dirty="0" err="1">
                <a:solidFill>
                  <a:schemeClr val="tx1"/>
                </a:solidFill>
              </a:rPr>
              <a:t>telcos</a:t>
            </a:r>
            <a:endParaRPr lang="en-US" dirty="0">
              <a:solidFill>
                <a:schemeClr val="tx1"/>
              </a:solidFill>
            </a:endParaRPr>
          </a:p>
          <a:p>
            <a:pPr lvl="1">
              <a:buFont typeface="Arial"/>
              <a:buChar char="•"/>
            </a:pPr>
            <a:r>
              <a:rPr lang="en-US" dirty="0">
                <a:solidFill>
                  <a:schemeClr val="tx1"/>
                </a:solidFill>
              </a:rPr>
              <a:t>Tuesdays 10:00h – 11:00h ET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9072426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Snapshot of </a:t>
            </a:r>
            <a:r>
              <a:rPr lang="en-US" altLang="zh-CN" dirty="0" err="1"/>
              <a:t>TGbd</a:t>
            </a:r>
            <a:r>
              <a:rPr lang="en-US" altLang="zh-CN" dirty="0"/>
              <a:t> for Mar 2022 IEEE 802.11 Plenary</a:t>
            </a:r>
            <a:endParaRPr lang="zh-CN" altLang="en-US" dirty="0"/>
          </a:p>
        </p:txBody>
      </p:sp>
      <p:sp>
        <p:nvSpPr>
          <p:cNvPr id="3" name="内容占位符 2"/>
          <p:cNvSpPr>
            <a:spLocks noGrp="1"/>
          </p:cNvSpPr>
          <p:nvPr>
            <p:ph idx="1"/>
          </p:nvPr>
        </p:nvSpPr>
        <p:spPr>
          <a:xfrm>
            <a:off x="914400" y="1969770"/>
            <a:ext cx="10361295" cy="4505644"/>
          </a:xfrm>
        </p:spPr>
        <p:txBody>
          <a:bodyPr>
            <a:normAutofit fontScale="80000" lnSpcReduction="20000"/>
          </a:bodyPr>
          <a:lstStyle/>
          <a:p>
            <a:r>
              <a:rPr lang="en-GB" altLang="en-US" dirty="0"/>
              <a:t>Since Jan 2022 </a:t>
            </a:r>
            <a:r>
              <a:rPr lang="en-US" altLang="en-GB" dirty="0"/>
              <a:t>IEEE 802.11 interim </a:t>
            </a:r>
            <a:r>
              <a:rPr lang="en-GB" altLang="en-US" dirty="0"/>
              <a:t>meeting</a:t>
            </a:r>
          </a:p>
          <a:p>
            <a:pPr marL="800100" lvl="1">
              <a:buFontTx/>
              <a:buChar char="-"/>
            </a:pPr>
            <a:r>
              <a:rPr lang="en-US" altLang="en-GB" sz="2100" dirty="0"/>
              <a:t>2 TCs were held to discuss resolutions to rest CIDs of LB 259 and update MDR report progress.</a:t>
            </a:r>
          </a:p>
          <a:p>
            <a:pPr marL="800100" lvl="1">
              <a:buFontTx/>
              <a:buChar char="-"/>
            </a:pPr>
            <a:r>
              <a:rPr lang="en-US" altLang="en-GB" sz="2100" dirty="0"/>
              <a:t>The minutes for Jan interim week and following teleconferences are as below:</a:t>
            </a:r>
          </a:p>
          <a:p>
            <a:pPr marL="1085850" lvl="2" indent="-342900">
              <a:buFontTx/>
              <a:buChar char="-"/>
            </a:pPr>
            <a:r>
              <a:rPr lang="en-US" altLang="zh-CN" sz="1900" dirty="0">
                <a:latin typeface="Calibri" panose="020F0502020204030204" pitchFamily="34" charset="0"/>
                <a:cs typeface="Calibri" panose="020F0502020204030204" pitchFamily="34" charset="0"/>
                <a:hlinkClick r:id="rId2"/>
              </a:rPr>
              <a:t>https://mentor.ieee.org/802.11/dcn/22/11-22-0167-00-00bd-ieee-802-11bd-january-2022-interim-meeting-minutes.docx</a:t>
            </a:r>
            <a:endParaRPr lang="en-US" altLang="zh-CN" sz="1900" dirty="0">
              <a:latin typeface="Calibri" panose="020F0502020204030204" pitchFamily="34" charset="0"/>
              <a:cs typeface="Calibri" panose="020F0502020204030204" pitchFamily="34" charset="0"/>
            </a:endParaRPr>
          </a:p>
          <a:p>
            <a:pPr marL="1085850" lvl="2" indent="-342900">
              <a:buFontTx/>
              <a:buChar char="-"/>
            </a:pPr>
            <a:r>
              <a:rPr lang="en-US" altLang="zh-CN" sz="2100" dirty="0">
                <a:hlinkClick r:id="rId3"/>
              </a:rPr>
              <a:t>https://mentor.ieee.org/802.11/dcn/22/11-22-0416-00-00bd-ieee-802-11bd-february-2022-teleconference-minutes.docx</a:t>
            </a:r>
            <a:endParaRPr lang="en-US" altLang="zh-CN" sz="2100" dirty="0"/>
          </a:p>
          <a:p>
            <a:pPr marL="1085850" lvl="2" indent="-342900">
              <a:buFontTx/>
              <a:buChar char="-"/>
            </a:pPr>
            <a:endParaRPr lang="en-US" altLang="en-GB" dirty="0"/>
          </a:p>
          <a:p>
            <a:pPr marL="0" indent="0"/>
            <a:r>
              <a:rPr lang="en-US" altLang="en-GB" dirty="0"/>
              <a:t>During the IEEE 802.11 Mar plenary week,  4 </a:t>
            </a:r>
            <a:r>
              <a:rPr lang="en-US" altLang="en-GB" dirty="0" err="1"/>
              <a:t>TGbd</a:t>
            </a:r>
            <a:r>
              <a:rPr lang="en-US" altLang="en-GB" dirty="0"/>
              <a:t> sessions are planned from Tuesday to Friday. The </a:t>
            </a:r>
            <a:r>
              <a:rPr lang="en-US" altLang="en-GB" dirty="0" err="1"/>
              <a:t>TGbd</a:t>
            </a:r>
            <a:r>
              <a:rPr lang="en-US" altLang="en-GB" dirty="0"/>
              <a:t> agenda for Mar plenary week is included in the latest revision of 11-22/0284.</a:t>
            </a:r>
          </a:p>
          <a:p>
            <a:pPr marL="57150" indent="0"/>
            <a:endParaRPr lang="en-US" altLang="en-GB" dirty="0"/>
          </a:p>
          <a:p>
            <a:pPr marL="57150" indent="0"/>
            <a:r>
              <a:rPr lang="en-US" altLang="en-GB" dirty="0"/>
              <a:t>Goal for IEEE 802.11 Mar 2022 interim week: </a:t>
            </a:r>
          </a:p>
          <a:p>
            <a:pPr marL="800100" lvl="1" indent="-342900">
              <a:buFontTx/>
              <a:buChar char="-"/>
            </a:pPr>
            <a:r>
              <a:rPr lang="en-US" altLang="en-GB" dirty="0"/>
              <a:t>Approve all comment resolutions of LB 259 and generation of D4.0</a:t>
            </a:r>
          </a:p>
          <a:p>
            <a:pPr marL="800100" lvl="1" indent="-342900">
              <a:buFontTx/>
              <a:buChar char="-"/>
            </a:pPr>
            <a:r>
              <a:rPr lang="en-US" altLang="en-GB" dirty="0"/>
              <a:t>Approve a 15-day WG LB recirculation for D4.0</a:t>
            </a:r>
          </a:p>
          <a:p>
            <a:pPr marL="800100" lvl="1" indent="-342900">
              <a:buFontTx/>
              <a:buChar char="-"/>
            </a:pPr>
            <a:r>
              <a:rPr lang="en-US" altLang="en-GB" dirty="0"/>
              <a:t>Approve Report to EC </a:t>
            </a:r>
          </a:p>
          <a:p>
            <a:pPr marL="800100" lvl="1" indent="-342900">
              <a:buFontTx/>
              <a:buChar char="-"/>
            </a:pPr>
            <a:r>
              <a:rPr lang="en-US" altLang="en-GB" dirty="0"/>
              <a:t>Approve Conditional approval to go to SA Ballot</a:t>
            </a:r>
          </a:p>
          <a:p>
            <a:pPr marL="800100" lvl="1" indent="-342900">
              <a:buFontTx/>
              <a:buChar char="-"/>
            </a:pPr>
            <a:r>
              <a:rPr lang="en-US" altLang="en-GB" dirty="0"/>
              <a:t>CSD Affirmation</a:t>
            </a:r>
          </a:p>
        </p:txBody>
      </p:sp>
      <p:sp>
        <p:nvSpPr>
          <p:cNvPr id="4" name="灯片编号占位符 3"/>
          <p:cNvSpPr>
            <a:spLocks noGrp="1"/>
          </p:cNvSpPr>
          <p:nvPr>
            <p:ph type="sldNum" idx="12"/>
          </p:nvPr>
        </p:nvSpPr>
        <p:spPr/>
        <p:txBody>
          <a:bodyPr/>
          <a:lstStyle/>
          <a:p>
            <a:pPr>
              <a:defRPr/>
            </a:pPr>
            <a:r>
              <a:rPr lang="en-US"/>
              <a:t>Slide </a:t>
            </a:r>
            <a:fld id="{B5CE3AE4-DCBA-4DC5-AE11-678723746781}" type="slidenum">
              <a:rPr lang="en-US" smtClean="0"/>
              <a:t>22</a:t>
            </a:fld>
            <a:endParaRPr lang="en-US"/>
          </a:p>
        </p:txBody>
      </p:sp>
      <p:sp>
        <p:nvSpPr>
          <p:cNvPr id="5" name="页脚占位符 4"/>
          <p:cNvSpPr>
            <a:spLocks noGrp="1"/>
          </p:cNvSpPr>
          <p:nvPr>
            <p:ph type="ftr" idx="14"/>
          </p:nvPr>
        </p:nvSpPr>
        <p:spPr/>
        <p:txBody>
          <a:bodyPr/>
          <a:lstStyle/>
          <a:p>
            <a:pPr>
              <a:defRPr/>
            </a:pPr>
            <a:r>
              <a:rPr lang="en-US" dirty="0"/>
              <a:t>Bo Sun (ZTE)</a:t>
            </a:r>
          </a:p>
        </p:txBody>
      </p:sp>
      <p:sp>
        <p:nvSpPr>
          <p:cNvPr id="6" name="日期占位符 5"/>
          <p:cNvSpPr>
            <a:spLocks noGrp="1"/>
          </p:cNvSpPr>
          <p:nvPr>
            <p:ph type="dt" idx="15"/>
          </p:nvPr>
        </p:nvSpPr>
        <p:spPr/>
        <p:txBody>
          <a:bodyPr/>
          <a:lstStyle/>
          <a:p>
            <a:pPr>
              <a:defRPr/>
            </a:pPr>
            <a:r>
              <a:rPr lang="en-US"/>
              <a:t>March 2022</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IEEE 802.11 </a:t>
            </a:r>
            <a:r>
              <a:rPr lang="en-US" altLang="zh-CN" dirty="0" err="1"/>
              <a:t>TGbd</a:t>
            </a:r>
            <a:r>
              <a:rPr lang="en-US" altLang="zh-CN" dirty="0"/>
              <a:t> Sessions in Mar Plenary Week</a:t>
            </a:r>
            <a:endParaRPr lang="zh-CN" altLang="en-US" dirty="0"/>
          </a:p>
        </p:txBody>
      </p:sp>
      <p:sp>
        <p:nvSpPr>
          <p:cNvPr id="3" name="内容占位符 2"/>
          <p:cNvSpPr>
            <a:spLocks noGrp="1"/>
          </p:cNvSpPr>
          <p:nvPr>
            <p:ph idx="1"/>
          </p:nvPr>
        </p:nvSpPr>
        <p:spPr>
          <a:xfrm>
            <a:off x="1066801" y="2209800"/>
            <a:ext cx="10322984" cy="3200400"/>
          </a:xfrm>
        </p:spPr>
        <p:txBody>
          <a:bodyPr>
            <a:normAutofit/>
          </a:bodyPr>
          <a:lstStyle/>
          <a:p>
            <a:pPr>
              <a:spcAft>
                <a:spcPts val="600"/>
              </a:spcAft>
              <a:buFont typeface="Arial" panose="020B0604020202020204" pitchFamily="34" charset="0"/>
              <a:buChar char="•"/>
            </a:pPr>
            <a:r>
              <a:rPr lang="en-US" altLang="zh-CN" dirty="0">
                <a:solidFill>
                  <a:srgbClr val="00B050"/>
                </a:solidFill>
                <a:cs typeface="+mn-ea"/>
                <a:sym typeface="+mn-ea"/>
              </a:rPr>
              <a:t>Mar 8</a:t>
            </a:r>
            <a:r>
              <a:rPr lang="en-US" altLang="zh-CN" baseline="30000" dirty="0">
                <a:solidFill>
                  <a:srgbClr val="00B050"/>
                </a:solidFill>
                <a:cs typeface="+mn-ea"/>
                <a:sym typeface="+mn-ea"/>
              </a:rPr>
              <a:t>th</a:t>
            </a:r>
            <a:r>
              <a:rPr lang="en-US" altLang="zh-CN" dirty="0">
                <a:solidFill>
                  <a:srgbClr val="00B050"/>
                </a:solidFill>
                <a:cs typeface="+mn-ea"/>
                <a:sym typeface="+mn-ea"/>
              </a:rPr>
              <a:t>, 2022, 		9:00am ~ 11:00am, ET</a:t>
            </a:r>
          </a:p>
          <a:p>
            <a:pPr>
              <a:spcAft>
                <a:spcPts val="600"/>
              </a:spcAft>
              <a:buFont typeface="Arial" panose="020B0604020202020204" pitchFamily="34" charset="0"/>
              <a:buChar char="•"/>
            </a:pPr>
            <a:r>
              <a:rPr lang="en-US" altLang="zh-CN" dirty="0">
                <a:solidFill>
                  <a:srgbClr val="00B050"/>
                </a:solidFill>
                <a:cs typeface="+mn-ea"/>
                <a:sym typeface="+mn-ea"/>
              </a:rPr>
              <a:t>Mar 9</a:t>
            </a:r>
            <a:r>
              <a:rPr lang="en-US" altLang="zh-CN" baseline="30000" dirty="0">
                <a:solidFill>
                  <a:srgbClr val="00B050"/>
                </a:solidFill>
                <a:cs typeface="+mn-ea"/>
                <a:sym typeface="+mn-ea"/>
              </a:rPr>
              <a:t>th</a:t>
            </a:r>
            <a:r>
              <a:rPr lang="en-US" altLang="zh-CN" dirty="0">
                <a:solidFill>
                  <a:srgbClr val="00B050"/>
                </a:solidFill>
                <a:cs typeface="+mn-ea"/>
                <a:sym typeface="+mn-ea"/>
              </a:rPr>
              <a:t>, 2022, 		11:15am ~ 13:15, ET</a:t>
            </a:r>
          </a:p>
          <a:p>
            <a:pPr>
              <a:spcAft>
                <a:spcPts val="600"/>
              </a:spcAft>
              <a:buFont typeface="Arial" panose="020B0604020202020204" pitchFamily="34" charset="0"/>
              <a:buChar char="•"/>
            </a:pPr>
            <a:r>
              <a:rPr lang="en-US" altLang="zh-CN" dirty="0">
                <a:solidFill>
                  <a:srgbClr val="00B050"/>
                </a:solidFill>
                <a:cs typeface="+mn-ea"/>
                <a:sym typeface="+mn-ea"/>
              </a:rPr>
              <a:t>Mar 10</a:t>
            </a:r>
            <a:r>
              <a:rPr lang="en-US" altLang="zh-CN" baseline="30000" dirty="0">
                <a:solidFill>
                  <a:srgbClr val="00B050"/>
                </a:solidFill>
                <a:cs typeface="+mn-ea"/>
                <a:sym typeface="+mn-ea"/>
              </a:rPr>
              <a:t>th</a:t>
            </a:r>
            <a:r>
              <a:rPr lang="en-US" altLang="zh-CN" dirty="0">
                <a:solidFill>
                  <a:srgbClr val="00B050"/>
                </a:solidFill>
                <a:cs typeface="+mn-ea"/>
                <a:sym typeface="+mn-ea"/>
              </a:rPr>
              <a:t>, 2022, 	19:00 ~ 21:00am, ET</a:t>
            </a:r>
          </a:p>
          <a:p>
            <a:pPr>
              <a:spcAft>
                <a:spcPts val="600"/>
              </a:spcAft>
              <a:buFont typeface="Arial" panose="020B0604020202020204" pitchFamily="34" charset="0"/>
              <a:buChar char="•"/>
            </a:pPr>
            <a:r>
              <a:rPr lang="en-US" altLang="zh-CN" dirty="0">
                <a:solidFill>
                  <a:srgbClr val="00B050"/>
                </a:solidFill>
                <a:cs typeface="+mn-ea"/>
                <a:sym typeface="+mn-ea"/>
              </a:rPr>
              <a:t>Mar 11</a:t>
            </a:r>
            <a:r>
              <a:rPr lang="en-US" altLang="zh-CN" baseline="30000" dirty="0">
                <a:solidFill>
                  <a:srgbClr val="00B050"/>
                </a:solidFill>
                <a:cs typeface="+mn-ea"/>
                <a:sym typeface="+mn-ea"/>
              </a:rPr>
              <a:t>th</a:t>
            </a:r>
            <a:r>
              <a:rPr lang="en-US" altLang="zh-CN" dirty="0">
                <a:solidFill>
                  <a:srgbClr val="00B050"/>
                </a:solidFill>
                <a:cs typeface="+mn-ea"/>
                <a:sym typeface="+mn-ea"/>
              </a:rPr>
              <a:t>, 2022, 	9:00am ~ 11:00am, ET</a:t>
            </a:r>
          </a:p>
        </p:txBody>
      </p:sp>
      <p:sp>
        <p:nvSpPr>
          <p:cNvPr id="4" name="灯片编号占位符 3"/>
          <p:cNvSpPr>
            <a:spLocks noGrp="1"/>
          </p:cNvSpPr>
          <p:nvPr>
            <p:ph type="sldNum" idx="12"/>
          </p:nvPr>
        </p:nvSpPr>
        <p:spPr/>
        <p:txBody>
          <a:bodyPr/>
          <a:lstStyle/>
          <a:p>
            <a:pPr>
              <a:defRPr/>
            </a:pPr>
            <a:r>
              <a:rPr lang="en-US"/>
              <a:t>Slide </a:t>
            </a:r>
            <a:fld id="{B5CE3AE4-DCBA-4DC5-AE11-678723746781}" type="slidenum">
              <a:rPr lang="en-US" smtClean="0"/>
              <a:t>23</a:t>
            </a:fld>
            <a:endParaRPr lang="en-US"/>
          </a:p>
        </p:txBody>
      </p:sp>
      <p:sp>
        <p:nvSpPr>
          <p:cNvPr id="5" name="页脚占位符 4"/>
          <p:cNvSpPr>
            <a:spLocks noGrp="1"/>
          </p:cNvSpPr>
          <p:nvPr>
            <p:ph type="ftr" idx="14"/>
          </p:nvPr>
        </p:nvSpPr>
        <p:spPr/>
        <p:txBody>
          <a:bodyPr/>
          <a:lstStyle/>
          <a:p>
            <a:pPr>
              <a:defRPr/>
            </a:pPr>
            <a:r>
              <a:rPr lang="en-US"/>
              <a:t>Bo Sun (ZTE)</a:t>
            </a:r>
            <a:endParaRPr lang="en-US" dirty="0"/>
          </a:p>
        </p:txBody>
      </p:sp>
      <p:sp>
        <p:nvSpPr>
          <p:cNvPr id="7" name="日期占位符 5"/>
          <p:cNvSpPr>
            <a:spLocks noGrp="1"/>
          </p:cNvSpPr>
          <p:nvPr>
            <p:ph type="dt" idx="15"/>
          </p:nvPr>
        </p:nvSpPr>
        <p:spPr>
          <a:xfrm>
            <a:off x="929217" y="333375"/>
            <a:ext cx="2499764" cy="273050"/>
          </a:xfrm>
        </p:spPr>
        <p:txBody>
          <a:bodyPr/>
          <a:lstStyle/>
          <a:p>
            <a:pPr>
              <a:defRPr/>
            </a:pPr>
            <a:r>
              <a:rPr lang="en-US"/>
              <a:t>March 2022</a:t>
            </a:r>
            <a:endParaRPr lang="en-US" dirty="0"/>
          </a:p>
        </p:txBody>
      </p:sp>
    </p:spTree>
    <p:extLst>
      <p:ext uri="{BB962C8B-B14F-4D97-AF65-F5344CB8AC3E}">
        <p14:creationId xmlns:p14="http://schemas.microsoft.com/office/powerpoint/2010/main" val="21818824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Progress Documents</a:t>
            </a:r>
            <a:endParaRPr lang="zh-CN" altLang="en-US" dirty="0"/>
          </a:p>
        </p:txBody>
      </p:sp>
      <p:sp>
        <p:nvSpPr>
          <p:cNvPr id="4" name="灯片编号占位符 3"/>
          <p:cNvSpPr>
            <a:spLocks noGrp="1"/>
          </p:cNvSpPr>
          <p:nvPr>
            <p:ph type="sldNum" idx="12"/>
          </p:nvPr>
        </p:nvSpPr>
        <p:spPr/>
        <p:txBody>
          <a:bodyPr/>
          <a:lstStyle/>
          <a:p>
            <a:pPr>
              <a:defRPr/>
            </a:pPr>
            <a:r>
              <a:rPr lang="en-US"/>
              <a:t>Slide </a:t>
            </a:r>
            <a:fld id="{B5CE3AE4-DCBA-4DC5-AE11-678723746781}" type="slidenum">
              <a:rPr lang="en-US" smtClean="0"/>
              <a:t>24</a:t>
            </a:fld>
            <a:endParaRPr lang="en-US"/>
          </a:p>
        </p:txBody>
      </p:sp>
      <p:sp>
        <p:nvSpPr>
          <p:cNvPr id="5" name="页脚占位符 4"/>
          <p:cNvSpPr>
            <a:spLocks noGrp="1"/>
          </p:cNvSpPr>
          <p:nvPr>
            <p:ph type="ftr" idx="14"/>
          </p:nvPr>
        </p:nvSpPr>
        <p:spPr/>
        <p:txBody>
          <a:bodyPr/>
          <a:lstStyle/>
          <a:p>
            <a:pPr>
              <a:defRPr/>
            </a:pPr>
            <a:r>
              <a:rPr lang="en-US" dirty="0"/>
              <a:t>Bo Sun (ZTE)</a:t>
            </a:r>
          </a:p>
        </p:txBody>
      </p:sp>
      <p:sp>
        <p:nvSpPr>
          <p:cNvPr id="9" name="日期占位符 5"/>
          <p:cNvSpPr>
            <a:spLocks noGrp="1"/>
          </p:cNvSpPr>
          <p:nvPr>
            <p:ph type="dt" idx="15"/>
          </p:nvPr>
        </p:nvSpPr>
        <p:spPr>
          <a:xfrm>
            <a:off x="929217" y="333375"/>
            <a:ext cx="2499764" cy="273050"/>
          </a:xfrm>
        </p:spPr>
        <p:txBody>
          <a:bodyPr/>
          <a:lstStyle/>
          <a:p>
            <a:pPr>
              <a:defRPr/>
            </a:pPr>
            <a:r>
              <a:rPr lang="en-US"/>
              <a:t>March 2022</a:t>
            </a:r>
            <a:endParaRPr lang="en-US" dirty="0"/>
          </a:p>
        </p:txBody>
      </p:sp>
      <p:graphicFrame>
        <p:nvGraphicFramePr>
          <p:cNvPr id="7" name="表格 6"/>
          <p:cNvGraphicFramePr>
            <a:graphicFrameLocks noGrp="1"/>
          </p:cNvGraphicFramePr>
          <p:nvPr>
            <p:custDataLst>
              <p:tags r:id="rId1"/>
            </p:custDataLst>
          </p:nvPr>
        </p:nvGraphicFramePr>
        <p:xfrm>
          <a:off x="838200" y="1539240"/>
          <a:ext cx="10668000" cy="4937760"/>
        </p:xfrm>
        <a:graphic>
          <a:graphicData uri="http://schemas.openxmlformats.org/drawingml/2006/table">
            <a:tbl>
              <a:tblPr firstRow="1" bandRow="1">
                <a:tableStyleId>{5C22544A-7EE6-4342-B048-85BDC9FD1C3A}</a:tableStyleId>
              </a:tblPr>
              <a:tblGrid>
                <a:gridCol w="2971800">
                  <a:extLst>
                    <a:ext uri="{9D8B030D-6E8A-4147-A177-3AD203B41FA5}">
                      <a16:colId xmlns:a16="http://schemas.microsoft.com/office/drawing/2014/main" val="20000"/>
                    </a:ext>
                  </a:extLst>
                </a:gridCol>
                <a:gridCol w="7696200">
                  <a:extLst>
                    <a:ext uri="{9D8B030D-6E8A-4147-A177-3AD203B41FA5}">
                      <a16:colId xmlns:a16="http://schemas.microsoft.com/office/drawing/2014/main" val="20001"/>
                    </a:ext>
                  </a:extLst>
                </a:gridCol>
              </a:tblGrid>
              <a:tr h="192026">
                <a:tc>
                  <a:txBody>
                    <a:bodyPr/>
                    <a:lstStyle/>
                    <a:p>
                      <a:r>
                        <a:rPr lang="en-US" altLang="zh-CN" sz="1800" dirty="0"/>
                        <a:t>TG Documents</a:t>
                      </a:r>
                    </a:p>
                  </a:txBody>
                  <a:tcPr/>
                </a:tc>
                <a:tc>
                  <a:txBody>
                    <a:bodyPr/>
                    <a:lstStyle/>
                    <a:p>
                      <a:r>
                        <a:rPr lang="en-US" altLang="zh-CN" sz="1800" dirty="0"/>
                        <a:t>Latest</a:t>
                      </a:r>
                      <a:r>
                        <a:rPr lang="en-US" altLang="zh-CN" sz="1800" baseline="0" dirty="0"/>
                        <a:t> Revision</a:t>
                      </a:r>
                      <a:endParaRPr lang="en-US" altLang="zh-CN" sz="1800" dirty="0"/>
                    </a:p>
                  </a:txBody>
                  <a:tcPr/>
                </a:tc>
                <a:extLst>
                  <a:ext uri="{0D108BD9-81ED-4DB2-BD59-A6C34878D82A}">
                    <a16:rowId xmlns:a16="http://schemas.microsoft.com/office/drawing/2014/main" val="10000"/>
                  </a:ext>
                </a:extLst>
              </a:tr>
              <a:tr h="160355">
                <a:tc>
                  <a:txBody>
                    <a:bodyPr/>
                    <a:lstStyle/>
                    <a:p>
                      <a:r>
                        <a:rPr lang="en-US" altLang="zh-CN" sz="1200" dirty="0"/>
                        <a:t>Definition and requirements</a:t>
                      </a:r>
                    </a:p>
                  </a:txBody>
                  <a:tcPr/>
                </a:tc>
                <a:tc>
                  <a:txBody>
                    <a:bodyPr/>
                    <a:lstStyle/>
                    <a:p>
                      <a:r>
                        <a:rPr lang="en-US" altLang="zh-CN" sz="1200" dirty="0"/>
                        <a:t>11-19/0202r1</a:t>
                      </a:r>
                    </a:p>
                  </a:txBody>
                  <a:tcPr/>
                </a:tc>
                <a:extLst>
                  <a:ext uri="{0D108BD9-81ED-4DB2-BD59-A6C34878D82A}">
                    <a16:rowId xmlns:a16="http://schemas.microsoft.com/office/drawing/2014/main" val="10001"/>
                  </a:ext>
                </a:extLst>
              </a:tr>
              <a:tr h="160689">
                <a:tc>
                  <a:txBody>
                    <a:bodyPr/>
                    <a:lstStyle/>
                    <a:p>
                      <a:r>
                        <a:rPr lang="en-US" altLang="zh-CN" sz="1200" dirty="0"/>
                        <a:t>Selection Procedure document</a:t>
                      </a:r>
                    </a:p>
                  </a:txBody>
                  <a:tcPr/>
                </a:tc>
                <a:tc>
                  <a:txBody>
                    <a:bodyPr/>
                    <a:lstStyle/>
                    <a:p>
                      <a:r>
                        <a:rPr lang="en-US" altLang="zh-CN" sz="1200" dirty="0">
                          <a:solidFill>
                            <a:schemeClr val="tx1"/>
                          </a:solidFill>
                        </a:rPr>
                        <a:t>11-19/0030r6</a:t>
                      </a:r>
                    </a:p>
                  </a:txBody>
                  <a:tcPr/>
                </a:tc>
                <a:extLst>
                  <a:ext uri="{0D108BD9-81ED-4DB2-BD59-A6C34878D82A}">
                    <a16:rowId xmlns:a16="http://schemas.microsoft.com/office/drawing/2014/main" val="10002"/>
                  </a:ext>
                </a:extLst>
              </a:tr>
              <a:tr h="160355">
                <a:tc>
                  <a:txBody>
                    <a:bodyPr/>
                    <a:lstStyle/>
                    <a:p>
                      <a:r>
                        <a:rPr lang="en-US" altLang="zh-CN" sz="1200" dirty="0"/>
                        <a:t>Functional Requirement document</a:t>
                      </a:r>
                    </a:p>
                  </a:txBody>
                  <a:tcPr/>
                </a:tc>
                <a:tc>
                  <a:txBody>
                    <a:bodyPr/>
                    <a:lstStyle/>
                    <a:p>
                      <a:r>
                        <a:rPr lang="en-US" altLang="zh-CN" sz="1200" dirty="0">
                          <a:solidFill>
                            <a:schemeClr val="tx1"/>
                          </a:solidFill>
                        </a:rPr>
                        <a:t>11-19/0495r3</a:t>
                      </a:r>
                    </a:p>
                  </a:txBody>
                  <a:tcPr/>
                </a:tc>
                <a:extLst>
                  <a:ext uri="{0D108BD9-81ED-4DB2-BD59-A6C34878D82A}">
                    <a16:rowId xmlns:a16="http://schemas.microsoft.com/office/drawing/2014/main" val="10003"/>
                  </a:ext>
                </a:extLst>
              </a:tr>
              <a:tr h="160355">
                <a:tc>
                  <a:txBody>
                    <a:bodyPr/>
                    <a:lstStyle/>
                    <a:p>
                      <a:r>
                        <a:rPr lang="en-US" altLang="zh-CN" sz="1200" dirty="0"/>
                        <a:t>Spec Framework document</a:t>
                      </a:r>
                    </a:p>
                  </a:txBody>
                  <a:tcPr/>
                </a:tc>
                <a:tc>
                  <a:txBody>
                    <a:bodyPr/>
                    <a:lstStyle/>
                    <a:p>
                      <a:r>
                        <a:rPr lang="en-US" altLang="zh-CN" sz="1200" dirty="0">
                          <a:solidFill>
                            <a:schemeClr val="tx1"/>
                          </a:solidFill>
                        </a:rPr>
                        <a:t>11-19/0497r7</a:t>
                      </a:r>
                    </a:p>
                  </a:txBody>
                  <a:tcPr/>
                </a:tc>
                <a:extLst>
                  <a:ext uri="{0D108BD9-81ED-4DB2-BD59-A6C34878D82A}">
                    <a16:rowId xmlns:a16="http://schemas.microsoft.com/office/drawing/2014/main" val="10004"/>
                  </a:ext>
                </a:extLst>
              </a:tr>
              <a:tr h="160689">
                <a:tc>
                  <a:txBody>
                    <a:bodyPr/>
                    <a:lstStyle/>
                    <a:p>
                      <a:r>
                        <a:rPr lang="en-US" altLang="zh-CN" sz="1200" dirty="0"/>
                        <a:t>Liaison response to IEEE VT/ITS</a:t>
                      </a:r>
                      <a:r>
                        <a:rPr lang="en-US" altLang="zh-CN" sz="1200" baseline="0" dirty="0"/>
                        <a:t> 1609 WG</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11-19/0437r3</a:t>
                      </a:r>
                    </a:p>
                  </a:txBody>
                  <a:tcPr/>
                </a:tc>
                <a:extLst>
                  <a:ext uri="{0D108BD9-81ED-4DB2-BD59-A6C34878D82A}">
                    <a16:rowId xmlns:a16="http://schemas.microsoft.com/office/drawing/2014/main" val="10005"/>
                  </a:ext>
                </a:extLst>
              </a:tr>
              <a:tr h="160355">
                <a:tc>
                  <a:txBody>
                    <a:bodyPr/>
                    <a:lstStyle/>
                    <a:p>
                      <a:r>
                        <a:rPr lang="en-US" altLang="zh-CN" sz="1200" dirty="0"/>
                        <a:t>Liaison response</a:t>
                      </a:r>
                      <a:r>
                        <a:rPr lang="en-US" altLang="zh-CN" sz="1200" baseline="0" dirty="0"/>
                        <a:t> to ITU-T CITS</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11-19/0843r0</a:t>
                      </a:r>
                    </a:p>
                  </a:txBody>
                  <a:tcPr/>
                </a:tc>
                <a:extLst>
                  <a:ext uri="{0D108BD9-81ED-4DB2-BD59-A6C34878D82A}">
                    <a16:rowId xmlns:a16="http://schemas.microsoft.com/office/drawing/2014/main" val="10006"/>
                  </a:ext>
                </a:extLst>
              </a:tr>
              <a:tr h="160689">
                <a:tc>
                  <a:txBody>
                    <a:bodyPr/>
                    <a:lstStyle/>
                    <a:p>
                      <a:r>
                        <a:rPr lang="en-US" altLang="zh-CN" sz="1200" dirty="0" err="1"/>
                        <a:t>TBbd</a:t>
                      </a:r>
                      <a:r>
                        <a:rPr lang="en-US" altLang="zh-CN" sz="1200" baseline="0" dirty="0"/>
                        <a:t> FRD/SFD Motion Booklet</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11-19/0514r14</a:t>
                      </a:r>
                    </a:p>
                  </a:txBody>
                  <a:tcPr/>
                </a:tc>
                <a:extLst>
                  <a:ext uri="{0D108BD9-81ED-4DB2-BD59-A6C34878D82A}">
                    <a16:rowId xmlns:a16="http://schemas.microsoft.com/office/drawing/2014/main" val="10007"/>
                  </a:ext>
                </a:extLst>
              </a:tr>
              <a:tr h="160355">
                <a:tc>
                  <a:txBody>
                    <a:bodyPr/>
                    <a:lstStyle/>
                    <a:p>
                      <a:r>
                        <a:rPr lang="en-US" altLang="zh-CN" sz="1200" dirty="0" err="1"/>
                        <a:t>TGbd</a:t>
                      </a:r>
                      <a:r>
                        <a:rPr lang="en-US" altLang="zh-CN" sz="1200" dirty="0"/>
                        <a:t> Use Case</a:t>
                      </a:r>
                      <a:r>
                        <a:rPr lang="en-US" altLang="zh-CN" sz="1200" baseline="0" dirty="0"/>
                        <a:t> document</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11-19/1342r1</a:t>
                      </a:r>
                    </a:p>
                  </a:txBody>
                  <a:tcPr/>
                </a:tc>
                <a:extLst>
                  <a:ext uri="{0D108BD9-81ED-4DB2-BD59-A6C34878D82A}">
                    <a16:rowId xmlns:a16="http://schemas.microsoft.com/office/drawing/2014/main" val="10008"/>
                  </a:ext>
                </a:extLst>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sym typeface="+mn-ea"/>
                        </a:rPr>
                        <a:t>11-20/0774r10, </a:t>
                      </a:r>
                      <a:r>
                        <a:rPr lang="en-US" altLang="zh-CN" sz="1200" dirty="0">
                          <a:solidFill>
                            <a:schemeClr val="tx1"/>
                          </a:solidFill>
                        </a:rPr>
                        <a:t>11-20/1164r7, 11-20/1352r9, 11-20/1561r7, 11-20/1806r2, 11-20/1891r0, 11-20/1923r11, 11-21/0177r2, 11-21/0207r8, 11-21/0595r3, 11-21/0597r7, 11-21/0904r1, 11-21/0941r2, 11-21/1303r4, 11-21/1326r8,</a:t>
                      </a:r>
                      <a:r>
                        <a:rPr lang="en-US" altLang="zh-CN" sz="1200" baseline="0" dirty="0">
                          <a:solidFill>
                            <a:schemeClr val="tx1"/>
                          </a:solidFill>
                        </a:rPr>
                        <a:t> 11-21/1622r4, 11-21/1623r4, 11-21/1998r2, 11-21/1999r3, 11-21/2000r4, </a:t>
                      </a:r>
                      <a:r>
                        <a:rPr lang="en-US" altLang="zh-CN" sz="1200" baseline="0" dirty="0">
                          <a:solidFill>
                            <a:srgbClr val="0070C0"/>
                          </a:solidFill>
                        </a:rPr>
                        <a:t>11-22/0283r3, 11-22/0284r0</a:t>
                      </a:r>
                      <a:endParaRPr lang="en-US" altLang="zh-CN" sz="1200" dirty="0">
                        <a:solidFill>
                          <a:srgbClr val="0070C0"/>
                        </a:solidFill>
                        <a:sym typeface="+mn-ea"/>
                      </a:endParaRPr>
                    </a:p>
                  </a:txBody>
                  <a:tcPr/>
                </a:tc>
                <a:extLst>
                  <a:ext uri="{0D108BD9-81ED-4DB2-BD59-A6C34878D82A}">
                    <a16:rowId xmlns:a16="http://schemas.microsoft.com/office/drawing/2014/main" val="10009"/>
                  </a:ext>
                </a:extLst>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sym typeface="+mn-ea"/>
                        </a:rPr>
                        <a:t>11-20/0276r11, 11-20/1105r8, 11-20/1489r1, 11-20/1655r3, 11-20/1775r1, 11-20/1907r1, 11-21/0068r0,</a:t>
                      </a:r>
                      <a:r>
                        <a:rPr lang="en-US" altLang="zh-CN" sz="1200" baseline="0" dirty="0">
                          <a:solidFill>
                            <a:schemeClr val="tx1"/>
                          </a:solidFill>
                          <a:sym typeface="+mn-ea"/>
                        </a:rPr>
                        <a:t> </a:t>
                      </a:r>
                      <a:r>
                        <a:rPr lang="en-US" altLang="zh-CN" sz="1200" dirty="0">
                          <a:solidFill>
                            <a:schemeClr val="tx1"/>
                          </a:solidFill>
                          <a:sym typeface="+mn-ea"/>
                        </a:rPr>
                        <a:t>11-21/0117r0, 11-21/0327r0, 11-21/0453r0, 11-21/0454r0, 11-21/0565r0,</a:t>
                      </a:r>
                      <a:r>
                        <a:rPr lang="en-US" altLang="zh-CN" sz="1200" baseline="0" dirty="0">
                          <a:solidFill>
                            <a:schemeClr val="tx1"/>
                          </a:solidFill>
                          <a:sym typeface="+mn-ea"/>
                        </a:rPr>
                        <a:t> 11-21/0655r0, 11-21/0806r0, 11-21/0889r0, 11-21/1138r0, 11-21/1468r0, 11-21/1544r0, 11-21/1769r0, 11/21/1863r0, </a:t>
                      </a:r>
                      <a:r>
                        <a:rPr lang="en-US" altLang="zh-CN" sz="1200" baseline="0" dirty="0">
                          <a:solidFill>
                            <a:srgbClr val="0070C0"/>
                          </a:solidFill>
                          <a:sym typeface="+mn-ea"/>
                        </a:rPr>
                        <a:t>11-22/0167r0</a:t>
                      </a:r>
                      <a:endParaRPr lang="en-US" altLang="zh-CN" sz="1200" dirty="0">
                        <a:solidFill>
                          <a:srgbClr val="0070C0"/>
                        </a:solidFill>
                        <a:sym typeface="+mn-ea"/>
                      </a:endParaRPr>
                    </a:p>
                  </a:txBody>
                  <a:tcPr/>
                </a:tc>
                <a:extLst>
                  <a:ext uri="{0D108BD9-81ED-4DB2-BD59-A6C34878D82A}">
                    <a16:rowId xmlns:a16="http://schemas.microsoft.com/office/drawing/2014/main" val="10010"/>
                  </a:ext>
                </a:extLst>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rgbClr val="0070C0"/>
                          </a:solidFill>
                        </a:rPr>
                        <a:t>11-19/2045r15 (D3.0)</a:t>
                      </a:r>
                    </a:p>
                  </a:txBody>
                  <a:tcPr/>
                </a:tc>
                <a:extLst>
                  <a:ext uri="{0D108BD9-81ED-4DB2-BD59-A6C34878D82A}">
                    <a16:rowId xmlns:a16="http://schemas.microsoft.com/office/drawing/2014/main" val="10011"/>
                  </a:ext>
                </a:extLst>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11-20/0701r7 (D0.3), 11-20/1887r10 (LB251), 11-21/1296r6 (LB254), </a:t>
                      </a:r>
                      <a:r>
                        <a:rPr lang="en-US" altLang="zh-CN" sz="1200" dirty="0">
                          <a:solidFill>
                            <a:srgbClr val="0070C0"/>
                          </a:solidFill>
                        </a:rPr>
                        <a:t>11-21/2018r7 (LB259)</a:t>
                      </a:r>
                    </a:p>
                  </a:txBody>
                  <a:tcPr/>
                </a:tc>
                <a:extLst>
                  <a:ext uri="{0D108BD9-81ED-4DB2-BD59-A6C34878D82A}">
                    <a16:rowId xmlns:a16="http://schemas.microsoft.com/office/drawing/2014/main" val="10012"/>
                  </a:ext>
                </a:extLst>
              </a:tr>
              <a:tr h="160689">
                <a:tc>
                  <a:txBody>
                    <a:bodyPr/>
                    <a:lstStyle/>
                    <a:p>
                      <a:pPr>
                        <a:buNone/>
                      </a:pPr>
                      <a:r>
                        <a:rPr lang="en-US" altLang="zh-CN" sz="1200" dirty="0">
                          <a:solidFill>
                            <a:schemeClr val="tx1"/>
                          </a:solidFill>
                        </a:rPr>
                        <a:t>Coexistence</a:t>
                      </a:r>
                      <a:r>
                        <a:rPr lang="en-US" altLang="zh-CN" sz="1200" baseline="0" dirty="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11-20/1564r2</a:t>
                      </a:r>
                    </a:p>
                  </a:txBody>
                  <a:tcPr/>
                </a:tc>
                <a:extLst>
                  <a:ext uri="{0D108BD9-81ED-4DB2-BD59-A6C34878D82A}">
                    <a16:rowId xmlns:a16="http://schemas.microsoft.com/office/drawing/2014/main" val="10013"/>
                  </a:ext>
                </a:extLst>
              </a:tr>
              <a:tr h="160689">
                <a:tc>
                  <a:txBody>
                    <a:bodyPr/>
                    <a:lstStyle/>
                    <a:p>
                      <a:pPr>
                        <a:buNone/>
                      </a:pPr>
                      <a:r>
                        <a:rPr lang="en-US" altLang="zh-CN" sz="1200" dirty="0">
                          <a:solidFill>
                            <a:schemeClr val="tx1"/>
                          </a:solidFill>
                        </a:rPr>
                        <a:t>MDR</a:t>
                      </a:r>
                      <a:r>
                        <a:rPr lang="en-US" altLang="zh-CN" sz="1200" baseline="0" dirty="0">
                          <a:solidFill>
                            <a:schemeClr val="tx1"/>
                          </a:solidFill>
                        </a:rPr>
                        <a:t> Report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rgbClr val="0070C0"/>
                          </a:solidFill>
                        </a:rPr>
                        <a:t>11-22/0021r10</a:t>
                      </a:r>
                    </a:p>
                  </a:txBody>
                  <a:tcPr/>
                </a:tc>
                <a:extLst>
                  <a:ext uri="{0D108BD9-81ED-4DB2-BD59-A6C34878D82A}">
                    <a16:rowId xmlns:a16="http://schemas.microsoft.com/office/drawing/2014/main" val="10014"/>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IEEE 802.11 </a:t>
            </a:r>
            <a:r>
              <a:rPr lang="en-US" altLang="zh-CN" dirty="0" err="1"/>
              <a:t>TGbd</a:t>
            </a:r>
            <a:r>
              <a:rPr lang="en-US" altLang="zh-CN" dirty="0"/>
              <a:t> Timeline</a:t>
            </a:r>
            <a:endParaRPr lang="zh-CN" altLang="en-US" dirty="0"/>
          </a:p>
        </p:txBody>
      </p:sp>
      <p:sp>
        <p:nvSpPr>
          <p:cNvPr id="4" name="灯片编号占位符 3"/>
          <p:cNvSpPr>
            <a:spLocks noGrp="1"/>
          </p:cNvSpPr>
          <p:nvPr>
            <p:ph type="sldNum" idx="12"/>
          </p:nvPr>
        </p:nvSpPr>
        <p:spPr/>
        <p:txBody>
          <a:bodyPr/>
          <a:lstStyle/>
          <a:p>
            <a:pPr>
              <a:defRPr/>
            </a:pPr>
            <a:r>
              <a:rPr lang="en-US"/>
              <a:t>Slide </a:t>
            </a:r>
            <a:fld id="{B5CE3AE4-DCBA-4DC5-AE11-678723746781}" type="slidenum">
              <a:rPr lang="en-US" smtClean="0"/>
              <a:t>25</a:t>
            </a:fld>
            <a:endParaRPr lang="en-US"/>
          </a:p>
        </p:txBody>
      </p:sp>
      <p:sp>
        <p:nvSpPr>
          <p:cNvPr id="5" name="页脚占位符 4"/>
          <p:cNvSpPr>
            <a:spLocks noGrp="1"/>
          </p:cNvSpPr>
          <p:nvPr>
            <p:ph type="ftr" idx="14"/>
          </p:nvPr>
        </p:nvSpPr>
        <p:spPr/>
        <p:txBody>
          <a:bodyPr/>
          <a:lstStyle/>
          <a:p>
            <a:pPr>
              <a:defRPr/>
            </a:pPr>
            <a:r>
              <a:rPr lang="en-US" dirty="0"/>
              <a:t>Bo Sun (ZTE)</a:t>
            </a:r>
          </a:p>
        </p:txBody>
      </p:sp>
      <p:sp>
        <p:nvSpPr>
          <p:cNvPr id="8" name="日期占位符 5"/>
          <p:cNvSpPr>
            <a:spLocks noGrp="1"/>
          </p:cNvSpPr>
          <p:nvPr>
            <p:ph type="dt" idx="15"/>
          </p:nvPr>
        </p:nvSpPr>
        <p:spPr>
          <a:xfrm>
            <a:off x="929217" y="333375"/>
            <a:ext cx="2499764" cy="273050"/>
          </a:xfrm>
        </p:spPr>
        <p:txBody>
          <a:bodyPr/>
          <a:lstStyle/>
          <a:p>
            <a:pPr>
              <a:defRPr/>
            </a:pPr>
            <a:r>
              <a:rPr lang="en-US"/>
              <a:t>March 2022</a:t>
            </a:r>
            <a:endParaRPr lang="en-US" dirty="0"/>
          </a:p>
        </p:txBody>
      </p:sp>
      <p:sp>
        <p:nvSpPr>
          <p:cNvPr id="7"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D4.0 LB recirculation					Mar 2022</a:t>
            </a:r>
          </a:p>
          <a:p>
            <a:pPr lvl="1" defTabSz="337185">
              <a:buFont typeface="Arial" panose="020B0604020202020204" pitchFamily="34" charset="0"/>
              <a:buChar char="•"/>
              <a:defRPr/>
            </a:pPr>
            <a:r>
              <a:rPr lang="en-US" altLang="en-US" sz="2000" kern="0" dirty="0">
                <a:solidFill>
                  <a:schemeClr val="tx1"/>
                </a:solidFill>
                <a:sym typeface="+mn-ea"/>
              </a:rPr>
              <a:t>D4.0 LB unchanged recirculation 		Mar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SA Ballot (D4.0)					</a:t>
            </a:r>
            <a:r>
              <a:rPr lang="en-US" altLang="en-US" sz="2000" kern="0" dirty="0">
                <a:solidFill>
                  <a:schemeClr val="tx1"/>
                </a:solidFill>
                <a:cs typeface="+mn-ea"/>
                <a:sym typeface="Wingdings" panose="05000000000000000000" pitchFamily="2" charset="2"/>
              </a:rPr>
              <a:t>Mar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Sep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Oct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p:txBody>
          <a:bodyPr/>
          <a:lstStyle/>
          <a:p>
            <a:r>
              <a:rPr lang="en-US" dirty="0"/>
              <a:t>TGbe (Extremely High Throughput)</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1" y="1981201"/>
            <a:ext cx="10475383" cy="4343399"/>
          </a:xfrm>
        </p:spPr>
        <p:txBody>
          <a:bodyPr/>
          <a:lstStyle/>
          <a:p>
            <a:pPr>
              <a:buFont typeface="Arial" panose="020B0604020202020204" pitchFamily="34" charset="0"/>
              <a:buChar char="•"/>
            </a:pPr>
            <a:r>
              <a:rPr lang="en-US" sz="1600" dirty="0"/>
              <a:t>Since the January electronic interim meeting</a:t>
            </a:r>
          </a:p>
          <a:p>
            <a:pPr lvl="1">
              <a:buFont typeface="Arial" panose="020B0604020202020204" pitchFamily="34" charset="0"/>
              <a:buChar char="•"/>
            </a:pPr>
            <a:r>
              <a:rPr lang="en-US" sz="1400" dirty="0"/>
              <a:t>Held 13 teleconferences (4 Joint, 3 parallel MAC/PHY, and 6 MAC conf calls)</a:t>
            </a:r>
          </a:p>
          <a:p>
            <a:pPr marL="1200150" lvl="2" indent="-285750">
              <a:buFont typeface="Arial" panose="020B0604020202020204" pitchFamily="34" charset="0"/>
              <a:buChar char="•"/>
            </a:pPr>
            <a:r>
              <a:rPr lang="en-US" sz="1200" dirty="0"/>
              <a:t>Mainly focusing on comment resolution, and to a lesser extent on technical submissions.</a:t>
            </a:r>
          </a:p>
          <a:p>
            <a:pPr lvl="1">
              <a:buFont typeface="Arial" panose="020B0604020202020204" pitchFamily="34" charset="0"/>
              <a:buChar char="•"/>
            </a:pPr>
            <a:r>
              <a:rPr lang="en-US" sz="1400" dirty="0"/>
              <a:t>Delivered IEEE802.11be D1.4, which is available in the members area</a:t>
            </a:r>
          </a:p>
          <a:p>
            <a:pPr lvl="1">
              <a:buFont typeface="Arial" panose="020B0604020202020204" pitchFamily="34" charset="0"/>
              <a:buChar char="•"/>
            </a:pPr>
            <a:r>
              <a:rPr lang="en-US" sz="1400" dirty="0"/>
              <a:t>Resolved ~15% of the CIDs (approved/ready for motion) from WG CC36 on TGbe D1.0</a:t>
            </a:r>
          </a:p>
          <a:p>
            <a:pPr>
              <a:buFont typeface="Arial" panose="020B0604020202020204" pitchFamily="34" charset="0"/>
              <a:buChar char="•"/>
            </a:pPr>
            <a:r>
              <a:rPr lang="en-US" sz="1600" dirty="0"/>
              <a:t>Task group BE and ad-hoc groups operated smoothly following guidelines</a:t>
            </a:r>
          </a:p>
          <a:p>
            <a:pPr lvl="1">
              <a:buFont typeface="Arial" panose="020B0604020202020204" pitchFamily="34" charset="0"/>
              <a:buChar char="•"/>
            </a:pPr>
            <a:r>
              <a:rPr lang="en-US" sz="1400" dirty="0"/>
              <a:t>Ran straw polls on technical/comment submissions by using electronic polling systems</a:t>
            </a:r>
          </a:p>
          <a:p>
            <a:pPr marL="1200150" lvl="2" indent="-285750">
              <a:buFont typeface="Arial" panose="020B0604020202020204" pitchFamily="34" charset="0"/>
              <a:buChar char="•"/>
            </a:pPr>
            <a:r>
              <a:rPr lang="en-US" sz="1200" dirty="0"/>
              <a:t>Proposed draft texts and CR documents are expected to be included in subsequent TGbe drafts</a:t>
            </a:r>
          </a:p>
          <a:p>
            <a:pPr lvl="1">
              <a:buFont typeface="Arial" panose="020B0604020202020204" pitchFamily="34" charset="0"/>
              <a:buChar char="•"/>
            </a:pPr>
            <a:r>
              <a:rPr lang="en-US" sz="1400" dirty="0"/>
              <a:t>Ran (cumulative) motions during pre-announced Joint conference calls</a:t>
            </a:r>
          </a:p>
        </p:txBody>
      </p:sp>
      <p:sp>
        <p:nvSpPr>
          <p:cNvPr id="6" name="Slide Number Placeholder 5">
            <a:extLst>
              <a:ext uri="{FF2B5EF4-FFF2-40B4-BE49-F238E27FC236}">
                <a16:creationId xmlns:a16="http://schemas.microsoft.com/office/drawing/2014/main" id="{A03D9847-5657-4B58-B8FF-3668580ECB86}"/>
              </a:ext>
            </a:extLst>
          </p:cNvPr>
          <p:cNvSpPr>
            <a:spLocks noGrp="1"/>
          </p:cNvSpPr>
          <p:nvPr>
            <p:ph type="sldNum" idx="12"/>
          </p:nvPr>
        </p:nvSpPr>
        <p:spPr/>
        <p:txBody>
          <a:bodyPr/>
          <a:lstStyle/>
          <a:p>
            <a:r>
              <a:rPr lang="en-GB"/>
              <a:t>Slide </a:t>
            </a:r>
            <a:fld id="{DE40C9FC-4879-4F20-9ECA-A574A90476B7}" type="slidenum">
              <a:rPr lang="en-GB" smtClean="0"/>
              <a:pPr/>
              <a:t>26</a:t>
            </a:fld>
            <a:endParaRPr lang="en-GB"/>
          </a:p>
        </p:txBody>
      </p:sp>
      <p:sp>
        <p:nvSpPr>
          <p:cNvPr id="5" name="Footer Placeholder 4">
            <a:extLst>
              <a:ext uri="{FF2B5EF4-FFF2-40B4-BE49-F238E27FC236}">
                <a16:creationId xmlns:a16="http://schemas.microsoft.com/office/drawing/2014/main" id="{43F877FD-3629-4CD9-BDC2-2377AD7A92AF}"/>
              </a:ext>
            </a:extLst>
          </p:cNvPr>
          <p:cNvSpPr>
            <a:spLocks noGrp="1"/>
          </p:cNvSpPr>
          <p:nvPr>
            <p:ph type="ftr" idx="14"/>
          </p:nvPr>
        </p:nvSpPr>
        <p:spPr/>
        <p:txBody>
          <a:bodyPr/>
          <a:lstStyle/>
          <a:p>
            <a:r>
              <a:rPr lang="en-GB" dirty="0"/>
              <a:t>Alfred Asterjadhi, Qualcomm Inc.</a:t>
            </a:r>
          </a:p>
        </p:txBody>
      </p:sp>
      <p:sp>
        <p:nvSpPr>
          <p:cNvPr id="4" name="Date Placeholder 3">
            <a:extLst>
              <a:ext uri="{FF2B5EF4-FFF2-40B4-BE49-F238E27FC236}">
                <a16:creationId xmlns:a16="http://schemas.microsoft.com/office/drawing/2014/main" id="{7A49A46B-83F4-41E7-8168-FFD1DD87FEB5}"/>
              </a:ext>
            </a:extLst>
          </p:cNvPr>
          <p:cNvSpPr>
            <a:spLocks noGrp="1"/>
          </p:cNvSpPr>
          <p:nvPr>
            <p:ph type="dt" idx="15"/>
          </p:nvPr>
        </p:nvSpPr>
        <p:spPr/>
        <p:txBody>
          <a:bodyPr/>
          <a:lstStyle/>
          <a:p>
            <a:r>
              <a:rPr lang="en-US" dirty="0"/>
              <a:t>March 2022</a:t>
            </a:r>
            <a:endParaRPr lang="en-GB" dirty="0"/>
          </a:p>
        </p:txBody>
      </p:sp>
      <p:grpSp>
        <p:nvGrpSpPr>
          <p:cNvPr id="11" name="Group 10">
            <a:extLst>
              <a:ext uri="{FF2B5EF4-FFF2-40B4-BE49-F238E27FC236}">
                <a16:creationId xmlns:a16="http://schemas.microsoft.com/office/drawing/2014/main" id="{8DE90360-D941-43D1-853B-3415B3A0ED7E}"/>
              </a:ext>
            </a:extLst>
          </p:cNvPr>
          <p:cNvGrpSpPr/>
          <p:nvPr/>
        </p:nvGrpSpPr>
        <p:grpSpPr>
          <a:xfrm>
            <a:off x="8915400" y="5181600"/>
            <a:ext cx="3200399" cy="1055408"/>
            <a:chOff x="9370963" y="5383085"/>
            <a:chExt cx="2644301" cy="1017715"/>
          </a:xfrm>
        </p:grpSpPr>
        <p:sp>
          <p:nvSpPr>
            <p:cNvPr id="2" name="Rectangle 1">
              <a:extLst>
                <a:ext uri="{FF2B5EF4-FFF2-40B4-BE49-F238E27FC236}">
                  <a16:creationId xmlns:a16="http://schemas.microsoft.com/office/drawing/2014/main" id="{24DBDADD-EFD5-4EBD-8722-F83530F3A109}"/>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TextBox 8">
              <a:extLst>
                <a:ext uri="{FF2B5EF4-FFF2-40B4-BE49-F238E27FC236}">
                  <a16:creationId xmlns:a16="http://schemas.microsoft.com/office/drawing/2014/main" id="{F1036C4B-10F5-4228-BB94-1D0325C95929}"/>
                </a:ext>
              </a:extLst>
            </p:cNvPr>
            <p:cNvSpPr txBox="1"/>
            <p:nvPr/>
          </p:nvSpPr>
          <p:spPr>
            <a:xfrm>
              <a:off x="9663399" y="6093023"/>
              <a:ext cx="2071401" cy="307777"/>
            </a:xfrm>
            <a:prstGeom prst="rect">
              <a:avLst/>
            </a:prstGeom>
            <a:noFill/>
          </p:spPr>
          <p:txBody>
            <a:bodyPr wrap="none" rtlCol="0">
              <a:spAutoFit/>
            </a:bodyPr>
            <a:lstStyle/>
            <a:p>
              <a:r>
                <a:rPr lang="en-US" sz="1400" dirty="0">
                  <a:solidFill>
                    <a:schemeClr val="tx1"/>
                  </a:solidFill>
                </a:rPr>
                <a:t> CID Distribution (~4350)</a:t>
              </a:r>
            </a:p>
          </p:txBody>
        </p:sp>
        <p:sp>
          <p:nvSpPr>
            <p:cNvPr id="12" name="Rectangle 11">
              <a:extLst>
                <a:ext uri="{FF2B5EF4-FFF2-40B4-BE49-F238E27FC236}">
                  <a16:creationId xmlns:a16="http://schemas.microsoft.com/office/drawing/2014/main" id="{3CABFFB5-EB33-496A-8B11-9F178DE319A0}"/>
                </a:ext>
              </a:extLst>
            </p:cNvPr>
            <p:cNvSpPr/>
            <p:nvPr/>
          </p:nvSpPr>
          <p:spPr bwMode="auto">
            <a:xfrm>
              <a:off x="9370963" y="5578368"/>
              <a:ext cx="611237"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0C08FBFF-CEAD-49D5-BC69-DCF68E787267}"/>
                </a:ext>
              </a:extLst>
            </p:cNvPr>
            <p:cNvSpPr/>
            <p:nvPr/>
          </p:nvSpPr>
          <p:spPr bwMode="auto">
            <a:xfrm>
              <a:off x="9982199" y="5578368"/>
              <a:ext cx="1818051"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7FE48AD9-9D43-4965-A380-828DB24EF4E0}"/>
                </a:ext>
              </a:extLst>
            </p:cNvPr>
            <p:cNvSpPr/>
            <p:nvPr/>
          </p:nvSpPr>
          <p:spPr bwMode="auto">
            <a:xfrm>
              <a:off x="11800250" y="5578368"/>
              <a:ext cx="86948"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TextBox 9">
              <a:extLst>
                <a:ext uri="{FF2B5EF4-FFF2-40B4-BE49-F238E27FC236}">
                  <a16:creationId xmlns:a16="http://schemas.microsoft.com/office/drawing/2014/main" id="{13AC7F5B-8E05-46E5-8A8C-8CA361E79753}"/>
                </a:ext>
              </a:extLst>
            </p:cNvPr>
            <p:cNvSpPr txBox="1"/>
            <p:nvPr/>
          </p:nvSpPr>
          <p:spPr>
            <a:xfrm>
              <a:off x="11643046" y="5388508"/>
              <a:ext cx="372218" cy="261610"/>
            </a:xfrm>
            <a:prstGeom prst="rect">
              <a:avLst/>
            </a:prstGeom>
            <a:noFill/>
          </p:spPr>
          <p:txBody>
            <a:bodyPr wrap="none" rtlCol="0">
              <a:spAutoFit/>
            </a:bodyPr>
            <a:lstStyle/>
            <a:p>
              <a:r>
                <a:rPr lang="en-US" sz="1050" dirty="0">
                  <a:solidFill>
                    <a:schemeClr val="tx1"/>
                  </a:solidFill>
                </a:rPr>
                <a:t>9%</a:t>
              </a:r>
            </a:p>
          </p:txBody>
        </p:sp>
        <p:sp>
          <p:nvSpPr>
            <p:cNvPr id="23" name="TextBox 22">
              <a:extLst>
                <a:ext uri="{FF2B5EF4-FFF2-40B4-BE49-F238E27FC236}">
                  <a16:creationId xmlns:a16="http://schemas.microsoft.com/office/drawing/2014/main" id="{50D181A5-EDC2-4175-8345-CCC7A324853D}"/>
                </a:ext>
              </a:extLst>
            </p:cNvPr>
            <p:cNvSpPr txBox="1"/>
            <p:nvPr/>
          </p:nvSpPr>
          <p:spPr>
            <a:xfrm>
              <a:off x="10705115" y="5388508"/>
              <a:ext cx="431528" cy="253916"/>
            </a:xfrm>
            <a:prstGeom prst="rect">
              <a:avLst/>
            </a:prstGeom>
            <a:noFill/>
          </p:spPr>
          <p:txBody>
            <a:bodyPr wrap="none" rtlCol="0">
              <a:spAutoFit/>
            </a:bodyPr>
            <a:lstStyle/>
            <a:p>
              <a:r>
                <a:rPr lang="en-US" sz="1050" dirty="0">
                  <a:solidFill>
                    <a:schemeClr val="tx1"/>
                  </a:solidFill>
                </a:rPr>
                <a:t>67%</a:t>
              </a:r>
            </a:p>
          </p:txBody>
        </p:sp>
        <p:sp>
          <p:nvSpPr>
            <p:cNvPr id="24" name="TextBox 23">
              <a:extLst>
                <a:ext uri="{FF2B5EF4-FFF2-40B4-BE49-F238E27FC236}">
                  <a16:creationId xmlns:a16="http://schemas.microsoft.com/office/drawing/2014/main" id="{AAA1AB56-3428-4FAA-B81A-51FE57AE3119}"/>
                </a:ext>
              </a:extLst>
            </p:cNvPr>
            <p:cNvSpPr txBox="1"/>
            <p:nvPr/>
          </p:nvSpPr>
          <p:spPr>
            <a:xfrm>
              <a:off x="9542828" y="5383085"/>
              <a:ext cx="431528" cy="253916"/>
            </a:xfrm>
            <a:prstGeom prst="rect">
              <a:avLst/>
            </a:prstGeom>
            <a:noFill/>
          </p:spPr>
          <p:txBody>
            <a:bodyPr wrap="none" rtlCol="0">
              <a:spAutoFit/>
            </a:bodyPr>
            <a:lstStyle/>
            <a:p>
              <a:r>
                <a:rPr lang="en-US" sz="1050" dirty="0">
                  <a:solidFill>
                    <a:schemeClr val="tx1"/>
                  </a:solidFill>
                </a:rPr>
                <a:t>24%</a:t>
              </a:r>
            </a:p>
          </p:txBody>
        </p:sp>
      </p:grpSp>
      <p:grpSp>
        <p:nvGrpSpPr>
          <p:cNvPr id="22" name="Group 21">
            <a:extLst>
              <a:ext uri="{FF2B5EF4-FFF2-40B4-BE49-F238E27FC236}">
                <a16:creationId xmlns:a16="http://schemas.microsoft.com/office/drawing/2014/main" id="{AC91D0B6-3FF4-4CF1-B8A0-00FCE0FD1616}"/>
              </a:ext>
            </a:extLst>
          </p:cNvPr>
          <p:cNvGrpSpPr/>
          <p:nvPr/>
        </p:nvGrpSpPr>
        <p:grpSpPr>
          <a:xfrm>
            <a:off x="8301313" y="1971104"/>
            <a:ext cx="3988415" cy="2991312"/>
            <a:chOff x="8301313" y="1971104"/>
            <a:chExt cx="3988415" cy="2991312"/>
          </a:xfrm>
        </p:grpSpPr>
        <p:pic>
          <p:nvPicPr>
            <p:cNvPr id="21" name="Picture 20">
              <a:extLst>
                <a:ext uri="{FF2B5EF4-FFF2-40B4-BE49-F238E27FC236}">
                  <a16:creationId xmlns:a16="http://schemas.microsoft.com/office/drawing/2014/main" id="{EBDCB94B-6E5E-462C-ADE6-D1905C079E9C}"/>
                </a:ext>
              </a:extLst>
            </p:cNvPr>
            <p:cNvPicPr>
              <a:picLocks noChangeAspect="1"/>
            </p:cNvPicPr>
            <p:nvPr/>
          </p:nvPicPr>
          <p:blipFill>
            <a:blip r:embed="rId2"/>
            <a:stretch>
              <a:fillRect/>
            </a:stretch>
          </p:blipFill>
          <p:spPr>
            <a:xfrm>
              <a:off x="8301313" y="1971104"/>
              <a:ext cx="3988415" cy="2991312"/>
            </a:xfrm>
            <a:prstGeom prst="rect">
              <a:avLst/>
            </a:prstGeom>
          </p:spPr>
        </p:pic>
        <p:grpSp>
          <p:nvGrpSpPr>
            <p:cNvPr id="25" name="Group 24">
              <a:extLst>
                <a:ext uri="{FF2B5EF4-FFF2-40B4-BE49-F238E27FC236}">
                  <a16:creationId xmlns:a16="http://schemas.microsoft.com/office/drawing/2014/main" id="{E6D9511D-19D6-4C64-BC63-A88DC8DC09AC}"/>
                </a:ext>
              </a:extLst>
            </p:cNvPr>
            <p:cNvGrpSpPr/>
            <p:nvPr/>
          </p:nvGrpSpPr>
          <p:grpSpPr>
            <a:xfrm>
              <a:off x="8903612" y="2375888"/>
              <a:ext cx="2922974" cy="2274314"/>
              <a:chOff x="5952209" y="3333330"/>
              <a:chExt cx="2922974" cy="2274314"/>
            </a:xfrm>
          </p:grpSpPr>
          <p:sp>
            <p:nvSpPr>
              <p:cNvPr id="15" name="Rectangle 14">
                <a:extLst>
                  <a:ext uri="{FF2B5EF4-FFF2-40B4-BE49-F238E27FC236}">
                    <a16:creationId xmlns:a16="http://schemas.microsoft.com/office/drawing/2014/main" id="{432D1A93-4889-4393-9523-9230667923D8}"/>
                  </a:ext>
                </a:extLst>
              </p:cNvPr>
              <p:cNvSpPr/>
              <p:nvPr/>
            </p:nvSpPr>
            <p:spPr bwMode="auto">
              <a:xfrm>
                <a:off x="8260674" y="3928652"/>
                <a:ext cx="614509" cy="1676446"/>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Rectangle 29">
                <a:extLst>
                  <a:ext uri="{FF2B5EF4-FFF2-40B4-BE49-F238E27FC236}">
                    <a16:creationId xmlns:a16="http://schemas.microsoft.com/office/drawing/2014/main" id="{3933AA60-F542-42B1-B913-66B2AE660298}"/>
                  </a:ext>
                </a:extLst>
              </p:cNvPr>
              <p:cNvSpPr/>
              <p:nvPr/>
            </p:nvSpPr>
            <p:spPr bwMode="auto">
              <a:xfrm>
                <a:off x="5952209" y="3485730"/>
                <a:ext cx="598176" cy="2111711"/>
              </a:xfrm>
              <a:prstGeom prst="rect">
                <a:avLst/>
              </a:prstGeom>
              <a:solidFill>
                <a:srgbClr val="00B050"/>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31" name="Rectangle 30">
                <a:extLst>
                  <a:ext uri="{FF2B5EF4-FFF2-40B4-BE49-F238E27FC236}">
                    <a16:creationId xmlns:a16="http://schemas.microsoft.com/office/drawing/2014/main" id="{B886C7C5-FB81-4163-AEB7-A36163CF51EC}"/>
                  </a:ext>
                </a:extLst>
              </p:cNvPr>
              <p:cNvSpPr/>
              <p:nvPr/>
            </p:nvSpPr>
            <p:spPr bwMode="auto">
              <a:xfrm>
                <a:off x="6717073" y="4171530"/>
                <a:ext cx="604977" cy="1436051"/>
              </a:xfrm>
              <a:prstGeom prst="rect">
                <a:avLst/>
              </a:prstGeom>
              <a:solidFill>
                <a:srgbClr val="FF0000"/>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32" name="Rectangle 31">
                <a:extLst>
                  <a:ext uri="{FF2B5EF4-FFF2-40B4-BE49-F238E27FC236}">
                    <a16:creationId xmlns:a16="http://schemas.microsoft.com/office/drawing/2014/main" id="{F89B998F-6B3C-45E4-A29C-084B3495113D}"/>
                  </a:ext>
                </a:extLst>
              </p:cNvPr>
              <p:cNvSpPr/>
              <p:nvPr/>
            </p:nvSpPr>
            <p:spPr bwMode="auto">
              <a:xfrm>
                <a:off x="7481286" y="3333330"/>
                <a:ext cx="615219" cy="2274314"/>
              </a:xfrm>
              <a:prstGeom prst="rect">
                <a:avLst/>
              </a:prstGeom>
              <a:solidFill>
                <a:srgbClr val="0070C0"/>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grpSp>
    </p:spTree>
    <p:extLst>
      <p:ext uri="{BB962C8B-B14F-4D97-AF65-F5344CB8AC3E}">
        <p14:creationId xmlns:p14="http://schemas.microsoft.com/office/powerpoint/2010/main" val="1088807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5FFF3-3971-4A1D-9E32-FCF52E85E166}"/>
              </a:ext>
            </a:extLst>
          </p:cNvPr>
          <p:cNvSpPr>
            <a:spLocks noGrp="1"/>
          </p:cNvSpPr>
          <p:nvPr>
            <p:ph type="title"/>
          </p:nvPr>
        </p:nvSpPr>
        <p:spPr/>
        <p:txBody>
          <a:bodyPr/>
          <a:lstStyle/>
          <a:p>
            <a:r>
              <a:rPr lang="en-US" dirty="0"/>
              <a:t>TGbe (Extremely High Throughput)</a:t>
            </a:r>
          </a:p>
        </p:txBody>
      </p:sp>
      <p:sp>
        <p:nvSpPr>
          <p:cNvPr id="3" name="Content Placeholder 2">
            <a:extLst>
              <a:ext uri="{FF2B5EF4-FFF2-40B4-BE49-F238E27FC236}">
                <a16:creationId xmlns:a16="http://schemas.microsoft.com/office/drawing/2014/main" id="{31DC9244-F1D3-4E6B-8812-9165AD945109}"/>
              </a:ext>
            </a:extLst>
          </p:cNvPr>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solidFill>
                  <a:schemeClr val="tx1"/>
                </a:solidFill>
              </a:rPr>
              <a:t>TGbe has scheduled 6 conf. calls during the March electronic plenary</a:t>
            </a:r>
          </a:p>
          <a:p>
            <a:pPr lvl="1">
              <a:buFont typeface="Arial" panose="020B0604020202020204" pitchFamily="34" charset="0"/>
              <a:buChar char="•"/>
            </a:pPr>
            <a:r>
              <a:rPr lang="en-US" dirty="0"/>
              <a:t>Two Joint, and four parallel MAC/PHY calls</a:t>
            </a:r>
          </a:p>
          <a:p>
            <a:pPr lvl="2">
              <a:buFont typeface="Arial" panose="020B0604020202020204" pitchFamily="34" charset="0"/>
              <a:buChar char="•"/>
            </a:pPr>
            <a:r>
              <a:rPr lang="en-US" dirty="0"/>
              <a:t>Continue resolving comments from CC36, and discussion any PDTs, and technical submissions</a:t>
            </a:r>
          </a:p>
          <a:p>
            <a:pPr lvl="1">
              <a:buFont typeface="Arial" panose="020B0604020202020204" pitchFamily="34" charset="0"/>
              <a:buChar char="•"/>
            </a:pPr>
            <a:r>
              <a:rPr lang="en-US" dirty="0"/>
              <a:t>Targets:</a:t>
            </a:r>
          </a:p>
          <a:p>
            <a:pPr lvl="2">
              <a:buFont typeface="Arial" panose="020B0604020202020204" pitchFamily="34" charset="0"/>
              <a:buChar char="•"/>
            </a:pPr>
            <a:r>
              <a:rPr lang="en-US" dirty="0"/>
              <a:t>End CC36 processing</a:t>
            </a:r>
          </a:p>
          <a:p>
            <a:pPr lvl="2">
              <a:buFont typeface="Arial" panose="020B0604020202020204" pitchFamily="34" charset="0"/>
              <a:buChar char="•"/>
            </a:pPr>
            <a:r>
              <a:rPr lang="en-US" dirty="0"/>
              <a:t>Create IEEE802.11be D2.0 </a:t>
            </a:r>
          </a:p>
          <a:p>
            <a:pPr lvl="2">
              <a:buFont typeface="Arial" panose="020B0604020202020204" pitchFamily="34" charset="0"/>
              <a:buChar char="•"/>
            </a:pPr>
            <a:r>
              <a:rPr lang="en-US" dirty="0"/>
              <a:t>Go to WG letter ballot with IEEE802.11be D2.0</a:t>
            </a:r>
          </a:p>
          <a:p>
            <a:pPr marL="0" indent="0"/>
            <a:endParaRPr lang="en-US" dirty="0"/>
          </a:p>
          <a:p>
            <a:pPr>
              <a:buFont typeface="Arial" panose="020B0604020202020204" pitchFamily="34" charset="0"/>
              <a:buChar char="•"/>
            </a:pPr>
            <a:r>
              <a:rPr lang="en-US" dirty="0"/>
              <a:t>Agenda is available in </a:t>
            </a:r>
            <a:r>
              <a:rPr lang="en-US" dirty="0">
                <a:hlinkClick r:id="rId2"/>
              </a:rPr>
              <a:t>11-22/0271</a:t>
            </a:r>
            <a:endParaRPr lang="en-US" dirty="0"/>
          </a:p>
          <a:p>
            <a:pPr lvl="1">
              <a:buFont typeface="Arial" panose="020B0604020202020204" pitchFamily="34" charset="0"/>
              <a:buChar char="•"/>
            </a:pPr>
            <a:r>
              <a:rPr lang="en-US" u="sng" dirty="0">
                <a:highlight>
                  <a:srgbClr val="00FF00"/>
                </a:highlight>
              </a:rPr>
              <a:t>Schedule</a:t>
            </a:r>
            <a:r>
              <a:rPr lang="en-US" dirty="0"/>
              <a:t> is provided in the next slide</a:t>
            </a:r>
          </a:p>
        </p:txBody>
      </p:sp>
      <p:sp>
        <p:nvSpPr>
          <p:cNvPr id="4" name="Slide Number Placeholder 3">
            <a:extLst>
              <a:ext uri="{FF2B5EF4-FFF2-40B4-BE49-F238E27FC236}">
                <a16:creationId xmlns:a16="http://schemas.microsoft.com/office/drawing/2014/main" id="{3871601A-E80F-434B-A97D-F320083E6E3A}"/>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C7159C5-3E2B-41FA-9D49-BA4DCFB9A8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21C99AD-073C-44E2-9ED3-C4B1C975F366}"/>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7121104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6B6C1-2CF1-4FA7-A15B-497AAB3AE60D}"/>
              </a:ext>
            </a:extLst>
          </p:cNvPr>
          <p:cNvSpPr>
            <a:spLocks noGrp="1"/>
          </p:cNvSpPr>
          <p:nvPr>
            <p:ph type="title"/>
          </p:nvPr>
        </p:nvSpPr>
        <p:spPr/>
        <p:txBody>
          <a:bodyPr/>
          <a:lstStyle/>
          <a:p>
            <a:r>
              <a:rPr lang="en-US" dirty="0">
                <a:solidFill>
                  <a:schemeClr val="tx1"/>
                </a:solidFill>
              </a:rPr>
              <a:t>Teleconference Plan</a:t>
            </a:r>
          </a:p>
        </p:txBody>
      </p:sp>
      <p:sp>
        <p:nvSpPr>
          <p:cNvPr id="4" name="Slide Number Placeholder 3">
            <a:extLst>
              <a:ext uri="{FF2B5EF4-FFF2-40B4-BE49-F238E27FC236}">
                <a16:creationId xmlns:a16="http://schemas.microsoft.com/office/drawing/2014/main" id="{6A52FC8E-3F2C-4E2E-ABD1-7DF4A6D163B1}"/>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0806CAB-098F-4FA4-874C-F09858EA0A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E5D496B-D904-44CD-879F-8DF7E1D59DD1}"/>
              </a:ext>
            </a:extLst>
          </p:cNvPr>
          <p:cNvSpPr>
            <a:spLocks noGrp="1"/>
          </p:cNvSpPr>
          <p:nvPr>
            <p:ph type="dt" idx="15"/>
          </p:nvPr>
        </p:nvSpPr>
        <p:spPr/>
        <p:txBody>
          <a:bodyPr/>
          <a:lstStyle/>
          <a:p>
            <a:r>
              <a:rPr lang="en-US" dirty="0"/>
              <a:t>March 2022</a:t>
            </a:r>
            <a:endParaRPr lang="en-GB" dirty="0"/>
          </a:p>
        </p:txBody>
      </p:sp>
      <p:sp>
        <p:nvSpPr>
          <p:cNvPr id="8" name="Content Placeholder 2">
            <a:extLst>
              <a:ext uri="{FF2B5EF4-FFF2-40B4-BE49-F238E27FC236}">
                <a16:creationId xmlns:a16="http://schemas.microsoft.com/office/drawing/2014/main" id="{77F4F601-23E3-46B6-A79D-1B06F13D1768}"/>
              </a:ext>
            </a:extLst>
          </p:cNvPr>
          <p:cNvSpPr txBox="1">
            <a:spLocks/>
          </p:cNvSpPr>
          <p:nvPr/>
        </p:nvSpPr>
        <p:spPr bwMode="auto">
          <a:xfrm>
            <a:off x="6466708" y="1447801"/>
            <a:ext cx="5437717" cy="50276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lvl="0" indent="0">
              <a:spcBef>
                <a:spcPts val="0"/>
              </a:spcBef>
              <a:spcAft>
                <a:spcPts val="1200"/>
              </a:spcAft>
            </a:pPr>
            <a:r>
              <a:rPr lang="en-US" sz="1100" dirty="0">
                <a:latin typeface="Times New Roman" panose="02020603050405020304" pitchFamily="18" charset="0"/>
                <a:ea typeface="Times New Roman" panose="02020603050405020304" pitchFamily="18" charset="0"/>
              </a:rPr>
              <a:t>Apr 06		Wednesday 	– Joint**		10:00-12:00 ET </a:t>
            </a:r>
          </a:p>
          <a:p>
            <a:pPr marL="0" marR="0" lvl="0" indent="0">
              <a:spcBef>
                <a:spcPts val="0"/>
              </a:spcBef>
              <a:spcAft>
                <a:spcPts val="1200"/>
              </a:spcAft>
            </a:pPr>
            <a:r>
              <a:rPr lang="en-US" sz="1100" dirty="0">
                <a:latin typeface="Times New Roman" panose="02020603050405020304" pitchFamily="18" charset="0"/>
                <a:ea typeface="Times New Roman" panose="02020603050405020304" pitchFamily="18" charset="0"/>
              </a:rPr>
              <a:t>Apr 07		Thursday 	– MAC		10:00-12:00 ET</a:t>
            </a:r>
          </a:p>
          <a:p>
            <a:pPr marL="0" marR="0" lvl="0" indent="0">
              <a:spcBef>
                <a:spcPts val="0"/>
              </a:spcBef>
              <a:spcAft>
                <a:spcPts val="1200"/>
              </a:spcAft>
            </a:pPr>
            <a:r>
              <a:rPr lang="en-US" sz="1100" dirty="0">
                <a:latin typeface="Times New Roman" panose="02020603050405020304" pitchFamily="18" charset="0"/>
                <a:ea typeface="Times New Roman" panose="02020603050405020304" pitchFamily="18" charset="0"/>
              </a:rPr>
              <a:t>Apr 11			Monday 	– MAC/PHY		19:00-21:00 ET</a:t>
            </a:r>
          </a:p>
          <a:p>
            <a:pPr marL="0" marR="0" lvl="0" indent="0">
              <a:spcBef>
                <a:spcPts val="0"/>
              </a:spcBef>
              <a:spcAft>
                <a:spcPts val="1200"/>
              </a:spcAft>
            </a:pPr>
            <a:r>
              <a:rPr lang="en-US" sz="1100" dirty="0">
                <a:latin typeface="Times New Roman" panose="02020603050405020304" pitchFamily="18" charset="0"/>
                <a:ea typeface="Times New Roman" panose="02020603050405020304" pitchFamily="18" charset="0"/>
              </a:rPr>
              <a:t>Apr 13		Wednesday 	– Joint (Motions)	10:00-12:00 ET</a:t>
            </a:r>
          </a:p>
          <a:p>
            <a:pPr marL="0" marR="0" lvl="0" indent="0">
              <a:spcBef>
                <a:spcPts val="0"/>
              </a:spcBef>
              <a:spcAft>
                <a:spcPts val="1200"/>
              </a:spcAft>
            </a:pPr>
            <a:r>
              <a:rPr lang="en-US" sz="1100" dirty="0">
                <a:latin typeface="Times New Roman" panose="02020603050405020304" pitchFamily="18" charset="0"/>
                <a:ea typeface="Times New Roman" panose="02020603050405020304" pitchFamily="18" charset="0"/>
              </a:rPr>
              <a:t>Apr 14		Thursday 	– MAC		10:00-12:00 ET</a:t>
            </a:r>
          </a:p>
          <a:p>
            <a:pPr marL="0" marR="0" lvl="0" indent="0">
              <a:spcBef>
                <a:spcPts val="0"/>
              </a:spcBef>
              <a:spcAft>
                <a:spcPts val="1200"/>
              </a:spcAft>
            </a:pPr>
            <a:r>
              <a:rPr lang="en-US" sz="1100" dirty="0">
                <a:latin typeface="Times New Roman" panose="02020603050405020304" pitchFamily="18" charset="0"/>
                <a:ea typeface="Times New Roman" panose="02020603050405020304" pitchFamily="18" charset="0"/>
              </a:rPr>
              <a:t>Apr 18		Monday 	– MAC/PHY		19:00-21:00 ET</a:t>
            </a:r>
          </a:p>
          <a:p>
            <a:pPr marL="0" marR="0" lvl="0" indent="0">
              <a:spcBef>
                <a:spcPts val="0"/>
              </a:spcBef>
              <a:spcAft>
                <a:spcPts val="1200"/>
              </a:spcAft>
            </a:pPr>
            <a:r>
              <a:rPr lang="en-US" sz="1100" dirty="0">
                <a:latin typeface="Times New Roman" panose="02020603050405020304" pitchFamily="18" charset="0"/>
                <a:ea typeface="Times New Roman" panose="02020603050405020304" pitchFamily="18" charset="0"/>
              </a:rPr>
              <a:t>Apr 20		Wednesday	–Joint TGbe/TSN 	10:00-12:00 ET</a:t>
            </a:r>
          </a:p>
          <a:p>
            <a:pPr marL="0" marR="0" lvl="0" indent="0">
              <a:spcBef>
                <a:spcPts val="0"/>
              </a:spcBef>
              <a:spcAft>
                <a:spcPts val="1200"/>
              </a:spcAft>
            </a:pPr>
            <a:r>
              <a:rPr lang="en-US" sz="1100" dirty="0">
                <a:latin typeface="Times New Roman" panose="02020603050405020304" pitchFamily="18" charset="0"/>
                <a:ea typeface="Times New Roman" panose="02020603050405020304" pitchFamily="18" charset="0"/>
              </a:rPr>
              <a:t>Apr 21		Thursday 	– MAC		10:00-12:00 ET</a:t>
            </a:r>
          </a:p>
          <a:p>
            <a:pPr marL="0" marR="0" lvl="0" indent="0">
              <a:spcBef>
                <a:spcPts val="0"/>
              </a:spcBef>
              <a:spcAft>
                <a:spcPts val="1200"/>
              </a:spcAft>
            </a:pPr>
            <a:r>
              <a:rPr lang="en-US" sz="1100" dirty="0">
                <a:latin typeface="Times New Roman" panose="02020603050405020304" pitchFamily="18" charset="0"/>
                <a:ea typeface="Times New Roman" panose="02020603050405020304" pitchFamily="18" charset="0"/>
              </a:rPr>
              <a:t>Apr 25		Monday 	– MAC/PHY		19:00-21:00 ET</a:t>
            </a:r>
          </a:p>
          <a:p>
            <a:pPr marL="0" marR="0" lvl="0" indent="0">
              <a:spcBef>
                <a:spcPts val="0"/>
              </a:spcBef>
              <a:spcAft>
                <a:spcPts val="1200"/>
              </a:spcAft>
            </a:pPr>
            <a:r>
              <a:rPr lang="en-US" sz="1100" dirty="0">
                <a:latin typeface="Times New Roman" panose="02020603050405020304" pitchFamily="18" charset="0"/>
                <a:ea typeface="Times New Roman" panose="02020603050405020304" pitchFamily="18" charset="0"/>
              </a:rPr>
              <a:t>Apr 27		Wednesday 	– Joint (Motions) 	10:00-12:00 ET</a:t>
            </a:r>
          </a:p>
          <a:p>
            <a:pPr marL="0" marR="0" lvl="0" indent="0">
              <a:spcBef>
                <a:spcPts val="0"/>
              </a:spcBef>
              <a:spcAft>
                <a:spcPts val="1200"/>
              </a:spcAft>
            </a:pPr>
            <a:r>
              <a:rPr lang="en-US" sz="1100" dirty="0">
                <a:latin typeface="Times New Roman" panose="02020603050405020304" pitchFamily="18" charset="0"/>
                <a:ea typeface="Times New Roman" panose="02020603050405020304" pitchFamily="18" charset="0"/>
              </a:rPr>
              <a:t>Apr 28		Thursday 	– MAC		10:00-12:00  ET</a:t>
            </a:r>
          </a:p>
          <a:p>
            <a:pPr marL="0" marR="0" lvl="0" indent="0">
              <a:spcBef>
                <a:spcPts val="0"/>
              </a:spcBef>
              <a:spcAft>
                <a:spcPts val="1200"/>
              </a:spcAft>
            </a:pPr>
            <a:r>
              <a:rPr lang="en-US" sz="1100" dirty="0">
                <a:solidFill>
                  <a:srgbClr val="FF0000"/>
                </a:solidFill>
                <a:highlight>
                  <a:srgbClr val="00FFFF"/>
                </a:highlight>
                <a:latin typeface="Times New Roman" panose="02020603050405020304" pitchFamily="18" charset="0"/>
                <a:ea typeface="Times New Roman" panose="02020603050405020304" pitchFamily="18" charset="0"/>
              </a:rPr>
              <a:t>May 02		Monday 	– No Conf Call 	Holiday</a:t>
            </a:r>
          </a:p>
          <a:p>
            <a:pPr marL="0" marR="0" lvl="0" indent="0">
              <a:spcBef>
                <a:spcPts val="0"/>
              </a:spcBef>
              <a:spcAft>
                <a:spcPts val="1200"/>
              </a:spcAft>
            </a:pPr>
            <a:r>
              <a:rPr lang="en-US" sz="1100" dirty="0">
                <a:solidFill>
                  <a:srgbClr val="FF0000"/>
                </a:solidFill>
                <a:highlight>
                  <a:srgbClr val="00FFFF"/>
                </a:highlight>
                <a:latin typeface="Times New Roman" panose="02020603050405020304" pitchFamily="18" charset="0"/>
                <a:ea typeface="Times New Roman" panose="02020603050405020304" pitchFamily="18" charset="0"/>
              </a:rPr>
              <a:t>May 04		Wednesday 	– No Conf Call 	Holiday</a:t>
            </a:r>
          </a:p>
          <a:p>
            <a:pPr marL="0" marR="0" lvl="0" indent="0">
              <a:spcBef>
                <a:spcPts val="0"/>
              </a:spcBef>
              <a:spcAft>
                <a:spcPts val="1200"/>
              </a:spcAft>
            </a:pPr>
            <a:r>
              <a:rPr lang="en-US" sz="1100" dirty="0">
                <a:solidFill>
                  <a:srgbClr val="FF0000"/>
                </a:solidFill>
                <a:highlight>
                  <a:srgbClr val="00FFFF"/>
                </a:highlight>
                <a:latin typeface="Times New Roman" panose="02020603050405020304" pitchFamily="18" charset="0"/>
                <a:ea typeface="Times New Roman" panose="02020603050405020304" pitchFamily="18" charset="0"/>
              </a:rPr>
              <a:t>May 05		Thursday	– No Conf Call	Holiday</a:t>
            </a:r>
          </a:p>
          <a:p>
            <a:pPr marL="0" indent="0">
              <a:spcBef>
                <a:spcPts val="0"/>
              </a:spcBef>
              <a:spcAft>
                <a:spcPts val="1200"/>
              </a:spcAft>
            </a:pPr>
            <a:r>
              <a:rPr lang="en-GB" sz="1100" b="1" dirty="0">
                <a:effectLst/>
                <a:latin typeface="Times New Roman" panose="02020603050405020304" pitchFamily="18" charset="0"/>
                <a:ea typeface="Times New Roman" panose="02020603050405020304" pitchFamily="18" charset="0"/>
              </a:rPr>
              <a:t>** Can be modified to MAC/PHY on the fly with pre-announcement.</a:t>
            </a:r>
            <a:endParaRPr lang="en-US" sz="11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endParaRPr lang="en-US" sz="1400" dirty="0">
              <a:effectLst/>
              <a:latin typeface="Times New Roman" panose="02020603050405020304" pitchFamily="18" charset="0"/>
              <a:ea typeface="Times New Roman" panose="02020603050405020304" pitchFamily="18" charset="0"/>
            </a:endParaRPr>
          </a:p>
        </p:txBody>
      </p:sp>
      <p:sp>
        <p:nvSpPr>
          <p:cNvPr id="12" name="Content Placeholder 2">
            <a:extLst>
              <a:ext uri="{FF2B5EF4-FFF2-40B4-BE49-F238E27FC236}">
                <a16:creationId xmlns:a16="http://schemas.microsoft.com/office/drawing/2014/main" id="{1737DF73-1D87-41BC-91FB-A745EB8262F3}"/>
              </a:ext>
            </a:extLst>
          </p:cNvPr>
          <p:cNvSpPr txBox="1">
            <a:spLocks/>
          </p:cNvSpPr>
          <p:nvPr/>
        </p:nvSpPr>
        <p:spPr bwMode="auto">
          <a:xfrm>
            <a:off x="834435" y="1447801"/>
            <a:ext cx="5437717"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spcBef>
                <a:spcPts val="0"/>
              </a:spcBef>
              <a:spcAft>
                <a:spcPts val="1200"/>
              </a:spcAft>
            </a:pPr>
            <a:r>
              <a:rPr lang="en-US" sz="1100" dirty="0">
                <a:effectLst/>
                <a:highlight>
                  <a:srgbClr val="00FF00"/>
                </a:highlight>
                <a:latin typeface="Times New Roman" panose="02020603050405020304" pitchFamily="18" charset="0"/>
                <a:ea typeface="Times New Roman" panose="02020603050405020304" pitchFamily="18" charset="0"/>
              </a:rPr>
              <a:t>Mar 07 		Monday 	– MAC/PHY			19:00-21:00 ET</a:t>
            </a:r>
          </a:p>
          <a:p>
            <a:pPr marL="0" indent="0">
              <a:spcBef>
                <a:spcPts val="0"/>
              </a:spcBef>
              <a:spcAft>
                <a:spcPts val="1200"/>
              </a:spcAft>
            </a:pPr>
            <a:r>
              <a:rPr lang="en-US" sz="1100" dirty="0">
                <a:effectLst/>
                <a:highlight>
                  <a:srgbClr val="00FF00"/>
                </a:highlight>
                <a:latin typeface="Times New Roman" panose="02020603050405020304" pitchFamily="18" charset="0"/>
                <a:ea typeface="Times New Roman" panose="02020603050405020304" pitchFamily="18" charset="0"/>
              </a:rPr>
              <a:t>Mar 09			Wednesday	– Joint (Motions)		09:00-11:00 ET</a:t>
            </a:r>
          </a:p>
          <a:p>
            <a:pPr marL="0" indent="0">
              <a:spcBef>
                <a:spcPts val="0"/>
              </a:spcBef>
              <a:spcAft>
                <a:spcPts val="1200"/>
              </a:spcAft>
            </a:pPr>
            <a:r>
              <a:rPr lang="en-US" sz="1100" dirty="0">
                <a:effectLst/>
                <a:highlight>
                  <a:srgbClr val="00FF00"/>
                </a:highlight>
                <a:latin typeface="Times New Roman" panose="02020603050405020304" pitchFamily="18" charset="0"/>
                <a:ea typeface="Times New Roman" panose="02020603050405020304" pitchFamily="18" charset="0"/>
              </a:rPr>
              <a:t>Mar 07 		 Wednesday 	– MAC/PHY			19:00-21:00 ET</a:t>
            </a:r>
          </a:p>
          <a:p>
            <a:pPr marL="0" indent="0">
              <a:spcBef>
                <a:spcPts val="0"/>
              </a:spcBef>
              <a:spcAft>
                <a:spcPts val="1200"/>
              </a:spcAft>
            </a:pPr>
            <a:r>
              <a:rPr lang="en-US" sz="1100" dirty="0">
                <a:effectLst/>
                <a:highlight>
                  <a:srgbClr val="00FF00"/>
                </a:highlight>
                <a:latin typeface="Times New Roman" panose="02020603050405020304" pitchFamily="18" charset="0"/>
                <a:ea typeface="Times New Roman" panose="02020603050405020304" pitchFamily="18" charset="0"/>
              </a:rPr>
              <a:t>Mar 10			Thursday 	– MAC/PHY			09:00-11:00 ET</a:t>
            </a:r>
          </a:p>
          <a:p>
            <a:pPr marL="0" indent="0">
              <a:spcBef>
                <a:spcPts val="0"/>
              </a:spcBef>
              <a:spcAft>
                <a:spcPts val="1200"/>
              </a:spcAft>
            </a:pPr>
            <a:r>
              <a:rPr lang="en-US" sz="1100">
                <a:effectLst/>
                <a:highlight>
                  <a:srgbClr val="00FF00"/>
                </a:highlight>
                <a:latin typeface="Times New Roman" panose="02020603050405020304" pitchFamily="18" charset="0"/>
                <a:ea typeface="Times New Roman" panose="02020603050405020304" pitchFamily="18" charset="0"/>
              </a:rPr>
              <a:t>Mar 10 </a:t>
            </a:r>
            <a:r>
              <a:rPr lang="en-US" sz="1100" dirty="0">
                <a:effectLst/>
                <a:highlight>
                  <a:srgbClr val="00FF00"/>
                </a:highlight>
                <a:latin typeface="Times New Roman" panose="02020603050405020304" pitchFamily="18" charset="0"/>
                <a:ea typeface="Times New Roman" panose="02020603050405020304" pitchFamily="18" charset="0"/>
              </a:rPr>
              <a:t>		Thursday 	– MAC/PHY			19:00-21:00 ET</a:t>
            </a:r>
          </a:p>
          <a:p>
            <a:pPr marL="0" indent="0">
              <a:spcBef>
                <a:spcPts val="0"/>
              </a:spcBef>
              <a:spcAft>
                <a:spcPts val="1200"/>
              </a:spcAft>
            </a:pPr>
            <a:r>
              <a:rPr lang="en-US" sz="1100" dirty="0">
                <a:effectLst/>
                <a:highlight>
                  <a:srgbClr val="00FF00"/>
                </a:highlight>
                <a:latin typeface="Times New Roman" panose="02020603050405020304" pitchFamily="18" charset="0"/>
                <a:ea typeface="Times New Roman" panose="02020603050405020304" pitchFamily="18" charset="0"/>
              </a:rPr>
              <a:t>Mar 14			Monday 	– Joint (Motions)		09:00-11:00 ET</a:t>
            </a:r>
          </a:p>
          <a:p>
            <a:pPr marL="0" indent="0">
              <a:spcBef>
                <a:spcPts val="0"/>
              </a:spcBef>
              <a:spcAft>
                <a:spcPts val="1200"/>
              </a:spcAft>
            </a:pPr>
            <a:r>
              <a:rPr lang="en-US" sz="1100" dirty="0">
                <a:effectLst/>
                <a:latin typeface="Times New Roman" panose="02020603050405020304" pitchFamily="18" charset="0"/>
                <a:ea typeface="Times New Roman" panose="02020603050405020304" pitchFamily="18" charset="0"/>
              </a:rPr>
              <a:t>Mar 16		Wednesday	– MAC			10:00-12:00 ET</a:t>
            </a:r>
          </a:p>
          <a:p>
            <a:pPr marL="0" indent="0">
              <a:spcBef>
                <a:spcPts val="0"/>
              </a:spcBef>
              <a:spcAft>
                <a:spcPts val="1200"/>
              </a:spcAft>
            </a:pPr>
            <a:r>
              <a:rPr lang="en-US" sz="1100" dirty="0">
                <a:effectLst/>
                <a:latin typeface="Times New Roman" panose="02020603050405020304" pitchFamily="18" charset="0"/>
                <a:ea typeface="Times New Roman" panose="02020603050405020304" pitchFamily="18" charset="0"/>
              </a:rPr>
              <a:t>Mar 17		Thursday 	– MAC			10:00-12:00 ET</a:t>
            </a:r>
          </a:p>
          <a:p>
            <a:pPr marL="0" indent="0">
              <a:spcBef>
                <a:spcPts val="0"/>
              </a:spcBef>
              <a:spcAft>
                <a:spcPts val="1200"/>
              </a:spcAft>
            </a:pPr>
            <a:r>
              <a:rPr lang="en-US" sz="1100" dirty="0">
                <a:effectLst/>
                <a:latin typeface="Times New Roman" panose="02020603050405020304" pitchFamily="18" charset="0"/>
                <a:ea typeface="Times New Roman" panose="02020603050405020304" pitchFamily="18" charset="0"/>
              </a:rPr>
              <a:t>Mar 21		Monday 	– MAC/PHY			19:00-21:00 ET</a:t>
            </a:r>
          </a:p>
          <a:p>
            <a:pPr marL="0" indent="0">
              <a:spcBef>
                <a:spcPts val="0"/>
              </a:spcBef>
              <a:spcAft>
                <a:spcPts val="1200"/>
              </a:spcAft>
            </a:pPr>
            <a:r>
              <a:rPr lang="en-US" sz="1100" dirty="0">
                <a:effectLst/>
                <a:latin typeface="Times New Roman" panose="02020603050405020304" pitchFamily="18" charset="0"/>
                <a:ea typeface="Times New Roman" panose="02020603050405020304" pitchFamily="18" charset="0"/>
              </a:rPr>
              <a:t>Mar 23		Wednesday 	– Joint (Motions)		10:00-12:00 ET</a:t>
            </a:r>
          </a:p>
          <a:p>
            <a:pPr marL="0" indent="0">
              <a:spcBef>
                <a:spcPts val="0"/>
              </a:spcBef>
              <a:spcAft>
                <a:spcPts val="1200"/>
              </a:spcAft>
            </a:pPr>
            <a:r>
              <a:rPr lang="en-US" sz="1100" dirty="0">
                <a:effectLst/>
                <a:latin typeface="Times New Roman" panose="02020603050405020304" pitchFamily="18" charset="0"/>
                <a:ea typeface="Times New Roman" panose="02020603050405020304" pitchFamily="18" charset="0"/>
              </a:rPr>
              <a:t>Mar 24		Thursday 	– MAC			10:00-12:00 ET</a:t>
            </a:r>
          </a:p>
          <a:p>
            <a:pPr marL="0" indent="0">
              <a:spcBef>
                <a:spcPts val="0"/>
              </a:spcBef>
              <a:spcAft>
                <a:spcPts val="1200"/>
              </a:spcAft>
            </a:pPr>
            <a:r>
              <a:rPr lang="en-US" sz="1100" dirty="0">
                <a:effectLst/>
                <a:latin typeface="Times New Roman" panose="02020603050405020304" pitchFamily="18" charset="0"/>
                <a:ea typeface="Times New Roman" panose="02020603050405020304" pitchFamily="18" charset="0"/>
              </a:rPr>
              <a:t>Mar 28		Monday 	– MAC/PHY			19:00-21:00 ET</a:t>
            </a:r>
          </a:p>
          <a:p>
            <a:pPr marL="0" indent="0">
              <a:spcBef>
                <a:spcPts val="0"/>
              </a:spcBef>
              <a:spcAft>
                <a:spcPts val="1200"/>
              </a:spcAft>
            </a:pPr>
            <a:r>
              <a:rPr lang="en-US" sz="1100" dirty="0">
                <a:effectLst/>
                <a:latin typeface="Times New Roman" panose="02020603050405020304" pitchFamily="18" charset="0"/>
                <a:ea typeface="Times New Roman" panose="02020603050405020304" pitchFamily="18" charset="0"/>
              </a:rPr>
              <a:t>Mar 30		Wednesday 	– Joint**			10:00-12:00 ET</a:t>
            </a:r>
          </a:p>
          <a:p>
            <a:pPr marL="0" indent="0">
              <a:spcBef>
                <a:spcPts val="0"/>
              </a:spcBef>
              <a:spcAft>
                <a:spcPts val="1200"/>
              </a:spcAft>
            </a:pPr>
            <a:r>
              <a:rPr lang="en-US" sz="1100" dirty="0">
                <a:effectLst/>
                <a:latin typeface="Times New Roman" panose="02020603050405020304" pitchFamily="18" charset="0"/>
                <a:ea typeface="Times New Roman" panose="02020603050405020304" pitchFamily="18" charset="0"/>
              </a:rPr>
              <a:t>Mar 31		Thursday 	– MAC			10:00-12:00 ET</a:t>
            </a:r>
          </a:p>
          <a:p>
            <a:pPr marL="0" indent="0">
              <a:spcBef>
                <a:spcPts val="0"/>
              </a:spcBef>
              <a:spcAft>
                <a:spcPts val="1200"/>
              </a:spcAft>
            </a:pPr>
            <a:r>
              <a:rPr lang="en-US" sz="1100" dirty="0">
                <a:solidFill>
                  <a:srgbClr val="FF0000"/>
                </a:solidFill>
                <a:effectLst/>
                <a:highlight>
                  <a:srgbClr val="00FFFF"/>
                </a:highlight>
                <a:latin typeface="Times New Roman" panose="02020603050405020304" pitchFamily="18" charset="0"/>
                <a:ea typeface="Times New Roman" panose="02020603050405020304" pitchFamily="18" charset="0"/>
              </a:rPr>
              <a:t>Apr 04		Monday 	– No Conf Call		Holiday</a:t>
            </a:r>
          </a:p>
        </p:txBody>
      </p:sp>
    </p:spTree>
    <p:extLst>
      <p:ext uri="{BB962C8B-B14F-4D97-AF65-F5344CB8AC3E}">
        <p14:creationId xmlns:p14="http://schemas.microsoft.com/office/powerpoint/2010/main" val="5224983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t>TGbf</a:t>
            </a:r>
            <a:r>
              <a:rPr lang="en-US" altLang="zh-CN" dirty="0"/>
              <a:t> (WLAN Sensing)</a:t>
            </a:r>
            <a:r>
              <a:rPr lang="en-US" dirty="0"/>
              <a:t>–</a:t>
            </a:r>
            <a:r>
              <a:rPr lang="en-US" altLang="zh-CN" dirty="0"/>
              <a:t> March </a:t>
            </a:r>
            <a:r>
              <a:rPr lang="en-US" dirty="0"/>
              <a:t>2022</a:t>
            </a:r>
            <a:endParaRPr lang="en-GB" dirty="0"/>
          </a:p>
        </p:txBody>
      </p:sp>
      <p:sp>
        <p:nvSpPr>
          <p:cNvPr id="9218" name="Rectangle 2"/>
          <p:cNvSpPr>
            <a:spLocks noGrp="1" noChangeArrowheads="1"/>
          </p:cNvSpPr>
          <p:nvPr>
            <p:ph idx="1"/>
          </p:nvPr>
        </p:nvSpPr>
        <p:spPr>
          <a:xfrm>
            <a:off x="609600" y="1676400"/>
            <a:ext cx="7239000" cy="4495800"/>
          </a:xfrm>
          <a:ln/>
        </p:spPr>
        <p:txBody>
          <a:bodyPr/>
          <a:lstStyle/>
          <a:p>
            <a:pPr algn="just">
              <a:spcBef>
                <a:spcPts val="0"/>
              </a:spcBef>
              <a:spcAft>
                <a:spcPts val="600"/>
              </a:spcAft>
              <a:buFont typeface="Arial" panose="020B0604020202020204" pitchFamily="34" charset="0"/>
              <a:buChar char="•"/>
            </a:pPr>
            <a:r>
              <a:rPr lang="en-US" sz="2000" dirty="0"/>
              <a:t>Progress since </a:t>
            </a:r>
            <a:r>
              <a:rPr lang="en-US" altLang="zh-CN" sz="2000" dirty="0"/>
              <a:t>January </a:t>
            </a:r>
            <a:r>
              <a:rPr lang="en-US" sz="2000" dirty="0"/>
              <a:t>meeting</a:t>
            </a:r>
          </a:p>
          <a:p>
            <a:pPr marL="720725" lvl="1" indent="-342900" algn="just">
              <a:spcBef>
                <a:spcPts val="0"/>
              </a:spcBef>
              <a:spcAft>
                <a:spcPts val="600"/>
              </a:spcAft>
              <a:buFont typeface="Times New Roman" panose="02020603050405020304" pitchFamily="18" charset="0"/>
              <a:buChar char="−"/>
            </a:pPr>
            <a:r>
              <a:rPr lang="en-US" sz="1800" dirty="0">
                <a:solidFill>
                  <a:srgbClr val="0000FF"/>
                </a:solidFill>
              </a:rPr>
              <a:t>11</a:t>
            </a:r>
            <a:r>
              <a:rPr lang="en-US" sz="1800" dirty="0"/>
              <a:t> teleconference calls were held</a:t>
            </a:r>
          </a:p>
          <a:p>
            <a:pPr marL="720725" lvl="1" indent="-342900" algn="just">
              <a:spcBef>
                <a:spcPts val="0"/>
              </a:spcBef>
              <a:spcAft>
                <a:spcPts val="600"/>
              </a:spcAft>
              <a:buFont typeface="Times New Roman" panose="02020603050405020304" pitchFamily="18" charset="0"/>
              <a:buChar char="−"/>
            </a:pPr>
            <a:r>
              <a:rPr lang="en-US" sz="1800" dirty="0"/>
              <a:t>Presentation of technical submissions (e.g., Feedback type, general protocol and procedure, DMG/EDMG, </a:t>
            </a:r>
            <a:r>
              <a:rPr lang="en-US" sz="1800" dirty="0">
                <a:solidFill>
                  <a:srgbClr val="0000FF"/>
                </a:solidFill>
              </a:rPr>
              <a:t>PDT</a:t>
            </a:r>
            <a:r>
              <a:rPr lang="en-US" sz="1800" dirty="0"/>
              <a:t>……)</a:t>
            </a:r>
          </a:p>
          <a:p>
            <a:pPr marL="720725" lvl="1" indent="-342900" algn="just">
              <a:spcBef>
                <a:spcPts val="0"/>
              </a:spcBef>
              <a:spcAft>
                <a:spcPts val="600"/>
              </a:spcAft>
              <a:buFont typeface="Times New Roman" panose="02020603050405020304" pitchFamily="18" charset="0"/>
              <a:buChar char="−"/>
            </a:pPr>
            <a:r>
              <a:rPr lang="en-US" altLang="zh-CN" sz="1800" dirty="0"/>
              <a:t>Developing the SFD</a:t>
            </a:r>
          </a:p>
          <a:p>
            <a:pPr marL="720725" lvl="1" indent="-342900" algn="just">
              <a:spcBef>
                <a:spcPts val="0"/>
              </a:spcBef>
              <a:spcAft>
                <a:spcPts val="600"/>
              </a:spcAft>
              <a:buFont typeface="Times New Roman" panose="02020603050405020304" pitchFamily="18" charset="0"/>
              <a:buChar char="−"/>
            </a:pPr>
            <a:r>
              <a:rPr lang="en-US" altLang="zh-CN" sz="1800" dirty="0"/>
              <a:t>Worked towards the creation of </a:t>
            </a:r>
            <a:r>
              <a:rPr lang="en-US" altLang="zh-CN" sz="1800" dirty="0" err="1">
                <a:solidFill>
                  <a:srgbClr val="0000FF"/>
                </a:solidFill>
              </a:rPr>
              <a:t>TGbf</a:t>
            </a:r>
            <a:r>
              <a:rPr lang="en-US" altLang="zh-CN" sz="1800" dirty="0">
                <a:solidFill>
                  <a:srgbClr val="0000FF"/>
                </a:solidFill>
              </a:rPr>
              <a:t> D0.1 </a:t>
            </a:r>
            <a:r>
              <a:rPr lang="en-US" altLang="zh-CN" sz="1800" dirty="0"/>
              <a:t>(Detailed plan in the next slide)</a:t>
            </a:r>
          </a:p>
          <a:p>
            <a:pPr marL="1657350" lvl="3" indent="-342900" algn="just">
              <a:spcBef>
                <a:spcPts val="0"/>
              </a:spcBef>
              <a:spcAft>
                <a:spcPts val="600"/>
              </a:spcAft>
              <a:buFont typeface="Arial" panose="020B0604020202020204" pitchFamily="34" charset="0"/>
              <a:buChar char="•"/>
            </a:pPr>
            <a:endParaRPr lang="en-US" sz="1400" dirty="0"/>
          </a:p>
          <a:p>
            <a:pPr algn="just">
              <a:spcBef>
                <a:spcPts val="0"/>
              </a:spcBef>
              <a:spcAft>
                <a:spcPts val="600"/>
              </a:spcAft>
              <a:buFont typeface="Arial" panose="020B0604020202020204" pitchFamily="34" charset="0"/>
              <a:buChar char="•"/>
            </a:pPr>
            <a:r>
              <a:rPr lang="en-US" sz="2000" dirty="0"/>
              <a:t>Goals for </a:t>
            </a:r>
            <a:r>
              <a:rPr lang="en-US" altLang="zh-CN" sz="2000" dirty="0"/>
              <a:t>March </a:t>
            </a:r>
            <a:r>
              <a:rPr lang="en-US" sz="2000" dirty="0"/>
              <a:t>meeting</a:t>
            </a:r>
          </a:p>
          <a:p>
            <a:pPr marL="720725" lvl="1" indent="-342900" algn="just">
              <a:spcBef>
                <a:spcPts val="0"/>
              </a:spcBef>
              <a:spcAft>
                <a:spcPts val="600"/>
              </a:spcAft>
              <a:buFont typeface="Times New Roman" panose="02020603050405020304" pitchFamily="18" charset="0"/>
              <a:buChar char="−"/>
            </a:pPr>
            <a:r>
              <a:rPr lang="en-US" sz="1800" dirty="0">
                <a:solidFill>
                  <a:srgbClr val="0000FF"/>
                </a:solidFill>
              </a:rPr>
              <a:t>4</a:t>
            </a:r>
            <a:r>
              <a:rPr lang="en-US" sz="1800" dirty="0"/>
              <a:t> teleconference calls scheduled for </a:t>
            </a:r>
            <a:r>
              <a:rPr lang="en-US" sz="1800" dirty="0" err="1"/>
              <a:t>TGbf</a:t>
            </a:r>
            <a:r>
              <a:rPr lang="en-US" sz="1800" dirty="0"/>
              <a:t> (</a:t>
            </a:r>
            <a:r>
              <a:rPr lang="en-US" altLang="zh-CN" sz="1800" dirty="0">
                <a:solidFill>
                  <a:srgbClr val="0000FF"/>
                </a:solidFill>
              </a:rPr>
              <a:t>March 8, 9, 11, 14</a:t>
            </a:r>
            <a:r>
              <a:rPr lang="en-US" sz="1800" dirty="0"/>
              <a:t>)</a:t>
            </a:r>
          </a:p>
          <a:p>
            <a:pPr marL="720725" lvl="1" indent="-342900" algn="just">
              <a:spcBef>
                <a:spcPts val="0"/>
              </a:spcBef>
              <a:spcAft>
                <a:spcPts val="600"/>
              </a:spcAft>
              <a:buFont typeface="Times New Roman" panose="02020603050405020304" pitchFamily="18" charset="0"/>
              <a:buChar char="−"/>
            </a:pPr>
            <a:r>
              <a:rPr lang="en-US" sz="1800" dirty="0"/>
              <a:t>Presentation of technical submissions</a:t>
            </a:r>
          </a:p>
          <a:p>
            <a:pPr marL="720725" lvl="1" indent="-342900" algn="just">
              <a:spcBef>
                <a:spcPts val="0"/>
              </a:spcBef>
              <a:spcAft>
                <a:spcPts val="600"/>
              </a:spcAft>
              <a:buFont typeface="Times New Roman" panose="02020603050405020304" pitchFamily="18" charset="0"/>
              <a:buChar char="−"/>
            </a:pPr>
            <a:r>
              <a:rPr lang="en-US" sz="1800" dirty="0"/>
              <a:t>Speed up the technical discussion and </a:t>
            </a:r>
            <a:r>
              <a:rPr lang="en-US" altLang="zh-CN" sz="1800" dirty="0"/>
              <a:t>developing the </a:t>
            </a:r>
            <a:r>
              <a:rPr lang="en-US" altLang="zh-CN" sz="1800" dirty="0">
                <a:solidFill>
                  <a:srgbClr val="0000FF"/>
                </a:solidFill>
              </a:rPr>
              <a:t>SFD</a:t>
            </a:r>
            <a:r>
              <a:rPr lang="en-US" altLang="zh-CN" sz="1800" dirty="0"/>
              <a:t> and </a:t>
            </a:r>
            <a:r>
              <a:rPr lang="en-US" altLang="zh-CN" sz="1800" dirty="0">
                <a:solidFill>
                  <a:srgbClr val="0000FF"/>
                </a:solidFill>
              </a:rPr>
              <a:t>D0.1</a:t>
            </a:r>
            <a:r>
              <a:rPr lang="en-US" altLang="zh-CN" sz="1800" dirty="0"/>
              <a:t> (Requested </a:t>
            </a:r>
            <a:r>
              <a:rPr lang="en-US" altLang="zh-CN" sz="1800" dirty="0">
                <a:solidFill>
                  <a:srgbClr val="0000FF"/>
                </a:solidFill>
              </a:rPr>
              <a:t>3</a:t>
            </a:r>
            <a:r>
              <a:rPr lang="en-US" altLang="zh-CN" sz="1800" dirty="0"/>
              <a:t> calls per week)</a:t>
            </a:r>
            <a:endParaRPr lang="en-US" sz="1800" dirty="0"/>
          </a:p>
          <a:p>
            <a:pPr marL="1657350" lvl="3" indent="-342900" algn="just">
              <a:spcBef>
                <a:spcPts val="0"/>
              </a:spcBef>
              <a:spcAft>
                <a:spcPts val="600"/>
              </a:spcAft>
              <a:buFont typeface="Arial" panose="020B0604020202020204" pitchFamily="34" charset="0"/>
              <a:buChar char="•"/>
            </a:pPr>
            <a:endParaRPr lang="en-US" sz="1400" dirty="0"/>
          </a:p>
        </p:txBody>
      </p:sp>
      <p:graphicFrame>
        <p:nvGraphicFramePr>
          <p:cNvPr id="9" name="图表 8"/>
          <p:cNvGraphicFramePr/>
          <p:nvPr>
            <p:extLst>
              <p:ext uri="{D42A27DB-BD31-4B8C-83A1-F6EECF244321}">
                <p14:modId xmlns:p14="http://schemas.microsoft.com/office/powerpoint/2010/main" val="1898244245"/>
              </p:ext>
            </p:extLst>
          </p:nvPr>
        </p:nvGraphicFramePr>
        <p:xfrm>
          <a:off x="8077201" y="2222501"/>
          <a:ext cx="3981450" cy="3781425"/>
        </p:xfrm>
        <a:graphic>
          <a:graphicData uri="http://schemas.openxmlformats.org/drawingml/2006/chart">
            <c:chart xmlns:c="http://schemas.openxmlformats.org/drawingml/2006/chart" xmlns:r="http://schemas.openxmlformats.org/officeDocument/2006/relationships" r:id="rId3"/>
          </a:graphicData>
        </a:graphic>
      </p:graphicFrame>
      <p:sp>
        <p:nvSpPr>
          <p:cNvPr id="10" name="矩形 9"/>
          <p:cNvSpPr/>
          <p:nvPr/>
        </p:nvSpPr>
        <p:spPr>
          <a:xfrm>
            <a:off x="8077201" y="1787624"/>
            <a:ext cx="3981449" cy="349422"/>
          </a:xfrm>
          <a:prstGeom prst="rect">
            <a:avLst/>
          </a:prstGeom>
          <a:no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600"/>
              </a:spcBef>
              <a:spcAft>
                <a:spcPts val="0"/>
              </a:spcAft>
              <a:buClrTx/>
              <a:buSzTx/>
              <a:buFontTx/>
              <a:buNone/>
              <a:tabLst/>
              <a:defRPr/>
            </a:pPr>
            <a:r>
              <a:rPr kumimoji="0" lang="en-US" altLang="zh-CN" sz="1800" b="1" i="0" u="none" strike="noStrike" kern="0" cap="none" spc="0" normalizeH="0" baseline="0" noProof="0" dirty="0">
                <a:ln>
                  <a:noFill/>
                </a:ln>
                <a:solidFill>
                  <a:srgbClr val="0070C0"/>
                </a:solidFill>
                <a:effectLst/>
                <a:uLnTx/>
                <a:uFillTx/>
                <a:latin typeface="Arial" panose="020B0604020202020204"/>
                <a:ea typeface="微软雅黑" panose="020B0503020204020204" pitchFamily="34" charset="-122"/>
                <a:cs typeface="Calibri" panose="020F0502020204030204" pitchFamily="34" charset="0"/>
              </a:rPr>
              <a:t>Overall proposal: still increasing</a:t>
            </a:r>
          </a:p>
        </p:txBody>
      </p:sp>
      <p:sp>
        <p:nvSpPr>
          <p:cNvPr id="3" name="Footer Placeholder 2">
            <a:extLst>
              <a:ext uri="{FF2B5EF4-FFF2-40B4-BE49-F238E27FC236}">
                <a16:creationId xmlns:a16="http://schemas.microsoft.com/office/drawing/2014/main" id="{9203FA1A-DE4C-43A3-A18A-4B3A10660A22}"/>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2DA59BBD-B71C-48A8-A89A-ABEF228F94C1}"/>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7" name="Date Placeholder 6">
            <a:extLst>
              <a:ext uri="{FF2B5EF4-FFF2-40B4-BE49-F238E27FC236}">
                <a16:creationId xmlns:a16="http://schemas.microsoft.com/office/drawing/2014/main" id="{3674FB46-0556-4634-ABDE-EDA5C9B18C7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658738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Editors meeting: Agenda for 2021-03-07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Mandatory Draft Review for 11bd</a:t>
            </a:r>
          </a:p>
          <a:p>
            <a:r>
              <a:rPr lang="en-US" dirty="0"/>
              <a:t>Review WG Style Guide, 11be and </a:t>
            </a:r>
            <a:r>
              <a:rPr lang="en-US" dirty="0" err="1"/>
              <a:t>REVme</a:t>
            </a:r>
            <a:r>
              <a:rPr lang="en-US" dirty="0"/>
              <a:t> practice</a:t>
            </a:r>
          </a:p>
          <a:p>
            <a:r>
              <a:rPr lang="en-US" dirty="0"/>
              <a:t>	“Hyphenation with non” CID 1295 in </a:t>
            </a:r>
            <a:r>
              <a:rPr lang="en-US" dirty="0" err="1"/>
              <a:t>REVme</a:t>
            </a:r>
            <a:endParaRPr lang="en-US" dirty="0"/>
          </a:p>
          <a:p>
            <a:r>
              <a:rPr lang="en-US" dirty="0"/>
              <a:t>WG Style Guide for 802.11 draft </a:t>
            </a:r>
            <a:r>
              <a:rPr lang="en-US" dirty="0">
                <a:solidFill>
                  <a:schemeClr val="tx1"/>
                </a:solidFill>
              </a:rPr>
              <a:t>09/1034r19</a:t>
            </a:r>
          </a:p>
          <a:p>
            <a:r>
              <a:rPr lang="en-US" dirty="0"/>
              <a:t>Draft and Amendment alignments</a:t>
            </a:r>
          </a:p>
          <a:p>
            <a:endParaRPr lang="en-US" dirty="0"/>
          </a:p>
        </p:txBody>
      </p:sp>
      <p:sp>
        <p:nvSpPr>
          <p:cNvPr id="7" name="Footer Placeholder 6">
            <a:extLst>
              <a:ext uri="{FF2B5EF4-FFF2-40B4-BE49-F238E27FC236}">
                <a16:creationId xmlns:a16="http://schemas.microsoft.com/office/drawing/2014/main" id="{887BB409-6228-4F49-B957-670F44022066}"/>
              </a:ext>
            </a:extLst>
          </p:cNvPr>
          <p:cNvSpPr>
            <a:spLocks noGrp="1"/>
          </p:cNvSpPr>
          <p:nvPr>
            <p:ph type="ftr" idx="14"/>
          </p:nvPr>
        </p:nvSpPr>
        <p:spPr/>
        <p:txBody>
          <a:bodyPr/>
          <a:lstStyle/>
          <a:p>
            <a:r>
              <a:rPr lang="en-GB"/>
              <a:t>Peter Eccelsine, Cisco</a:t>
            </a:r>
            <a:endParaRPr lang="en-GB" dirty="0"/>
          </a:p>
        </p:txBody>
      </p:sp>
      <p:sp>
        <p:nvSpPr>
          <p:cNvPr id="8" name="Slide Number Placeholder 7">
            <a:extLst>
              <a:ext uri="{FF2B5EF4-FFF2-40B4-BE49-F238E27FC236}">
                <a16:creationId xmlns:a16="http://schemas.microsoft.com/office/drawing/2014/main" id="{A9492106-5A28-491B-BCEB-749C80B401A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9" name="Date Placeholder 8">
            <a:extLst>
              <a:ext uri="{FF2B5EF4-FFF2-40B4-BE49-F238E27FC236}">
                <a16:creationId xmlns:a16="http://schemas.microsoft.com/office/drawing/2014/main" id="{C4F3D3A6-CD31-4ECD-8E6F-4DCD0F63C06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58841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4878917" cy="609599"/>
          </a:xfrm>
        </p:spPr>
        <p:txBody>
          <a:bodyPr/>
          <a:lstStyle/>
          <a:p>
            <a:r>
              <a:rPr lang="en-US" altLang="zh-CN" dirty="0" err="1"/>
              <a:t>TGbf</a:t>
            </a:r>
            <a:r>
              <a:rPr lang="en-US" altLang="zh-CN" dirty="0"/>
              <a:t> Timeline (</a:t>
            </a:r>
            <a:r>
              <a:rPr lang="en-US" altLang="zh-CN" dirty="0">
                <a:solidFill>
                  <a:srgbClr val="FF0000"/>
                </a:solidFill>
              </a:rPr>
              <a:t>Updated</a:t>
            </a:r>
            <a:r>
              <a:rPr lang="en-US" altLang="zh-CN" dirty="0"/>
              <a:t>)</a:t>
            </a:r>
          </a:p>
        </p:txBody>
      </p:sp>
      <p:sp>
        <p:nvSpPr>
          <p:cNvPr id="8" name="Rectangle 3"/>
          <p:cNvSpPr txBox="1">
            <a:spLocks noChangeArrowheads="1"/>
          </p:cNvSpPr>
          <p:nvPr/>
        </p:nvSpPr>
        <p:spPr bwMode="auto">
          <a:xfrm>
            <a:off x="685800" y="1447800"/>
            <a:ext cx="5107518"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600" kern="0" dirty="0">
                <a:solidFill>
                  <a:srgbClr val="000000"/>
                </a:solidFill>
              </a:rPr>
              <a:t>PAR approved			Sep 2020</a:t>
            </a:r>
          </a:p>
          <a:p>
            <a:pPr marL="161925" lvl="1" indent="-233363" algn="just" defTabSz="685800" eaLnBrk="1" fontAlgn="auto" hangingPunct="1">
              <a:spcBef>
                <a:spcPts val="600"/>
              </a:spcBef>
              <a:spcAft>
                <a:spcPts val="600"/>
              </a:spcAft>
              <a:defRPr/>
            </a:pPr>
            <a:r>
              <a:rPr lang="en-US" altLang="zh-CN" sz="1600" kern="0" dirty="0">
                <a:solidFill>
                  <a:srgbClr val="000000"/>
                </a:solidFill>
              </a:rPr>
              <a:t>First TG meeting			Oct 2020</a:t>
            </a:r>
          </a:p>
          <a:p>
            <a:pPr marL="161925" lvl="1" indent="-233363" algn="just" defTabSz="685800" eaLnBrk="1" fontAlgn="auto" hangingPunct="1">
              <a:spcBef>
                <a:spcPts val="600"/>
              </a:spcBef>
              <a:spcAft>
                <a:spcPts val="600"/>
              </a:spcAft>
              <a:defRPr/>
            </a:pPr>
            <a:r>
              <a:rPr lang="en-US" altLang="zh-CN" sz="1600" kern="0" dirty="0">
                <a:solidFill>
                  <a:srgbClr val="FF0000"/>
                </a:solidFill>
              </a:rPr>
              <a:t>Comment Collection (D0.1)	</a:t>
            </a:r>
            <a:r>
              <a:rPr lang="en-US" altLang="zh-CN" sz="1600" i="1" strike="sngStrike" kern="0" dirty="0">
                <a:solidFill>
                  <a:srgbClr val="FF0000"/>
                </a:solidFill>
              </a:rPr>
              <a:t>Jan 2022</a:t>
            </a:r>
            <a:r>
              <a:rPr lang="en-US" altLang="zh-CN" sz="1600" i="1" kern="0" dirty="0">
                <a:solidFill>
                  <a:srgbClr val="FF0000"/>
                </a:solidFill>
                <a:sym typeface="Wingdings" panose="05000000000000000000" pitchFamily="2" charset="2"/>
              </a:rPr>
              <a:t>Mar 2022</a:t>
            </a:r>
            <a:endParaRPr lang="en-US" altLang="zh-CN" sz="1600" i="1" kern="0" dirty="0">
              <a:solidFill>
                <a:srgbClr val="FF0000"/>
              </a:solidFill>
            </a:endParaRPr>
          </a:p>
          <a:p>
            <a:pPr marL="161925" lvl="1" indent="-233363" algn="just" defTabSz="685800" eaLnBrk="1" fontAlgn="auto" hangingPunct="1">
              <a:spcBef>
                <a:spcPts val="600"/>
              </a:spcBef>
              <a:spcAft>
                <a:spcPts val="600"/>
              </a:spcAft>
              <a:defRPr/>
            </a:pPr>
            <a:r>
              <a:rPr lang="en-US" altLang="zh-CN" sz="1600" kern="0" dirty="0">
                <a:solidFill>
                  <a:srgbClr val="FF0000"/>
                </a:solidFill>
              </a:rPr>
              <a:t>Initial Letter Ballot (D1.0)	</a:t>
            </a:r>
            <a:r>
              <a:rPr lang="en-US" altLang="zh-CN" sz="1600" i="1" strike="sngStrike" kern="0" dirty="0">
                <a:solidFill>
                  <a:srgbClr val="FF0000"/>
                </a:solidFill>
              </a:rPr>
              <a:t>Jul 2022</a:t>
            </a:r>
            <a:r>
              <a:rPr lang="en-US" altLang="zh-CN" sz="1600" i="1" kern="0" dirty="0">
                <a:solidFill>
                  <a:srgbClr val="FF0000"/>
                </a:solidFill>
                <a:sym typeface="Wingdings" panose="05000000000000000000" pitchFamily="2" charset="2"/>
              </a:rPr>
              <a:t> Sep</a:t>
            </a:r>
            <a:r>
              <a:rPr lang="en-US" altLang="zh-CN" sz="16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600" kern="0" dirty="0">
                <a:solidFill>
                  <a:srgbClr val="000000"/>
                </a:solidFill>
              </a:rPr>
              <a:t>Recirculation LB (D2.0)		</a:t>
            </a:r>
            <a:r>
              <a:rPr lang="en-US" altLang="zh-CN" sz="1600" i="1" kern="0" dirty="0">
                <a:solidFill>
                  <a:srgbClr val="000000"/>
                </a:solidFill>
              </a:rPr>
              <a:t>Jan 2023</a:t>
            </a:r>
          </a:p>
          <a:p>
            <a:pPr marL="161925" lvl="1" indent="-233363" algn="just" defTabSz="685800" eaLnBrk="1" fontAlgn="auto" hangingPunct="1">
              <a:spcBef>
                <a:spcPts val="600"/>
              </a:spcBef>
              <a:spcAft>
                <a:spcPts val="600"/>
              </a:spcAft>
              <a:defRPr/>
            </a:pPr>
            <a:r>
              <a:rPr lang="en-US" altLang="zh-CN" sz="1600" kern="0" dirty="0">
                <a:solidFill>
                  <a:srgbClr val="000000"/>
                </a:solidFill>
              </a:rPr>
              <a:t>Recirculation LB (D3.0)		</a:t>
            </a:r>
            <a:r>
              <a:rPr lang="en-US" altLang="zh-CN" sz="1600" i="1" kern="0" dirty="0"/>
              <a:t>May </a:t>
            </a:r>
            <a:r>
              <a:rPr lang="en-US" altLang="zh-CN" sz="16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600" kern="0" dirty="0">
                <a:solidFill>
                  <a:srgbClr val="FF0000"/>
                </a:solidFill>
              </a:rPr>
              <a:t>Recirculation LB (D4.0)	 	</a:t>
            </a:r>
            <a:r>
              <a:rPr lang="en-US" altLang="zh-CN" sz="1600" i="1" kern="0" dirty="0">
                <a:solidFill>
                  <a:srgbClr val="FF0000"/>
                </a:solidFill>
              </a:rPr>
              <a:t>July 2023</a:t>
            </a:r>
          </a:p>
          <a:p>
            <a:pPr marL="161925" lvl="1" indent="-233363" algn="just" defTabSz="685800" eaLnBrk="1" fontAlgn="auto" hangingPunct="1">
              <a:spcBef>
                <a:spcPts val="600"/>
              </a:spcBef>
              <a:spcAft>
                <a:spcPts val="600"/>
              </a:spcAft>
              <a:defRPr/>
            </a:pPr>
            <a:r>
              <a:rPr lang="en-US" altLang="zh-CN" sz="1600" kern="0" dirty="0">
                <a:solidFill>
                  <a:srgbClr val="000000"/>
                </a:solidFill>
              </a:rPr>
              <a:t>Initial SA Ballot (D4.0)	 	</a:t>
            </a:r>
            <a:r>
              <a:rPr lang="en-US" altLang="zh-CN" sz="1600" kern="0" dirty="0"/>
              <a:t>Sep </a:t>
            </a:r>
            <a:r>
              <a:rPr lang="en-US" altLang="zh-CN" sz="1600" kern="0" dirty="0">
                <a:solidFill>
                  <a:srgbClr val="000000"/>
                </a:solidFill>
              </a:rPr>
              <a:t>2023</a:t>
            </a:r>
          </a:p>
          <a:p>
            <a:pPr marL="161925" lvl="1" indent="-233363" algn="just" defTabSz="685800" eaLnBrk="1" fontAlgn="auto" hangingPunct="1">
              <a:spcBef>
                <a:spcPts val="600"/>
              </a:spcBef>
              <a:spcAft>
                <a:spcPts val="600"/>
              </a:spcAft>
              <a:defRPr/>
            </a:pPr>
            <a:r>
              <a:rPr lang="en-US" altLang="zh-CN" sz="1600" kern="0" dirty="0">
                <a:solidFill>
                  <a:srgbClr val="000000"/>
                </a:solidFill>
              </a:rPr>
              <a:t>Final 802.11 WG approval		</a:t>
            </a:r>
            <a:r>
              <a:rPr lang="en-US" altLang="zh-CN" sz="1600" i="1" kern="0" dirty="0">
                <a:solidFill>
                  <a:srgbClr val="000000"/>
                </a:solidFill>
              </a:rPr>
              <a:t>July 2024 </a:t>
            </a:r>
          </a:p>
          <a:p>
            <a:pPr marL="161925" lvl="1" indent="-233363" algn="just" defTabSz="685800" eaLnBrk="1" fontAlgn="auto" hangingPunct="1">
              <a:spcBef>
                <a:spcPts val="600"/>
              </a:spcBef>
              <a:spcAft>
                <a:spcPts val="600"/>
              </a:spcAft>
              <a:defRPr/>
            </a:pPr>
            <a:r>
              <a:rPr lang="en-US" altLang="zh-CN" sz="1600" kern="0" dirty="0">
                <a:solidFill>
                  <a:srgbClr val="000000"/>
                </a:solidFill>
              </a:rPr>
              <a:t>802 EC approval			</a:t>
            </a:r>
            <a:r>
              <a:rPr lang="en-US" altLang="zh-CN" sz="1600" i="1" kern="0" dirty="0">
                <a:solidFill>
                  <a:srgbClr val="000000"/>
                </a:solidFill>
              </a:rPr>
              <a:t>July 2024 </a:t>
            </a:r>
          </a:p>
          <a:p>
            <a:pPr marL="161925" lvl="1" indent="-233363" algn="just" defTabSz="685800" eaLnBrk="1" fontAlgn="auto" hangingPunct="1">
              <a:spcBef>
                <a:spcPts val="600"/>
              </a:spcBef>
              <a:spcAft>
                <a:spcPts val="600"/>
              </a:spcAft>
              <a:defRPr/>
            </a:pPr>
            <a:r>
              <a:rPr lang="en-US" altLang="zh-CN" sz="1600" kern="0" dirty="0" err="1">
                <a:solidFill>
                  <a:srgbClr val="000000"/>
                </a:solidFill>
              </a:rPr>
              <a:t>RevCom</a:t>
            </a:r>
            <a:r>
              <a:rPr lang="en-US" altLang="zh-CN" sz="1600" kern="0" dirty="0">
                <a:solidFill>
                  <a:srgbClr val="000000"/>
                </a:solidFill>
              </a:rPr>
              <a:t> and SASB approval 		Sep 2024</a:t>
            </a:r>
          </a:p>
        </p:txBody>
      </p:sp>
      <p:sp>
        <p:nvSpPr>
          <p:cNvPr id="9" name="Rectangle 2"/>
          <p:cNvSpPr txBox="1">
            <a:spLocks noChangeArrowheads="1"/>
          </p:cNvSpPr>
          <p:nvPr/>
        </p:nvSpPr>
        <p:spPr bwMode="auto">
          <a:xfrm>
            <a:off x="7143757" y="718722"/>
            <a:ext cx="5048244" cy="548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eaLnBrk="1" fontAlgn="auto" latinLnBrk="0" hangingPunct="1">
              <a:lnSpc>
                <a:spcPct val="100000"/>
              </a:lnSpc>
              <a:spcBef>
                <a:spcPct val="20000"/>
              </a:spcBef>
              <a:spcAft>
                <a:spcPts val="0"/>
              </a:spcAft>
              <a:buClrTx/>
              <a:buSzTx/>
              <a:buFontTx/>
              <a:buNone/>
              <a:tabLst/>
              <a:defRPr/>
            </a:pPr>
            <a:r>
              <a:rPr kumimoji="0" lang="en-US" altLang="zh-CN" sz="28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Timeline for </a:t>
            </a:r>
            <a:r>
              <a:rPr kumimoji="0" lang="en-US" altLang="zh-CN" sz="2800" b="1" i="0" u="none" strike="noStrike" kern="0" cap="none" spc="0" normalizeH="0" baseline="0" noProof="0" dirty="0">
                <a:ln>
                  <a:noFill/>
                </a:ln>
                <a:solidFill>
                  <a:srgbClr val="0000FF"/>
                </a:solidFill>
                <a:effectLst/>
                <a:uLnTx/>
                <a:uFillTx/>
                <a:latin typeface="Times New Roman" panose="02020603050405020304" pitchFamily="18" charset="0"/>
                <a:ea typeface="MS PGothic" panose="020B0600070205080204" pitchFamily="34" charset="-128"/>
              </a:rPr>
              <a:t>D0.1 </a:t>
            </a:r>
            <a:r>
              <a:rPr kumimoji="0" lang="en-US" altLang="zh-CN" sz="28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(Tentative)</a:t>
            </a:r>
          </a:p>
        </p:txBody>
      </p:sp>
      <p:sp>
        <p:nvSpPr>
          <p:cNvPr id="10" name="Rectangle 3"/>
          <p:cNvSpPr txBox="1">
            <a:spLocks noChangeArrowheads="1"/>
          </p:cNvSpPr>
          <p:nvPr/>
        </p:nvSpPr>
        <p:spPr bwMode="auto">
          <a:xfrm>
            <a:off x="6172201" y="1295400"/>
            <a:ext cx="6019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79388" marR="0" lvl="0" indent="-179388" defTabSz="914400" eaLnBrk="1" fontAlgn="auto" latinLnBrk="0" hangingPunct="1">
              <a:lnSpc>
                <a:spcPct val="100000"/>
              </a:lnSpc>
              <a:spcBef>
                <a:spcPts val="600"/>
              </a:spcBef>
              <a:spcAft>
                <a:spcPts val="0"/>
              </a:spcAft>
              <a:buClrTx/>
              <a:buSzTx/>
              <a:buFontTx/>
              <a:buChar char="•"/>
              <a:tabLst/>
              <a:defRPr/>
            </a:pPr>
            <a:r>
              <a:rPr kumimoji="0" lang="en-US" altLang="zh-CN" sz="1800" b="1" i="0" u="none" strike="noStrike" kern="0" cap="none" spc="0" normalizeH="0" baseline="0" noProof="0" dirty="0">
                <a:ln>
                  <a:noFill/>
                </a:ln>
                <a:solidFill>
                  <a:schemeClr val="bg1">
                    <a:lumMod val="50000"/>
                  </a:schemeClr>
                </a:solidFill>
                <a:effectLst/>
                <a:uLnTx/>
                <a:uFillTx/>
                <a:latin typeface="Times New Roman" panose="02020603050405020304" pitchFamily="18" charset="0"/>
                <a:ea typeface="MS PGothic" panose="020B0600070205080204" pitchFamily="34" charset="-128"/>
              </a:rPr>
              <a:t>Week of January 3</a:t>
            </a:r>
          </a:p>
          <a:p>
            <a:pPr marL="358775" marR="0" lvl="1" indent="-193675" defTabSz="914400" eaLnBrk="1" fontAlgn="auto" latinLnBrk="0" hangingPunct="1">
              <a:lnSpc>
                <a:spcPct val="100000"/>
              </a:lnSpc>
              <a:spcBef>
                <a:spcPts val="600"/>
              </a:spcBef>
              <a:spcAft>
                <a:spcPts val="0"/>
              </a:spcAft>
              <a:buClrTx/>
              <a:buSzTx/>
              <a:buFont typeface="微软雅黑" panose="020B0503020204020204" pitchFamily="34" charset="-122"/>
              <a:buChar char="–"/>
              <a:tabLst/>
              <a:defRPr/>
            </a:pPr>
            <a:r>
              <a:rPr kumimoji="0" lang="en-US" altLang="zh-CN" sz="1400" b="0" i="0" u="none" strike="noStrike" kern="0" cap="none" spc="0" normalizeH="0" baseline="0" noProof="0" dirty="0">
                <a:ln>
                  <a:noFill/>
                </a:ln>
                <a:solidFill>
                  <a:srgbClr val="FFFFFF">
                    <a:lumMod val="50000"/>
                  </a:srgbClr>
                </a:solidFill>
                <a:effectLst/>
                <a:uLnTx/>
                <a:uFillTx/>
                <a:latin typeface="Times New Roman" panose="02020603050405020304" pitchFamily="18" charset="0"/>
                <a:ea typeface="MS PGothic" panose="020B0600070205080204" pitchFamily="34" charset="-128"/>
              </a:rPr>
              <a:t>Editor provides initial list of topics (and updated SFD revision)  (Tuesday)</a:t>
            </a:r>
          </a:p>
          <a:p>
            <a:pPr marL="358775" marR="0" lvl="1" indent="-193675" defTabSz="914400" eaLnBrk="1" fontAlgn="auto" latinLnBrk="0" hangingPunct="1">
              <a:lnSpc>
                <a:spcPct val="100000"/>
              </a:lnSpc>
              <a:spcBef>
                <a:spcPts val="600"/>
              </a:spcBef>
              <a:spcAft>
                <a:spcPts val="0"/>
              </a:spcAft>
              <a:buClrTx/>
              <a:buSzTx/>
              <a:buFont typeface="微软雅黑" panose="020B0503020204020204" pitchFamily="34" charset="-122"/>
              <a:buChar char="–"/>
              <a:tabLst/>
              <a:defRPr/>
            </a:pPr>
            <a:r>
              <a:rPr kumimoji="0" lang="en-US" altLang="zh-CN" sz="1400" b="0" i="0" u="none" strike="noStrike" kern="0" cap="none" spc="0" normalizeH="0" baseline="0" noProof="0" dirty="0">
                <a:ln>
                  <a:noFill/>
                </a:ln>
                <a:solidFill>
                  <a:srgbClr val="FFFFFF">
                    <a:lumMod val="50000"/>
                  </a:srgbClr>
                </a:solidFill>
                <a:effectLst/>
                <a:uLnTx/>
                <a:uFillTx/>
                <a:latin typeface="Times New Roman" panose="02020603050405020304" pitchFamily="18" charset="0"/>
                <a:ea typeface="MS PGothic" panose="020B0600070205080204" pitchFamily="34" charset="-128"/>
              </a:rPr>
              <a:t>Chair issues call for volunteers                                                      (Tuesday)</a:t>
            </a:r>
          </a:p>
          <a:p>
            <a:pPr marL="358775" marR="0" lvl="1" indent="-193675" defTabSz="914400" eaLnBrk="1" fontAlgn="auto" latinLnBrk="0" hangingPunct="1">
              <a:lnSpc>
                <a:spcPct val="100000"/>
              </a:lnSpc>
              <a:spcBef>
                <a:spcPts val="600"/>
              </a:spcBef>
              <a:spcAft>
                <a:spcPts val="0"/>
              </a:spcAft>
              <a:buClrTx/>
              <a:buSzTx/>
              <a:buFont typeface="微软雅黑" panose="020B0503020204020204" pitchFamily="34" charset="-122"/>
              <a:buChar char="–"/>
              <a:tabLst/>
              <a:defRPr/>
            </a:pPr>
            <a:r>
              <a:rPr kumimoji="0" lang="en-US" altLang="zh-CN" sz="1400" b="0" i="0" u="none" strike="noStrike" kern="0" cap="none" spc="0" normalizeH="0" baseline="0" noProof="0" dirty="0">
                <a:ln>
                  <a:noFill/>
                </a:ln>
                <a:solidFill>
                  <a:schemeClr val="bg1">
                    <a:lumMod val="50000"/>
                  </a:schemeClr>
                </a:solidFill>
                <a:effectLst/>
                <a:uLnTx/>
                <a:uFillTx/>
                <a:latin typeface="Times New Roman" panose="02020603050405020304" pitchFamily="18" charset="0"/>
                <a:ea typeface="MS PGothic" panose="020B0600070205080204" pitchFamily="34" charset="-128"/>
              </a:rPr>
              <a:t>POCs and volunteers are identified for topics in the initial list     (Friday)</a:t>
            </a:r>
          </a:p>
          <a:p>
            <a:pPr marL="179388" indent="-179388" defTabSz="914400" eaLnBrk="1" fontAlgn="auto" hangingPunct="1">
              <a:spcBef>
                <a:spcPts val="600"/>
              </a:spcBef>
              <a:spcAft>
                <a:spcPts val="0"/>
              </a:spcAft>
              <a:buClrTx/>
              <a:buSzTx/>
              <a:buFontTx/>
              <a:buChar char="•"/>
            </a:pPr>
            <a:r>
              <a:rPr lang="en-US" altLang="zh-CN" sz="1800" kern="0" dirty="0">
                <a:solidFill>
                  <a:srgbClr val="000000"/>
                </a:solidFill>
              </a:rPr>
              <a:t>January 21</a:t>
            </a:r>
          </a:p>
          <a:p>
            <a:pPr marL="358775" lvl="1" indent="-193675" defTabSz="914400" eaLnBrk="1" fontAlgn="auto" hangingPunct="1">
              <a:spcBef>
                <a:spcPts val="600"/>
              </a:spcBef>
              <a:spcAft>
                <a:spcPts val="0"/>
              </a:spcAft>
              <a:buClrTx/>
              <a:buSzTx/>
              <a:buFont typeface="微软雅黑" panose="020B0503020204020204" pitchFamily="34" charset="-122"/>
              <a:buChar char="–"/>
            </a:pPr>
            <a:r>
              <a:rPr lang="en-US" altLang="zh-CN" sz="1400" kern="0" dirty="0"/>
              <a:t>Deadline for </a:t>
            </a:r>
            <a:r>
              <a:rPr lang="en-US" altLang="zh-CN" sz="1400" kern="0" dirty="0">
                <a:solidFill>
                  <a:srgbClr val="0000FF"/>
                </a:solidFill>
              </a:rPr>
              <a:t>baseline document </a:t>
            </a:r>
            <a:r>
              <a:rPr lang="en-US" altLang="zh-CN" sz="1400" kern="0" dirty="0"/>
              <a:t>for each topic (in the initial list) to be uploaded</a:t>
            </a:r>
          </a:p>
          <a:p>
            <a:pPr marL="179388" lvl="0" indent="-179388" defTabSz="914400" eaLnBrk="1" fontAlgn="auto" hangingPunct="1">
              <a:spcBef>
                <a:spcPts val="600"/>
              </a:spcBef>
              <a:spcAft>
                <a:spcPts val="0"/>
              </a:spcAft>
              <a:buClrTx/>
              <a:buSzTx/>
              <a:buFontTx/>
              <a:buChar char="•"/>
            </a:pPr>
            <a:r>
              <a:rPr lang="en-US" altLang="zh-CN" sz="1800" kern="0" dirty="0">
                <a:solidFill>
                  <a:srgbClr val="000000"/>
                </a:solidFill>
              </a:rPr>
              <a:t>March 2022 IEEE Plenary</a:t>
            </a:r>
          </a:p>
          <a:p>
            <a:pPr marL="358775" lvl="1" indent="-193675" defTabSz="914400" eaLnBrk="1" fontAlgn="auto" hangingPunct="1">
              <a:spcBef>
                <a:spcPts val="600"/>
              </a:spcBef>
              <a:spcAft>
                <a:spcPts val="0"/>
              </a:spcAft>
              <a:buClrTx/>
              <a:buSzTx/>
              <a:buFont typeface="微软雅黑" panose="020B0503020204020204" pitchFamily="34" charset="-122"/>
              <a:buChar char="–"/>
            </a:pPr>
            <a:r>
              <a:rPr lang="en-US" altLang="zh-CN" sz="1400" kern="0" dirty="0"/>
              <a:t>Deadline for contributions to </a:t>
            </a:r>
            <a:r>
              <a:rPr lang="en-US" altLang="zh-CN" sz="1400" kern="0" dirty="0">
                <a:solidFill>
                  <a:srgbClr val="0000FF"/>
                </a:solidFill>
              </a:rPr>
              <a:t>pass motion </a:t>
            </a:r>
            <a:r>
              <a:rPr lang="en-US" altLang="zh-CN" sz="1400" kern="0" dirty="0"/>
              <a:t>and be included in D0.1</a:t>
            </a:r>
          </a:p>
          <a:p>
            <a:pPr marL="358775" lvl="1" indent="-193675" defTabSz="914400" eaLnBrk="1" fontAlgn="auto" hangingPunct="1">
              <a:spcBef>
                <a:spcPts val="600"/>
              </a:spcBef>
              <a:spcAft>
                <a:spcPts val="0"/>
              </a:spcAft>
              <a:buClrTx/>
              <a:buSzTx/>
              <a:buFont typeface="微软雅黑" panose="020B0503020204020204" pitchFamily="34" charset="-122"/>
              <a:buChar char="–"/>
            </a:pPr>
            <a:r>
              <a:rPr lang="en-US" altLang="zh-CN" sz="1400" kern="0" dirty="0"/>
              <a:t>Seek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on</a:t>
            </a:r>
            <a:r>
              <a:rPr lang="en-US" altLang="zh-CN" sz="1400" kern="0" dirty="0"/>
              <a:t> </a:t>
            </a:r>
            <a:r>
              <a:rPr lang="en-US" altLang="zh-CN" sz="1400" kern="0" dirty="0" err="1"/>
              <a:t>TGbf</a:t>
            </a:r>
            <a:r>
              <a:rPr lang="en-US" altLang="zh-CN" sz="1400" kern="0" dirty="0"/>
              <a:t> D0.1?”)</a:t>
            </a:r>
          </a:p>
          <a:p>
            <a:pPr marL="179388" lvl="0" indent="-179388" defTabSz="914400" eaLnBrk="1" fontAlgn="auto" hangingPunct="1">
              <a:spcBef>
                <a:spcPts val="600"/>
              </a:spcBef>
              <a:spcAft>
                <a:spcPts val="0"/>
              </a:spcAft>
              <a:buClrTx/>
              <a:buSzTx/>
              <a:buFontTx/>
              <a:buChar char="•"/>
            </a:pPr>
            <a:r>
              <a:rPr lang="en-US" altLang="zh-CN" sz="1800" kern="0" dirty="0">
                <a:solidFill>
                  <a:srgbClr val="000000"/>
                </a:solidFill>
              </a:rPr>
              <a:t>March 28 (Monday, two weeks after March 2022 Plenary)</a:t>
            </a:r>
          </a:p>
          <a:p>
            <a:pPr marL="358775" lvl="1" indent="-193675" defTabSz="914400" eaLnBrk="1" fontAlgn="auto" hangingPunct="1">
              <a:spcBef>
                <a:spcPts val="600"/>
              </a:spcBef>
              <a:spcAft>
                <a:spcPts val="0"/>
              </a:spcAft>
              <a:buClrTx/>
              <a:buSzTx/>
              <a:buFont typeface="微软雅黑" panose="020B0503020204020204" pitchFamily="34" charset="-122"/>
              <a:buChar char="–"/>
            </a:pPr>
            <a:r>
              <a:rPr lang="en-US" altLang="zh-CN" sz="1400" kern="0" dirty="0"/>
              <a:t>Editor releases </a:t>
            </a:r>
            <a:r>
              <a:rPr lang="en-US" altLang="zh-CN" sz="1400" kern="0" dirty="0">
                <a:solidFill>
                  <a:srgbClr val="0000FF"/>
                </a:solidFill>
              </a:rPr>
              <a:t>D0.1</a:t>
            </a:r>
          </a:p>
          <a:p>
            <a:pPr marL="358775" lvl="1" indent="-193675" defTabSz="914400" eaLnBrk="1" fontAlgn="auto" hangingPunct="1">
              <a:spcBef>
                <a:spcPts val="600"/>
              </a:spcBef>
              <a:spcAft>
                <a:spcPts val="0"/>
              </a:spcAft>
              <a:buClrTx/>
              <a:buSzTx/>
              <a:buFont typeface="微软雅黑" panose="020B0503020204020204" pitchFamily="34" charset="-122"/>
              <a:buChar char="–"/>
            </a:pPr>
            <a:r>
              <a:rPr lang="en-US" altLang="zh-CN" sz="1400" kern="0" dirty="0"/>
              <a:t>If the Motion is favorable, the TG chair sends a </a:t>
            </a:r>
            <a:r>
              <a:rPr lang="en-US" altLang="zh-CN" sz="1400" kern="0" dirty="0">
                <a:solidFill>
                  <a:srgbClr val="0000FF"/>
                </a:solidFill>
              </a:rPr>
              <a:t>request</a:t>
            </a:r>
            <a:r>
              <a:rPr lang="en-US" altLang="zh-CN" sz="1400" kern="0" dirty="0"/>
              <a:t> to the WG chair (Dorothy) to start the comment collection</a:t>
            </a:r>
          </a:p>
          <a:p>
            <a:pPr marL="358775" lvl="1" indent="-193675" defTabSz="914400" eaLnBrk="1" fontAlgn="auto" hangingPunct="1">
              <a:spcBef>
                <a:spcPts val="600"/>
              </a:spcBef>
              <a:spcAft>
                <a:spcPts val="0"/>
              </a:spcAft>
              <a:buClrTx/>
              <a:buSzTx/>
              <a:buFont typeface="微软雅黑" panose="020B0503020204020204" pitchFamily="34" charset="-122"/>
              <a:buChar char="–"/>
            </a:pPr>
            <a:r>
              <a:rPr lang="en-US" altLang="zh-CN" sz="1400" kern="0" dirty="0"/>
              <a:t>30-day comment collection window </a:t>
            </a:r>
            <a:r>
              <a:rPr lang="en-US" altLang="zh-CN" sz="1400" kern="0" dirty="0">
                <a:solidFill>
                  <a:srgbClr val="0000FF"/>
                </a:solidFill>
              </a:rPr>
              <a:t>opens</a:t>
            </a:r>
          </a:p>
        </p:txBody>
      </p:sp>
      <p:sp>
        <p:nvSpPr>
          <p:cNvPr id="4" name="左大括号 3"/>
          <p:cNvSpPr/>
          <p:nvPr/>
        </p:nvSpPr>
        <p:spPr bwMode="auto">
          <a:xfrm>
            <a:off x="5793318" y="1447800"/>
            <a:ext cx="378883" cy="4419600"/>
          </a:xfrm>
          <a:prstGeom prst="leftBrace">
            <a:avLst>
              <a:gd name="adj1" fmla="val 8333"/>
              <a:gd name="adj2" fmla="val 21823"/>
            </a:avLst>
          </a:prstGeom>
          <a:noFill/>
          <a:ln w="349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621C2EE2-9C23-44A7-83BD-D01EE8226303}"/>
              </a:ext>
            </a:extLst>
          </p:cNvPr>
          <p:cNvSpPr>
            <a:spLocks noGrp="1"/>
          </p:cNvSpPr>
          <p:nvPr>
            <p:ph type="ftr" idx="14"/>
          </p:nvPr>
        </p:nvSpPr>
        <p:spPr/>
        <p:txBody>
          <a:bodyPr/>
          <a:lstStyle/>
          <a:p>
            <a:r>
              <a:rPr lang="en-GB"/>
              <a:t>Tony Xiao Han, Huawei</a:t>
            </a:r>
            <a:endParaRPr lang="en-GB" dirty="0"/>
          </a:p>
        </p:txBody>
      </p:sp>
      <p:sp>
        <p:nvSpPr>
          <p:cNvPr id="7" name="Slide Number Placeholder 6">
            <a:extLst>
              <a:ext uri="{FF2B5EF4-FFF2-40B4-BE49-F238E27FC236}">
                <a16:creationId xmlns:a16="http://schemas.microsoft.com/office/drawing/2014/main" id="{6DB48EB5-8D9B-468F-A40E-17745A07F83C}"/>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11" name="Date Placeholder 10">
            <a:extLst>
              <a:ext uri="{FF2B5EF4-FFF2-40B4-BE49-F238E27FC236}">
                <a16:creationId xmlns:a16="http://schemas.microsoft.com/office/drawing/2014/main" id="{9045851F-1156-4DE6-BE25-61D1C6A289DC}"/>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015785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85799"/>
          </a:xfrm>
        </p:spPr>
        <p:txBody>
          <a:bodyPr/>
          <a:lstStyle/>
          <a:p>
            <a:r>
              <a:rPr lang="en-US" altLang="zh-CN" dirty="0"/>
              <a:t>Teleconference Times</a:t>
            </a:r>
            <a:endParaRPr lang="en-US" altLang="en-US" dirty="0">
              <a:solidFill>
                <a:schemeClr val="tx2"/>
              </a:solidFill>
            </a:endParaRPr>
          </a:p>
        </p:txBody>
      </p:sp>
      <p:sp>
        <p:nvSpPr>
          <p:cNvPr id="10" name="Rectangle 3"/>
          <p:cNvSpPr txBox="1">
            <a:spLocks noChangeArrowheads="1"/>
          </p:cNvSpPr>
          <p:nvPr/>
        </p:nvSpPr>
        <p:spPr bwMode="auto">
          <a:xfrm>
            <a:off x="533400" y="1371600"/>
            <a:ext cx="11506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228600" marR="0" lvl="1" indent="-228600" algn="just" defTabSz="449263"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altLang="zh-CN" sz="18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Confirmed:</a:t>
            </a:r>
          </a:p>
          <a:p>
            <a:pPr marL="400050" marR="0" lvl="2" indent="0" algn="just" defTabSz="449263" eaLnBrk="1" fontAlgn="auto" latinLnBrk="0" hangingPunct="1">
              <a:lnSpc>
                <a:spcPct val="100000"/>
              </a:lnSpc>
              <a:spcBef>
                <a:spcPct val="0"/>
              </a:spcBef>
              <a:spcAft>
                <a:spcPts val="0"/>
              </a:spcAft>
              <a:buClrTx/>
              <a:buSzTx/>
              <a:buFontTx/>
              <a:buNone/>
              <a:tabLst/>
              <a:defRPr/>
            </a:pPr>
            <a:r>
              <a:rPr kumimoji="0" lang="en-US" altLang="zh-CN" sz="1400" b="1" i="0" u="none" strike="noStrike" kern="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March Plenary</a:t>
            </a:r>
          </a:p>
          <a:p>
            <a:pPr marL="685800" lvl="2" indent="-285750" algn="just" eaLnBrk="1" fontAlgn="auto" hangingPunct="1">
              <a:spcBef>
                <a:spcPct val="0"/>
              </a:spcBef>
              <a:spcAft>
                <a:spcPts val="0"/>
              </a:spcAft>
              <a:buClrTx/>
              <a:buSzTx/>
              <a:buFont typeface="Times New Roman" panose="02020603050405020304" pitchFamily="18" charset="0"/>
              <a:buChar char="―"/>
              <a:defRPr/>
            </a:pPr>
            <a:r>
              <a:rPr lang="en-US" altLang="zh-CN" sz="1400" kern="0" dirty="0">
                <a:solidFill>
                  <a:srgbClr val="00B050"/>
                </a:solidFill>
                <a:cs typeface="Times New Roman" panose="02020603050405020304" pitchFamily="18" charset="0"/>
              </a:rPr>
              <a:t>March        8   (Tuesday),      9am - 11:00am ET</a:t>
            </a:r>
          </a:p>
          <a:p>
            <a:pPr marL="685800" lvl="2" indent="-285750" algn="just" eaLnBrk="1" fontAlgn="auto" hangingPunct="1">
              <a:spcBef>
                <a:spcPct val="0"/>
              </a:spcBef>
              <a:spcAft>
                <a:spcPts val="0"/>
              </a:spcAft>
              <a:buClrTx/>
              <a:buSzTx/>
              <a:buFont typeface="Times New Roman" panose="02020603050405020304" pitchFamily="18" charset="0"/>
              <a:buChar char="―"/>
              <a:defRPr/>
            </a:pPr>
            <a:r>
              <a:rPr lang="en-US" altLang="zh-CN" sz="1400" u="sng" kern="0" dirty="0">
                <a:solidFill>
                  <a:srgbClr val="00B050"/>
                </a:solidFill>
                <a:cs typeface="Times New Roman" panose="02020603050405020304" pitchFamily="18" charset="0"/>
              </a:rPr>
              <a:t>March        9   (Wednesday), 10pm - 11:59pm ET</a:t>
            </a:r>
          </a:p>
          <a:p>
            <a:pPr marL="685800" lvl="2" indent="-285750" algn="just" eaLnBrk="1" fontAlgn="auto" hangingPunct="1">
              <a:spcBef>
                <a:spcPct val="0"/>
              </a:spcBef>
              <a:spcAft>
                <a:spcPts val="0"/>
              </a:spcAft>
              <a:buClrTx/>
              <a:buSzTx/>
              <a:buFont typeface="Times New Roman" panose="02020603050405020304" pitchFamily="18" charset="0"/>
              <a:buChar char="―"/>
              <a:defRPr/>
            </a:pPr>
            <a:r>
              <a:rPr lang="en-US" altLang="zh-CN" sz="1400" kern="0" dirty="0">
                <a:solidFill>
                  <a:srgbClr val="00B050"/>
                </a:solidFill>
                <a:cs typeface="Times New Roman" panose="02020603050405020304" pitchFamily="18" charset="0"/>
              </a:rPr>
              <a:t>March        11  (Friday),        9am - 11:00am ET</a:t>
            </a:r>
          </a:p>
          <a:p>
            <a:pPr marL="685800" lvl="2" indent="-285750" algn="just" eaLnBrk="1" fontAlgn="auto" hangingPunct="1">
              <a:spcBef>
                <a:spcPct val="0"/>
              </a:spcBef>
              <a:spcAft>
                <a:spcPts val="0"/>
              </a:spcAft>
              <a:buClrTx/>
              <a:buSzTx/>
              <a:buFont typeface="Times New Roman" panose="02020603050405020304" pitchFamily="18" charset="0"/>
              <a:buChar char="―"/>
              <a:defRPr/>
            </a:pPr>
            <a:r>
              <a:rPr lang="en-US" altLang="zh-CN" sz="1400" kern="0" dirty="0">
                <a:solidFill>
                  <a:srgbClr val="00B050"/>
                </a:solidFill>
                <a:cs typeface="Times New Roman" panose="02020603050405020304" pitchFamily="18" charset="0"/>
              </a:rPr>
              <a:t>March        14  (Monday),     9am - 11:00am ET </a:t>
            </a:r>
          </a:p>
          <a:p>
            <a:pPr marL="685800" marR="0" lvl="2" indent="-285750" algn="just" defTabSz="449263" eaLnBrk="1" fontAlgn="auto" latinLnBrk="0" hangingPunct="1">
              <a:lnSpc>
                <a:spcPct val="100000"/>
              </a:lnSpc>
              <a:spcBef>
                <a:spcPct val="0"/>
              </a:spcBef>
              <a:spcAft>
                <a:spcPts val="0"/>
              </a:spcAft>
              <a:buClrTx/>
              <a:buSzTx/>
              <a:buFont typeface="Times New Roman" panose="02020603050405020304" pitchFamily="18" charset="0"/>
              <a:buChar char="―"/>
              <a:tabLst/>
              <a:defRPr/>
            </a:pPr>
            <a:endParaRPr kumimoji="0" lang="en-US" altLang="zh-CN" sz="1050" b="0" i="0" u="none" strike="noStrike" kern="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17  (Thursday), 23</a:t>
            </a:r>
            <a:r>
              <a:rPr lang="zh-CN" altLang="en-US" sz="1400" dirty="0">
                <a:solidFill>
                  <a:srgbClr val="00B0F0"/>
                </a:solidFill>
                <a:cs typeface="Times New Roman" panose="02020603050405020304" pitchFamily="18" charset="0"/>
              </a:rPr>
              <a:t> ：</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21  (Monday),  10am - 12:00pm ET		March    22    (Tuesday),  10am - 12:00pm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24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28  (Monday),  10am - 12:00pm ET		March    29    (Tuesday),  10am - 12:00pm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31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April      7    (Thursday), 10am - 12:00pm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11  (Monday),  10am - 12:00pm ET		April        12    (Tuesday),  10am - 12:00pm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14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18  (Monday),  10am - 12:00pm ET		April        19    (Tuesday),  10am - 12:00pm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ET		April        26    (Tuesday),  10am - 12:00pm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marL="228600" marR="0" lvl="1" indent="-228600" algn="just" defTabSz="449263" eaLnBrk="1" fontAlgn="auto" latinLnBrk="0" hangingPunct="1">
              <a:lnSpc>
                <a:spcPct val="100000"/>
              </a:lnSpc>
              <a:spcBef>
                <a:spcPct val="0"/>
              </a:spcBef>
              <a:spcAft>
                <a:spcPts val="0"/>
              </a:spcAft>
              <a:buClrTx/>
              <a:buSzTx/>
              <a:buFont typeface="Arial" panose="020B0604020202020204" pitchFamily="34" charset="0"/>
              <a:buChar char="•"/>
              <a:tabLst/>
              <a:defRPr/>
            </a:pPr>
            <a:endParaRPr kumimoji="0" lang="en-US" altLang="zh-CN" sz="12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Times New Roman" panose="02020603050405020304" pitchFamily="18" charset="0"/>
            </a:endParaRPr>
          </a:p>
          <a:p>
            <a:pPr marL="0" lvl="1" indent="0" algn="just">
              <a:spcBef>
                <a:spcPct val="0"/>
              </a:spcBef>
              <a:spcAft>
                <a:spcPts val="0"/>
              </a:spcAft>
              <a:buNone/>
              <a:defRPr/>
            </a:pPr>
            <a:r>
              <a:rPr kumimoji="0" lang="en-US" altLang="zh-CN" sz="1000" b="1" i="0" u="none" strike="noStrike" kern="0" cap="none" spc="0" normalizeH="0" baseline="0" noProof="0" dirty="0">
                <a:ln>
                  <a:noFill/>
                </a:ln>
                <a:solidFill>
                  <a:srgbClr val="000000"/>
                </a:solidFill>
                <a:effectLst/>
                <a:uLnTx/>
                <a:uFillTx/>
                <a:cs typeface="Times New Roman" panose="02020603050405020304" pitchFamily="18" charset="0"/>
              </a:rPr>
              <a:t>** Note: </a:t>
            </a:r>
          </a:p>
          <a:p>
            <a:pPr marL="0" lvl="1" indent="0" algn="just">
              <a:spcBef>
                <a:spcPct val="0"/>
              </a:spcBef>
              <a:spcAft>
                <a:spcPts val="0"/>
              </a:spcAft>
              <a:buNone/>
              <a:defRPr/>
            </a:pPr>
            <a:r>
              <a:rPr lang="en-US" altLang="zh-CN" sz="1000" dirty="0">
                <a:cs typeface="Times New Roman" panose="02020603050405020304" pitchFamily="18" charset="0"/>
              </a:rPr>
              <a:t>1. when conflict with CAC, the call will be changed from </a:t>
            </a:r>
            <a:r>
              <a:rPr lang="en-US" altLang="zh-CN" sz="1000" dirty="0">
                <a:solidFill>
                  <a:srgbClr val="FF3300"/>
                </a:solidFill>
                <a:cs typeface="Times New Roman" panose="02020603050405020304" pitchFamily="18" charset="0"/>
              </a:rPr>
              <a:t>10am</a:t>
            </a:r>
            <a:r>
              <a:rPr lang="en-US" altLang="zh-CN" sz="1000" dirty="0">
                <a:cs typeface="Times New Roman" panose="02020603050405020304" pitchFamily="18" charset="0"/>
              </a:rPr>
              <a:t> -12:00pm to </a:t>
            </a:r>
            <a:r>
              <a:rPr lang="en-US" altLang="zh-CN" sz="1000" dirty="0">
                <a:solidFill>
                  <a:srgbClr val="FF3300"/>
                </a:solidFill>
                <a:cs typeface="Times New Roman" panose="02020603050405020304" pitchFamily="18" charset="0"/>
              </a:rPr>
              <a:t>11am</a:t>
            </a:r>
            <a:r>
              <a:rPr lang="en-US" altLang="zh-CN" sz="1000" dirty="0">
                <a:cs typeface="Times New Roman" panose="02020603050405020304" pitchFamily="18" charset="0"/>
              </a:rPr>
              <a:t> -12:00pm (March - May 2022 CAC calls (TBD):   )</a:t>
            </a:r>
          </a:p>
          <a:p>
            <a:pPr marL="0" lvl="1" indent="0" algn="just">
              <a:spcBef>
                <a:spcPct val="0"/>
              </a:spcBef>
              <a:spcAft>
                <a:spcPts val="0"/>
              </a:spcAft>
              <a:buNone/>
              <a:defRPr/>
            </a:pPr>
            <a:r>
              <a:rPr lang="en-US" altLang="zh-CN" sz="1000" dirty="0">
                <a:cs typeface="Times New Roman" panose="02020603050405020304" pitchFamily="18" charset="0"/>
              </a:rPr>
              <a:t>2. </a:t>
            </a:r>
            <a:r>
              <a:rPr lang="en-US" altLang="zh-CN" sz="1000" dirty="0">
                <a:cs typeface="MS PGothic" charset="0"/>
              </a:rPr>
              <a:t>Thursday </a:t>
            </a:r>
            <a:r>
              <a:rPr lang="en-US" altLang="zh-CN" sz="1000" dirty="0">
                <a:solidFill>
                  <a:srgbClr val="00B0F0"/>
                </a:solidFill>
                <a:cs typeface="Times New Roman" panose="02020603050405020304" pitchFamily="18" charset="0"/>
              </a:rPr>
              <a:t>23:00 - 01:00am ET </a:t>
            </a:r>
            <a:r>
              <a:rPr lang="en-US" altLang="zh-CN" sz="1000" dirty="0">
                <a:cs typeface="MS PGothic" charset="0"/>
              </a:rPr>
              <a:t>(Thursday 20</a:t>
            </a:r>
            <a:r>
              <a:rPr lang="zh-CN" altLang="en-US" sz="1000" dirty="0">
                <a:cs typeface="MS PGothic" charset="0"/>
              </a:rPr>
              <a:t>：</a:t>
            </a:r>
            <a:r>
              <a:rPr lang="en-US" altLang="zh-CN" sz="1000" dirty="0">
                <a:cs typeface="MS PGothic" charset="0"/>
              </a:rPr>
              <a:t>00  – 22:00 PT, Friday 11am-13:00 in China, Friday 5am-7am in Israel, Friday 4am – 6am in Central Europe), and </a:t>
            </a:r>
            <a:r>
              <a:rPr lang="en-US" altLang="zh-CN" sz="1000" dirty="0">
                <a:solidFill>
                  <a:srgbClr val="0000FF"/>
                </a:solidFill>
                <a:cs typeface="MS PGothic" charset="0"/>
              </a:rPr>
              <a:t>Sang Kim </a:t>
            </a:r>
            <a:r>
              <a:rPr lang="en-US" altLang="zh-CN" sz="1000" dirty="0">
                <a:cs typeface="MS PGothic" charset="0"/>
              </a:rPr>
              <a:t>will help to take the minutes for these slots.</a:t>
            </a:r>
            <a:endParaRPr lang="zh-CN" altLang="en-US" sz="1000" dirty="0"/>
          </a:p>
        </p:txBody>
      </p:sp>
      <p:sp>
        <p:nvSpPr>
          <p:cNvPr id="3" name="Footer Placeholder 2">
            <a:extLst>
              <a:ext uri="{FF2B5EF4-FFF2-40B4-BE49-F238E27FC236}">
                <a16:creationId xmlns:a16="http://schemas.microsoft.com/office/drawing/2014/main" id="{5236C301-034F-4CE4-B4E2-604E4763842E}"/>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A10F93BD-0994-4184-8BEC-C0B7D3145D26}"/>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7" name="Date Placeholder 6">
            <a:extLst>
              <a:ext uri="{FF2B5EF4-FFF2-40B4-BE49-F238E27FC236}">
                <a16:creationId xmlns:a16="http://schemas.microsoft.com/office/drawing/2014/main" id="{6850B4B9-8C7D-4AE1-88C2-C5701D6CB1C8}"/>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176706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1"/>
            <a:ext cx="10896600"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(Random and Changing MAC Addresses) – Mar 2022</a:t>
            </a:r>
            <a:endParaRPr lang="en-GB" dirty="0"/>
          </a:p>
        </p:txBody>
      </p:sp>
      <p:sp>
        <p:nvSpPr>
          <p:cNvPr id="5122" name="Rectangle 2"/>
          <p:cNvSpPr>
            <a:spLocks noGrp="1" noChangeArrowheads="1"/>
          </p:cNvSpPr>
          <p:nvPr>
            <p:ph idx="1"/>
          </p:nvPr>
        </p:nvSpPr>
        <p:spPr>
          <a:xfrm>
            <a:off x="889001" y="1447800"/>
            <a:ext cx="10361084" cy="5027614"/>
          </a:xfrm>
          <a:ln/>
        </p:spPr>
        <p:txBody>
          <a:bodyPr/>
          <a:lstStyle/>
          <a:p>
            <a:pPr marL="0" lvl="2" indent="0">
              <a:spcBef>
                <a:spcPts val="300"/>
              </a:spcBef>
              <a:spcAft>
                <a:spcPts val="0"/>
              </a:spcAft>
              <a:defRPr/>
            </a:pPr>
            <a:r>
              <a:rPr lang="en-US" altLang="en-US" sz="2400" b="1" dirty="0"/>
              <a:t>Four teleconferences since January: Feb 8, 17, 22, Mar 3</a:t>
            </a:r>
          </a:p>
          <a:p>
            <a:pPr marL="342900" lvl="2" indent="-342900">
              <a:spcBef>
                <a:spcPts val="1200"/>
              </a:spcBef>
              <a:spcAft>
                <a:spcPts val="0"/>
              </a:spcAft>
              <a:defRPr/>
            </a:pPr>
            <a:r>
              <a:rPr lang="en-US" altLang="en-US" sz="2400" b="1" dirty="0"/>
              <a:t>Will have four meetings this session: Tuesday 13:30 ET, Wednesday 19:00 ET, Thursday 13:30 ET, Friday 9:00 ET</a:t>
            </a:r>
          </a:p>
          <a:p>
            <a:pPr marL="342900" lvl="2" indent="-342900">
              <a:spcBef>
                <a:spcPts val="1200"/>
              </a:spcBef>
              <a:spcAft>
                <a:spcPts val="0"/>
              </a:spcAft>
              <a:defRPr/>
            </a:pPr>
            <a:r>
              <a:rPr lang="en-US" altLang="en-US" sz="2400" b="1" dirty="0"/>
              <a:t>Agenda topics (agenda is in </a:t>
            </a:r>
            <a:r>
              <a:rPr lang="en-US" altLang="en-US" sz="2400" b="1" dirty="0">
                <a:hlinkClick r:id="rId3"/>
              </a:rPr>
              <a:t>11-22/0262r1</a:t>
            </a:r>
            <a:r>
              <a:rPr lang="en-US" altLang="en-US" sz="2400" b="1" dirty="0"/>
              <a:t>):</a:t>
            </a:r>
          </a:p>
          <a:p>
            <a:pPr marL="342900" lvl="2" indent="-342900">
              <a:spcBef>
                <a:spcPts val="0"/>
              </a:spcBef>
              <a:spcAft>
                <a:spcPts val="0"/>
              </a:spcAft>
              <a:buFontTx/>
              <a:buChar char="-"/>
              <a:defRPr/>
            </a:pPr>
            <a:r>
              <a:rPr lang="en-US" altLang="en-US" sz="2400" b="1" dirty="0"/>
              <a:t>Discuss/update tracking document </a:t>
            </a:r>
            <a:r>
              <a:rPr lang="en-US" sz="2400" b="1" dirty="0">
                <a:hlinkClick r:id="rId4"/>
              </a:rPr>
              <a:t>11-21/0332r30</a:t>
            </a:r>
            <a:r>
              <a:rPr lang="en-US" sz="2400" b="1" dirty="0"/>
              <a:t> (especially open topics and “margin comments”, suggested “recommendations”) </a:t>
            </a:r>
          </a:p>
          <a:p>
            <a:pPr marL="342900" lvl="2" indent="-342900">
              <a:spcBef>
                <a:spcPts val="0"/>
              </a:spcBef>
              <a:spcAft>
                <a:spcPts val="0"/>
              </a:spcAft>
              <a:buFontTx/>
              <a:buChar char="-"/>
              <a:defRPr/>
            </a:pPr>
            <a:r>
              <a:rPr lang="en-US" altLang="en-US" sz="2400" b="1" dirty="0"/>
              <a:t>Contributions and technical discussions</a:t>
            </a:r>
          </a:p>
          <a:p>
            <a:pPr marL="800100" lvl="3" indent="-342900">
              <a:spcBef>
                <a:spcPts val="0"/>
              </a:spcBef>
              <a:spcAft>
                <a:spcPts val="0"/>
              </a:spcAft>
              <a:buFontTx/>
              <a:buChar char="-"/>
              <a:defRPr/>
            </a:pPr>
            <a:r>
              <a:rPr lang="en-US" altLang="en-US" sz="2200" dirty="0"/>
              <a:t>1 new/updated use cases submission</a:t>
            </a:r>
          </a:p>
          <a:p>
            <a:pPr marL="800100" lvl="3" indent="-342900">
              <a:spcBef>
                <a:spcPts val="0"/>
              </a:spcBef>
              <a:spcAft>
                <a:spcPts val="0"/>
              </a:spcAft>
              <a:buFontTx/>
              <a:buChar char="-"/>
              <a:defRPr/>
            </a:pPr>
            <a:r>
              <a:rPr lang="en-US" altLang="en-US" sz="2200" dirty="0"/>
              <a:t>9 proposals have been reviewed/straw polled, 4-5 proposals have support for higher priority focus, consider text and way forward on these</a:t>
            </a:r>
          </a:p>
          <a:p>
            <a:pPr marL="800100" lvl="3" indent="-342900">
              <a:spcBef>
                <a:spcPts val="0"/>
              </a:spcBef>
              <a:spcAft>
                <a:spcPts val="0"/>
              </a:spcAft>
              <a:buFontTx/>
              <a:buChar char="-"/>
              <a:defRPr/>
            </a:pPr>
            <a:r>
              <a:rPr lang="en-US" altLang="en-US" sz="2200" dirty="0"/>
              <a:t>Consider any new contributions</a:t>
            </a:r>
          </a:p>
          <a:p>
            <a:pPr marL="342900" lvl="2" indent="-342900">
              <a:spcBef>
                <a:spcPts val="0"/>
              </a:spcBef>
              <a:spcAft>
                <a:spcPts val="0"/>
              </a:spcAft>
              <a:buFontTx/>
              <a:buChar char="-"/>
              <a:defRPr/>
            </a:pPr>
            <a:r>
              <a:rPr lang="en-US" altLang="en-US" sz="2400" b="1" dirty="0"/>
              <a:t>Approve material for D1.0, update Timeline</a:t>
            </a:r>
          </a:p>
          <a:p>
            <a:pPr marL="342900" lvl="2" indent="-342900">
              <a:spcBef>
                <a:spcPts val="0"/>
              </a:spcBef>
              <a:spcAft>
                <a:spcPts val="0"/>
              </a:spcAft>
              <a:buFontTx/>
              <a:buChar char="-"/>
              <a:defRPr/>
            </a:pPr>
            <a:r>
              <a:rPr lang="en-US" altLang="en-US" sz="2400" b="1" dirty="0"/>
              <a:t>Respond to liaison from WBA </a:t>
            </a:r>
            <a:r>
              <a:rPr lang="en-US" sz="2400" b="1" u="sng" dirty="0">
                <a:hlinkClick r:id="rId5"/>
              </a:rPr>
              <a:t>11-21/0703r0</a:t>
            </a:r>
            <a:r>
              <a:rPr lang="en-US" sz="2400" dirty="0"/>
              <a:t>, </a:t>
            </a:r>
            <a:r>
              <a:rPr lang="en-US" sz="2400" b="1" u="sng" dirty="0">
                <a:hlinkClick r:id="rId6"/>
              </a:rPr>
              <a:t>11-21/1141r0</a:t>
            </a:r>
            <a:endParaRPr lang="en-US" altLang="en-US" sz="2400" b="1"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32</a:t>
            </a:fld>
            <a:endParaRPr lang="en-GB"/>
          </a:p>
        </p:txBody>
      </p:sp>
      <p:sp>
        <p:nvSpPr>
          <p:cNvPr id="5" name="Footer Placeholder 4"/>
          <p:cNvSpPr>
            <a:spLocks noGrp="1"/>
          </p:cNvSpPr>
          <p:nvPr>
            <p:ph type="ftr" idx="14"/>
          </p:nvPr>
        </p:nvSpPr>
        <p:spPr/>
        <p:txBody>
          <a:bodyPr/>
          <a:lstStyle/>
          <a:p>
            <a:r>
              <a:rPr lang="en-GB" dirty="0"/>
              <a:t>Mark Hamilton, Ruckus/CommScope</a:t>
            </a:r>
          </a:p>
        </p:txBody>
      </p:sp>
      <p:sp>
        <p:nvSpPr>
          <p:cNvPr id="4" name="Date Placeholder 3"/>
          <p:cNvSpPr>
            <a:spLocks noGrp="1"/>
          </p:cNvSpPr>
          <p:nvPr>
            <p:ph type="dt" idx="15"/>
          </p:nvPr>
        </p:nvSpPr>
        <p:spPr/>
        <p:txBody>
          <a:bodyPr/>
          <a:lstStyle/>
          <a:p>
            <a:r>
              <a:rPr lang="en-US" dirty="0"/>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dirty="0"/>
              <a:t>IEEE 802.11 </a:t>
            </a:r>
            <a:r>
              <a:rPr lang="en-US" dirty="0" err="1"/>
              <a:t>TGbi</a:t>
            </a:r>
            <a:r>
              <a:rPr lang="en-US" dirty="0"/>
              <a:t> </a:t>
            </a:r>
            <a:r>
              <a:rPr dirty="0"/>
              <a:t>– </a:t>
            </a:r>
            <a:r>
              <a:rPr lang="en-US" dirty="0"/>
              <a:t>March 2022</a:t>
            </a:r>
            <a:endParaRPr dirty="0"/>
          </a:p>
        </p:txBody>
      </p:sp>
      <p:sp>
        <p:nvSpPr>
          <p:cNvPr id="82" name="Content Placeholder 2"/>
          <p:cNvSpPr txBox="1">
            <a:spLocks noGrp="1"/>
          </p:cNvSpPr>
          <p:nvPr>
            <p:ph type="body" idx="4294967295"/>
          </p:nvPr>
        </p:nvSpPr>
        <p:spPr>
          <a:xfrm>
            <a:off x="1103843" y="1397876"/>
            <a:ext cx="10210800" cy="4887831"/>
          </a:xfrm>
          <a:prstGeom prst="rect">
            <a:avLst/>
          </a:prstGeom>
        </p:spPr>
        <p:txBody>
          <a:bodyPr lIns="45719" tIns="45719" rIns="45719" bIns="45719">
            <a:normAutofit/>
          </a:bodyPr>
          <a:lstStyle/>
          <a:p>
            <a:pPr>
              <a:buClr>
                <a:srgbClr val="000000"/>
              </a:buClr>
              <a:buSzPct val="100000"/>
              <a:buFont typeface="Arial"/>
              <a:buChar char="•"/>
            </a:pP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is working on the Requirement definition phase of our timeline.</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There are 3 sessions in the March Interim for </a:t>
            </a: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11:15 ET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11:15 ET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Friday    	11:15 ET </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Three people have promised submissions, and we will continue discussion of 22/107r2 that we began last Wednesday.</a:t>
            </a: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Time permitting, we may also look at brainstorming on any use cases for which there are </a:t>
            </a:r>
            <a:r>
              <a:rPr lang="en-US" sz="2000">
                <a:latin typeface="Times New Roman" panose="02020603050405020304" pitchFamily="18" charset="0"/>
                <a:cs typeface="Times New Roman" panose="02020603050405020304" pitchFamily="18" charset="0"/>
              </a:rPr>
              <a:t>no submissions.</a:t>
            </a: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will be </a:t>
            </a:r>
            <a:r>
              <a:rPr sz="2000" dirty="0">
                <a:latin typeface="Times New Roman" panose="02020603050405020304" pitchFamily="18" charset="0"/>
                <a:cs typeface="Times New Roman" panose="02020603050405020304" pitchFamily="18" charset="0"/>
              </a:rPr>
              <a:t>available as 802.11-2</a:t>
            </a:r>
            <a:r>
              <a:rPr lang="en-US" sz="2000" dirty="0">
                <a:latin typeface="Times New Roman" panose="02020603050405020304" pitchFamily="18" charset="0"/>
                <a:cs typeface="Times New Roman" panose="02020603050405020304" pitchFamily="18" charset="0"/>
              </a:rPr>
              <a:t>2/273r0.</a:t>
            </a:r>
            <a:endParaRPr sz="2000" dirty="0">
              <a:latin typeface="Times New Roman" panose="02020603050405020304" pitchFamily="18" charset="0"/>
              <a:cs typeface="Times New Roman" panose="02020603050405020304" pitchFamily="18" charset="0"/>
            </a:endParaRPr>
          </a:p>
        </p:txBody>
      </p:sp>
      <p:sp>
        <p:nvSpPr>
          <p:cNvPr id="2" name="Footer Placeholder 1">
            <a:extLst>
              <a:ext uri="{FF2B5EF4-FFF2-40B4-BE49-F238E27FC236}">
                <a16:creationId xmlns:a16="http://schemas.microsoft.com/office/drawing/2014/main" id="{03EDE594-C1EE-4E69-915E-E11D1EEA4F8E}"/>
              </a:ext>
            </a:extLst>
          </p:cNvPr>
          <p:cNvSpPr>
            <a:spLocks noGrp="1"/>
          </p:cNvSpPr>
          <p:nvPr>
            <p:ph type="ftr" idx="11"/>
          </p:nvPr>
        </p:nvSpPr>
        <p:spPr/>
        <p:txBody>
          <a:bodyPr/>
          <a:lstStyle/>
          <a:p>
            <a:r>
              <a:rPr lang="en-GB"/>
              <a:t>Carol Ansley, Cox</a:t>
            </a:r>
          </a:p>
        </p:txBody>
      </p:sp>
      <p:sp>
        <p:nvSpPr>
          <p:cNvPr id="3" name="Slide Number Placeholder 2">
            <a:extLst>
              <a:ext uri="{FF2B5EF4-FFF2-40B4-BE49-F238E27FC236}">
                <a16:creationId xmlns:a16="http://schemas.microsoft.com/office/drawing/2014/main" id="{AB8CBA88-122E-4A6A-96CE-95D44F879099}"/>
              </a:ext>
            </a:extLst>
          </p:cNvPr>
          <p:cNvSpPr>
            <a:spLocks noGrp="1"/>
          </p:cNvSpPr>
          <p:nvPr>
            <p:ph type="sldNum" idx="12"/>
          </p:nvPr>
        </p:nvSpPr>
        <p:spPr/>
        <p:txBody>
          <a:bodyPr/>
          <a:lstStyle/>
          <a:p>
            <a:r>
              <a:rPr lang="en-GB"/>
              <a:t>Slide </a:t>
            </a:r>
            <a:fld id="{F5D8E26B-7BCF-4D25-9C89-0168A6618F18}" type="slidenum">
              <a:rPr lang="en-GB" smtClean="0"/>
              <a:pPr/>
              <a:t>33</a:t>
            </a:fld>
            <a:endParaRPr lang="en-GB"/>
          </a:p>
        </p:txBody>
      </p:sp>
      <p:sp>
        <p:nvSpPr>
          <p:cNvPr id="4" name="Date Placeholder 3">
            <a:extLst>
              <a:ext uri="{FF2B5EF4-FFF2-40B4-BE49-F238E27FC236}">
                <a16:creationId xmlns:a16="http://schemas.microsoft.com/office/drawing/2014/main" id="{32C8E386-3CC5-4979-BDE5-A47BC61F6758}"/>
              </a:ext>
            </a:extLst>
          </p:cNvPr>
          <p:cNvSpPr>
            <a:spLocks noGrp="1"/>
          </p:cNvSpPr>
          <p:nvPr>
            <p:ph type="dt" idx="10"/>
          </p:nvPr>
        </p:nvSpPr>
        <p:spPr/>
        <p:txBody>
          <a:bodyPr/>
          <a:lstStyle/>
          <a:p>
            <a:r>
              <a:rPr lang="en-US"/>
              <a:t>March 2022</a:t>
            </a:r>
            <a:endParaRPr lang="en-GB"/>
          </a:p>
        </p:txBody>
      </p:sp>
    </p:spTree>
    <p:extLst>
      <p:ext uri="{BB962C8B-B14F-4D97-AF65-F5344CB8AC3E}">
        <p14:creationId xmlns:p14="http://schemas.microsoft.com/office/powerpoint/2010/main" val="29524642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896408" y="634144"/>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802.11 ITU Liaison Ad Hoc (ITU AHG) – March 2022</a:t>
            </a:r>
            <a:endParaRPr lang="en-GB" dirty="0"/>
          </a:p>
        </p:txBody>
      </p:sp>
      <p:sp>
        <p:nvSpPr>
          <p:cNvPr id="5122" name="Rectangle 2"/>
          <p:cNvSpPr>
            <a:spLocks noGrp="1" noChangeArrowheads="1"/>
          </p:cNvSpPr>
          <p:nvPr>
            <p:ph idx="1"/>
          </p:nvPr>
        </p:nvSpPr>
        <p:spPr>
          <a:xfrm>
            <a:off x="915458" y="1398463"/>
            <a:ext cx="10361084" cy="5073649"/>
          </a:xfrm>
          <a:ln/>
        </p:spPr>
        <p:txBody>
          <a:bodyPr/>
          <a:lstStyle/>
          <a:p>
            <a:pPr marL="342900" lvl="2" indent="-342900">
              <a:spcBef>
                <a:spcPts val="300"/>
              </a:spcBef>
              <a:spcAft>
                <a:spcPts val="0"/>
              </a:spcAft>
              <a:buFont typeface="Arial" panose="020B0604020202020204" pitchFamily="34" charset="0"/>
              <a:buChar char="•"/>
              <a:defRPr/>
            </a:pPr>
            <a:r>
              <a:rPr lang="en-US" altLang="en-US" sz="2000" dirty="0">
                <a:solidFill>
                  <a:schemeClr val="tx1"/>
                </a:solidFill>
              </a:rPr>
              <a:t>Since January 2022 Interim, Ad Hoc had one meetings on Feb 24, 2022</a:t>
            </a:r>
          </a:p>
          <a:p>
            <a:pPr marL="800100" lvl="3" indent="-342900">
              <a:spcBef>
                <a:spcPts val="300"/>
              </a:spcBef>
              <a:spcAft>
                <a:spcPts val="0"/>
              </a:spcAft>
              <a:buFont typeface="Arial" panose="020B0604020202020204" pitchFamily="34" charset="0"/>
              <a:buChar char="•"/>
              <a:defRPr/>
            </a:pPr>
            <a:r>
              <a:rPr lang="en-US" altLang="en-US" sz="1800" dirty="0">
                <a:solidFill>
                  <a:schemeClr val="tx1"/>
                </a:solidFill>
              </a:rPr>
              <a:t>Discussed contributions on proposed modifications to  M.1450-5 &amp; M.1801-2 based on </a:t>
            </a:r>
            <a:r>
              <a:rPr lang="en-US" sz="1800" b="0" dirty="0"/>
              <a:t>WP 5A </a:t>
            </a:r>
            <a:r>
              <a:rPr lang="en-GB" sz="1800" b="0" dirty="0"/>
              <a:t>working document towards a preliminary draft revision </a:t>
            </a:r>
          </a:p>
          <a:p>
            <a:pPr marL="857250" lvl="1" indent="-457200">
              <a:spcBef>
                <a:spcPts val="200"/>
              </a:spcBef>
              <a:buFont typeface="+mj-lt"/>
              <a:buAutoNum type="alphaLcPeriod"/>
              <a:defRPr/>
            </a:pPr>
            <a:r>
              <a:rPr lang="en-US" sz="1800" dirty="0"/>
              <a:t>11-22-0378-00-0itu, Proposed modifications to ITU-R M.1450-5, Hassan Yaghoobi (Intel Corp.)</a:t>
            </a:r>
          </a:p>
          <a:p>
            <a:pPr marL="400050" lvl="1" indent="0">
              <a:spcBef>
                <a:spcPts val="200"/>
              </a:spcBef>
              <a:defRPr/>
            </a:pPr>
            <a:r>
              <a:rPr lang="en-US" sz="1800" dirty="0">
                <a:hlinkClick r:id="rId3"/>
              </a:rPr>
              <a:t>https://mentor.ieee.org/802.11/dcn/22/11-22-0378-00-0itu-proposed-modifications-to-itu-r-m-1450-5.docx</a:t>
            </a:r>
            <a:r>
              <a:rPr lang="en-US" sz="1800" dirty="0"/>
              <a:t> </a:t>
            </a:r>
          </a:p>
          <a:p>
            <a:pPr marL="857250" lvl="1" indent="-457200">
              <a:spcBef>
                <a:spcPts val="200"/>
              </a:spcBef>
              <a:buFont typeface="+mj-lt"/>
              <a:buAutoNum type="alphaLcPeriod" startAt="2"/>
              <a:defRPr/>
            </a:pPr>
            <a:r>
              <a:rPr lang="en-US" sz="1800" dirty="0"/>
              <a:t>11-22-0379-01-0itu, Proposed modifications to ITU-R M.1801-2, Hassan Yaghoobi (Intel Corp.)</a:t>
            </a:r>
          </a:p>
          <a:p>
            <a:pPr marL="400050" lvl="1" indent="0">
              <a:spcBef>
                <a:spcPts val="200"/>
              </a:spcBef>
              <a:defRPr/>
            </a:pPr>
            <a:r>
              <a:rPr lang="en-US" sz="1800" dirty="0">
                <a:hlinkClick r:id="rId4"/>
              </a:rPr>
              <a:t>https://mentor.ieee.org/802.11/dcn/22/11-22-0379-01-0itu-proposed-modifications-to-itu-r-m-1801-2.docx</a:t>
            </a:r>
            <a:r>
              <a:rPr lang="en-US" sz="1800" dirty="0"/>
              <a:t> </a:t>
            </a:r>
            <a:endParaRPr lang="en-US" altLang="en-US" sz="1800" dirty="0">
              <a:solidFill>
                <a:schemeClr val="tx1"/>
              </a:solidFill>
            </a:endParaRPr>
          </a:p>
          <a:p>
            <a:pPr marL="800100" lvl="3" indent="-342900">
              <a:spcBef>
                <a:spcPts val="300"/>
              </a:spcBef>
              <a:spcAft>
                <a:spcPts val="0"/>
              </a:spcAft>
              <a:buFont typeface="Arial" panose="020B0604020202020204" pitchFamily="34" charset="0"/>
              <a:buChar char="•"/>
              <a:defRPr/>
            </a:pPr>
            <a:r>
              <a:rPr lang="en-US" sz="1800" dirty="0">
                <a:solidFill>
                  <a:schemeClr val="tx1"/>
                </a:solidFill>
              </a:rPr>
              <a:t>Meeting minutes captured in 11-22-0412-00-0itu</a:t>
            </a:r>
          </a:p>
          <a:p>
            <a:pPr marL="342900" lvl="2" indent="-342900">
              <a:spcBef>
                <a:spcPts val="300"/>
              </a:spcBef>
              <a:spcAft>
                <a:spcPts val="0"/>
              </a:spcAft>
              <a:buFont typeface="Arial" panose="020B0604020202020204" pitchFamily="34" charset="0"/>
              <a:buChar char="•"/>
              <a:defRPr/>
            </a:pPr>
            <a:r>
              <a:rPr lang="en-US" sz="2000" dirty="0">
                <a:solidFill>
                  <a:schemeClr val="tx1"/>
                </a:solidFill>
              </a:rPr>
              <a:t>ITU AHG has one session during March 2022 Plenary session</a:t>
            </a:r>
          </a:p>
          <a:p>
            <a:pPr marL="800100" lvl="3" indent="-342900">
              <a:spcBef>
                <a:spcPts val="300"/>
              </a:spcBef>
              <a:spcAft>
                <a:spcPts val="0"/>
              </a:spcAft>
              <a:buFont typeface="Arial" panose="020B0604020202020204" pitchFamily="34" charset="0"/>
              <a:buChar char="•"/>
              <a:defRPr/>
            </a:pPr>
            <a:r>
              <a:rPr lang="en-US" sz="1800" dirty="0">
                <a:solidFill>
                  <a:schemeClr val="tx1"/>
                </a:solidFill>
              </a:rPr>
              <a:t>Meeting Date/Time: March 10</a:t>
            </a:r>
            <a:r>
              <a:rPr lang="en-US" sz="1800" baseline="30000" dirty="0">
                <a:solidFill>
                  <a:schemeClr val="tx1"/>
                </a:solidFill>
              </a:rPr>
              <a:t>th</a:t>
            </a:r>
            <a:r>
              <a:rPr lang="en-US" sz="1800" dirty="0">
                <a:solidFill>
                  <a:schemeClr val="tx1"/>
                </a:solidFill>
              </a:rPr>
              <a:t>, 16:00-18:00 ET</a:t>
            </a:r>
          </a:p>
          <a:p>
            <a:pPr marL="800100" lvl="3" indent="-342900">
              <a:spcBef>
                <a:spcPts val="300"/>
              </a:spcBef>
              <a:spcAft>
                <a:spcPts val="0"/>
              </a:spcAft>
              <a:buFont typeface="Arial" panose="020B0604020202020204" pitchFamily="34" charset="0"/>
              <a:buChar char="•"/>
              <a:defRPr/>
            </a:pPr>
            <a:r>
              <a:rPr lang="en-US" sz="1800" dirty="0">
                <a:solidFill>
                  <a:schemeClr val="tx1"/>
                </a:solidFill>
              </a:rPr>
              <a:t>Main Agenda: </a:t>
            </a:r>
          </a:p>
          <a:p>
            <a:pPr marL="1257300" lvl="4" indent="-342900">
              <a:spcBef>
                <a:spcPts val="300"/>
              </a:spcBef>
              <a:spcAft>
                <a:spcPts val="0"/>
              </a:spcAft>
              <a:buFont typeface="Arial" panose="020B0604020202020204" pitchFamily="34" charset="0"/>
              <a:buChar char="•"/>
              <a:defRPr/>
            </a:pPr>
            <a:r>
              <a:rPr lang="en-US" sz="1800" dirty="0"/>
              <a:t>To continue working on ITU AHG proposals on revisions to recommendations on M.1450 &amp; M.1801 for submission to Working Party </a:t>
            </a:r>
            <a:r>
              <a:rPr lang="en-US" sz="1800"/>
              <a:t>5A </a:t>
            </a:r>
            <a:endParaRPr lang="en-US" sz="1800" dirty="0"/>
          </a:p>
          <a:p>
            <a:pPr marL="800100" lvl="3" indent="-342900">
              <a:spcBef>
                <a:spcPts val="300"/>
              </a:spcBef>
              <a:spcAft>
                <a:spcPts val="0"/>
              </a:spcAft>
              <a:buFont typeface="Arial" panose="020B0604020202020204" pitchFamily="34" charset="0"/>
              <a:buChar char="•"/>
              <a:defRPr/>
            </a:pPr>
            <a:r>
              <a:rPr lang="en-US" sz="1800" dirty="0"/>
              <a:t>Working Party 5A Next Meeting Dates: </a:t>
            </a:r>
            <a:r>
              <a:rPr lang="en-US" sz="1800" dirty="0">
                <a:hlinkClick r:id="rId5">
                  <a:extLst>
                    <a:ext uri="{A12FA001-AC4F-418D-AE19-62706E023703}">
                      <ahyp:hlinkClr xmlns:ahyp="http://schemas.microsoft.com/office/drawing/2018/hyperlinkcolor" val="tx"/>
                    </a:ext>
                  </a:extLst>
                </a:hlinkClick>
              </a:rPr>
              <a:t>Monday 2022-05-23 - Friday 2022-06-03</a:t>
            </a:r>
            <a:endParaRPr lang="pt-BR" sz="1800" dirty="0"/>
          </a:p>
          <a:p>
            <a:pPr marL="800100" lvl="3" indent="-342900">
              <a:spcBef>
                <a:spcPts val="300"/>
              </a:spcBef>
              <a:spcAft>
                <a:spcPts val="0"/>
              </a:spcAft>
              <a:buFont typeface="Arial" panose="020B0604020202020204" pitchFamily="34" charset="0"/>
              <a:buChar char="•"/>
              <a:defRPr/>
            </a:pPr>
            <a:r>
              <a:rPr lang="en-US" sz="1800" dirty="0"/>
              <a:t>Next ITU AHG Meeting after March 2022 Plenary: TBD</a:t>
            </a:r>
            <a:endParaRPr lang="en-US" sz="1800" dirty="0">
              <a:solidFill>
                <a:schemeClr val="tx1"/>
              </a:solidFill>
            </a:endParaRPr>
          </a:p>
        </p:txBody>
      </p:sp>
      <p:sp>
        <p:nvSpPr>
          <p:cNvPr id="2" name="Footer Placeholder 1"/>
          <p:cNvSpPr>
            <a:spLocks noGrp="1"/>
          </p:cNvSpPr>
          <p:nvPr>
            <p:ph type="ftr" idx="14"/>
          </p:nvPr>
        </p:nvSpPr>
        <p:spPr/>
        <p:txBody>
          <a:bodyPr/>
          <a:lstStyle/>
          <a:p>
            <a:r>
              <a:rPr lang="en-GB" dirty="0"/>
              <a:t>Hassan Yaghoobi (Intel)</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7" name="Date Placeholder 6"/>
          <p:cNvSpPr>
            <a:spLocks noGrp="1"/>
          </p:cNvSpPr>
          <p:nvPr>
            <p:ph type="dt" idx="15"/>
          </p:nvPr>
        </p:nvSpPr>
        <p:spPr/>
        <p:txBody>
          <a:bodyPr/>
          <a:lstStyle/>
          <a:p>
            <a:r>
              <a:rPr lang="en-US" dirty="0"/>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2209800" y="1905000"/>
            <a:ext cx="7772400" cy="3505200"/>
          </a:xfrm>
        </p:spPr>
        <p:txBody>
          <a:bodyPr/>
          <a:lstStyle/>
          <a:p>
            <a:pPr eaLnBrk="1" hangingPunct="1"/>
            <a:r>
              <a:rPr lang="en-US" altLang="en-US" dirty="0"/>
              <a:t>The latest database is 11-11/0270r60 (March 2022)</a:t>
            </a:r>
          </a:p>
          <a:p>
            <a:pPr eaLnBrk="1" hangingPunct="1"/>
            <a:r>
              <a:rPr lang="en-US" altLang="en-US" dirty="0"/>
              <a:t>Changes since January 2022:</a:t>
            </a:r>
          </a:p>
          <a:p>
            <a:pPr lvl="1" eaLnBrk="1" hangingPunct="1"/>
            <a:r>
              <a:rPr lang="en-US" altLang="en-US" dirty="0" err="1"/>
              <a:t>TGbd</a:t>
            </a:r>
            <a:r>
              <a:rPr lang="en-US" altLang="en-US" dirty="0"/>
              <a:t>: updates to MIB related to MDR</a:t>
            </a:r>
          </a:p>
          <a:p>
            <a:pPr lvl="1" eaLnBrk="1" hangingPunct="1"/>
            <a:r>
              <a:rPr lang="en-US" altLang="en-US" dirty="0" err="1"/>
              <a:t>TGbe</a:t>
            </a:r>
            <a:r>
              <a:rPr lang="en-US" altLang="en-US" dirty="0"/>
              <a:t>: allocated Status Codes</a:t>
            </a:r>
          </a:p>
          <a:p>
            <a:pPr lvl="1" eaLnBrk="1" hangingPunct="1"/>
            <a:r>
              <a:rPr lang="en-US" altLang="en-US" dirty="0" err="1"/>
              <a:t>TGme</a:t>
            </a:r>
            <a:r>
              <a:rPr lang="en-US" altLang="en-US" dirty="0"/>
              <a:t>: PBAC in Extended RSN Capabilities</a:t>
            </a:r>
          </a:p>
          <a:p>
            <a:pPr lvl="1" eaLnBrk="1" hangingPunct="1"/>
            <a:r>
              <a:rPr lang="en-US" altLang="en-US" dirty="0" err="1"/>
              <a:t>TGaz</a:t>
            </a:r>
            <a:r>
              <a:rPr lang="en-US" altLang="en-US" dirty="0"/>
              <a:t>: allocated Status Codes</a:t>
            </a:r>
          </a:p>
          <a:p>
            <a:pPr eaLnBrk="1" hangingPunct="1"/>
            <a:r>
              <a:rPr lang="en-US" altLang="en-US" dirty="0"/>
              <a:t>Pending changes:</a:t>
            </a:r>
          </a:p>
          <a:p>
            <a:pPr lvl="1" eaLnBrk="1" hangingPunct="1"/>
            <a:r>
              <a:rPr lang="en-US" altLang="en-US" dirty="0"/>
              <a:t>None</a:t>
            </a:r>
          </a:p>
        </p:txBody>
      </p:sp>
      <p:sp>
        <p:nvSpPr>
          <p:cNvPr id="2" name="Footer Placeholder 1">
            <a:extLst>
              <a:ext uri="{FF2B5EF4-FFF2-40B4-BE49-F238E27FC236}">
                <a16:creationId xmlns:a16="http://schemas.microsoft.com/office/drawing/2014/main" id="{D0E8B59F-F40C-4008-8F7E-5B95C292720F}"/>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178AE1A3-488C-4F9B-8F68-B8F7C7E9107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Date Placeholder 3">
            <a:extLst>
              <a:ext uri="{FF2B5EF4-FFF2-40B4-BE49-F238E27FC236}">
                <a16:creationId xmlns:a16="http://schemas.microsoft.com/office/drawing/2014/main" id="{638C8100-3279-4978-B153-6423224F96E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31800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Mar 2022</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342900" lvl="2" indent="-342900">
              <a:spcBef>
                <a:spcPts val="300"/>
              </a:spcBef>
              <a:spcAft>
                <a:spcPts val="0"/>
              </a:spcAft>
              <a:defRPr/>
            </a:pPr>
            <a:r>
              <a:rPr lang="en-US" altLang="en-US" sz="2000" b="1" dirty="0"/>
              <a:t>Teleconferences since January (1): </a:t>
            </a:r>
          </a:p>
          <a:p>
            <a:pPr marL="457200" indent="-457200">
              <a:lnSpc>
                <a:spcPct val="90000"/>
              </a:lnSpc>
              <a:spcBef>
                <a:spcPts val="300"/>
              </a:spcBef>
              <a:spcAft>
                <a:spcPts val="0"/>
              </a:spcAft>
              <a:buFont typeface="Arial" panose="020B0604020202020204" pitchFamily="34" charset="0"/>
              <a:buChar char="•"/>
              <a:defRPr/>
            </a:pPr>
            <a:r>
              <a:rPr lang="en-US" sz="2000" dirty="0"/>
              <a:t>Clause 6 discussion: </a:t>
            </a:r>
            <a:r>
              <a:rPr lang="en-US" sz="2000" dirty="0">
                <a:hlinkClick r:id="rId3"/>
              </a:rPr>
              <a:t>11-21/1822r2</a:t>
            </a:r>
            <a:r>
              <a:rPr lang="en-US" sz="2000" dirty="0"/>
              <a:t> </a:t>
            </a:r>
          </a:p>
          <a:p>
            <a:pPr marL="457200" indent="-457200">
              <a:lnSpc>
                <a:spcPct val="90000"/>
              </a:lnSpc>
              <a:spcBef>
                <a:spcPts val="300"/>
              </a:spcBef>
              <a:spcAft>
                <a:spcPts val="0"/>
              </a:spcAft>
              <a:buFont typeface="Arial" panose="020B0604020202020204" pitchFamily="34" charset="0"/>
              <a:buChar char="•"/>
              <a:defRPr/>
            </a:pPr>
            <a:r>
              <a:rPr lang="en-US" sz="2000" dirty="0"/>
              <a:t>Updates on Std 802 project</a:t>
            </a:r>
            <a:endParaRPr lang="en-US" altLang="en-US" sz="2000" b="1" dirty="0"/>
          </a:p>
          <a:p>
            <a:pPr marL="342900" lvl="2" indent="-342900">
              <a:spcBef>
                <a:spcPts val="1200"/>
              </a:spcBef>
              <a:spcAft>
                <a:spcPts val="1200"/>
              </a:spcAft>
              <a:defRPr/>
            </a:pPr>
            <a:r>
              <a:rPr lang="en-US" altLang="en-US" sz="2000" b="1" dirty="0"/>
              <a:t>Will have two meetings this week: Monday 13:30 ET, Wednesday 11:15 ET</a:t>
            </a:r>
          </a:p>
          <a:p>
            <a:pPr marL="342900" lvl="2" indent="-342900">
              <a:spcBef>
                <a:spcPts val="300"/>
              </a:spcBef>
              <a:spcAft>
                <a:spcPts val="0"/>
              </a:spcAft>
              <a:defRPr/>
            </a:pPr>
            <a:r>
              <a:rPr lang="en-US" altLang="en-US" sz="2000" b="1" dirty="0"/>
              <a:t>Agenda is here: </a:t>
            </a:r>
            <a:r>
              <a:rPr lang="en-US" altLang="en-US" sz="2000" b="1" dirty="0">
                <a:hlinkClick r:id="rId4"/>
              </a:rPr>
              <a:t>11-22/0261r0</a:t>
            </a:r>
            <a:r>
              <a:rPr lang="en-US" altLang="en-US" sz="2000" b="1" dirty="0"/>
              <a:t> topics:</a:t>
            </a:r>
          </a:p>
          <a:p>
            <a:pPr marL="342900" lvl="2" indent="-342900">
              <a:spcBef>
                <a:spcPts val="300"/>
              </a:spcBef>
              <a:spcAft>
                <a:spcPts val="0"/>
              </a:spcAft>
              <a:buFontTx/>
              <a:buChar char="-"/>
              <a:defRPr/>
            </a:pPr>
            <a:r>
              <a:rPr lang="en-US" altLang="en-US" sz="2000" b="1" dirty="0"/>
              <a:t>Annex G: Discussion of new alternative</a:t>
            </a:r>
          </a:p>
          <a:p>
            <a:pPr marL="342900" lvl="2" indent="-342900">
              <a:spcBef>
                <a:spcPts val="300"/>
              </a:spcBef>
              <a:spcAft>
                <a:spcPts val="0"/>
              </a:spcAft>
              <a:buFontTx/>
              <a:buChar char="-"/>
              <a:defRPr/>
            </a:pPr>
            <a:r>
              <a:rPr lang="en-US" altLang="en-US" sz="2000" b="1" dirty="0"/>
              <a:t>Consider 802/802EC/</a:t>
            </a:r>
            <a:r>
              <a:rPr lang="en-US" altLang="en-US" sz="2000" b="1" dirty="0" err="1"/>
              <a:t>Nendica</a:t>
            </a:r>
            <a:r>
              <a:rPr lang="en-US" altLang="en-US" sz="2000" b="1" dirty="0"/>
              <a:t> activity on IEEE Std 802 revision</a:t>
            </a:r>
          </a:p>
          <a:p>
            <a:pPr marL="342900" lvl="2" indent="-342900">
              <a:spcBef>
                <a:spcPts val="300"/>
              </a:spcBef>
              <a:spcAft>
                <a:spcPts val="0"/>
              </a:spcAft>
              <a:buFontTx/>
              <a:buChar char="-"/>
              <a:defRPr/>
            </a:pPr>
            <a:r>
              <a:rPr lang="en-US" altLang="en-US" sz="2000" b="1" dirty="0"/>
              <a:t>Clause 6 discussion (purpose and value, alternative (smaller!) representation)</a:t>
            </a:r>
          </a:p>
          <a:p>
            <a:pPr marL="342900" lvl="2" indent="-342900">
              <a:spcBef>
                <a:spcPts val="300"/>
              </a:spcBef>
              <a:spcAft>
                <a:spcPts val="0"/>
              </a:spcAft>
              <a:buFontTx/>
              <a:buChar char="-"/>
              <a:defRPr/>
            </a:pPr>
            <a:r>
              <a:rPr lang="en-US" altLang="en-US" sz="2000" b="1" dirty="0"/>
              <a:t>Check on TGbe informative annex considerations</a:t>
            </a:r>
          </a:p>
          <a:p>
            <a:pPr marL="342900" lvl="2" indent="-342900">
              <a:spcBef>
                <a:spcPts val="300"/>
              </a:spcBef>
              <a:spcAft>
                <a:spcPts val="0"/>
              </a:spcAft>
              <a:buFontTx/>
              <a:buChar char="-"/>
              <a:defRPr/>
            </a:pPr>
            <a:r>
              <a:rPr lang="en-US" altLang="en-US" sz="2000" b="1" dirty="0"/>
              <a:t>Any other topics (especially from next slide) ??</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25118130-8C05-44BF-B985-8E2D85CDF783}"/>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75DFE46D-B99F-4206-A5CA-D3532F12CA1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Date Placeholder 6">
            <a:extLst>
              <a:ext uri="{FF2B5EF4-FFF2-40B4-BE49-F238E27FC236}">
                <a16:creationId xmlns:a16="http://schemas.microsoft.com/office/drawing/2014/main" id="{429DA91F-25F2-495A-8046-7F2FA528FE7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446373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Mar 2022</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b="1"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1BFF4BAC-6CEF-4884-A9A5-C78742B2C02F}"/>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68DA337B-DAAE-4242-B716-7F252518061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a:extLst>
              <a:ext uri="{FF2B5EF4-FFF2-40B4-BE49-F238E27FC236}">
                <a16:creationId xmlns:a16="http://schemas.microsoft.com/office/drawing/2014/main" id="{ABDE2228-9AEA-47A0-86B6-60F180176A7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6602271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1">
            <a:extLst>
              <a:ext uri="{FF2B5EF4-FFF2-40B4-BE49-F238E27FC236}">
                <a16:creationId xmlns:a16="http://schemas.microsoft.com/office/drawing/2014/main" id="{0ADE8A88-985E-47E7-86F7-72247494E06F}"/>
              </a:ext>
            </a:extLst>
          </p:cNvPr>
          <p:cNvSpPr>
            <a:spLocks noGrp="1"/>
          </p:cNvSpPr>
          <p:nvPr>
            <p:ph type="dt" sz="quarter" idx="10"/>
          </p:nvPr>
        </p:nvSpPr>
        <p:spPr>
          <a:xfrm>
            <a:off x="914400" y="333376"/>
            <a:ext cx="1817687"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2022</a:t>
            </a:r>
            <a:endParaRPr lang="en-US" altLang="en-US" sz="1800" dirty="0"/>
          </a:p>
        </p:txBody>
      </p:sp>
      <p:sp>
        <p:nvSpPr>
          <p:cNvPr id="15363" name="Footer Placeholder 2">
            <a:extLst>
              <a:ext uri="{FF2B5EF4-FFF2-40B4-BE49-F238E27FC236}">
                <a16:creationId xmlns:a16="http://schemas.microsoft.com/office/drawing/2014/main" id="{4AC44373-B3F9-4FED-9549-72DD0D1F8AB7}"/>
              </a:ext>
            </a:extLst>
          </p:cNvPr>
          <p:cNvSpPr>
            <a:spLocks noGrp="1"/>
          </p:cNvSpPr>
          <p:nvPr>
            <p:ph type="ftr" sz="quarter" idx="11"/>
          </p:nvPr>
        </p:nvSpPr>
        <p:spPr>
          <a:xfrm>
            <a:off x="9982200" y="6475413"/>
            <a:ext cx="141128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Andrew Myles, Cisco</a:t>
            </a:r>
            <a:endParaRPr lang="en-US" altLang="en-US" sz="1200" b="0" dirty="0"/>
          </a:p>
        </p:txBody>
      </p:sp>
      <p:sp>
        <p:nvSpPr>
          <p:cNvPr id="15364" name="Slide Number Placeholder 3">
            <a:extLst>
              <a:ext uri="{FF2B5EF4-FFF2-40B4-BE49-F238E27FC236}">
                <a16:creationId xmlns:a16="http://schemas.microsoft.com/office/drawing/2014/main" id="{0D0DC636-4823-477A-A112-BE4F3BF959A2}"/>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E5C06E9-79DA-4F62-B7E4-952B167EF6A3}" type="slidenum">
              <a:rPr lang="en-US" altLang="en-US" sz="1200" b="0"/>
              <a:pPr>
                <a:spcBef>
                  <a:spcPct val="0"/>
                </a:spcBef>
                <a:buFontTx/>
                <a:buNone/>
              </a:pPr>
              <a:t>7</a:t>
            </a:fld>
            <a:endParaRPr lang="en-US" altLang="en-US" sz="1200" b="0"/>
          </a:p>
        </p:txBody>
      </p:sp>
      <p:sp>
        <p:nvSpPr>
          <p:cNvPr id="15365" name="Title 1">
            <a:extLst>
              <a:ext uri="{FF2B5EF4-FFF2-40B4-BE49-F238E27FC236}">
                <a16:creationId xmlns:a16="http://schemas.microsoft.com/office/drawing/2014/main" id="{101C7A67-587B-4088-AAD0-353F616A8AD9}"/>
              </a:ext>
            </a:extLst>
          </p:cNvPr>
          <p:cNvSpPr>
            <a:spLocks noGrp="1" noChangeArrowheads="1"/>
          </p:cNvSpPr>
          <p:nvPr>
            <p:ph type="title" idx="4294967295"/>
          </p:nvPr>
        </p:nvSpPr>
        <p:spPr>
          <a:xfrm>
            <a:off x="2220913" y="609600"/>
            <a:ext cx="7772400" cy="990600"/>
          </a:xfrm>
        </p:spPr>
        <p:txBody>
          <a:bodyPr vert="horz" wrap="square" lIns="91440" tIns="45720" rIns="91440" bIns="45720" numCol="1" anchor="ctr" anchorCtr="0" compatLnSpc="1">
            <a:prstTxWarp prst="textNoShape">
              <a:avLst/>
            </a:prstTxWarp>
          </a:bodyPr>
          <a:lstStyle/>
          <a:p>
            <a:r>
              <a:rPr lang="en-US" altLang="en-US"/>
              <a:t>The Coex SC will formally meet once</a:t>
            </a:r>
            <a:br>
              <a:rPr lang="en-US" altLang="en-US"/>
            </a:br>
            <a:r>
              <a:rPr lang="en-US" altLang="en-US"/>
              <a:t>(</a:t>
            </a:r>
            <a:r>
              <a:rPr lang="en-AU" altLang="en-US"/>
              <a:t>Mon, 14 Mar 2022 at 4-6 pm)</a:t>
            </a:r>
            <a:endParaRPr lang="en-US" altLang="en-US"/>
          </a:p>
        </p:txBody>
      </p:sp>
      <p:sp>
        <p:nvSpPr>
          <p:cNvPr id="15366" name="Content Placeholder 2">
            <a:extLst>
              <a:ext uri="{FF2B5EF4-FFF2-40B4-BE49-F238E27FC236}">
                <a16:creationId xmlns:a16="http://schemas.microsoft.com/office/drawing/2014/main" id="{2D84AC0A-44B9-44A3-BE57-B524D3AAAA9F}"/>
              </a:ext>
            </a:extLst>
          </p:cNvPr>
          <p:cNvSpPr>
            <a:spLocks noGrp="1" noChangeArrowheads="1"/>
          </p:cNvSpPr>
          <p:nvPr>
            <p:ph idx="4294967295"/>
          </p:nvPr>
        </p:nvSpPr>
        <p:spPr>
          <a:xfrm>
            <a:off x="2251076" y="1905000"/>
            <a:ext cx="7783513" cy="4267200"/>
          </a:xfrm>
        </p:spPr>
        <p:txBody>
          <a:bodyPr vert="horz" wrap="square" lIns="91440" tIns="45720" rIns="91440" bIns="45720" numCol="1" anchor="t" anchorCtr="0" compatLnSpc="1">
            <a:prstTxWarp prst="textNoShape">
              <a:avLst/>
            </a:prstTxWarp>
          </a:bodyPr>
          <a:lstStyle/>
          <a:p>
            <a:pPr marL="0" indent="0">
              <a:defRPr/>
            </a:pPr>
            <a:r>
              <a:rPr lang="en-AU" altLang="en-US" dirty="0"/>
              <a:t>The Coex SC agenda (11-22-0278) will focus on:</a:t>
            </a:r>
          </a:p>
          <a:p>
            <a:pPr>
              <a:defRPr/>
            </a:pPr>
            <a:r>
              <a:rPr lang="en-AU" altLang="en-US" dirty="0"/>
              <a:t>BRAN Updates</a:t>
            </a:r>
          </a:p>
          <a:p>
            <a:pPr lvl="1">
              <a:defRPr/>
            </a:pPr>
            <a:r>
              <a:rPr lang="en-AU" altLang="en-US" dirty="0"/>
              <a:t>EN 301 893 issues (5 GHz), incl.</a:t>
            </a:r>
          </a:p>
          <a:p>
            <a:pPr lvl="2">
              <a:defRPr/>
            </a:pPr>
            <a:r>
              <a:rPr lang="en-AU" altLang="en-US" dirty="0"/>
              <a:t>Mostly done, leaving some issues for 802.11 WG</a:t>
            </a:r>
          </a:p>
          <a:p>
            <a:pPr lvl="1">
              <a:defRPr/>
            </a:pPr>
            <a:r>
              <a:rPr lang="en-AU" altLang="en-US" dirty="0"/>
              <a:t>EN 303 687 issues (6 GHz), incl.</a:t>
            </a:r>
          </a:p>
          <a:p>
            <a:pPr lvl="2">
              <a:defRPr/>
            </a:pPr>
            <a:r>
              <a:rPr lang="en-AU" altLang="en-US" dirty="0"/>
              <a:t>Mostly done, leaving some issues for 802.11 WG</a:t>
            </a:r>
          </a:p>
          <a:p>
            <a:pPr lvl="2">
              <a:defRPr/>
            </a:pPr>
            <a:r>
              <a:rPr lang="en-AU" altLang="en-US" dirty="0"/>
              <a:t>NB FH in 6 GHz (contentious but resolving)</a:t>
            </a:r>
          </a:p>
          <a:p>
            <a:pPr lvl="2">
              <a:defRPr/>
            </a:pPr>
            <a:r>
              <a:rPr lang="en-AU" altLang="en-US" dirty="0"/>
              <a:t>C2C (becoming more contentious)</a:t>
            </a:r>
          </a:p>
          <a:p>
            <a:pPr>
              <a:defRPr/>
            </a:pPr>
            <a:r>
              <a:rPr lang="en-AU" dirty="0"/>
              <a:t>Discuss how to resolve issues arising out of BRAN</a:t>
            </a:r>
          </a:p>
          <a:p>
            <a:pPr lvl="1">
              <a:defRPr/>
            </a:pPr>
            <a:r>
              <a:rPr lang="en-AU" dirty="0"/>
              <a:t>A summary of situation &amp; options for </a:t>
            </a:r>
            <a:r>
              <a:rPr lang="en-AU" dirty="0" err="1"/>
              <a:t>TGbe</a:t>
            </a:r>
            <a:r>
              <a:rPr lang="en-AU" dirty="0"/>
              <a:t> folk</a:t>
            </a:r>
          </a:p>
          <a:p>
            <a:pPr lvl="1">
              <a:defRPr/>
            </a:pPr>
            <a:r>
              <a:rPr lang="en-AU" dirty="0"/>
              <a:t>Possible LS to WFA in relation to above options</a:t>
            </a:r>
          </a:p>
          <a:p>
            <a:pPr>
              <a:defRPr/>
            </a:pPr>
            <a:r>
              <a:rPr lang="en-AU" dirty="0"/>
              <a:t>… and a variety of other updates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5C105C54-A4EC-4B9D-B5AA-A77E594D31AE}"/>
              </a:ext>
            </a:extLst>
          </p:cNvPr>
          <p:cNvSpPr>
            <a:spLocks noGrp="1" noChangeArrowheads="1"/>
          </p:cNvSpPr>
          <p:nvPr>
            <p:ph type="title"/>
          </p:nvPr>
        </p:nvSpPr>
        <p:spPr/>
        <p:txBody>
          <a:bodyPr/>
          <a:lstStyle/>
          <a:p>
            <a:r>
              <a:rPr lang="en-AU" altLang="en-US"/>
              <a:t>Advertisement for TGbe folk to attend</a:t>
            </a:r>
            <a:br>
              <a:rPr lang="en-AU" altLang="en-US"/>
            </a:br>
            <a:r>
              <a:rPr lang="en-AU" altLang="en-US"/>
              <a:t>the Coex SC session next Monday!</a:t>
            </a:r>
          </a:p>
        </p:txBody>
      </p:sp>
      <p:sp>
        <p:nvSpPr>
          <p:cNvPr id="17411" name="Content Placeholder 2">
            <a:extLst>
              <a:ext uri="{FF2B5EF4-FFF2-40B4-BE49-F238E27FC236}">
                <a16:creationId xmlns:a16="http://schemas.microsoft.com/office/drawing/2014/main" id="{B07A1968-3A1E-47A8-AE22-0D9F0561D585}"/>
              </a:ext>
            </a:extLst>
          </p:cNvPr>
          <p:cNvSpPr>
            <a:spLocks noGrp="1" noChangeArrowheads="1"/>
          </p:cNvSpPr>
          <p:nvPr>
            <p:ph idx="1"/>
          </p:nvPr>
        </p:nvSpPr>
        <p:spPr/>
        <p:txBody>
          <a:bodyPr/>
          <a:lstStyle/>
          <a:p>
            <a:r>
              <a:rPr lang="en-AU" altLang="en-US"/>
              <a:t>Hear about: </a:t>
            </a:r>
          </a:p>
          <a:p>
            <a:pPr lvl="1"/>
            <a:r>
              <a:rPr lang="en-AU" altLang="en-US"/>
              <a:t>Potential coexistence issues in 5 GHz in Europe that might mean that </a:t>
            </a:r>
            <a:r>
              <a:rPr lang="en-AU" altLang="en-US" b="1">
                <a:solidFill>
                  <a:srgbClr val="FF0000"/>
                </a:solidFill>
              </a:rPr>
              <a:t>802.11be will have less performance than 802.11ax</a:t>
            </a:r>
          </a:p>
          <a:p>
            <a:r>
              <a:rPr lang="en-AU" altLang="en-US"/>
              <a:t>Discuss:</a:t>
            </a:r>
          </a:p>
          <a:p>
            <a:pPr lvl="1"/>
            <a:r>
              <a:rPr lang="en-AU" altLang="en-US"/>
              <a:t>The need to solve this problem from a market perspective</a:t>
            </a:r>
          </a:p>
          <a:p>
            <a:pPr lvl="2"/>
            <a:r>
              <a:rPr lang="en-AU" altLang="en-US"/>
              <a:t>A request for information from WFA may be desirable</a:t>
            </a:r>
          </a:p>
          <a:p>
            <a:pPr lvl="1"/>
            <a:r>
              <a:rPr lang="en-AU" altLang="en-US"/>
              <a:t>A range of possible solutions:</a:t>
            </a:r>
          </a:p>
          <a:p>
            <a:pPr lvl="2"/>
            <a:r>
              <a:rPr lang="en-AU" altLang="en-US" i="1"/>
              <a:t>Head in sand</a:t>
            </a:r>
          </a:p>
          <a:p>
            <a:pPr lvl="2"/>
            <a:r>
              <a:rPr lang="en-AU" altLang="en-US"/>
              <a:t>Refine 802.11be standard</a:t>
            </a:r>
          </a:p>
          <a:p>
            <a:pPr lvl="2"/>
            <a:r>
              <a:rPr lang="en-AU" altLang="en-US"/>
              <a:t>Don’t operate 802.11be in 5 GHz in Europe</a:t>
            </a:r>
          </a:p>
          <a:p>
            <a:pPr lvl="2"/>
            <a:r>
              <a:rPr lang="en-AU" altLang="en-US"/>
              <a:t>Advocate changes to the 5 GHz rules in Europe</a:t>
            </a:r>
          </a:p>
          <a:p>
            <a:pPr lvl="2"/>
            <a:r>
              <a:rPr lang="en-AU" altLang="en-US"/>
              <a:t>… something else!</a:t>
            </a:r>
          </a:p>
          <a:p>
            <a:endParaRPr lang="en-AU" altLang="en-US"/>
          </a:p>
        </p:txBody>
      </p:sp>
      <p:sp>
        <p:nvSpPr>
          <p:cNvPr id="17412" name="Date Placeholder 3">
            <a:extLst>
              <a:ext uri="{FF2B5EF4-FFF2-40B4-BE49-F238E27FC236}">
                <a16:creationId xmlns:a16="http://schemas.microsoft.com/office/drawing/2014/main" id="{F82EE74C-0A8F-4690-805E-51633FFD4B5F}"/>
              </a:ext>
            </a:extLst>
          </p:cNvPr>
          <p:cNvSpPr>
            <a:spLocks noGrp="1" noChangeArrowheads="1"/>
          </p:cNvSpPr>
          <p:nvPr>
            <p:ph type="dt" sz="quarter" idx="10"/>
          </p:nvPr>
        </p:nvSpPr>
        <p:spPr bwMode="auto">
          <a:xfrm>
            <a:off x="925513" y="334963"/>
            <a:ext cx="1817687" cy="274637"/>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r>
              <a:rPr lang="en-US"/>
              <a:t>March 2022</a:t>
            </a:r>
            <a:endParaRPr lang="en-US" altLang="en-US" sz="1800" dirty="0"/>
          </a:p>
        </p:txBody>
      </p:sp>
      <p:sp>
        <p:nvSpPr>
          <p:cNvPr id="17413" name="Footer Placeholder 4">
            <a:extLst>
              <a:ext uri="{FF2B5EF4-FFF2-40B4-BE49-F238E27FC236}">
                <a16:creationId xmlns:a16="http://schemas.microsoft.com/office/drawing/2014/main" id="{85C8F369-8A03-455A-B2CB-6DF51F20AE19}"/>
              </a:ext>
            </a:extLst>
          </p:cNvPr>
          <p:cNvSpPr>
            <a:spLocks noGrp="1" noChangeArrowheads="1"/>
          </p:cNvSpPr>
          <p:nvPr>
            <p:ph type="ftr" sz="quarter" idx="11"/>
          </p:nvPr>
        </p:nvSpPr>
        <p:spPr bwMode="auto">
          <a:xfrm>
            <a:off x="10896600" y="6475413"/>
            <a:ext cx="466725" cy="18256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r>
              <a:rPr lang="en-US"/>
              <a:t>Andrew Myles, Cisco</a:t>
            </a:r>
            <a:endParaRPr lang="en-US" altLang="en-US" sz="1200" dirty="0"/>
          </a:p>
        </p:txBody>
      </p:sp>
      <p:sp>
        <p:nvSpPr>
          <p:cNvPr id="17414" name="Slide Number Placeholder 5">
            <a:extLst>
              <a:ext uri="{FF2B5EF4-FFF2-40B4-BE49-F238E27FC236}">
                <a16:creationId xmlns:a16="http://schemas.microsoft.com/office/drawing/2014/main" id="{0D0C7788-2FFB-45DB-9F47-396701C7628E}"/>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Slide </a:t>
            </a:r>
            <a:fld id="{31484DC5-A75E-467E-A37D-5474716D096B}" type="slidenum">
              <a:rPr lang="en-US" altLang="en-US" sz="1200"/>
              <a:pPr/>
              <a:t>8</a:t>
            </a:fld>
            <a:endParaRPr lang="en-US" altLang="en-US" sz="12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48911"/>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marL="285750" indent="-285750"/>
            <a:r>
              <a:rPr lang="en-US" sz="1800" dirty="0"/>
              <a:t>PARs to be considered on </a:t>
            </a:r>
            <a:r>
              <a:rPr lang="en-US" altLang="en-US" sz="1800" dirty="0"/>
              <a:t>Telecons March 7 and 9, 2022  13:30-15:30 ET  - Comments due March 9</a:t>
            </a:r>
            <a:r>
              <a:rPr lang="en-US" altLang="en-US" sz="1800" baseline="30000" dirty="0"/>
              <a:t>th</a:t>
            </a:r>
            <a:endParaRPr lang="en-US" altLang="en-US" sz="1800" dirty="0"/>
          </a:p>
          <a:p>
            <a:pPr marL="285750" indent="-285750"/>
            <a:endParaRPr lang="en-US" sz="1800" b="1" i="0" dirty="0">
              <a:solidFill>
                <a:srgbClr val="000000"/>
              </a:solidFill>
              <a:effectLst/>
              <a:latin typeface="Times New Roman" panose="02020603050405020304" pitchFamily="18" charset="0"/>
            </a:endParaRPr>
          </a:p>
          <a:p>
            <a:r>
              <a:rPr lang="en-US" sz="1600" b="1" dirty="0"/>
              <a:t>Mar 4 -18, 2022 Electronic Plenary</a:t>
            </a:r>
          </a:p>
          <a:p>
            <a:pPr>
              <a:buFont typeface="Arial" panose="020B0604020202020204" pitchFamily="34" charset="0"/>
              <a:buChar char="•"/>
            </a:pPr>
            <a:r>
              <a:rPr lang="en-US" sz="1600" dirty="0"/>
              <a:t>802-Rev - Standard - Overview and Architecture, </a:t>
            </a:r>
            <a:r>
              <a:rPr lang="en-US" sz="1600" dirty="0">
                <a:hlinkClick r:id="rId2"/>
              </a:rPr>
              <a:t>PAR Revision</a:t>
            </a:r>
            <a:endParaRPr lang="en-US" sz="1600" dirty="0"/>
          </a:p>
          <a:p>
            <a:pPr>
              <a:buFont typeface="Arial" panose="020B0604020202020204" pitchFamily="34" charset="0"/>
              <a:buChar char="•"/>
            </a:pPr>
            <a:r>
              <a:rPr lang="en-US" sz="1600" dirty="0"/>
              <a:t>802.1Qdt - Amendment: Priority-based Flow Control Enhancements, </a:t>
            </a:r>
            <a:r>
              <a:rPr lang="en-US" sz="1600" dirty="0">
                <a:hlinkClick r:id="rId3"/>
              </a:rPr>
              <a:t>PAR</a:t>
            </a:r>
            <a:r>
              <a:rPr lang="en-US" sz="1600" dirty="0"/>
              <a:t> and </a:t>
            </a:r>
            <a:r>
              <a:rPr lang="en-US" sz="1600" dirty="0">
                <a:hlinkClick r:id="rId4"/>
              </a:rPr>
              <a:t>CSD</a:t>
            </a:r>
            <a:endParaRPr lang="en-US" sz="1600" dirty="0"/>
          </a:p>
          <a:p>
            <a:pPr>
              <a:buFont typeface="Arial" panose="020B0604020202020204" pitchFamily="34" charset="0"/>
              <a:buChar char="•"/>
            </a:pPr>
            <a:r>
              <a:rPr lang="en-US" sz="1600" dirty="0"/>
              <a:t>802.1DU - Standard for Cut-Through Forwarding Bridges and Bridged Networks, </a:t>
            </a:r>
            <a:r>
              <a:rPr lang="en-US" sz="1600" dirty="0">
                <a:hlinkClick r:id="rId5"/>
              </a:rPr>
              <a:t>PAR</a:t>
            </a:r>
            <a:r>
              <a:rPr lang="en-US" sz="1600" dirty="0"/>
              <a:t> and </a:t>
            </a:r>
            <a:r>
              <a:rPr lang="en-US" sz="1600" dirty="0">
                <a:hlinkClick r:id="rId6"/>
              </a:rPr>
              <a:t>CSD</a:t>
            </a:r>
            <a:endParaRPr lang="en-US" sz="1600" dirty="0"/>
          </a:p>
          <a:p>
            <a:pPr>
              <a:buFont typeface="Arial" panose="020B0604020202020204" pitchFamily="34" charset="0"/>
              <a:buChar char="•"/>
            </a:pPr>
            <a:r>
              <a:rPr lang="en-US" sz="1600" dirty="0"/>
              <a:t>802.3dg - Amendment: Physical Layer Specifications and Management Parameters for 100Mb/s Operation and Associated Power Delivery over a Single Balanced Pair of Conductors, </a:t>
            </a:r>
            <a:r>
              <a:rPr lang="en-US" sz="1600" dirty="0">
                <a:hlinkClick r:id="rId7"/>
              </a:rPr>
              <a:t>PAR</a:t>
            </a:r>
            <a:r>
              <a:rPr lang="en-US" sz="1600" dirty="0"/>
              <a:t> and </a:t>
            </a:r>
            <a:r>
              <a:rPr lang="en-US" sz="1600" dirty="0">
                <a:hlinkClick r:id="rId8"/>
              </a:rPr>
              <a:t>CSD</a:t>
            </a:r>
            <a:endParaRPr lang="en-US" sz="1600" dirty="0"/>
          </a:p>
          <a:p>
            <a:pPr>
              <a:buFont typeface="Arial" panose="020B0604020202020204" pitchFamily="34" charset="0"/>
              <a:buChar char="•"/>
            </a:pPr>
            <a:r>
              <a:rPr lang="en-US" sz="1600" dirty="0"/>
              <a:t>802.15.12 - Standard for Enhanced Ultra Wide-Band (UWB) Physical Layers (PHYs) and Associated MAC Enhancements, </a:t>
            </a:r>
            <a:r>
              <a:rPr lang="en-US" sz="1600" dirty="0">
                <a:hlinkClick r:id="rId9"/>
              </a:rPr>
              <a:t>PAR Withdrawal</a:t>
            </a:r>
            <a:endParaRPr lang="en-US" sz="1600" dirty="0"/>
          </a:p>
          <a:p>
            <a:pPr>
              <a:buFont typeface="Arial" panose="020B0604020202020204" pitchFamily="34" charset="0"/>
              <a:buChar char="•"/>
            </a:pPr>
            <a:r>
              <a:rPr lang="en-US" sz="1600" dirty="0"/>
              <a:t>802.15.6a - Amendment: Dependable Human and Vehicle Body Area Networks, </a:t>
            </a:r>
            <a:r>
              <a:rPr lang="en-US" sz="1600" dirty="0">
                <a:hlinkClick r:id="rId10"/>
              </a:rPr>
              <a:t>PAR Withdrawal</a:t>
            </a:r>
            <a:r>
              <a:rPr lang="en-US" sz="1600" dirty="0"/>
              <a:t> and </a:t>
            </a:r>
            <a:r>
              <a:rPr lang="en-US" sz="1600" dirty="0">
                <a:hlinkClick r:id="rId11"/>
              </a:rPr>
              <a:t>CSD</a:t>
            </a:r>
            <a:endParaRPr lang="en-US" sz="1600" dirty="0"/>
          </a:p>
          <a:p>
            <a:pPr>
              <a:buFont typeface="Arial" panose="020B0604020202020204" pitchFamily="34" charset="0"/>
              <a:buChar char="•"/>
            </a:pPr>
            <a:r>
              <a:rPr lang="en-US" sz="1600" dirty="0"/>
              <a:t>802.15.6ma - Standard -  Wireless Body Area Networks, </a:t>
            </a:r>
            <a:r>
              <a:rPr lang="en-US" sz="1600" dirty="0">
                <a:hlinkClick r:id="rId12"/>
              </a:rPr>
              <a:t>PAR Revision</a:t>
            </a:r>
            <a:r>
              <a:rPr lang="en-US" sz="1600" dirty="0"/>
              <a:t> and </a:t>
            </a:r>
            <a:r>
              <a:rPr lang="en-US" sz="1600" dirty="0">
                <a:hlinkClick r:id="rId13"/>
              </a:rPr>
              <a:t>CSD</a:t>
            </a:r>
            <a:endParaRPr lang="en-US" sz="1600" dirty="0"/>
          </a:p>
          <a:p>
            <a:endParaRPr lang="en-US" altLang="en-US" sz="1400" dirty="0"/>
          </a:p>
          <a:p>
            <a:r>
              <a:rPr lang="en-US" altLang="en-US" sz="1800" dirty="0"/>
              <a:t>Feedback to be reviewed on Thursda</a:t>
            </a:r>
            <a:r>
              <a:rPr lang="en-US" sz="1800" dirty="0"/>
              <a:t>y 17 </a:t>
            </a:r>
            <a:r>
              <a:rPr lang="en-US" sz="1800"/>
              <a:t>March 2022 </a:t>
            </a:r>
            <a:r>
              <a:rPr lang="en-US" sz="1800" dirty="0"/>
              <a:t>9:00-10:00 ET</a:t>
            </a:r>
            <a:endParaRPr lang="en-US" altLang="en-US" sz="1800"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bwMode="auto">
          <a:xfrm>
            <a:off x="914402" y="304014"/>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997279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2210">
    <a:dk1>
      <a:srgbClr val="1D1D1A"/>
    </a:dk1>
    <a:lt1>
      <a:srgbClr val="1D1D1A"/>
    </a:lt1>
    <a:dk2>
      <a:srgbClr val="FFFFFF"/>
    </a:dk2>
    <a:lt2>
      <a:srgbClr val="FFFFFF"/>
    </a:lt2>
    <a:accent1>
      <a:srgbClr val="C7000A"/>
    </a:accent1>
    <a:accent2>
      <a:srgbClr val="E9002F"/>
    </a:accent2>
    <a:accent3>
      <a:srgbClr val="F4A100"/>
    </a:accent3>
    <a:accent4>
      <a:srgbClr val="FFFF00"/>
    </a:accent4>
    <a:accent5>
      <a:srgbClr val="232323"/>
    </a:accent5>
    <a:accent6>
      <a:srgbClr val="666666"/>
    </a:accent6>
    <a:hlink>
      <a:srgbClr val="919191"/>
    </a:hlink>
    <a:folHlink>
      <a:srgbClr val="C4C4C4"/>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804785E-67BB-4305-9B97-6021308D188E}">
  <ds:schemaRefs>
    <ds:schemaRef ds:uri="23347348-f209-4824-a23a-1433d5a4d5f5"/>
    <ds:schemaRef ds:uri="http://schemas.microsoft.com/office/2006/metadata/properties"/>
    <ds:schemaRef ds:uri="http://purl.org/dc/terms/"/>
    <ds:schemaRef ds:uri="http://schemas.microsoft.com/office/2006/documentManagement/types"/>
    <ds:schemaRef ds:uri="5d48a4fd-b80d-4fe1-b239-a49a0c8fe0fd"/>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68BF55D-B36D-4C6C-8902-4C438DCE57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13126</TotalTime>
  <Words>4400</Words>
  <Application>Microsoft Office PowerPoint</Application>
  <PresentationFormat>Widescreen</PresentationFormat>
  <Paragraphs>655</Paragraphs>
  <Slides>34</Slides>
  <Notes>19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0" baseType="lpstr">
      <vt:lpstr>微软雅黑</vt:lpstr>
      <vt:lpstr>Arial</vt:lpstr>
      <vt:lpstr>Calibri</vt:lpstr>
      <vt:lpstr>Times New Roman</vt:lpstr>
      <vt:lpstr>Office Theme</vt:lpstr>
      <vt:lpstr>Document</vt:lpstr>
      <vt:lpstr>WG11 Opening Report Snapshot Slides March 2022</vt:lpstr>
      <vt:lpstr>Abstract</vt:lpstr>
      <vt:lpstr>Editors meeting: Agenda for 2021-03-07 meeting</vt:lpstr>
      <vt:lpstr>ANA Status</vt:lpstr>
      <vt:lpstr>ARC (Architecture) – Mar 2022</vt:lpstr>
      <vt:lpstr>ARC (Architecture) – Mar 2022</vt:lpstr>
      <vt:lpstr>The Coex SC will formally meet once (Mon, 14 Mar 2022 at 4-6 pm)</vt:lpstr>
      <vt:lpstr>Advertisement for TGbe folk to attend the Coex SC session next Monday!</vt:lpstr>
      <vt:lpstr>PAR Review SC – Snapshot slide Chair: Jon Rosdahl</vt:lpstr>
      <vt:lpstr>802.11 WNG – March 2022</vt:lpstr>
      <vt:lpstr>IEEE 802 JTC1 SC will meet once on Tue, 8 Mar 2022 @ 4-6pm ET</vt:lpstr>
      <vt:lpstr>A large number of IEEE 802 submissions are in the PSDO balloting process</vt:lpstr>
      <vt:lpstr>IEEE 802 has 115 standards in or through the PSDO pipeline</vt:lpstr>
      <vt:lpstr>REVme (Maintenance) Summary </vt:lpstr>
      <vt:lpstr>TGme April Adhoc Motion</vt:lpstr>
      <vt:lpstr>TGaz Next Generation Positioning</vt:lpstr>
      <vt:lpstr>TGaz Next Generation Positioning</vt:lpstr>
      <vt:lpstr>TGaz Next Generation Positioning</vt:lpstr>
      <vt:lpstr>802.11 TGbb</vt:lpstr>
      <vt:lpstr>IEEE 802.11 TGbc Broadcast Services Chair: Marc Emmelmann</vt:lpstr>
      <vt:lpstr>IEEE 802.11 TGbc Broadcast Services Chair: Marc Emmelmann</vt:lpstr>
      <vt:lpstr>Snapshot of TGbd for Mar 2022 IEEE 802.11 Plenary</vt:lpstr>
      <vt:lpstr>IEEE 802.11 TGbd Sessions in Mar Plenary Week</vt:lpstr>
      <vt:lpstr>TGbd Progress Documents</vt:lpstr>
      <vt:lpstr>IEEE 802.11 TGbd Timeline</vt:lpstr>
      <vt:lpstr>TGbe (Extremely High Throughput)</vt:lpstr>
      <vt:lpstr>TGbe (Extremely High Throughput)</vt:lpstr>
      <vt:lpstr>Teleconference Plan</vt:lpstr>
      <vt:lpstr>TGbf (WLAN Sensing)– March 2022</vt:lpstr>
      <vt:lpstr>TGbf Timeline (Updated)</vt:lpstr>
      <vt:lpstr>Teleconference Times</vt:lpstr>
      <vt:lpstr>TGbh (Random and Changing MAC Addresses) – Mar 2022</vt:lpstr>
      <vt:lpstr>IEEE 802.11 TGbi – March 2022</vt:lpstr>
      <vt:lpstr>802.11 ITU Liaison Ad Hoc (ITU AHG) – March 2022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202</cp:revision>
  <cp:lastPrinted>1601-01-01T00:00:00Z</cp:lastPrinted>
  <dcterms:created xsi:type="dcterms:W3CDTF">2018-05-02T19:26:26Z</dcterms:created>
  <dcterms:modified xsi:type="dcterms:W3CDTF">2022-03-07T13:41:16Z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ies>
</file>