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9"/>
  </p:notesMasterIdLst>
  <p:handoutMasterIdLst>
    <p:handoutMasterId r:id="rId40"/>
  </p:handoutMasterIdLst>
  <p:sldIdLst>
    <p:sldId id="256" r:id="rId5"/>
    <p:sldId id="257" r:id="rId6"/>
    <p:sldId id="283" r:id="rId7"/>
    <p:sldId id="2350" r:id="rId8"/>
    <p:sldId id="258" r:id="rId9"/>
    <p:sldId id="259" r:id="rId10"/>
    <p:sldId id="1575" r:id="rId11"/>
    <p:sldId id="1576" r:id="rId12"/>
    <p:sldId id="2364" r:id="rId13"/>
    <p:sldId id="274" r:id="rId14"/>
    <p:sldId id="1573" r:id="rId15"/>
    <p:sldId id="1577" r:id="rId16"/>
    <p:sldId id="1574" r:id="rId17"/>
    <p:sldId id="2355" r:id="rId18"/>
    <p:sldId id="901" r:id="rId19"/>
    <p:sldId id="2356" r:id="rId20"/>
    <p:sldId id="2357" r:id="rId21"/>
    <p:sldId id="2358" r:id="rId22"/>
    <p:sldId id="2359" r:id="rId23"/>
    <p:sldId id="302" r:id="rId24"/>
    <p:sldId id="301" r:id="rId25"/>
    <p:sldId id="2365" r:id="rId26"/>
    <p:sldId id="2366" r:id="rId27"/>
    <p:sldId id="2367" r:id="rId28"/>
    <p:sldId id="2368" r:id="rId29"/>
    <p:sldId id="2369" r:id="rId30"/>
    <p:sldId id="2370" r:id="rId31"/>
    <p:sldId id="2371" r:id="rId32"/>
    <p:sldId id="265" r:id="rId33"/>
    <p:sldId id="268" r:id="rId34"/>
    <p:sldId id="267" r:id="rId35"/>
    <p:sldId id="2372" r:id="rId36"/>
    <p:sldId id="2363" r:id="rId37"/>
    <p:sldId id="261"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t>Overall proposal statistic</a:t>
            </a:r>
            <a:endParaRPr lang="zh-CN" alt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solidFill>
                <a:schemeClr val="accent3"/>
              </a:solidFill>
            </a:ln>
            <a:effectLst/>
          </c:spPr>
          <c:invertIfNegative val="0"/>
          <c:cat>
            <c:strRef>
              <c:f>Sheet1!$A$2:$A$7</c:f>
              <c:strCache>
                <c:ptCount val="6"/>
                <c:pt idx="0">
                  <c:v>2020 Q4</c:v>
                </c:pt>
                <c:pt idx="1">
                  <c:v>2021 Q1</c:v>
                </c:pt>
                <c:pt idx="2">
                  <c:v>2021 Q2</c:v>
                </c:pt>
                <c:pt idx="3">
                  <c:v>2021 Q3</c:v>
                </c:pt>
                <c:pt idx="4">
                  <c:v>2021 Q4</c:v>
                </c:pt>
                <c:pt idx="5">
                  <c:v>2022 Q1 </c:v>
                </c:pt>
              </c:strCache>
            </c:strRef>
          </c:cat>
          <c:val>
            <c:numRef>
              <c:f>Sheet1!$B$2:$B$7</c:f>
              <c:numCache>
                <c:formatCode>General</c:formatCode>
                <c:ptCount val="6"/>
                <c:pt idx="0">
                  <c:v>13</c:v>
                </c:pt>
                <c:pt idx="1">
                  <c:v>18</c:v>
                </c:pt>
                <c:pt idx="2">
                  <c:v>17</c:v>
                </c:pt>
                <c:pt idx="3">
                  <c:v>21</c:v>
                </c:pt>
                <c:pt idx="4">
                  <c:v>45</c:v>
                </c:pt>
                <c:pt idx="5">
                  <c:v>56</c:v>
                </c:pt>
              </c:numCache>
            </c:numRef>
          </c:val>
          <c:extLst>
            <c:ext xmlns:c16="http://schemas.microsoft.com/office/drawing/2014/chart" uri="{C3380CC4-5D6E-409C-BE32-E72D297353CC}">
              <c16:uniqueId val="{00000000-4E64-4C0A-95DC-0010203E0B13}"/>
            </c:ext>
          </c:extLst>
        </c:ser>
        <c:ser>
          <c:idx val="1"/>
          <c:order val="1"/>
          <c:tx>
            <c:strRef>
              <c:f>Sheet1!$C$1</c:f>
              <c:strCache>
                <c:ptCount val="1"/>
                <c:pt idx="0">
                  <c:v>列1</c:v>
                </c:pt>
              </c:strCache>
            </c:strRef>
          </c:tx>
          <c:spPr>
            <a:solidFill>
              <a:schemeClr val="accent2"/>
            </a:solidFill>
            <a:ln>
              <a:noFill/>
            </a:ln>
            <a:effectLst/>
          </c:spPr>
          <c:invertIfNegative val="0"/>
          <c:cat>
            <c:strRef>
              <c:f>Sheet1!$A$2:$A$7</c:f>
              <c:strCache>
                <c:ptCount val="6"/>
                <c:pt idx="0">
                  <c:v>2020 Q4</c:v>
                </c:pt>
                <c:pt idx="1">
                  <c:v>2021 Q1</c:v>
                </c:pt>
                <c:pt idx="2">
                  <c:v>2021 Q2</c:v>
                </c:pt>
                <c:pt idx="3">
                  <c:v>2021 Q3</c:v>
                </c:pt>
                <c:pt idx="4">
                  <c:v>2021 Q4</c:v>
                </c:pt>
                <c:pt idx="5">
                  <c:v>2022 Q1 </c:v>
                </c:pt>
              </c:strCache>
            </c:strRef>
          </c:cat>
          <c:val>
            <c:numRef>
              <c:f>Sheet1!$C$2:$C$7</c:f>
              <c:numCache>
                <c:formatCode>General</c:formatCode>
                <c:ptCount val="6"/>
                <c:pt idx="0">
                  <c:v>0</c:v>
                </c:pt>
                <c:pt idx="1">
                  <c:v>0</c:v>
                </c:pt>
                <c:pt idx="2">
                  <c:v>0</c:v>
                </c:pt>
                <c:pt idx="3">
                  <c:v>0</c:v>
                </c:pt>
              </c:numCache>
            </c:numRef>
          </c:val>
          <c:extLst>
            <c:ext xmlns:c16="http://schemas.microsoft.com/office/drawing/2014/chart" uri="{C3380CC4-5D6E-409C-BE32-E72D297353CC}">
              <c16:uniqueId val="{00000001-4E64-4C0A-95DC-0010203E0B13}"/>
            </c:ext>
          </c:extLst>
        </c:ser>
        <c:dLbls>
          <c:showLegendKey val="0"/>
          <c:showVal val="0"/>
          <c:showCatName val="0"/>
          <c:showSerName val="0"/>
          <c:showPercent val="0"/>
          <c:showBubbleSize val="0"/>
        </c:dLbls>
        <c:gapWidth val="219"/>
        <c:overlap val="-27"/>
        <c:axId val="1505249392"/>
        <c:axId val="1505239600"/>
      </c:barChart>
      <c:lineChart>
        <c:grouping val="standard"/>
        <c:varyColors val="0"/>
        <c:ser>
          <c:idx val="2"/>
          <c:order val="2"/>
          <c:tx>
            <c:strRef>
              <c:f>Sheet1!$D$1</c:f>
              <c:strCache>
                <c:ptCount val="1"/>
                <c:pt idx="0">
                  <c:v>系列 3</c:v>
                </c:pt>
              </c:strCache>
            </c:strRef>
          </c:tx>
          <c:spPr>
            <a:ln w="28575" cap="rnd">
              <a:solidFill>
                <a:schemeClr val="accent3"/>
              </a:solidFill>
              <a:round/>
            </a:ln>
            <a:effectLst/>
          </c:spPr>
          <c:marker>
            <c:symbol val="none"/>
          </c:marker>
          <c:cat>
            <c:strRef>
              <c:f>Sheet1!$A$2:$A$7</c:f>
              <c:strCache>
                <c:ptCount val="6"/>
                <c:pt idx="0">
                  <c:v>2020 Q4</c:v>
                </c:pt>
                <c:pt idx="1">
                  <c:v>2021 Q1</c:v>
                </c:pt>
                <c:pt idx="2">
                  <c:v>2021 Q2</c:v>
                </c:pt>
                <c:pt idx="3">
                  <c:v>2021 Q3</c:v>
                </c:pt>
                <c:pt idx="4">
                  <c:v>2021 Q4</c:v>
                </c:pt>
                <c:pt idx="5">
                  <c:v>2022 Q1 </c:v>
                </c:pt>
              </c:strCache>
            </c:strRef>
          </c:cat>
          <c:val>
            <c:numRef>
              <c:f>Sheet1!$D$2:$D$7</c:f>
              <c:numCache>
                <c:formatCode>General</c:formatCode>
                <c:ptCount val="6"/>
                <c:pt idx="0">
                  <c:v>13</c:v>
                </c:pt>
                <c:pt idx="1">
                  <c:v>18</c:v>
                </c:pt>
                <c:pt idx="2">
                  <c:v>17</c:v>
                </c:pt>
                <c:pt idx="3">
                  <c:v>21</c:v>
                </c:pt>
                <c:pt idx="4">
                  <c:v>45</c:v>
                </c:pt>
                <c:pt idx="5">
                  <c:v>56</c:v>
                </c:pt>
              </c:numCache>
            </c:numRef>
          </c:val>
          <c:smooth val="0"/>
          <c:extLst>
            <c:ext xmlns:c16="http://schemas.microsoft.com/office/drawing/2014/chart" uri="{C3380CC4-5D6E-409C-BE32-E72D297353CC}">
              <c16:uniqueId val="{00000002-4E64-4C0A-95DC-0010203E0B13}"/>
            </c:ext>
          </c:extLst>
        </c:ser>
        <c:dLbls>
          <c:showLegendKey val="0"/>
          <c:showVal val="0"/>
          <c:showCatName val="0"/>
          <c:showSerName val="0"/>
          <c:showPercent val="0"/>
          <c:showBubbleSize val="0"/>
        </c:dLbls>
        <c:marker val="1"/>
        <c:smooth val="0"/>
        <c:axId val="1505249392"/>
        <c:axId val="1505239600"/>
      </c:lineChart>
      <c:catAx>
        <c:axId val="1505249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05239600"/>
        <c:crosses val="autoZero"/>
        <c:auto val="1"/>
        <c:lblAlgn val="ctr"/>
        <c:lblOffset val="100"/>
        <c:noMultiLvlLbl val="0"/>
      </c:catAx>
      <c:valAx>
        <c:axId val="1505239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05249392"/>
        <c:crosses val="autoZero"/>
        <c:crossBetween val="between"/>
      </c:valAx>
      <c:spPr>
        <a:noFill/>
        <a:ln>
          <a:noFill/>
        </a:ln>
        <a:effectLst/>
      </c:spPr>
    </c:plotArea>
    <c:plotVisOnly val="1"/>
    <c:dispBlanksAs val="gap"/>
    <c:showDLblsOverMax val="0"/>
  </c:chart>
  <c:spPr>
    <a:noFill/>
    <a:ln>
      <a:solidFill>
        <a:srgbClr val="0070C0"/>
      </a:solidFill>
      <a:prstDash val="dash"/>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62990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11917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3193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4804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0026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3230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4417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18858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223928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7110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459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C4DAECD-3473-4771-8CDB-6FE0A633732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D94A5684-D681-41FB-9E64-62AB649A0F8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DB791DE8-41D8-4E3C-B75E-5888EE675C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BCC0B12A-A991-4091-A739-EBA6C187CC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DCFC354-D2BC-4D2E-953A-77328B5FE2E2}"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9DA82D64-5A1A-430B-968B-856D99E2B984}"/>
              </a:ext>
            </a:extLst>
          </p:cNvPr>
          <p:cNvSpPr>
            <a:spLocks noChangeArrowheads="1" noTextEdit="1"/>
          </p:cNvSpPr>
          <p:nvPr>
            <p:ph type="sldImg"/>
          </p:nvPr>
        </p:nvSpPr>
        <p:spPr>
          <a:ln/>
        </p:spPr>
      </p:sp>
      <p:sp>
        <p:nvSpPr>
          <p:cNvPr id="16391" name="Rectangle 3">
            <a:extLst>
              <a:ext uri="{FF2B5EF4-FFF2-40B4-BE49-F238E27FC236}">
                <a16:creationId xmlns:a16="http://schemas.microsoft.com/office/drawing/2014/main" id="{36AFD2B2-9FB6-417F-A1F8-13D6AE00ED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387CDBA-BD45-43BC-873A-FB52782BBB6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6659F3A9-6D9A-43C4-8572-D562EF1BA59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E6377AB-B976-45B5-BE63-CDBE1660623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DA02D976-A376-4BC3-92FD-2965266A35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89E5842B-06B0-4165-84CA-7EC666C03706}"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EA35C0A0-2A6C-4687-A211-95788F535C85}"/>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DBCD33B3-9F96-412D-B6AC-A7F3B0886E3F}"/>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EE3E77B-0406-4394-90A1-9649CD7472D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90B46852-6C45-48E3-9B3A-DFACD7E7BB4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B3BC027-CD25-4070-BBEA-0A693CEA602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B7578954-27F5-461B-91CF-17288F4B78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E79FACB3-BB5D-426B-A04D-2EAA7ABA437D}"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5F368387-2FCA-45D7-8E18-868E96E3BFD9}"/>
              </a:ext>
            </a:extLst>
          </p:cNvPr>
          <p:cNvSpPr>
            <a:spLocks noChangeArrowheads="1" noTextEdit="1"/>
          </p:cNvSpPr>
          <p:nvPr>
            <p:ph type="sldImg"/>
          </p:nvPr>
        </p:nvSpPr>
        <p:spPr>
          <a:ln/>
        </p:spPr>
      </p:sp>
      <p:sp>
        <p:nvSpPr>
          <p:cNvPr id="16391" name="Rectangle 3">
            <a:extLst>
              <a:ext uri="{FF2B5EF4-FFF2-40B4-BE49-F238E27FC236}">
                <a16:creationId xmlns:a16="http://schemas.microsoft.com/office/drawing/2014/main" id="{DB38E563-D7D6-4E6F-BB96-9DF0D00317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305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802.11-22/0209r0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ocuments?is_dcn=224&amp;is_group=00az&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271-00-00be-tgbe-mar-2022-meeting-agenda.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0262-01-00bh-agenda-tgbh-2022-mar-plenary.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0332-30-00bh-issues-tracking.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0378-00-0itu-proposed-modifications-to-itu-r-m-1450-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1/dcn/22/11-22-0379-01-0itu-proposed-modifications-to-itu-r-m-1801-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822-02-0arc-clause-6-discussio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261-00-0arc-arc-sc-agenda-mar-2022.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2022-03-04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41"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21A56F9-5C4F-49D1-984A-94833FC881CF}"/>
              </a:ext>
            </a:extLst>
          </p:cNvPr>
          <p:cNvSpPr>
            <a:spLocks noGrp="1" noChangeArrowheads="1"/>
          </p:cNvSpPr>
          <p:nvPr>
            <p:ph type="title"/>
          </p:nvPr>
        </p:nvSpPr>
        <p:spPr>
          <a:xfrm>
            <a:off x="2209800" y="581026"/>
            <a:ext cx="7772400" cy="561975"/>
          </a:xfrm>
        </p:spPr>
        <p:txBody>
          <a:bodyPr/>
          <a:lstStyle/>
          <a:p>
            <a:pPr eaLnBrk="1" hangingPunct="1"/>
            <a:r>
              <a:rPr lang="en-US" altLang="en-US"/>
              <a:t>802.11 WNG – March 2022</a:t>
            </a:r>
          </a:p>
        </p:txBody>
      </p:sp>
      <p:sp>
        <p:nvSpPr>
          <p:cNvPr id="15363" name="Rectangle 3">
            <a:extLst>
              <a:ext uri="{FF2B5EF4-FFF2-40B4-BE49-F238E27FC236}">
                <a16:creationId xmlns:a16="http://schemas.microsoft.com/office/drawing/2014/main" id="{DC46F1CB-82E3-4C25-B8E6-39F4CD147C85}"/>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endParaRPr lang="en-US" altLang="en-US" sz="1800" dirty="0"/>
          </a:p>
          <a:p>
            <a:pPr marL="857250" lvl="1" indent="-457200">
              <a:spcBef>
                <a:spcPct val="0"/>
              </a:spcBef>
              <a:defRPr/>
            </a:pPr>
            <a:r>
              <a:rPr lang="en-US" sz="1800" dirty="0"/>
              <a:t>“Overview of Wi-Fi 6/6E for Industrial IoT: Enabling Wi-Fi determinism in an IoT world” – Bruno Tomas, et al (Wireless Broadband Alliance)</a:t>
            </a:r>
          </a:p>
          <a:p>
            <a:pPr marL="857250" lvl="1" indent="-457200">
              <a:spcBef>
                <a:spcPct val="0"/>
              </a:spcBef>
              <a:defRPr/>
            </a:pPr>
            <a:r>
              <a:rPr lang="en-US" sz="1800" dirty="0"/>
              <a:t>“Making the Case for Open, </a:t>
            </a:r>
            <a:r>
              <a:rPr lang="en-US" sz="1800" dirty="0" err="1"/>
              <a:t>Softwarized</a:t>
            </a:r>
            <a:r>
              <a:rPr lang="en-US" sz="1800" dirty="0"/>
              <a:t>, Data-Driven 802.11 Networks” – Francesco Restuccia (Northeastern University)</a:t>
            </a:r>
          </a:p>
          <a:p>
            <a:pPr marL="457200" indent="-457200">
              <a:spcBef>
                <a:spcPct val="0"/>
              </a:spcBef>
              <a:defRPr/>
            </a:pPr>
            <a:r>
              <a:rPr lang="en-US" altLang="en-US" dirty="0"/>
              <a:t>Plans for May 2022</a:t>
            </a:r>
          </a:p>
          <a:p>
            <a:pPr lvl="1">
              <a:spcBef>
                <a:spcPts val="0"/>
              </a:spcBef>
              <a:defRPr/>
            </a:pPr>
            <a:r>
              <a:rPr lang="en-US" altLang="en-US" dirty="0"/>
              <a:t>Chair will make a call for presentations in advance</a:t>
            </a:r>
          </a:p>
          <a:p>
            <a:pPr>
              <a:spcBef>
                <a:spcPts val="0"/>
              </a:spcBef>
              <a:defRPr/>
            </a:pPr>
            <a:r>
              <a:rPr lang="en-US" altLang="en-US" dirty="0"/>
              <a:t>Adjourn</a:t>
            </a:r>
            <a:endParaRPr lang="en-US" altLang="en-US" dirty="0">
              <a:solidFill>
                <a:srgbClr val="FF0000"/>
              </a:solidFill>
            </a:endParaRPr>
          </a:p>
          <a:p>
            <a:pPr marL="0" indent="0" algn="ctr">
              <a:spcBef>
                <a:spcPts val="0"/>
              </a:spcBef>
              <a:defRPr/>
            </a:pPr>
            <a:r>
              <a:rPr lang="en-US" altLang="en-US" sz="2000" dirty="0"/>
              <a:t>Current agenda is document 11-22/0281r0</a:t>
            </a:r>
          </a:p>
        </p:txBody>
      </p:sp>
      <p:sp>
        <p:nvSpPr>
          <p:cNvPr id="15364" name="Date Placeholder 3">
            <a:extLst>
              <a:ext uri="{FF2B5EF4-FFF2-40B4-BE49-F238E27FC236}">
                <a16:creationId xmlns:a16="http://schemas.microsoft.com/office/drawing/2014/main" id="{9BC7A9D4-773B-4310-8292-8701E07FDC6C}"/>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March 2022</a:t>
            </a:r>
            <a:endParaRPr lang="en-US" altLang="en-US" sz="1800" dirty="0"/>
          </a:p>
        </p:txBody>
      </p:sp>
      <p:sp>
        <p:nvSpPr>
          <p:cNvPr id="15365" name="Footer Placeholder 4">
            <a:extLst>
              <a:ext uri="{FF2B5EF4-FFF2-40B4-BE49-F238E27FC236}">
                <a16:creationId xmlns:a16="http://schemas.microsoft.com/office/drawing/2014/main" id="{F855F370-E6F1-4A2F-B031-4CB8AAB3249E}"/>
              </a:ext>
            </a:extLst>
          </p:cNvPr>
          <p:cNvSpPr>
            <a:spLocks noGrp="1"/>
          </p:cNvSpPr>
          <p:nvPr>
            <p:ph type="ftr" sz="quarter" idx="11"/>
          </p:nvPr>
        </p:nvSpPr>
        <p:spPr bwMode="auto">
          <a:xfrm>
            <a:off x="9104313" y="6475413"/>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A671D693-5773-4959-8F2C-4BEF8FAECA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72E9E0-FA0E-490B-858B-0B2617499ABD}" type="slidenum">
              <a:rPr lang="en-US" altLang="en-US" sz="1200" b="0"/>
              <a:pPr>
                <a:spcBef>
                  <a:spcPct val="0"/>
                </a:spcBef>
                <a:buFontTx/>
                <a:buNone/>
              </a:pPr>
              <a:t>10</a:t>
            </a:fld>
            <a:endParaRPr lang="en-US" altLang="en-US" sz="1200" b="0"/>
          </a:p>
        </p:txBody>
      </p:sp>
      <p:sp>
        <p:nvSpPr>
          <p:cNvPr id="15367" name="Rectangle 1">
            <a:extLst>
              <a:ext uri="{FF2B5EF4-FFF2-40B4-BE49-F238E27FC236}">
                <a16:creationId xmlns:a16="http://schemas.microsoft.com/office/drawing/2014/main" id="{4B649DAF-F048-4E0A-B1B4-5C21613575FF}"/>
              </a:ext>
            </a:extLst>
          </p:cNvPr>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Tuesday March 8 (11:15-1:15 EST)</a:t>
            </a:r>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CF4EB4FD-47E5-4D8D-8949-1ADC36558AE5}"/>
              </a:ext>
            </a:extLst>
          </p:cNvPr>
          <p:cNvSpPr>
            <a:spLocks noGrp="1"/>
          </p:cNvSpPr>
          <p:nvPr>
            <p:ph type="dt" sz="quarter" idx="10"/>
          </p:nvPr>
        </p:nvSpPr>
        <p:spPr>
          <a:xfrm>
            <a:off x="925513"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1800"/>
              <a:t>March 2022</a:t>
            </a:r>
            <a:endParaRPr lang="en-US" altLang="en-US" sz="1800" dirty="0"/>
          </a:p>
        </p:txBody>
      </p:sp>
      <p:sp>
        <p:nvSpPr>
          <p:cNvPr id="15363" name="Footer Placeholder 2">
            <a:extLst>
              <a:ext uri="{FF2B5EF4-FFF2-40B4-BE49-F238E27FC236}">
                <a16:creationId xmlns:a16="http://schemas.microsoft.com/office/drawing/2014/main" id="{9A9B01AF-807E-4E04-8CA7-C4CA94303389}"/>
              </a:ext>
            </a:extLst>
          </p:cNvPr>
          <p:cNvSpPr>
            <a:spLocks noGrp="1"/>
          </p:cNvSpPr>
          <p:nvPr>
            <p:ph type="ftr" sz="quarter" idx="11"/>
          </p:nvPr>
        </p:nvSpPr>
        <p:spPr>
          <a:xfrm>
            <a:off x="9942513"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Andrew Myles, Cisco</a:t>
            </a:r>
            <a:endParaRPr lang="en-US" altLang="en-US" sz="1200" b="0" dirty="0"/>
          </a:p>
        </p:txBody>
      </p:sp>
      <p:sp>
        <p:nvSpPr>
          <p:cNvPr id="15364" name="Slide Number Placeholder 3">
            <a:extLst>
              <a:ext uri="{FF2B5EF4-FFF2-40B4-BE49-F238E27FC236}">
                <a16:creationId xmlns:a16="http://schemas.microsoft.com/office/drawing/2014/main" id="{3F051520-C5D3-4C48-AA4B-A0006416F9FC}"/>
              </a:ext>
            </a:extLst>
          </p:cNvPr>
          <p:cNvSpPr>
            <a:spLocks noGrp="1"/>
          </p:cNvSpPr>
          <p:nvPr>
            <p:ph type="sldNum" sz="quarter" idx="12"/>
          </p:nvPr>
        </p:nvSpPr>
        <p:spPr>
          <a:xfrm>
            <a:off x="5918200" y="6475413"/>
            <a:ext cx="558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C777ED-C858-409D-8C8B-46ED47A3C5B7}" type="slidenum">
              <a:rPr lang="en-US" altLang="en-US" sz="1200" b="0"/>
              <a:pPr>
                <a:spcBef>
                  <a:spcPct val="0"/>
                </a:spcBef>
                <a:buFontTx/>
                <a:buNone/>
              </a:pPr>
              <a:t>11</a:t>
            </a:fld>
            <a:endParaRPr lang="en-US" altLang="en-US" sz="1200" b="0" dirty="0"/>
          </a:p>
        </p:txBody>
      </p:sp>
      <p:sp>
        <p:nvSpPr>
          <p:cNvPr id="15365" name="Title 1">
            <a:extLst>
              <a:ext uri="{FF2B5EF4-FFF2-40B4-BE49-F238E27FC236}">
                <a16:creationId xmlns:a16="http://schemas.microsoft.com/office/drawing/2014/main" id="{7A89DEA1-8251-472D-8B39-D6A364CA6CF8}"/>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8 Mar 2022 @ 4-6pm ET</a:t>
            </a:r>
            <a:endParaRPr lang="en-US" altLang="en-US"/>
          </a:p>
        </p:txBody>
      </p:sp>
      <p:sp>
        <p:nvSpPr>
          <p:cNvPr id="3078" name="Content Placeholder 2">
            <a:extLst>
              <a:ext uri="{FF2B5EF4-FFF2-40B4-BE49-F238E27FC236}">
                <a16:creationId xmlns:a16="http://schemas.microsoft.com/office/drawing/2014/main" id="{FB3117A7-8EAE-43F7-AB29-25FAA594E2D6}"/>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(11-22-0242)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a:t>
            </a:r>
            <a:r>
              <a:rPr lang="en-AU"/>
              <a:t>on 802.11ax/ay</a:t>
            </a:r>
            <a:endParaRPr lang="en-AU" dirty="0"/>
          </a:p>
          <a:p>
            <a:pPr>
              <a:defRPr/>
            </a:pPr>
            <a:r>
              <a:rPr lang="en-AU" dirty="0"/>
              <a:t>Review of SC6 activities</a:t>
            </a:r>
          </a:p>
          <a:p>
            <a:pPr lvl="1">
              <a:defRPr/>
            </a:pPr>
            <a:r>
              <a:rPr lang="en-AU" dirty="0"/>
              <a:t>Update on </a:t>
            </a:r>
            <a:r>
              <a:rPr lang="en-AU" i="1" dirty="0"/>
              <a:t>Industrial Wireless Network </a:t>
            </a:r>
            <a:r>
              <a:rPr lang="en-AU" dirty="0"/>
              <a:t>PWI proposal</a:t>
            </a:r>
          </a:p>
          <a:p>
            <a:pPr lvl="1">
              <a:defRPr/>
            </a:pPr>
            <a:r>
              <a:rPr lang="en-AU" dirty="0"/>
              <a:t>Update on </a:t>
            </a:r>
            <a:r>
              <a:rPr lang="en-GB" sz="2200" i="1" dirty="0"/>
              <a:t>WLAN MCS Efficiency</a:t>
            </a:r>
            <a:r>
              <a:rPr lang="en-AU" sz="2200" i="1" dirty="0"/>
              <a:t> </a:t>
            </a:r>
            <a:r>
              <a:rPr lang="en-AU" sz="2200" dirty="0"/>
              <a:t>discussion</a:t>
            </a:r>
            <a:endParaRPr lang="en-AU" dirty="0"/>
          </a:p>
          <a:p>
            <a:pPr lvl="1">
              <a:defRPr/>
            </a:pPr>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C257C8F-2EB3-41FA-9C7E-FE5BC4C525D9}"/>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17411" name="Date Placeholder 3">
            <a:extLst>
              <a:ext uri="{FF2B5EF4-FFF2-40B4-BE49-F238E27FC236}">
                <a16:creationId xmlns:a16="http://schemas.microsoft.com/office/drawing/2014/main" id="{43D11959-C8ED-40DB-9578-F947ADF41355}"/>
              </a:ext>
            </a:extLst>
          </p:cNvPr>
          <p:cNvSpPr>
            <a:spLocks noGrp="1" noChangeArrowheads="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buFontTx/>
              <a:buNone/>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March 2022</a:t>
            </a:r>
            <a:endParaRPr lang="en-US" altLang="en-US" sz="1800" dirty="0"/>
          </a:p>
        </p:txBody>
      </p:sp>
      <p:sp>
        <p:nvSpPr>
          <p:cNvPr id="17412" name="Footer Placeholder 4">
            <a:extLst>
              <a:ext uri="{FF2B5EF4-FFF2-40B4-BE49-F238E27FC236}">
                <a16:creationId xmlns:a16="http://schemas.microsoft.com/office/drawing/2014/main" id="{96CB2E87-1B30-4E4B-BAF1-052570B18AAA}"/>
              </a:ext>
            </a:extLst>
          </p:cNvPr>
          <p:cNvSpPr>
            <a:spLocks noGrp="1" noChangeArrowheads="1"/>
          </p:cNvSpPr>
          <p:nvPr>
            <p:ph type="ftr" sz="quarter" idx="11"/>
          </p:nvPr>
        </p:nvSpPr>
        <p:spPr bwMode="auto">
          <a:xfrm>
            <a:off x="9955213" y="6475413"/>
            <a:ext cx="13985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Andrew Myles, Cisco</a:t>
            </a:r>
            <a:endParaRPr lang="en-US" altLang="en-US" sz="1200" b="0" dirty="0"/>
          </a:p>
        </p:txBody>
      </p:sp>
      <p:sp>
        <p:nvSpPr>
          <p:cNvPr id="17413" name="Slide Number Placeholder 5">
            <a:extLst>
              <a:ext uri="{FF2B5EF4-FFF2-40B4-BE49-F238E27FC236}">
                <a16:creationId xmlns:a16="http://schemas.microsoft.com/office/drawing/2014/main" id="{68C21D30-4DBF-436C-9537-B5003843F2F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8026B16-62D2-438C-A14A-ED506A0D5126}" type="slidenum">
              <a:rPr lang="en-US" altLang="en-US" sz="1200" b="0"/>
              <a:pPr>
                <a:spcBef>
                  <a:spcPct val="0"/>
                </a:spcBef>
                <a:buFontTx/>
                <a:buNone/>
              </a:pPr>
              <a:t>12</a:t>
            </a:fld>
            <a:endParaRPr lang="en-US" altLang="en-US" sz="1200" b="0"/>
          </a:p>
        </p:txBody>
      </p:sp>
      <p:sp>
        <p:nvSpPr>
          <p:cNvPr id="7" name="Content Placeholder 2">
            <a:extLst>
              <a:ext uri="{FF2B5EF4-FFF2-40B4-BE49-F238E27FC236}">
                <a16:creationId xmlns:a16="http://schemas.microsoft.com/office/drawing/2014/main" id="{5E6F05D7-18EF-41E3-B209-F0BD9A08122A}"/>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4619314-EB29-47AB-A441-ED9A08CE3EA6}"/>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30552236-B7B8-46B8-9088-41F62953DFA3}"/>
              </a:ext>
            </a:extLst>
          </p:cNvPr>
          <p:cNvSpPr/>
          <p:nvPr/>
        </p:nvSpPr>
        <p:spPr bwMode="auto">
          <a:xfrm>
            <a:off x="2498726" y="5105401"/>
            <a:ext cx="1260475" cy="354013"/>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5" name="Content Placeholder 2">
            <a:extLst>
              <a:ext uri="{FF2B5EF4-FFF2-40B4-BE49-F238E27FC236}">
                <a16:creationId xmlns:a16="http://schemas.microsoft.com/office/drawing/2014/main" id="{F9E86200-43A2-4C18-83B7-C36CE1A0523D}"/>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FDIS</a:t>
            </a:r>
          </a:p>
          <a:p>
            <a:pPr lvl="2">
              <a:spcBef>
                <a:spcPts val="200"/>
              </a:spcBef>
              <a:defRPr/>
            </a:pPr>
            <a:r>
              <a:rPr lang="en-AU" dirty="0"/>
              <a:t>802.3ct</a:t>
            </a:r>
          </a:p>
          <a:p>
            <a:pPr lvl="2">
              <a:spcBef>
                <a:spcPts val="200"/>
              </a:spcBef>
              <a:defRPr/>
            </a:pPr>
            <a:r>
              <a:rPr lang="en-AU" kern="0" dirty="0"/>
              <a:t>802.3cv</a:t>
            </a:r>
          </a:p>
          <a:p>
            <a:pPr lvl="2">
              <a:spcBef>
                <a:spcPts val="200"/>
              </a:spcBef>
              <a:defRPr/>
            </a:pPr>
            <a:r>
              <a:rPr lang="en-AU" dirty="0"/>
              <a:t>802.3cp</a:t>
            </a:r>
            <a:endParaRPr lang="en-AU" kern="0" dirty="0"/>
          </a:p>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p>
          <a:p>
            <a:pPr lvl="2">
              <a:spcBef>
                <a:spcPts val="200"/>
              </a:spcBef>
              <a:defRPr/>
            </a:pPr>
            <a:r>
              <a:rPr lang="en-AU" dirty="0"/>
              <a:t>802.11md</a:t>
            </a:r>
          </a:p>
          <a:p>
            <a:pPr lvl="2">
              <a:spcBef>
                <a:spcPts val="200"/>
              </a:spcBef>
              <a:defRPr/>
            </a:pPr>
            <a:r>
              <a:rPr lang="en-AU" kern="0" dirty="0"/>
              <a:t>802.22</a:t>
            </a:r>
          </a:p>
        </p:txBody>
      </p:sp>
      <p:sp>
        <p:nvSpPr>
          <p:cNvPr id="16" name="Content Placeholder 2">
            <a:extLst>
              <a:ext uri="{FF2B5EF4-FFF2-40B4-BE49-F238E27FC236}">
                <a16:creationId xmlns:a16="http://schemas.microsoft.com/office/drawing/2014/main" id="{EF2727FA-0BB5-45CB-A241-AC8890E00DF6}"/>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endParaRPr lang="en-AU" sz="1800" kern="0" dirty="0"/>
          </a:p>
          <a:p>
            <a:pPr lvl="1">
              <a:defRPr/>
            </a:pPr>
            <a:r>
              <a:rPr lang="en-AU" sz="1800" kern="0" dirty="0"/>
              <a:t>Published</a:t>
            </a:r>
            <a:br>
              <a:rPr lang="en-AU" sz="1800" kern="0" dirty="0"/>
            </a:br>
            <a:r>
              <a:rPr lang="en-AU" sz="1800" dirty="0"/>
              <a:t>(resolutions req)</a:t>
            </a:r>
            <a:endParaRPr lang="en-AU" sz="1800" kern="0" dirty="0"/>
          </a:p>
          <a:p>
            <a:pPr lvl="2">
              <a:spcBef>
                <a:spcPts val="200"/>
              </a:spcBef>
              <a:defRPr/>
            </a:pPr>
            <a:r>
              <a:rPr lang="en-AU" kern="0" dirty="0"/>
              <a:t>802.1X</a:t>
            </a:r>
          </a:p>
          <a:p>
            <a:pPr lvl="1">
              <a:defRPr/>
            </a:pPr>
            <a:r>
              <a:rPr lang="en-AU" sz="1800" kern="0" dirty="0"/>
              <a:t>Published</a:t>
            </a:r>
          </a:p>
          <a:p>
            <a:pPr lvl="2">
              <a:spcBef>
                <a:spcPts val="200"/>
              </a:spcBef>
              <a:defRPr/>
            </a:pPr>
            <a:r>
              <a:rPr lang="en-AU" kern="0" dirty="0"/>
              <a:t>802.3cd</a:t>
            </a:r>
          </a:p>
          <a:p>
            <a:pPr lvl="2">
              <a:spcBef>
                <a:spcPts val="200"/>
              </a:spcBef>
              <a:defRPr/>
            </a:pPr>
            <a:r>
              <a:rPr lang="en-AU" kern="0" dirty="0"/>
              <a:t>802.3cg</a:t>
            </a:r>
          </a:p>
          <a:p>
            <a:pPr lvl="2">
              <a:spcBef>
                <a:spcPts val="200"/>
              </a:spcBef>
              <a:defRPr/>
            </a:pPr>
            <a:r>
              <a:rPr lang="en-AU" dirty="0"/>
              <a:t>802.3ca</a:t>
            </a:r>
          </a:p>
          <a:p>
            <a:pPr lvl="2">
              <a:spcBef>
                <a:spcPts val="200"/>
              </a:spcBef>
              <a:defRPr/>
            </a:pPr>
            <a:r>
              <a:rPr lang="en-AU" kern="0" dirty="0"/>
              <a:t>802.3bt</a:t>
            </a:r>
          </a:p>
          <a:p>
            <a:pPr lvl="2">
              <a:spcBef>
                <a:spcPts val="200"/>
              </a:spcBef>
              <a:defRPr/>
            </a:pPr>
            <a:r>
              <a:rPr lang="en-AU" kern="0" dirty="0"/>
              <a:t>802.3cb</a:t>
            </a:r>
          </a:p>
          <a:p>
            <a:pPr lvl="2">
              <a:defRPr/>
            </a:pPr>
            <a:endParaRPr lang="en-AU" kern="0" dirty="0">
              <a:solidFill>
                <a:srgbClr val="FF0000"/>
              </a:solidFill>
            </a:endParaRPr>
          </a:p>
          <a:p>
            <a:pPr lvl="2">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7" name="Content Placeholder 2">
            <a:extLst>
              <a:ext uri="{FF2B5EF4-FFF2-40B4-BE49-F238E27FC236}">
                <a16:creationId xmlns:a16="http://schemas.microsoft.com/office/drawing/2014/main" id="{F1CDE957-0EE6-4AE4-8111-461840C901E8}"/>
              </a:ext>
            </a:extLst>
          </p:cNvPr>
          <p:cNvSpPr txBox="1">
            <a:spLocks/>
          </p:cNvSpPr>
          <p:nvPr/>
        </p:nvSpPr>
        <p:spPr bwMode="auto">
          <a:xfrm>
            <a:off x="2247900" y="1830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t>802.1CBcv</a:t>
            </a:r>
          </a:p>
          <a:p>
            <a:pPr lvl="1">
              <a:defRPr/>
            </a:pPr>
            <a:r>
              <a:rPr lang="en-AU" sz="1800" kern="0" dirty="0"/>
              <a:t>In 60-day ballot </a:t>
            </a:r>
          </a:p>
          <a:p>
            <a:pPr lvl="2">
              <a:spcBef>
                <a:spcPts val="200"/>
              </a:spcBef>
              <a:defRPr/>
            </a:pPr>
            <a:r>
              <a:rPr lang="en-AU" dirty="0"/>
              <a:t>802.1ACct</a:t>
            </a:r>
          </a:p>
          <a:p>
            <a:pPr lvl="1">
              <a:spcBef>
                <a:spcPts val="200"/>
              </a:spcBef>
              <a:defRPr/>
            </a:pPr>
            <a:r>
              <a:rPr lang="en-AU" sz="1800" kern="0" dirty="0"/>
              <a:t>Passed 60-day ballot</a:t>
            </a:r>
          </a:p>
          <a:p>
            <a:pPr lvl="2">
              <a:spcBef>
                <a:spcPts val="200"/>
              </a:spcBef>
              <a:defRPr/>
            </a:pPr>
            <a:r>
              <a:rPr lang="en-AU" kern="0" dirty="0">
                <a:solidFill>
                  <a:srgbClr val="FF0000"/>
                </a:solidFill>
              </a:rPr>
              <a:t>802.11ax</a:t>
            </a:r>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spcBef>
                <a:spcPts val="200"/>
              </a:spcBef>
              <a:defRPr/>
            </a:pPr>
            <a:endParaRPr lang="en-AU" sz="2600" kern="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D1739DB-E335-4060-A23F-80EA7D663B80}"/>
              </a:ext>
            </a:extLst>
          </p:cNvPr>
          <p:cNvSpPr>
            <a:spLocks noGrp="1" noChangeArrowheads="1"/>
          </p:cNvSpPr>
          <p:nvPr>
            <p:ph type="title"/>
          </p:nvPr>
        </p:nvSpPr>
        <p:spPr/>
        <p:txBody>
          <a:bodyPr/>
          <a:lstStyle/>
          <a:p>
            <a:pPr algn="l"/>
            <a:r>
              <a:rPr lang="en-AU" altLang="en-US"/>
              <a:t>IEEE 802 has 115 standards in or through the PSDO pipeline</a:t>
            </a:r>
          </a:p>
        </p:txBody>
      </p:sp>
      <p:sp>
        <p:nvSpPr>
          <p:cNvPr id="18435" name="Date Placeholder 2">
            <a:extLst>
              <a:ext uri="{FF2B5EF4-FFF2-40B4-BE49-F238E27FC236}">
                <a16:creationId xmlns:a16="http://schemas.microsoft.com/office/drawing/2014/main" id="{09F4F0A3-7E7E-4B82-A400-A00624F8E6FA}"/>
              </a:ext>
            </a:extLst>
          </p:cNvPr>
          <p:cNvSpPr>
            <a:spLocks noGrp="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buFontTx/>
              <a:buNone/>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buFontTx/>
              <a:buNone/>
            </a:pPr>
            <a:r>
              <a:rPr lang="en-US"/>
              <a:t>March 2022</a:t>
            </a:r>
            <a:endParaRPr lang="en-US" altLang="en-US" sz="1800" dirty="0"/>
          </a:p>
        </p:txBody>
      </p:sp>
      <p:sp>
        <p:nvSpPr>
          <p:cNvPr id="18436" name="Footer Placeholder 4">
            <a:extLst>
              <a:ext uri="{FF2B5EF4-FFF2-40B4-BE49-F238E27FC236}">
                <a16:creationId xmlns:a16="http://schemas.microsoft.com/office/drawing/2014/main" id="{0A085FF3-98B0-4F0C-AD74-CE9026FF0173}"/>
              </a:ext>
            </a:extLst>
          </p:cNvPr>
          <p:cNvSpPr>
            <a:spLocks noGrp="1" noChangeArrowheads="1"/>
          </p:cNvSpPr>
          <p:nvPr>
            <p:ph type="ftr" sz="quarter" idx="11"/>
          </p:nvPr>
        </p:nvSpPr>
        <p:spPr bwMode="auto">
          <a:xfrm>
            <a:off x="9955213" y="6475413"/>
            <a:ext cx="13985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Andrew Myles, Cisco</a:t>
            </a:r>
            <a:endParaRPr lang="en-US" altLang="en-US" sz="1200" b="0" dirty="0"/>
          </a:p>
        </p:txBody>
      </p:sp>
      <p:graphicFrame>
        <p:nvGraphicFramePr>
          <p:cNvPr id="7" name="Content Placeholder 5">
            <a:extLst>
              <a:ext uri="{FF2B5EF4-FFF2-40B4-BE49-F238E27FC236}">
                <a16:creationId xmlns:a16="http://schemas.microsoft.com/office/drawing/2014/main" id="{77AFA5D2-68D6-443C-9591-BA97AD9D38BC}"/>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dirty="0"/>
                        <a:t>802.1</a:t>
                      </a:r>
                    </a:p>
                  </a:txBody>
                  <a:tcPr/>
                </a:tc>
                <a:tc>
                  <a:txBody>
                    <a:bodyPr/>
                    <a:lstStyle/>
                    <a:p>
                      <a:pPr algn="ctr"/>
                      <a:r>
                        <a:rPr lang="en-AU" dirty="0"/>
                        <a:t>41</a:t>
                      </a:r>
                    </a:p>
                  </a:txBody>
                  <a:tcPr/>
                </a:tc>
                <a:tc>
                  <a:txBody>
                    <a:bodyPr/>
                    <a:lstStyle/>
                    <a:p>
                      <a:pPr algn="ctr"/>
                      <a:r>
                        <a:rPr lang="en-AU" dirty="0"/>
                        <a:t>11</a:t>
                      </a:r>
                    </a:p>
                  </a:txBody>
                  <a:tcPr/>
                </a:tc>
                <a:extLst>
                  <a:ext uri="{0D108BD9-81ED-4DB2-BD59-A6C34878D82A}">
                    <a16:rowId xmlns:a16="http://schemas.microsoft.com/office/drawing/2014/main" val="10001"/>
                  </a:ext>
                </a:extLst>
              </a:tr>
              <a:tr h="370840">
                <a:tc>
                  <a:txBody>
                    <a:bodyPr/>
                    <a:lstStyle/>
                    <a:p>
                      <a:pPr algn="ctr"/>
                      <a:r>
                        <a:rPr lang="en-AU" b="1" dirty="0"/>
                        <a:t>802.3</a:t>
                      </a:r>
                    </a:p>
                  </a:txBody>
                  <a:tcPr/>
                </a:tc>
                <a:tc>
                  <a:txBody>
                    <a:bodyPr/>
                    <a:lstStyle/>
                    <a:p>
                      <a:pPr algn="ctr"/>
                      <a:r>
                        <a:rPr lang="en-AU" dirty="0"/>
                        <a:t>22</a:t>
                      </a:r>
                    </a:p>
                  </a:txBody>
                  <a:tcPr/>
                </a:tc>
                <a:tc>
                  <a:txBody>
                    <a:bodyPr/>
                    <a:lstStyle/>
                    <a:p>
                      <a:pPr algn="ctr"/>
                      <a:r>
                        <a:rPr lang="en-AU" dirty="0"/>
                        <a:t>10</a:t>
                      </a:r>
                    </a:p>
                  </a:txBody>
                  <a:tcPr/>
                </a:tc>
                <a:extLst>
                  <a:ext uri="{0D108BD9-81ED-4DB2-BD59-A6C34878D82A}">
                    <a16:rowId xmlns:a16="http://schemas.microsoft.com/office/drawing/2014/main" val="10002"/>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dirty="0"/>
                        <a:t>All</a:t>
                      </a:r>
                    </a:p>
                  </a:txBody>
                  <a:tcPr/>
                </a:tc>
                <a:tc>
                  <a:txBody>
                    <a:bodyPr/>
                    <a:lstStyle/>
                    <a:p>
                      <a:pPr algn="ctr"/>
                      <a:r>
                        <a:rPr lang="en-AU" b="1" dirty="0"/>
                        <a:t>84</a:t>
                      </a:r>
                    </a:p>
                  </a:txBody>
                  <a:tcPr>
                    <a:lnT w="12700" cap="flat" cmpd="sng" algn="ctr">
                      <a:solidFill>
                        <a:schemeClr val="tx1"/>
                      </a:solidFill>
                      <a:prstDash val="solid"/>
                      <a:round/>
                      <a:headEnd type="none" w="med" len="med"/>
                      <a:tailEnd type="none" w="med" len="med"/>
                    </a:lnT>
                  </a:tcPr>
                </a:tc>
                <a:tc>
                  <a:txBody>
                    <a:bodyPr/>
                    <a:lstStyle/>
                    <a:p>
                      <a:pPr algn="ctr"/>
                      <a:r>
                        <a:rPr lang="en-AU" b="1" dirty="0"/>
                        <a:t>31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46297"/>
            <a:ext cx="10361084" cy="4113213"/>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200" dirty="0">
                <a:ea typeface="ＭＳ Ｐゴシック" panose="020B0600070205080204" pitchFamily="34" charset="-128"/>
              </a:rPr>
              <a:t>LB 258 comment status:</a:t>
            </a:r>
          </a:p>
          <a:p>
            <a:pPr lvl="2">
              <a:buFont typeface="Arial" panose="020B0604020202020204" pitchFamily="34" charset="0"/>
              <a:buChar char="•"/>
              <a:defRPr/>
            </a:pPr>
            <a:r>
              <a:rPr lang="en-US" altLang="en-US" sz="1200" dirty="0">
                <a:ea typeface="ＭＳ Ｐゴシック" panose="020B0600070205080204" pitchFamily="34" charset="-128"/>
              </a:rPr>
              <a:t>1393 Total; 232 Resolved</a:t>
            </a:r>
          </a:p>
          <a:p>
            <a:pPr lvl="1">
              <a:buFont typeface="Arial" panose="020B0604020202020204" pitchFamily="34" charset="0"/>
              <a:buChar char="•"/>
              <a:defRPr/>
            </a:pPr>
            <a:r>
              <a:rPr lang="en-US" altLang="en-US" sz="1200" dirty="0">
                <a:ea typeface="ＭＳ Ｐゴシック" panose="020B0600070205080204" pitchFamily="34" charset="-128"/>
              </a:rPr>
              <a:t>Updated webpage with LB 258 comment spreadsheet status: https://www.ieee802.org/11/Reports/tgm_update.htm</a:t>
            </a:r>
          </a:p>
          <a:p>
            <a:pPr lvl="1">
              <a:buFont typeface="Arial" panose="020B0604020202020204" pitchFamily="34" charset="0"/>
              <a:buChar char="•"/>
              <a:defRPr/>
            </a:pPr>
            <a:r>
              <a:rPr lang="en-US" altLang="en-US" sz="1200" dirty="0">
                <a:ea typeface="ＭＳ Ｐゴシック" panose="020B0600070205080204" pitchFamily="34" charset="-128"/>
              </a:rPr>
              <a:t>Approved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lvl="2">
              <a:buFont typeface="Arial" panose="020B0604020202020204" pitchFamily="34" charset="0"/>
              <a:buChar char="•"/>
              <a:defRPr/>
            </a:pPr>
            <a:r>
              <a:rPr lang="en-US" altLang="en-US" sz="1200" dirty="0">
                <a:ea typeface="ＭＳ Ｐゴシック" panose="020B0600070205080204" pitchFamily="34" charset="-128"/>
              </a:rPr>
              <a:t>Dates: 26-28 April</a:t>
            </a:r>
          </a:p>
          <a:p>
            <a:pPr lvl="2">
              <a:buFont typeface="Arial" panose="020B0604020202020204" pitchFamily="34" charset="0"/>
              <a:buChar char="•"/>
              <a:defRPr/>
            </a:pPr>
            <a:r>
              <a:rPr lang="en-US" altLang="en-US" sz="1200" dirty="0">
                <a:ea typeface="ＭＳ Ｐゴシック" panose="020B0600070205080204" pitchFamily="34" charset="-128"/>
              </a:rPr>
              <a:t>Location: New York, NY (hosted by Interdigital)</a:t>
            </a:r>
          </a:p>
          <a:p>
            <a:pPr lvl="2">
              <a:buFont typeface="Arial" panose="020B0604020202020204" pitchFamily="34" charset="0"/>
              <a:buChar char="•"/>
              <a:defRPr/>
            </a:pPr>
            <a:r>
              <a:rPr lang="en-US" altLang="en-US" sz="1200" dirty="0">
                <a:ea typeface="ＭＳ Ｐゴシック" panose="020B0600070205080204" pitchFamily="34" charset="-128"/>
              </a:rPr>
              <a:t>Type: hybrid (WebEx available), no motions, maximum 8 in-person participants</a:t>
            </a: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200" dirty="0">
                <a:ea typeface="ＭＳ Ｐゴシック" panose="020B0600070205080204" pitchFamily="34" charset="-128"/>
              </a:rPr>
              <a:t>Continue comment resolution on LB 258</a:t>
            </a:r>
          </a:p>
          <a:p>
            <a:pPr lvl="1">
              <a:buFont typeface="Arial" panose="020B0604020202020204" pitchFamily="34" charset="0"/>
              <a:buChar char="•"/>
              <a:defRPr/>
            </a:pPr>
            <a:r>
              <a:rPr lang="en-US" altLang="en-US" sz="1200" dirty="0">
                <a:ea typeface="ＭＳ Ｐゴシック" panose="020B0600070205080204" pitchFamily="34" charset="-128"/>
              </a:rPr>
              <a:t>WG motion to approve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marL="0" indent="0">
              <a:buFontTx/>
              <a:buNone/>
              <a:defRPr/>
            </a:pPr>
            <a:r>
              <a:rPr lang="en-US" altLang="en-US" sz="1600" dirty="0">
                <a:ea typeface="ＭＳ Ｐゴシック" panose="020B0600070205080204" pitchFamily="34" charset="-128"/>
              </a:rPr>
              <a:t>Sessions: </a:t>
            </a:r>
          </a:p>
          <a:p>
            <a:pPr lvl="1">
              <a:buFont typeface="Arial" panose="020B0604020202020204" pitchFamily="34" charset="0"/>
              <a:buChar char="•"/>
              <a:defRPr/>
            </a:pPr>
            <a:r>
              <a:rPr lang="en-US" altLang="en-US" sz="1200" dirty="0">
                <a:ea typeface="ＭＳ Ｐゴシック" panose="020B0600070205080204" pitchFamily="34" charset="-128"/>
              </a:rPr>
              <a:t>Tuesday Mar 8, 4-6pm ET</a:t>
            </a:r>
          </a:p>
          <a:p>
            <a:pPr lvl="1">
              <a:buFont typeface="Arial" panose="020B0604020202020204" pitchFamily="34" charset="0"/>
              <a:buChar char="•"/>
              <a:defRPr/>
            </a:pPr>
            <a:r>
              <a:rPr lang="en-US" altLang="en-US" sz="1200" dirty="0">
                <a:ea typeface="ＭＳ Ｐゴシック" panose="020B0600070205080204" pitchFamily="34" charset="-128"/>
              </a:rPr>
              <a:t>Wednesday Mar 9, 4-6pm ET </a:t>
            </a:r>
          </a:p>
          <a:p>
            <a:pPr lvl="1">
              <a:buFont typeface="Arial" panose="020B0604020202020204" pitchFamily="34" charset="0"/>
              <a:buChar char="•"/>
              <a:defRPr/>
            </a:pPr>
            <a:r>
              <a:rPr lang="en-US" altLang="en-US" sz="1200" dirty="0">
                <a:ea typeface="ＭＳ Ｐゴシック" panose="020B0600070205080204" pitchFamily="34" charset="-128"/>
              </a:rPr>
              <a:t>Thursday Mar 10, 4-6pm ET</a:t>
            </a:r>
          </a:p>
          <a:p>
            <a:pPr lvl="1">
              <a:buFont typeface="Arial" panose="020B0604020202020204" pitchFamily="34" charset="0"/>
              <a:buChar char="•"/>
              <a:defRPr/>
            </a:pPr>
            <a:r>
              <a:rPr lang="en-US" altLang="en-US" sz="1200" dirty="0">
                <a:ea typeface="ＭＳ Ｐゴシック" panose="020B0600070205080204" pitchFamily="34" charset="-128"/>
              </a:rPr>
              <a:t>Friday Mar 11, 1:30-3:30pm ET</a:t>
            </a:r>
          </a:p>
          <a:p>
            <a:pPr lvl="1">
              <a:buFont typeface="Arial" panose="020B0604020202020204" pitchFamily="34" charset="0"/>
              <a:buChar char="•"/>
              <a:defRPr/>
            </a:pPr>
            <a:r>
              <a:rPr lang="en-US" altLang="en-US" sz="1200" dirty="0">
                <a:ea typeface="ＭＳ Ｐゴシック" panose="020B0600070205080204" pitchFamily="34" charset="-128"/>
              </a:rPr>
              <a:t>Monday Mar 14, 4-6pm ET</a:t>
            </a:r>
            <a:endParaRPr lang="en-US" sz="1800" dirty="0"/>
          </a:p>
        </p:txBody>
      </p:sp>
      <p:sp>
        <p:nvSpPr>
          <p:cNvPr id="2" name="Footer Placeholder 1">
            <a:extLst>
              <a:ext uri="{FF2B5EF4-FFF2-40B4-BE49-F238E27FC236}">
                <a16:creationId xmlns:a16="http://schemas.microsoft.com/office/drawing/2014/main" id="{B465A226-6D86-4937-9C5A-D65C6F51DE4F}"/>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FA2C47D9-A760-4DA8-9FBB-047A9416B85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3884A324-BBC6-479C-9FC4-6CF8F591BF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324029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TGme</a:t>
            </a:r>
            <a:r>
              <a:rPr lang="en-US" altLang="en-US" dirty="0"/>
              <a:t> April </a:t>
            </a:r>
            <a:r>
              <a:rPr lang="en-US" altLang="en-US" dirty="0" err="1"/>
              <a:t>Adhoc</a:t>
            </a:r>
            <a:r>
              <a:rPr lang="en-US" altLang="en-US" dirty="0"/>
              <a:t> Motion</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TG vote result: 8-0-5-2. Passes. [Moved: Stephen McCann, Second: Joseph Levy]</a:t>
            </a:r>
          </a:p>
          <a:p>
            <a:pPr marL="0" indent="0">
              <a:lnSpc>
                <a:spcPct val="80000"/>
              </a:lnSpc>
              <a:buNone/>
            </a:pPr>
            <a:endParaRPr lang="en-US" altLang="en-US" sz="1600" dirty="0"/>
          </a:p>
        </p:txBody>
      </p:sp>
      <p:sp>
        <p:nvSpPr>
          <p:cNvPr id="2" name="Footer Placeholder 1">
            <a:extLst>
              <a:ext uri="{FF2B5EF4-FFF2-40B4-BE49-F238E27FC236}">
                <a16:creationId xmlns:a16="http://schemas.microsoft.com/office/drawing/2014/main" id="{43CC0E9C-5A69-4E18-BB15-35828E35E5AD}"/>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9AF40E19-64BF-41D5-B22F-2D6DC83D6A7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Date Placeholder 3">
            <a:extLst>
              <a:ext uri="{FF2B5EF4-FFF2-40B4-BE49-F238E27FC236}">
                <a16:creationId xmlns:a16="http://schemas.microsoft.com/office/drawing/2014/main" id="{A7264CD0-E4B2-4C1E-8F8C-F4BB59F4723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86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412776"/>
            <a:ext cx="7560840" cy="506263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 General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Work completed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P802.11az D4.1. </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907553631"/>
              </p:ext>
            </p:extLst>
          </p:nvPr>
        </p:nvGraphicFramePr>
        <p:xfrm>
          <a:off x="7824192" y="2492897"/>
          <a:ext cx="4367808" cy="3715206"/>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848AB6DD-E0F1-4AF6-9F30-E7357BCACA1C}"/>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F6C82852-B804-42F6-8C66-37F0AF3A377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7">
            <a:extLst>
              <a:ext uri="{FF2B5EF4-FFF2-40B4-BE49-F238E27FC236}">
                <a16:creationId xmlns:a16="http://schemas.microsoft.com/office/drawing/2014/main" id="{93EEA92D-A33C-4A06-8698-9EF0B6AAAFA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13997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March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Continue comment resolution for SA1.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51502473-BCDA-409F-8A0B-91E0B5582AAE}"/>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F372AB2B-9260-4DE8-B15C-D199DC7899C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428D36D8-7D18-4784-B16E-D9895965F47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5431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5 meeting slots during the IEEE electronic meeting week:</a:t>
            </a:r>
          </a:p>
          <a:p>
            <a:pPr lvl="1">
              <a:buFont typeface="Arial" panose="020B0604020202020204" pitchFamily="34" charset="0"/>
              <a:buChar char="•"/>
            </a:pPr>
            <a:r>
              <a:rPr lang="en-US" altLang="en-US" sz="1800" dirty="0"/>
              <a:t>March 7</a:t>
            </a:r>
            <a:r>
              <a:rPr lang="en-US" altLang="en-US" sz="1800" baseline="30000" dirty="0"/>
              <a:t>th</a:t>
            </a:r>
            <a:r>
              <a:rPr lang="en-US" altLang="en-US" sz="1800" dirty="0"/>
              <a:t> </a:t>
            </a:r>
            <a:r>
              <a:rPr lang="en-US" altLang="en-US" sz="1800" b="0" dirty="0"/>
              <a:t> 		Mon.	13:30 – 15:30 ET</a:t>
            </a:r>
          </a:p>
          <a:p>
            <a:pPr lvl="1">
              <a:buFont typeface="Arial" panose="020B0604020202020204" pitchFamily="34" charset="0"/>
              <a:buChar char="•"/>
            </a:pPr>
            <a:r>
              <a:rPr lang="en-US" altLang="en-US" sz="1800" dirty="0"/>
              <a:t>March 8</a:t>
            </a:r>
            <a:r>
              <a:rPr lang="en-US" altLang="en-US" sz="1800" baseline="30000" dirty="0"/>
              <a:t>th</a:t>
            </a:r>
            <a:r>
              <a:rPr lang="en-US" altLang="en-US" sz="1800" dirty="0"/>
              <a:t> </a:t>
            </a:r>
            <a:r>
              <a:rPr lang="en-US" altLang="en-US" sz="1800" b="0" dirty="0"/>
              <a:t>		Tue.	 	13:30 – 15:30 ET</a:t>
            </a:r>
          </a:p>
          <a:p>
            <a:pPr lvl="1">
              <a:buFont typeface="Arial" panose="020B0604020202020204" pitchFamily="34" charset="0"/>
              <a:buChar char="•"/>
            </a:pPr>
            <a:r>
              <a:rPr lang="en-US" altLang="en-US" sz="1800" b="0" dirty="0"/>
              <a:t>March 9</a:t>
            </a:r>
            <a:r>
              <a:rPr lang="en-US" altLang="en-US" sz="1800" b="0" baseline="30000" dirty="0"/>
              <a:t>th</a:t>
            </a:r>
            <a:r>
              <a:rPr lang="en-US" altLang="en-US" sz="1800" b="0" dirty="0"/>
              <a:t> 		Wed.	13:30 – 15:30 ET</a:t>
            </a:r>
          </a:p>
          <a:p>
            <a:pPr lvl="1">
              <a:buFont typeface="Arial" panose="020B0604020202020204" pitchFamily="34" charset="0"/>
              <a:buChar char="•"/>
            </a:pPr>
            <a:r>
              <a:rPr lang="en-US" altLang="en-US" sz="1800" dirty="0"/>
              <a:t>March 10</a:t>
            </a:r>
            <a:r>
              <a:rPr lang="en-US" altLang="en-US" sz="1800" baseline="30000" dirty="0"/>
              <a:t>th</a:t>
            </a:r>
            <a:r>
              <a:rPr lang="en-US" altLang="en-US" sz="1800" dirty="0"/>
              <a:t> 	Thu.  	</a:t>
            </a:r>
            <a:r>
              <a:rPr lang="en-US" altLang="en-US" sz="1800" b="0" dirty="0"/>
              <a:t>13:30 – 15:30 ET</a:t>
            </a:r>
          </a:p>
          <a:p>
            <a:pPr lvl="1">
              <a:buFont typeface="Arial" panose="020B0604020202020204" pitchFamily="34" charset="0"/>
              <a:buChar char="•"/>
            </a:pPr>
            <a:r>
              <a:rPr lang="en-US" altLang="en-US" sz="1800" dirty="0"/>
              <a:t>March 14</a:t>
            </a:r>
            <a:r>
              <a:rPr lang="en-US" altLang="en-US" sz="1800" baseline="30000" dirty="0"/>
              <a:t>th</a:t>
            </a:r>
            <a:r>
              <a:rPr lang="en-US" altLang="en-US" sz="1800" dirty="0"/>
              <a:t> 	Mon</a:t>
            </a:r>
            <a:r>
              <a:rPr lang="en-US" altLang="en-US" sz="1800"/>
              <a:t>. 	</a:t>
            </a:r>
            <a:r>
              <a:rPr lang="en-US" altLang="en-US" sz="1800" b="0"/>
              <a:t>13:30 </a:t>
            </a:r>
            <a:r>
              <a:rPr lang="en-US" altLang="en-US" sz="1800" b="0" dirty="0"/>
              <a:t>–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11-22/224,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96F524B3-6095-45E8-A506-88E2B63080B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9541D389-A7BD-40C1-AF39-E31F553A5F6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CD79BA7F-D861-4951-9041-D4D76675F41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8099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January 2022</a:t>
            </a:r>
          </a:p>
          <a:p>
            <a:pPr marL="800100" lvl="1" indent="-342900" algn="just">
              <a:buFont typeface="Arial" panose="020B0604020202020204" pitchFamily="34" charset="0"/>
              <a:buChar char="•"/>
            </a:pPr>
            <a:r>
              <a:rPr lang="en-GB" altLang="en-US" sz="1800" dirty="0"/>
              <a:t>Resolved </a:t>
            </a:r>
          </a:p>
          <a:p>
            <a:pPr marL="1200150" lvl="2" indent="-342900" algn="just">
              <a:buFont typeface="Arial" panose="020B0604020202020204" pitchFamily="34" charset="0"/>
              <a:buChar char="•"/>
            </a:pPr>
            <a:r>
              <a:rPr lang="en-GB" altLang="en-US" sz="1600" dirty="0"/>
              <a:t>176 Technical</a:t>
            </a:r>
          </a:p>
          <a:p>
            <a:pPr marL="1200150" lvl="2" indent="-342900" algn="just">
              <a:buFont typeface="Arial" panose="020B0604020202020204" pitchFamily="34" charset="0"/>
              <a:buChar char="•"/>
            </a:pPr>
            <a:r>
              <a:rPr lang="en-GB" altLang="en-US" sz="1600" dirty="0"/>
              <a:t>140 Editorial</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Mar. 2022 meeting (agenda in doc. 11-22/0260)</a:t>
            </a:r>
          </a:p>
          <a:p>
            <a:pPr marL="800100" lvl="1" algn="just">
              <a:buFont typeface="Arial" panose="020B0604020202020204" pitchFamily="34" charset="0"/>
              <a:buChar char="•"/>
            </a:pPr>
            <a:r>
              <a:rPr lang="en-GB" altLang="en-US" sz="1800" dirty="0"/>
              <a:t>Review and resolve comments against D1.0</a:t>
            </a:r>
          </a:p>
          <a:p>
            <a:pPr marL="800100" lvl="1" algn="just">
              <a:buFont typeface="Arial" panose="020B0604020202020204" pitchFamily="34" charset="0"/>
              <a:buChar char="•"/>
            </a:pPr>
            <a:r>
              <a:rPr lang="en-GB" altLang="en-US" sz="1800" dirty="0"/>
              <a:t>D2.0 re-circulation WG letter ballot</a:t>
            </a:r>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1BD411D2-34AB-4981-B99B-FBD68AE08301}"/>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5BE05848-7665-47C8-8FF2-6471E93C19E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E73226F9-63BD-4EEF-82FB-B68674639EC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29509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March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2000" dirty="0">
                <a:solidFill>
                  <a:schemeClr val="tx1"/>
                </a:solidFill>
              </a:rPr>
              <a:t>Progress since last meeting:</a:t>
            </a:r>
          </a:p>
          <a:p>
            <a:pPr lvl="1">
              <a:buFont typeface="Arial"/>
              <a:buChar char="•"/>
            </a:pPr>
            <a:r>
              <a:rPr lang="en-US" sz="1800" dirty="0">
                <a:solidFill>
                  <a:schemeClr val="tx1"/>
                </a:solidFill>
              </a:rPr>
              <a:t>Produced D2.2 reflecting all approved comment resolutions from January meeting</a:t>
            </a:r>
          </a:p>
          <a:p>
            <a:pPr lvl="1">
              <a:buFont typeface="Arial"/>
              <a:buChar char="•"/>
            </a:pPr>
            <a:r>
              <a:rPr lang="en-US" sz="1800" dirty="0">
                <a:solidFill>
                  <a:schemeClr val="tx1"/>
                </a:solidFill>
              </a:rPr>
              <a:t>Conducted 5 </a:t>
            </a:r>
            <a:r>
              <a:rPr lang="en-US" sz="1800" dirty="0" err="1">
                <a:solidFill>
                  <a:schemeClr val="tx1"/>
                </a:solidFill>
              </a:rPr>
              <a:t>telcos</a:t>
            </a:r>
            <a:endParaRPr lang="en-US" sz="1800" dirty="0">
              <a:solidFill>
                <a:schemeClr val="tx1"/>
              </a:solidFill>
            </a:endParaRPr>
          </a:p>
          <a:p>
            <a:pPr lvl="1">
              <a:buFont typeface="Arial"/>
              <a:buChar char="•"/>
            </a:pPr>
            <a:r>
              <a:rPr lang="en-US" sz="1800" dirty="0">
                <a:solidFill>
                  <a:schemeClr val="tx1"/>
                </a:solidFill>
              </a:rPr>
              <a:t>Discussion of several CIDs to align comment resolution</a:t>
            </a:r>
          </a:p>
          <a:p>
            <a:pPr lvl="2">
              <a:buFont typeface="Arial"/>
              <a:buChar char="•"/>
            </a:pPr>
            <a:r>
              <a:rPr lang="en-US" sz="1600" dirty="0">
                <a:solidFill>
                  <a:schemeClr val="tx1"/>
                </a:solidFill>
              </a:rPr>
              <a:t>Resolution for 34 CIDs approved</a:t>
            </a:r>
          </a:p>
          <a:p>
            <a:pPr lvl="2">
              <a:buFont typeface="Arial"/>
              <a:buChar char="•"/>
            </a:pPr>
            <a:r>
              <a:rPr lang="en-US" sz="1600" dirty="0">
                <a:solidFill>
                  <a:schemeClr val="tx1"/>
                </a:solidFill>
              </a:rPr>
              <a:t>Resolutions for approx. 10 CIDs ready for discussion</a:t>
            </a:r>
          </a:p>
          <a:p>
            <a:pPr>
              <a:buFont typeface="Arial"/>
              <a:buChar char="•"/>
            </a:pPr>
            <a:r>
              <a:rPr lang="en-US" sz="2000" dirty="0">
                <a:solidFill>
                  <a:schemeClr val="tx1"/>
                </a:solidFill>
              </a:rPr>
              <a:t>Goals for this meeting:</a:t>
            </a:r>
          </a:p>
          <a:p>
            <a:pPr lvl="1">
              <a:buFont typeface="Arial"/>
              <a:buChar char="•"/>
            </a:pPr>
            <a:r>
              <a:rPr lang="en-US" sz="1800" dirty="0">
                <a:solidFill>
                  <a:schemeClr val="tx1"/>
                </a:solidFill>
              </a:rPr>
              <a:t>Work on comment resolutions</a:t>
            </a:r>
          </a:p>
          <a:p>
            <a:pPr lvl="1">
              <a:buFont typeface="Arial"/>
              <a:buChar char="•"/>
            </a:pPr>
            <a:r>
              <a:rPr lang="en-US" sz="1800" dirty="0">
                <a:solidFill>
                  <a:schemeClr val="tx1"/>
                </a:solidFill>
              </a:rPr>
              <a:t>Discussion with WG Editor and TG Editor on ANA assignments</a:t>
            </a:r>
          </a:p>
          <a:p>
            <a:pPr lvl="1">
              <a:buFont typeface="Arial"/>
              <a:buChar char="•"/>
            </a:pPr>
            <a:r>
              <a:rPr lang="en-US" sz="1800" dirty="0">
                <a:solidFill>
                  <a:schemeClr val="tx1"/>
                </a:solidFill>
              </a:rPr>
              <a:t>Try to go to D3.0 recirculation WG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14486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(AM1)</a:t>
            </a:r>
          </a:p>
          <a:p>
            <a:pPr lvl="1">
              <a:buFont typeface="Arial"/>
              <a:buChar char="•"/>
            </a:pPr>
            <a:r>
              <a:rPr lang="en-US" dirty="0">
                <a:solidFill>
                  <a:schemeClr val="tx1"/>
                </a:solidFill>
              </a:rPr>
              <a:t>Tue 09:00 – 11:00h (AM2)</a:t>
            </a:r>
          </a:p>
          <a:p>
            <a:pPr lvl="1">
              <a:buFont typeface="Arial"/>
              <a:buChar char="•"/>
            </a:pPr>
            <a:r>
              <a:rPr lang="en-US" dirty="0">
                <a:solidFill>
                  <a:schemeClr val="tx1"/>
                </a:solidFill>
              </a:rPr>
              <a:t>Wed 09:00 – 11:00h (AM1)</a:t>
            </a:r>
          </a:p>
          <a:p>
            <a:pPr lvl="1">
              <a:buFont typeface="Arial"/>
              <a:buChar char="•"/>
            </a:pPr>
            <a:r>
              <a:rPr lang="en-US" dirty="0">
                <a:solidFill>
                  <a:schemeClr val="tx1"/>
                </a:solidFill>
              </a:rPr>
              <a:t>Thu 11:15 – 13:15h (AM2)</a:t>
            </a:r>
          </a:p>
          <a:p>
            <a:pPr lvl="1">
              <a:buFont typeface="Arial"/>
              <a:buChar char="•"/>
            </a:pPr>
            <a:r>
              <a:rPr lang="en-US" dirty="0">
                <a:solidFill>
                  <a:schemeClr val="tx1"/>
                </a:solidFill>
              </a:rPr>
              <a:t>Fri 09:00 – 11:00h (AM1)</a:t>
            </a:r>
          </a:p>
          <a:p>
            <a:pPr lvl="1">
              <a:buFont typeface="Arial"/>
              <a:buChar char="•"/>
            </a:pPr>
            <a:endParaRPr lang="en-US" dirty="0">
              <a:solidFill>
                <a:schemeClr val="tx1"/>
              </a:solidFill>
            </a:endParaRPr>
          </a:p>
          <a:p>
            <a:pPr>
              <a:buFont typeface="Arial"/>
              <a:buChar char="•"/>
            </a:pPr>
            <a:r>
              <a:rPr lang="en-US" dirty="0">
                <a:solidFill>
                  <a:schemeClr val="tx1"/>
                </a:solidFill>
              </a:rPr>
              <a:t>Agenda: 11-22/0204</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07242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Mar 2022 IEEE 802.11 Plenary</a:t>
            </a:r>
            <a:endParaRPr lang="zh-CN" altLang="en-US" dirty="0"/>
          </a:p>
        </p:txBody>
      </p:sp>
      <p:sp>
        <p:nvSpPr>
          <p:cNvPr id="3" name="内容占位符 2"/>
          <p:cNvSpPr>
            <a:spLocks noGrp="1"/>
          </p:cNvSpPr>
          <p:nvPr>
            <p:ph idx="1"/>
          </p:nvPr>
        </p:nvSpPr>
        <p:spPr>
          <a:xfrm>
            <a:off x="914400" y="1969770"/>
            <a:ext cx="10361295" cy="4505644"/>
          </a:xfrm>
        </p:spPr>
        <p:txBody>
          <a:bodyPr>
            <a:normAutofit fontScale="80000" lnSpcReduction="20000"/>
          </a:bodyPr>
          <a:lstStyle/>
          <a:p>
            <a:r>
              <a:rPr lang="en-GB" altLang="en-US" dirty="0"/>
              <a:t>Since Jan 2022 </a:t>
            </a:r>
            <a:r>
              <a:rPr lang="en-US" altLang="en-GB" dirty="0"/>
              <a:t>IEEE 802.11 interim </a:t>
            </a:r>
            <a:r>
              <a:rPr lang="en-GB" altLang="en-US" dirty="0"/>
              <a:t>meeting</a:t>
            </a:r>
          </a:p>
          <a:p>
            <a:pPr marL="800100" lvl="1">
              <a:buFontTx/>
              <a:buChar char="-"/>
            </a:pPr>
            <a:r>
              <a:rPr lang="en-US" altLang="en-GB" sz="2100" dirty="0"/>
              <a:t>2 TCs were held to discuss resolutions to rest CIDs of LB 259 and update MDR report progress.</a:t>
            </a:r>
          </a:p>
          <a:p>
            <a:pPr marL="800100" lvl="1">
              <a:buFontTx/>
              <a:buChar char="-"/>
            </a:pPr>
            <a:r>
              <a:rPr lang="en-US" altLang="en-GB" sz="2100" dirty="0"/>
              <a:t>The minutes for Jan interim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https://mentor.ieee.org/802.11/dcn/22/11-22-0167-00-00bd-ieee-802-11bd-january-2022-interim-meeting-minutes.docx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100" dirty="0">
                <a:hlinkClick r:id="rId3"/>
              </a:rPr>
              <a:t>https://mentor.ieee.org/802.11/dcn/22/11-22-0416-00-00bd-ieee-802-11bd-february-2022-teleconference-minutes.docx</a:t>
            </a:r>
            <a:endParaRPr lang="en-US" altLang="zh-CN" sz="2100" dirty="0"/>
          </a:p>
          <a:p>
            <a:pPr marL="1085850" lvl="2" indent="-342900">
              <a:buFontTx/>
              <a:buChar char="-"/>
            </a:pPr>
            <a:endParaRPr lang="en-US" altLang="en-GB" dirty="0"/>
          </a:p>
          <a:p>
            <a:pPr marL="0" indent="0"/>
            <a:r>
              <a:rPr lang="en-US" altLang="en-GB" dirty="0"/>
              <a:t>During the IEEE 802.11 Mar plenary week,  4 </a:t>
            </a:r>
            <a:r>
              <a:rPr lang="en-US" altLang="en-GB" dirty="0" err="1"/>
              <a:t>TGbd</a:t>
            </a:r>
            <a:r>
              <a:rPr lang="en-US" altLang="en-GB" dirty="0"/>
              <a:t> sessions are planned from Tuesday to Friday. The </a:t>
            </a:r>
            <a:r>
              <a:rPr lang="en-US" altLang="en-GB" dirty="0" err="1"/>
              <a:t>TGbd</a:t>
            </a:r>
            <a:r>
              <a:rPr lang="en-US" altLang="en-GB" dirty="0"/>
              <a:t> agenda for Mar plenary week is included in the latest revision of 11-22/0284.</a:t>
            </a:r>
          </a:p>
          <a:p>
            <a:pPr marL="57150" indent="0"/>
            <a:endParaRPr lang="en-US" altLang="en-GB" dirty="0"/>
          </a:p>
          <a:p>
            <a:pPr marL="57150" indent="0"/>
            <a:r>
              <a:rPr lang="en-US" altLang="en-GB" dirty="0"/>
              <a:t>Goal for IEEE 802.11 Mar 2022 interim week: </a:t>
            </a:r>
          </a:p>
          <a:p>
            <a:pPr marL="800100" lvl="1" indent="-342900">
              <a:buFontTx/>
              <a:buChar char="-"/>
            </a:pPr>
            <a:r>
              <a:rPr lang="en-US" altLang="en-GB" dirty="0"/>
              <a:t>Approve all comment resolutions of LB 259 and generation of D4.0</a:t>
            </a:r>
          </a:p>
          <a:p>
            <a:pPr marL="800100" lvl="1" indent="-342900">
              <a:buFontTx/>
              <a:buChar char="-"/>
            </a:pPr>
            <a:r>
              <a:rPr lang="en-US" altLang="en-GB" dirty="0"/>
              <a:t>Approve a 15-day WG LB recirculation for D4.0</a:t>
            </a:r>
          </a:p>
          <a:p>
            <a:pPr marL="800100" lvl="1" indent="-342900">
              <a:buFontTx/>
              <a:buChar char="-"/>
            </a:pPr>
            <a:r>
              <a:rPr lang="en-US" altLang="en-GB" dirty="0"/>
              <a:t>Approve Report to EC </a:t>
            </a:r>
          </a:p>
          <a:p>
            <a:pPr marL="800100" lvl="1" indent="-342900">
              <a:buFontTx/>
              <a:buChar char="-"/>
            </a:pPr>
            <a:r>
              <a:rPr lang="en-US" altLang="en-GB" dirty="0"/>
              <a:t>Approve Conditional approval to go to SA Ballot</a:t>
            </a:r>
          </a:p>
          <a:p>
            <a:pPr marL="800100" lvl="1" indent="-342900">
              <a:buFontTx/>
              <a:buChar char="-"/>
            </a:pPr>
            <a:r>
              <a:rPr lang="en-US" altLang="en-GB" dirty="0"/>
              <a:t>CSD Affirmation</a:t>
            </a: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22</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a:t>March 2022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Mar Plenary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Mar 8</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Mar 9</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Mar 10</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Mar 11</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23</a:t>
            </a:fld>
            <a:endParaRPr lang="en-US"/>
          </a:p>
        </p:txBody>
      </p:sp>
      <p:sp>
        <p:nvSpPr>
          <p:cNvPr id="5" name="页脚占位符 4"/>
          <p:cNvSpPr>
            <a:spLocks noGrp="1"/>
          </p:cNvSpPr>
          <p:nvPr>
            <p:ph type="ftr" idx="14"/>
          </p:nvPr>
        </p:nvSpPr>
        <p:spPr/>
        <p:txBody>
          <a:bodyPr/>
          <a:lstStyle/>
          <a:p>
            <a:pPr>
              <a:defRPr/>
            </a:pPr>
            <a:r>
              <a:rPr lang="en-US"/>
              <a:t>Bo Sun (ZTE)</a:t>
            </a:r>
            <a:endParaRPr lang="en-US" dirty="0"/>
          </a:p>
        </p:txBody>
      </p:sp>
      <p:sp>
        <p:nvSpPr>
          <p:cNvPr id="7"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spTree>
    <p:extLst>
      <p:ext uri="{BB962C8B-B14F-4D97-AF65-F5344CB8AC3E}">
        <p14:creationId xmlns:p14="http://schemas.microsoft.com/office/powerpoint/2010/main" val="2181882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24</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9"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graphicFrame>
        <p:nvGraphicFramePr>
          <p:cNvPr id="7" name="表格 6"/>
          <p:cNvGraphicFramePr>
            <a:graphicFrameLocks noGrp="1"/>
          </p:cNvGraphicFramePr>
          <p:nvPr>
            <p:custDataLst>
              <p:tags r:id="rId1"/>
            </p:custData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 11-21/1999r3, 11-21/2000r4, </a:t>
                      </a:r>
                      <a:r>
                        <a:rPr lang="en-US" altLang="zh-CN" sz="1200" baseline="0" dirty="0">
                          <a:solidFill>
                            <a:srgbClr val="0070C0"/>
                          </a:solidFill>
                        </a:rPr>
                        <a:t>11-22/0283r3, 11-22/0284r0</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a:t>
                      </a:r>
                      <a:r>
                        <a:rPr lang="en-US" altLang="zh-CN" sz="1200" baseline="0" dirty="0">
                          <a:solidFill>
                            <a:srgbClr val="0070C0"/>
                          </a:solidFill>
                          <a:sym typeface="+mn-ea"/>
                        </a:rPr>
                        <a:t>11-22/0167r0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11-19/2045r15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a:t>
                      </a:r>
                      <a:r>
                        <a:rPr lang="en-US" altLang="zh-CN" sz="1200" dirty="0">
                          <a:solidFill>
                            <a:srgbClr val="0070C0"/>
                          </a:solidFill>
                        </a:rPr>
                        <a:t>11-21/2018r7 (LB259)</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r h="160689">
                <a:tc>
                  <a:txBody>
                    <a:bodyPr/>
                    <a:lstStyle/>
                    <a:p>
                      <a:pPr>
                        <a:buNone/>
                      </a:pPr>
                      <a:r>
                        <a:rPr lang="en-US" altLang="zh-CN" sz="1200" dirty="0">
                          <a:solidFill>
                            <a:schemeClr val="tx1"/>
                          </a:solidFill>
                        </a:rPr>
                        <a:t>MDR</a:t>
                      </a:r>
                      <a:r>
                        <a:rPr lang="en-US" altLang="zh-CN" sz="1200" baseline="0" dirty="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11-22/0021r10</a:t>
                      </a:r>
                    </a:p>
                  </a:txBody>
                  <a:tcPr/>
                </a:tc>
                <a:extLst>
                  <a:ext uri="{0D108BD9-81ED-4DB2-BD59-A6C34878D82A}">
                    <a16:rowId xmlns:a16="http://schemas.microsoft.com/office/drawing/2014/main" val="1001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25</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8"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475383" cy="4343399"/>
          </a:xfrm>
        </p:spPr>
        <p:txBody>
          <a:bodyPr/>
          <a:lstStyle/>
          <a:p>
            <a:pPr>
              <a:buFont typeface="Arial" panose="020B0604020202020204" pitchFamily="34" charset="0"/>
              <a:buChar char="•"/>
            </a:pPr>
            <a:r>
              <a:rPr lang="en-US" sz="1600" dirty="0"/>
              <a:t>Since the January electronic interim meeting</a:t>
            </a:r>
          </a:p>
          <a:p>
            <a:pPr lvl="1">
              <a:buFont typeface="Arial" panose="020B0604020202020204" pitchFamily="34" charset="0"/>
              <a:buChar char="•"/>
            </a:pPr>
            <a:r>
              <a:rPr lang="en-US" sz="1400" dirty="0"/>
              <a:t>Held 13 teleconferences (4 Joint, 3 parallel MAC/PHY, and 6 MAC conf calls)</a:t>
            </a:r>
          </a:p>
          <a:p>
            <a:pPr marL="1200150" lvl="2" indent="-285750">
              <a:buFont typeface="Arial" panose="020B0604020202020204" pitchFamily="34" charset="0"/>
              <a:buChar char="•"/>
            </a:pPr>
            <a:r>
              <a:rPr lang="en-US" sz="1200" dirty="0"/>
              <a:t>Mainly focusing on comment resolution, and to a lesser extent on technical submissions.</a:t>
            </a:r>
          </a:p>
          <a:p>
            <a:pPr lvl="1">
              <a:buFont typeface="Arial" panose="020B0604020202020204" pitchFamily="34" charset="0"/>
              <a:buChar char="•"/>
            </a:pPr>
            <a:r>
              <a:rPr lang="en-US" sz="1400" dirty="0"/>
              <a:t>Delivered IEEE802.11be D1.4, which is available in the members area</a:t>
            </a:r>
          </a:p>
          <a:p>
            <a:pPr lvl="1">
              <a:buFont typeface="Arial" panose="020B0604020202020204" pitchFamily="34" charset="0"/>
              <a:buChar char="•"/>
            </a:pPr>
            <a:r>
              <a:rPr lang="en-US" sz="1400" dirty="0"/>
              <a:t>Resolved ~15% of the CIDs (approved/ready for motion) from WG CC36 on TGbe D1.0</a:t>
            </a:r>
          </a:p>
          <a:p>
            <a:pPr>
              <a:buFont typeface="Arial" panose="020B0604020202020204" pitchFamily="34" charset="0"/>
              <a:buChar char="•"/>
            </a:pPr>
            <a:r>
              <a:rPr lang="en-US" sz="1600" dirty="0"/>
              <a:t>Task group BE and ad-hoc groups operated smoothly following guidelines</a:t>
            </a:r>
          </a:p>
          <a:p>
            <a:pPr lvl="1">
              <a:buFont typeface="Arial" panose="020B0604020202020204" pitchFamily="34" charset="0"/>
              <a:buChar char="•"/>
            </a:pPr>
            <a:r>
              <a:rPr lang="en-US" sz="1400" dirty="0"/>
              <a:t>Ran straw polls on technical/comment submissions by using electronic polling systems</a:t>
            </a:r>
          </a:p>
          <a:p>
            <a:pPr marL="1200150" lvl="2" indent="-285750">
              <a:buFont typeface="Arial" panose="020B0604020202020204" pitchFamily="34" charset="0"/>
              <a:buChar char="•"/>
            </a:pPr>
            <a:r>
              <a:rPr lang="en-US" sz="1200" dirty="0"/>
              <a:t>Proposed draft texts and CR documents are expected to be included in subsequent TGbe drafts</a:t>
            </a:r>
          </a:p>
          <a:p>
            <a:pPr lvl="1">
              <a:buFont typeface="Arial" panose="020B0604020202020204" pitchFamily="34" charset="0"/>
              <a:buChar char="•"/>
            </a:pPr>
            <a:r>
              <a:rPr lang="en-US" sz="14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26</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March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0" y="5181600"/>
            <a:ext cx="3200399" cy="1055408"/>
            <a:chOff x="9370963" y="5383085"/>
            <a:chExt cx="2644301"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643046"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22" name="Group 21">
            <a:extLst>
              <a:ext uri="{FF2B5EF4-FFF2-40B4-BE49-F238E27FC236}">
                <a16:creationId xmlns:a16="http://schemas.microsoft.com/office/drawing/2014/main" id="{AC91D0B6-3FF4-4CF1-B8A0-00FCE0FD1616}"/>
              </a:ext>
            </a:extLst>
          </p:cNvPr>
          <p:cNvGrpSpPr/>
          <p:nvPr/>
        </p:nvGrpSpPr>
        <p:grpSpPr>
          <a:xfrm>
            <a:off x="8301313" y="1971104"/>
            <a:ext cx="3988415" cy="2991312"/>
            <a:chOff x="8301313" y="1971104"/>
            <a:chExt cx="3988415" cy="2991312"/>
          </a:xfrm>
        </p:grpSpPr>
        <p:pic>
          <p:nvPicPr>
            <p:cNvPr id="21" name="Picture 20">
              <a:extLst>
                <a:ext uri="{FF2B5EF4-FFF2-40B4-BE49-F238E27FC236}">
                  <a16:creationId xmlns:a16="http://schemas.microsoft.com/office/drawing/2014/main" id="{EBDCB94B-6E5E-462C-ADE6-D1905C079E9C}"/>
                </a:ext>
              </a:extLst>
            </p:cNvPr>
            <p:cNvPicPr>
              <a:picLocks noChangeAspect="1"/>
            </p:cNvPicPr>
            <p:nvPr/>
          </p:nvPicPr>
          <p:blipFill>
            <a:blip r:embed="rId2"/>
            <a:stretch>
              <a:fillRect/>
            </a:stretch>
          </p:blipFill>
          <p:spPr>
            <a:xfrm>
              <a:off x="8301313" y="1971104"/>
              <a:ext cx="3988415" cy="2991312"/>
            </a:xfrm>
            <a:prstGeom prst="rect">
              <a:avLst/>
            </a:prstGeom>
          </p:spPr>
        </p:pic>
        <p:grpSp>
          <p:nvGrpSpPr>
            <p:cNvPr id="25" name="Group 24">
              <a:extLst>
                <a:ext uri="{FF2B5EF4-FFF2-40B4-BE49-F238E27FC236}">
                  <a16:creationId xmlns:a16="http://schemas.microsoft.com/office/drawing/2014/main" id="{E6D9511D-19D6-4C64-BC63-A88DC8DC09AC}"/>
                </a:ext>
              </a:extLst>
            </p:cNvPr>
            <p:cNvGrpSpPr/>
            <p:nvPr/>
          </p:nvGrpSpPr>
          <p:grpSpPr>
            <a:xfrm>
              <a:off x="8903612" y="2375888"/>
              <a:ext cx="2922974" cy="2274314"/>
              <a:chOff x="5952209" y="3333330"/>
              <a:chExt cx="2922974" cy="2274314"/>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60674" y="3928652"/>
                <a:ext cx="614509" cy="167644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485730"/>
                <a:ext cx="598176" cy="2111711"/>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7073" y="4171530"/>
                <a:ext cx="604977" cy="1436051"/>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333330"/>
                <a:ext cx="615219" cy="2274314"/>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1727444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6 conf. calls during the March electronic plenary</a:t>
            </a:r>
          </a:p>
          <a:p>
            <a:pPr lvl="1">
              <a:buFont typeface="Arial" panose="020B0604020202020204" pitchFamily="34" charset="0"/>
              <a:buChar char="•"/>
            </a:pPr>
            <a:r>
              <a:rPr lang="en-US" dirty="0"/>
              <a:t>Two Joint, and four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End CC36 processing</a:t>
            </a:r>
          </a:p>
          <a:p>
            <a:pPr lvl="2">
              <a:buFont typeface="Arial" panose="020B0604020202020204" pitchFamily="34" charset="0"/>
              <a:buChar char="•"/>
            </a:pPr>
            <a:r>
              <a:rPr lang="en-US" dirty="0"/>
              <a:t>Create IEEE802.11be D2.0 </a:t>
            </a:r>
          </a:p>
          <a:p>
            <a:pPr lvl="2">
              <a:buFont typeface="Arial" panose="020B0604020202020204" pitchFamily="34" charset="0"/>
              <a:buChar char="•"/>
            </a:pPr>
            <a:r>
              <a:rPr lang="en-US" dirty="0"/>
              <a:t>Go to WG letter ballot with IEEE802.11be D2.0</a:t>
            </a:r>
          </a:p>
          <a:p>
            <a:pPr marL="0" indent="0"/>
            <a:endParaRPr lang="en-US" dirty="0"/>
          </a:p>
          <a:p>
            <a:pPr>
              <a:buFont typeface="Arial" panose="020B0604020202020204" pitchFamily="34" charset="0"/>
              <a:buChar char="•"/>
            </a:pPr>
            <a:r>
              <a:rPr lang="en-US" dirty="0"/>
              <a:t>Agenda is available in </a:t>
            </a:r>
            <a:r>
              <a:rPr lang="en-US" dirty="0">
                <a:hlinkClick r:id="rId2"/>
              </a:rPr>
              <a:t>11-22/0271</a:t>
            </a:r>
            <a:endParaRPr lang="en-US" dirty="0"/>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March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06		Wednesday 	– Joint**		10:00-12:00 ET </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07		Thursday 	– MAC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11			Monday 	– MAC/PHY		19:00-21:00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13		Wednesday 	– Joint (Motions)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14		Thursday 	– MAC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18		Monday 	– MAC/PHY		19:00-21:00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20		Wednesday	–Joint TGbe/TSN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21		Thursday 	– MAC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25		Monday 	– MAC/PHY		19:00-21:00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27		Wednesday 	– Joint (Motions) 	10:00-12:00 ET</a:t>
            </a:r>
          </a:p>
          <a:p>
            <a:pPr marL="0" marR="0" lvl="0" indent="0">
              <a:spcBef>
                <a:spcPts val="0"/>
              </a:spcBef>
              <a:spcAft>
                <a:spcPts val="1200"/>
              </a:spcAft>
            </a:pPr>
            <a:r>
              <a:rPr lang="en-US" sz="1200" dirty="0">
                <a:latin typeface="Times New Roman" panose="02020603050405020304" pitchFamily="18" charset="0"/>
                <a:ea typeface="Times New Roman" panose="02020603050405020304" pitchFamily="18" charset="0"/>
              </a:rPr>
              <a:t>Apr 28		Thursday 	– MAC		10:00-12:00  ET</a:t>
            </a:r>
          </a:p>
          <a:p>
            <a:pPr marL="0" marR="0" lvl="0" indent="0">
              <a:spcBef>
                <a:spcPts val="0"/>
              </a:spcBef>
              <a:spcAft>
                <a:spcPts val="1200"/>
              </a:spcAft>
            </a:pPr>
            <a:r>
              <a:rPr lang="en-US" sz="1200" dirty="0">
                <a:solidFill>
                  <a:srgbClr val="FF0000"/>
                </a:solidFill>
                <a:highlight>
                  <a:srgbClr val="00FFFF"/>
                </a:highlight>
                <a:latin typeface="Times New Roman" panose="02020603050405020304" pitchFamily="18" charset="0"/>
                <a:ea typeface="Times New Roman" panose="02020603050405020304" pitchFamily="18" charset="0"/>
              </a:rPr>
              <a:t>May 02		Monday 	– No Conf Call 	Holiday</a:t>
            </a:r>
          </a:p>
          <a:p>
            <a:pPr marL="0" marR="0" lvl="0" indent="0">
              <a:spcBef>
                <a:spcPts val="0"/>
              </a:spcBef>
              <a:spcAft>
                <a:spcPts val="1200"/>
              </a:spcAft>
            </a:pPr>
            <a:r>
              <a:rPr lang="en-US" sz="1200" dirty="0">
                <a:solidFill>
                  <a:srgbClr val="FF0000"/>
                </a:solidFill>
                <a:highlight>
                  <a:srgbClr val="00FFFF"/>
                </a:highlight>
                <a:latin typeface="Times New Roman" panose="02020603050405020304" pitchFamily="18" charset="0"/>
                <a:ea typeface="Times New Roman" panose="02020603050405020304" pitchFamily="18" charset="0"/>
              </a:rPr>
              <a:t>May 04		Wednesday 	– No Conf Call 	Holiday</a:t>
            </a:r>
          </a:p>
          <a:p>
            <a:pPr marL="0" marR="0" lvl="0" indent="0">
              <a:spcBef>
                <a:spcPts val="0"/>
              </a:spcBef>
              <a:spcAft>
                <a:spcPts val="1200"/>
              </a:spcAft>
            </a:pPr>
            <a:r>
              <a:rPr lang="en-US" sz="1200" dirty="0">
                <a:solidFill>
                  <a:srgbClr val="FF0000"/>
                </a:solidFill>
                <a:highlight>
                  <a:srgbClr val="00FFFF"/>
                </a:highlight>
                <a:latin typeface="Times New Roman" panose="02020603050405020304" pitchFamily="18" charset="0"/>
                <a:ea typeface="Times New Roman" panose="02020603050405020304" pitchFamily="18" charset="0"/>
              </a:rPr>
              <a:t>May 05		Thursday	– No Conf Call	Holiday</a:t>
            </a:r>
          </a:p>
          <a:p>
            <a:pPr mar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 Can be modified to MAC/PHY on the fly with pre-announcement.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60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07 		Monday 	– MAC/PHY			19:00-21:00 ET</a:t>
            </a:r>
          </a:p>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08 		Monday 	– MAC/PHY			19:00-21:00 ET</a:t>
            </a:r>
          </a:p>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09		Wednesday	– Joint (Motions)		09:00-11:00 ET</a:t>
            </a:r>
          </a:p>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07 		 Wednesday 	– MAC/PHY			19:00-21:00 ET</a:t>
            </a:r>
          </a:p>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10		Thursday 	– MAC/PHY			09:00-11:00 ET</a:t>
            </a:r>
          </a:p>
          <a:p>
            <a:pPr marL="0" indent="0">
              <a:spcBef>
                <a:spcPts val="0"/>
              </a:spcBef>
              <a:spcAft>
                <a:spcPts val="1200"/>
              </a:spcAft>
            </a:pPr>
            <a:r>
              <a:rPr lang="en-US" sz="1200" dirty="0">
                <a:effectLst/>
                <a:highlight>
                  <a:srgbClr val="00FF00"/>
                </a:highlight>
                <a:latin typeface="Times New Roman" panose="02020603050405020304" pitchFamily="18" charset="0"/>
                <a:ea typeface="Times New Roman" panose="02020603050405020304" pitchFamily="18" charset="0"/>
              </a:rPr>
              <a:t>Mar 14		Monday 	– Joint (Motions)		09:00-11:00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16		Wednesday	– MAC			10:00-12:00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17		Thursday 	– MAC			10:00-12:00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21		Monday 	– MAC/PHY			19:00-21:00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23		Wednesday 	</a:t>
            </a:r>
            <a:r>
              <a:rPr lang="en-US" sz="1200">
                <a:effectLst/>
                <a:latin typeface="Times New Roman" panose="02020603050405020304" pitchFamily="18" charset="0"/>
                <a:ea typeface="Times New Roman" panose="02020603050405020304" pitchFamily="18" charset="0"/>
              </a:rPr>
              <a:t>– Joint (</a:t>
            </a:r>
            <a:r>
              <a:rPr lang="en-US" sz="1200" dirty="0">
                <a:effectLst/>
                <a:latin typeface="Times New Roman" panose="02020603050405020304" pitchFamily="18" charset="0"/>
                <a:ea typeface="Times New Roman" panose="02020603050405020304" pitchFamily="18" charset="0"/>
              </a:rPr>
              <a:t>Motions)		10:00-12:00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24		Thursday 	– MAC			10:00-12:00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28		Monday 	– MAC/PHY			19:00-21:00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30		Wednesday 	– Joint**			10:00-12:00 ET</a:t>
            </a:r>
          </a:p>
          <a:p>
            <a:pPr marL="0" indent="0">
              <a:spcBef>
                <a:spcPts val="0"/>
              </a:spcBef>
              <a:spcAft>
                <a:spcPts val="1200"/>
              </a:spcAft>
            </a:pPr>
            <a:r>
              <a:rPr lang="en-US" sz="1200" dirty="0">
                <a:effectLst/>
                <a:latin typeface="Times New Roman" panose="02020603050405020304" pitchFamily="18" charset="0"/>
                <a:ea typeface="Times New Roman" panose="02020603050405020304" pitchFamily="18" charset="0"/>
              </a:rPr>
              <a:t>Mar 31		Thursday 	– MAC			10:00-12:00 ET</a:t>
            </a:r>
          </a:p>
          <a:p>
            <a:pPr marL="0" indent="0">
              <a:spcBef>
                <a:spcPts val="0"/>
              </a:spcBef>
              <a:spcAft>
                <a:spcPts val="1200"/>
              </a:spcAft>
            </a:pPr>
            <a:r>
              <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rPr>
              <a:t>Apr 04		Monday 	– No Conf Call		Holiday</a:t>
            </a:r>
          </a:p>
        </p:txBody>
      </p:sp>
    </p:spTree>
    <p:extLst>
      <p:ext uri="{BB962C8B-B14F-4D97-AF65-F5344CB8AC3E}">
        <p14:creationId xmlns:p14="http://schemas.microsoft.com/office/powerpoint/2010/main" val="1752578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March </a:t>
            </a:r>
            <a:r>
              <a:rPr lang="en-US" dirty="0"/>
              <a:t>2022</a:t>
            </a:r>
            <a:endParaRPr lang="en-GB" dirty="0"/>
          </a:p>
        </p:txBody>
      </p:sp>
      <p:sp>
        <p:nvSpPr>
          <p:cNvPr id="9218" name="Rectangle 2"/>
          <p:cNvSpPr>
            <a:spLocks noGrp="1" noChangeArrowheads="1"/>
          </p:cNvSpPr>
          <p:nvPr>
            <p:ph idx="1"/>
          </p:nvPr>
        </p:nvSpPr>
        <p:spPr>
          <a:xfrm>
            <a:off x="609600" y="1676400"/>
            <a:ext cx="7239000" cy="44958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t>January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11</a:t>
            </a:r>
            <a:r>
              <a:rPr lang="en-US" sz="1800" dirty="0"/>
              <a:t> teleconference calls were held</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 (e.g., Feedback type, general protocol and procedure, DMG/EDMG, </a:t>
            </a:r>
            <a:r>
              <a:rPr lang="en-US" sz="1800" dirty="0">
                <a:solidFill>
                  <a:srgbClr val="0000FF"/>
                </a:solidFill>
              </a:rPr>
              <a:t>PDT</a:t>
            </a:r>
            <a:r>
              <a:rPr lang="en-US" sz="1800" dirty="0"/>
              <a:t>……)</a:t>
            </a:r>
          </a:p>
          <a:p>
            <a:pPr marL="720725" lvl="1" indent="-342900" algn="just">
              <a:spcBef>
                <a:spcPts val="0"/>
              </a:spcBef>
              <a:spcAft>
                <a:spcPts val="600"/>
              </a:spcAft>
              <a:buFont typeface="Times New Roman" panose="02020603050405020304" pitchFamily="18" charset="0"/>
              <a:buChar char="−"/>
            </a:pPr>
            <a:r>
              <a:rPr lang="en-US" altLang="zh-CN" sz="1800" dirty="0"/>
              <a:t>Developing the SFD</a:t>
            </a:r>
          </a:p>
          <a:p>
            <a:pPr marL="720725" lvl="1" indent="-342900" algn="just">
              <a:spcBef>
                <a:spcPts val="0"/>
              </a:spcBef>
              <a:spcAft>
                <a:spcPts val="600"/>
              </a:spcAft>
              <a:buFont typeface="Times New Roman" panose="02020603050405020304" pitchFamily="18" charset="0"/>
              <a:buChar char="−"/>
            </a:pPr>
            <a:r>
              <a:rPr lang="en-US" altLang="zh-CN" sz="1800" dirty="0"/>
              <a:t>Worked towards the creation of </a:t>
            </a:r>
            <a:r>
              <a:rPr lang="en-US" altLang="zh-CN" sz="1800" dirty="0" err="1">
                <a:solidFill>
                  <a:srgbClr val="0000FF"/>
                </a:solidFill>
              </a:rPr>
              <a:t>TGbf</a:t>
            </a:r>
            <a:r>
              <a:rPr lang="en-US" altLang="zh-CN" sz="1800" dirty="0">
                <a:solidFill>
                  <a:srgbClr val="0000FF"/>
                </a:solidFill>
              </a:rPr>
              <a:t> D0.1 </a:t>
            </a:r>
            <a:r>
              <a:rPr lang="en-US" altLang="zh-CN" sz="1800" dirty="0"/>
              <a:t>(Detailed plan in the next slide)</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t>March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4</a:t>
            </a:r>
            <a:r>
              <a:rPr lang="en-US" sz="1800" dirty="0"/>
              <a:t> teleconference calls scheduled for </a:t>
            </a:r>
            <a:r>
              <a:rPr lang="en-US" sz="1800" dirty="0" err="1"/>
              <a:t>TGbf</a:t>
            </a:r>
            <a:r>
              <a:rPr lang="en-US" sz="1800" dirty="0"/>
              <a:t> (</a:t>
            </a:r>
            <a:r>
              <a:rPr lang="en-US" altLang="zh-CN" sz="1800" dirty="0">
                <a:solidFill>
                  <a:srgbClr val="0000FF"/>
                </a:solidFill>
              </a:rPr>
              <a:t>March 8, 9, 11, 14</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a:t>
            </a:r>
          </a:p>
          <a:p>
            <a:pPr marL="720725" lvl="1" indent="-342900" algn="just">
              <a:spcBef>
                <a:spcPts val="0"/>
              </a:spcBef>
              <a:spcAft>
                <a:spcPts val="600"/>
              </a:spcAft>
              <a:buFont typeface="Times New Roman" panose="02020603050405020304" pitchFamily="18" charset="0"/>
              <a:buChar char="−"/>
            </a:pPr>
            <a:r>
              <a:rPr lang="en-US" sz="1800" dirty="0"/>
              <a:t>Speed up the technical discussion and </a:t>
            </a:r>
            <a:r>
              <a:rPr lang="en-US" altLang="zh-CN" sz="1800" dirty="0"/>
              <a:t>developing the </a:t>
            </a:r>
            <a:r>
              <a:rPr lang="en-US" altLang="zh-CN" sz="1800" dirty="0">
                <a:solidFill>
                  <a:srgbClr val="0000FF"/>
                </a:solidFill>
              </a:rPr>
              <a:t>SFD</a:t>
            </a:r>
            <a:r>
              <a:rPr lang="en-US" altLang="zh-CN" sz="1800" dirty="0"/>
              <a:t> and </a:t>
            </a:r>
            <a:r>
              <a:rPr lang="en-US" altLang="zh-CN" sz="1800" dirty="0">
                <a:solidFill>
                  <a:srgbClr val="0000FF"/>
                </a:solidFill>
              </a:rPr>
              <a:t>D0.1</a:t>
            </a:r>
            <a:r>
              <a:rPr lang="en-US" altLang="zh-CN" sz="1800" dirty="0"/>
              <a:t> (Requested </a:t>
            </a:r>
            <a:r>
              <a:rPr lang="en-US" altLang="zh-CN" sz="1800" dirty="0">
                <a:solidFill>
                  <a:srgbClr val="0000FF"/>
                </a:solidFill>
              </a:rPr>
              <a:t>3</a:t>
            </a:r>
            <a:r>
              <a:rPr lang="en-US" altLang="zh-CN" sz="1800" dirty="0"/>
              <a:t> calls per week)</a:t>
            </a:r>
            <a:endParaRPr lang="en-US" sz="1800" dirty="0"/>
          </a:p>
          <a:p>
            <a:pPr marL="1657350" lvl="3" indent="-342900" algn="just">
              <a:spcBef>
                <a:spcPts val="0"/>
              </a:spcBef>
              <a:spcAft>
                <a:spcPts val="600"/>
              </a:spcAft>
              <a:buFont typeface="Arial" panose="020B0604020202020204" pitchFamily="34" charset="0"/>
              <a:buChar char="•"/>
            </a:pPr>
            <a:endParaRPr lang="en-US" sz="1400" dirty="0"/>
          </a:p>
        </p:txBody>
      </p:sp>
      <p:graphicFrame>
        <p:nvGraphicFramePr>
          <p:cNvPr id="9" name="图表 8"/>
          <p:cNvGraphicFramePr/>
          <p:nvPr>
            <p:extLst>
              <p:ext uri="{D42A27DB-BD31-4B8C-83A1-F6EECF244321}">
                <p14:modId xmlns:p14="http://schemas.microsoft.com/office/powerpoint/2010/main" val="1898244245"/>
              </p:ext>
            </p:extLst>
          </p:nvPr>
        </p:nvGraphicFramePr>
        <p:xfrm>
          <a:off x="8077201" y="2222501"/>
          <a:ext cx="3981450" cy="3781425"/>
        </p:xfrm>
        <a:graphic>
          <a:graphicData uri="http://schemas.openxmlformats.org/drawingml/2006/chart">
            <c:chart xmlns:c="http://schemas.openxmlformats.org/drawingml/2006/chart" xmlns:r="http://schemas.openxmlformats.org/officeDocument/2006/relationships" r:id="rId3"/>
          </a:graphicData>
        </a:graphic>
      </p:graphicFrame>
      <p:sp>
        <p:nvSpPr>
          <p:cNvPr id="10" name="矩形 9"/>
          <p:cNvSpPr/>
          <p:nvPr/>
        </p:nvSpPr>
        <p:spPr>
          <a:xfrm>
            <a:off x="8077201" y="1787624"/>
            <a:ext cx="3981449" cy="349422"/>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600"/>
              </a:spcBef>
              <a:spcAft>
                <a:spcPts val="0"/>
              </a:spcAft>
              <a:buClrTx/>
              <a:buSzTx/>
              <a:buFontTx/>
              <a:buNone/>
              <a:tabLst/>
              <a:defRPr/>
            </a:pPr>
            <a:r>
              <a:rPr kumimoji="0" lang="en-US" altLang="zh-CN" sz="1800" b="1" i="0" u="none" strike="noStrike" kern="0" cap="none" spc="0" normalizeH="0" baseline="0" noProof="0" dirty="0">
                <a:ln>
                  <a:noFill/>
                </a:ln>
                <a:solidFill>
                  <a:srgbClr val="0070C0"/>
                </a:solidFill>
                <a:effectLst/>
                <a:uLnTx/>
                <a:uFillTx/>
                <a:latin typeface="Arial" panose="020B0604020202020204"/>
                <a:ea typeface="微软雅黑" panose="020B0503020204020204" pitchFamily="34" charset="-122"/>
                <a:cs typeface="Calibri" panose="020F0502020204030204" pitchFamily="34" charset="0"/>
              </a:rPr>
              <a:t>Overall proposal: still increasing</a:t>
            </a:r>
          </a:p>
        </p:txBody>
      </p:sp>
      <p:sp>
        <p:nvSpPr>
          <p:cNvPr id="3" name="Footer Placeholder 2">
            <a:extLst>
              <a:ext uri="{FF2B5EF4-FFF2-40B4-BE49-F238E27FC236}">
                <a16:creationId xmlns:a16="http://schemas.microsoft.com/office/drawing/2014/main" id="{9203FA1A-DE4C-43A3-A18A-4B3A10660A22}"/>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2DA59BBD-B71C-48A8-A89A-ABEF228F94C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3674FB46-0556-4634-ABDE-EDA5C9B18C7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65873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2021-03-14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	“Hyphenation with non” CID 1295 in </a:t>
            </a:r>
            <a:r>
              <a:rPr lang="en-US" dirty="0" err="1"/>
              <a:t>REVme</a:t>
            </a:r>
            <a:endParaRPr lang="en-US" dirty="0"/>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887BB409-6228-4F49-B957-670F44022066}"/>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A9492106-5A28-491B-BCEB-749C80B401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4F3D3A6-CD31-4ECD-8E6F-4DCD0F63C06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884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4878917" cy="609599"/>
          </a:xfrm>
        </p:spPr>
        <p:txBody>
          <a:bodyPr/>
          <a:lstStyle/>
          <a:p>
            <a:r>
              <a:rPr lang="en-US" altLang="zh-CN" dirty="0" err="1"/>
              <a:t>TGbf</a:t>
            </a:r>
            <a:r>
              <a:rPr lang="en-US" altLang="zh-CN" dirty="0"/>
              <a:t> Timeline (</a:t>
            </a:r>
            <a:r>
              <a:rPr lang="en-US" altLang="zh-CN" dirty="0">
                <a:solidFill>
                  <a:srgbClr val="FF0000"/>
                </a:solidFill>
              </a:rPr>
              <a:t>Updated</a:t>
            </a:r>
            <a:r>
              <a:rPr lang="en-US" altLang="zh-CN" dirty="0"/>
              <a:t>)</a:t>
            </a:r>
          </a:p>
        </p:txBody>
      </p:sp>
      <p:sp>
        <p:nvSpPr>
          <p:cNvPr id="8" name="Rectangle 3"/>
          <p:cNvSpPr txBox="1">
            <a:spLocks noChangeArrowheads="1"/>
          </p:cNvSpPr>
          <p:nvPr/>
        </p:nvSpPr>
        <p:spPr bwMode="auto">
          <a:xfrm>
            <a:off x="685800" y="1447800"/>
            <a:ext cx="510751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600" kern="0" dirty="0">
                <a:solidFill>
                  <a:srgbClr val="000000"/>
                </a:solidFill>
              </a:rPr>
              <a:t>PAR approved			Sep 2020</a:t>
            </a:r>
          </a:p>
          <a:p>
            <a:pPr marL="161925" lvl="1" indent="-233363" algn="just" defTabSz="685800" eaLnBrk="1" fontAlgn="auto" hangingPunct="1">
              <a:spcBef>
                <a:spcPts val="600"/>
              </a:spcBef>
              <a:spcAft>
                <a:spcPts val="600"/>
              </a:spcAft>
              <a:defRPr/>
            </a:pPr>
            <a:r>
              <a:rPr lang="en-US" altLang="zh-CN" sz="1600" kern="0" dirty="0">
                <a:solidFill>
                  <a:srgbClr val="000000"/>
                </a:solidFill>
              </a:rPr>
              <a:t>First TG meeting			Oct 2020</a:t>
            </a:r>
          </a:p>
          <a:p>
            <a:pPr marL="161925" lvl="1" indent="-233363" algn="just" defTabSz="685800" eaLnBrk="1" fontAlgn="auto" hangingPunct="1">
              <a:spcBef>
                <a:spcPts val="600"/>
              </a:spcBef>
              <a:spcAft>
                <a:spcPts val="600"/>
              </a:spcAft>
              <a:defRPr/>
            </a:pPr>
            <a:r>
              <a:rPr lang="en-US" altLang="zh-CN" sz="1600" kern="0" dirty="0">
                <a:solidFill>
                  <a:srgbClr val="FF0000"/>
                </a:solidFill>
              </a:rPr>
              <a:t>Comment Collection (D0.1)	</a:t>
            </a:r>
            <a:r>
              <a:rPr lang="en-US" altLang="zh-CN" sz="1600" i="1" strike="sngStrike" kern="0" dirty="0">
                <a:solidFill>
                  <a:srgbClr val="FF0000"/>
                </a:solidFill>
              </a:rPr>
              <a:t>Jan 2022</a:t>
            </a:r>
            <a:r>
              <a:rPr lang="en-US" altLang="zh-CN" sz="1600" i="1" kern="0" dirty="0">
                <a:solidFill>
                  <a:srgbClr val="FF0000"/>
                </a:solidFill>
                <a:sym typeface="Wingdings" panose="05000000000000000000" pitchFamily="2" charset="2"/>
              </a:rPr>
              <a:t>Mar 2022</a:t>
            </a:r>
            <a:endParaRPr lang="en-US" altLang="zh-CN" sz="1600" i="1" kern="0" dirty="0">
              <a:solidFill>
                <a:srgbClr val="FF0000"/>
              </a:solidFill>
            </a:endParaRPr>
          </a:p>
          <a:p>
            <a:pPr marL="161925" lvl="1" indent="-233363" algn="just" defTabSz="685800" eaLnBrk="1" fontAlgn="auto" hangingPunct="1">
              <a:spcBef>
                <a:spcPts val="600"/>
              </a:spcBef>
              <a:spcAft>
                <a:spcPts val="600"/>
              </a:spcAft>
              <a:defRPr/>
            </a:pPr>
            <a:r>
              <a:rPr lang="en-US" altLang="zh-CN" sz="1600" kern="0" dirty="0">
                <a:solidFill>
                  <a:srgbClr val="FF0000"/>
                </a:solidFill>
              </a:rPr>
              <a:t>Initial Letter Ballot (D1.0)	</a:t>
            </a:r>
            <a:r>
              <a:rPr lang="en-US" altLang="zh-CN" sz="1600" i="1" strike="sngStrike" kern="0" dirty="0">
                <a:solidFill>
                  <a:srgbClr val="FF0000"/>
                </a:solidFill>
              </a:rPr>
              <a:t>Jul 2022</a:t>
            </a:r>
            <a:r>
              <a:rPr lang="en-US" altLang="zh-CN" sz="1600" i="1" kern="0" dirty="0">
                <a:solidFill>
                  <a:srgbClr val="FF0000"/>
                </a:solidFill>
                <a:sym typeface="Wingdings" panose="05000000000000000000" pitchFamily="2" charset="2"/>
              </a:rPr>
              <a:t> Sep</a:t>
            </a:r>
            <a:r>
              <a:rPr lang="en-US" altLang="zh-CN" sz="16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600" kern="0" dirty="0">
                <a:solidFill>
                  <a:srgbClr val="000000"/>
                </a:solidFill>
              </a:rPr>
              <a:t>Recirculation LB (D2.0)		</a:t>
            </a:r>
            <a:r>
              <a:rPr lang="en-US" altLang="zh-CN" sz="1600" i="1" kern="0" dirty="0">
                <a:solidFill>
                  <a:srgbClr val="000000"/>
                </a:solidFill>
              </a:rPr>
              <a:t>Jan 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Recirculation LB (D3.0)		</a:t>
            </a:r>
            <a:r>
              <a:rPr lang="en-US" altLang="zh-CN" sz="1600" i="1" kern="0" dirty="0"/>
              <a:t>May </a:t>
            </a:r>
            <a:r>
              <a:rPr lang="en-US" altLang="zh-CN" sz="16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600" kern="0" dirty="0">
                <a:solidFill>
                  <a:srgbClr val="FF0000"/>
                </a:solidFill>
              </a:rPr>
              <a:t>Recirculation LB (D4.0)	 	</a:t>
            </a:r>
            <a:r>
              <a:rPr lang="en-US" altLang="zh-CN" sz="1600" i="1" kern="0" dirty="0">
                <a:solidFill>
                  <a:srgbClr val="FF0000"/>
                </a:solidFill>
              </a:rPr>
              <a:t>July 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Initial SA Ballot (D4.0)	 	</a:t>
            </a:r>
            <a:r>
              <a:rPr lang="en-US" altLang="zh-CN" sz="1600" kern="0" dirty="0"/>
              <a:t>Sep </a:t>
            </a:r>
            <a:r>
              <a:rPr lang="en-US" altLang="zh-CN" sz="16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Final 802.11 WG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600"/>
              </a:spcAft>
              <a:defRPr/>
            </a:pPr>
            <a:r>
              <a:rPr lang="en-US" altLang="zh-CN" sz="1600" kern="0" dirty="0">
                <a:solidFill>
                  <a:srgbClr val="000000"/>
                </a:solidFill>
              </a:rPr>
              <a:t>802 EC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600"/>
              </a:spcAft>
              <a:defRPr/>
            </a:pPr>
            <a:r>
              <a:rPr lang="en-US" altLang="zh-CN" sz="1600" kern="0" dirty="0" err="1">
                <a:solidFill>
                  <a:srgbClr val="000000"/>
                </a:solidFill>
              </a:rPr>
              <a:t>RevCom</a:t>
            </a:r>
            <a:r>
              <a:rPr lang="en-US" altLang="zh-CN" sz="1600" kern="0" dirty="0">
                <a:solidFill>
                  <a:srgbClr val="000000"/>
                </a:solidFill>
              </a:rPr>
              <a:t> and SASB approval 		Sep 2024</a:t>
            </a:r>
          </a:p>
        </p:txBody>
      </p:sp>
      <p:sp>
        <p:nvSpPr>
          <p:cNvPr id="9" name="Rectangle 2"/>
          <p:cNvSpPr txBox="1">
            <a:spLocks noChangeArrowheads="1"/>
          </p:cNvSpPr>
          <p:nvPr/>
        </p:nvSpPr>
        <p:spPr bwMode="auto">
          <a:xfrm>
            <a:off x="7143757" y="718722"/>
            <a:ext cx="5048244" cy="548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eaLnBrk="1" fontAlgn="auto" latinLnBrk="0" hangingPunct="1">
              <a:lnSpc>
                <a:spcPct val="100000"/>
              </a:lnSpc>
              <a:spcBef>
                <a:spcPct val="20000"/>
              </a:spcBef>
              <a:spcAft>
                <a:spcPts val="0"/>
              </a:spcAft>
              <a:buClrTx/>
              <a:buSzTx/>
              <a:buFontTx/>
              <a:buNone/>
              <a:tabLst/>
              <a:defRPr/>
            </a:pP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Timeline for </a:t>
            </a:r>
            <a:r>
              <a:rPr kumimoji="0" lang="en-US" altLang="zh-CN" sz="2800" b="1" i="0" u="none" strike="noStrike" kern="0" cap="none" spc="0" normalizeH="0" baseline="0" noProof="0" dirty="0">
                <a:ln>
                  <a:noFill/>
                </a:ln>
                <a:solidFill>
                  <a:srgbClr val="0000FF"/>
                </a:solidFill>
                <a:effectLst/>
                <a:uLnTx/>
                <a:uFillTx/>
                <a:latin typeface="Times New Roman" panose="02020603050405020304" pitchFamily="18" charset="0"/>
                <a:ea typeface="MS PGothic" panose="020B0600070205080204" pitchFamily="34" charset="-128"/>
              </a:rPr>
              <a:t>D0.1 </a:t>
            </a: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(Tentative)</a:t>
            </a:r>
          </a:p>
        </p:txBody>
      </p:sp>
      <p:sp>
        <p:nvSpPr>
          <p:cNvPr id="10" name="Rectangle 3"/>
          <p:cNvSpPr txBox="1">
            <a:spLocks noChangeArrowheads="1"/>
          </p:cNvSpPr>
          <p:nvPr/>
        </p:nvSpPr>
        <p:spPr bwMode="auto">
          <a:xfrm>
            <a:off x="6172201" y="1295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79388" marR="0" lvl="0" indent="-179388" defTabSz="914400" eaLnBrk="1" fontAlgn="auto" latinLnBrk="0" hangingPunct="1">
              <a:lnSpc>
                <a:spcPct val="100000"/>
              </a:lnSpc>
              <a:spcBef>
                <a:spcPts val="600"/>
              </a:spcBef>
              <a:spcAft>
                <a:spcPts val="0"/>
              </a:spcAft>
              <a:buClrTx/>
              <a:buSzTx/>
              <a:buFontTx/>
              <a:buChar char="•"/>
              <a:tabLst/>
              <a:defRPr/>
            </a:pPr>
            <a:r>
              <a:rPr kumimoji="0" lang="en-US" altLang="zh-CN" sz="1800" b="1"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Week of January 3</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Editor provides initial list of topics (and updated SFD revision)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Chair issues call for volunteers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POCs and volunteers are identified for topics in the initial list     (Friday)</a:t>
            </a:r>
          </a:p>
          <a:p>
            <a:pPr marL="179388" indent="-179388" defTabSz="914400" eaLnBrk="1" fontAlgn="auto" hangingPunct="1">
              <a:spcBef>
                <a:spcPts val="600"/>
              </a:spcBef>
              <a:spcAft>
                <a:spcPts val="0"/>
              </a:spcAft>
              <a:buClrTx/>
              <a:buSzTx/>
              <a:buFontTx/>
              <a:buChar char="•"/>
            </a:pPr>
            <a:r>
              <a:rPr lang="en-US" altLang="zh-CN" sz="1800" kern="0" dirty="0">
                <a:solidFill>
                  <a:srgbClr val="000000"/>
                </a:solidFill>
              </a:rPr>
              <a:t>January 21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a:t>
            </a:r>
            <a:r>
              <a:rPr lang="en-US" altLang="zh-CN" sz="1400" kern="0" dirty="0">
                <a:solidFill>
                  <a:srgbClr val="0000FF"/>
                </a:solidFill>
              </a:rPr>
              <a:t>baseline document </a:t>
            </a:r>
            <a:r>
              <a:rPr lang="en-US" altLang="zh-CN" sz="1400" kern="0" dirty="0"/>
              <a:t>for each topic (in the initial list) to be uploaded</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2022 IEEE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Seek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on</a:t>
            </a:r>
            <a:r>
              <a:rPr lang="en-US" altLang="zh-CN" sz="1400" kern="0" dirty="0"/>
              <a:t> </a:t>
            </a:r>
            <a:r>
              <a:rPr lang="en-US" altLang="zh-CN" sz="1400" kern="0" dirty="0" err="1"/>
              <a:t>TGbf</a:t>
            </a:r>
            <a:r>
              <a:rPr lang="en-US" altLang="zh-CN" sz="1400" kern="0" dirty="0"/>
              <a:t> D0.1?”)</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28 (Monday, two weeks after March 2022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5793318" y="1447800"/>
            <a:ext cx="378883" cy="4419600"/>
          </a:xfrm>
          <a:prstGeom prst="leftBrace">
            <a:avLst>
              <a:gd name="adj1" fmla="val 8333"/>
              <a:gd name="adj2" fmla="val 21823"/>
            </a:avLst>
          </a:prstGeom>
          <a:noFill/>
          <a:ln w="349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621C2EE2-9C23-44A7-83BD-D01EE8226303}"/>
              </a:ext>
            </a:extLst>
          </p:cNvPr>
          <p:cNvSpPr>
            <a:spLocks noGrp="1"/>
          </p:cNvSpPr>
          <p:nvPr>
            <p:ph type="ftr" idx="14"/>
          </p:nvPr>
        </p:nvSpPr>
        <p:spPr/>
        <p:txBody>
          <a:bodyPr/>
          <a:lstStyle/>
          <a:p>
            <a:r>
              <a:rPr lang="en-GB"/>
              <a:t>Tony Xiao Han, Huawei</a:t>
            </a:r>
            <a:endParaRPr lang="en-GB" dirty="0"/>
          </a:p>
        </p:txBody>
      </p:sp>
      <p:sp>
        <p:nvSpPr>
          <p:cNvPr id="7" name="Slide Number Placeholder 6">
            <a:extLst>
              <a:ext uri="{FF2B5EF4-FFF2-40B4-BE49-F238E27FC236}">
                <a16:creationId xmlns:a16="http://schemas.microsoft.com/office/drawing/2014/main" id="{6DB48EB5-8D9B-468F-A40E-17745A07F83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11" name="Date Placeholder 10">
            <a:extLst>
              <a:ext uri="{FF2B5EF4-FFF2-40B4-BE49-F238E27FC236}">
                <a16:creationId xmlns:a16="http://schemas.microsoft.com/office/drawing/2014/main" id="{9045851F-1156-4DE6-BE25-61D1C6A289D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1578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533400" y="1371600"/>
            <a:ext cx="1150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400050" marR="0" lvl="2"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Plenary</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8   (Tuesday),      9am - 11:00am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u="sng" kern="0" dirty="0">
                <a:solidFill>
                  <a:srgbClr val="00B050"/>
                </a:solidFill>
                <a:cs typeface="Times New Roman" panose="02020603050405020304" pitchFamily="18" charset="0"/>
              </a:rPr>
              <a:t>March        9   (Wednesday), 10pm - 11:59pm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11  (Friday),        9am - 11:00am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14  (Monday),     9am - 11:00am ET </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endParaRPr kumimoji="0" lang="en-US" altLang="zh-CN" sz="105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ET		March    22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ET		March    29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ET		April        12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ET		April        26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lvl="1" indent="0" algn="just">
              <a:spcBef>
                <a:spcPct val="0"/>
              </a:spcBef>
              <a:spcAft>
                <a:spcPts val="0"/>
              </a:spcAft>
              <a:buNone/>
              <a:defRPr/>
            </a:pPr>
            <a:r>
              <a:rPr kumimoji="0" lang="en-US" altLang="zh-CN" sz="1000" b="1" i="0" u="none" strike="noStrike" kern="0" cap="none" spc="0" normalizeH="0" baseline="0" noProof="0" dirty="0">
                <a:ln>
                  <a:noFill/>
                </a:ln>
                <a:solidFill>
                  <a:srgbClr val="000000"/>
                </a:solidFill>
                <a:effectLst/>
                <a:uLnTx/>
                <a:uFillTx/>
                <a:cs typeface="Times New Roman" panose="02020603050405020304" pitchFamily="18" charset="0"/>
              </a:rPr>
              <a:t>** Note: </a:t>
            </a:r>
          </a:p>
          <a:p>
            <a:pPr marL="0" lvl="1" indent="0" algn="just">
              <a:spcBef>
                <a:spcPct val="0"/>
              </a:spcBef>
              <a:spcAft>
                <a:spcPts val="0"/>
              </a:spcAft>
              <a:buNone/>
              <a:defRPr/>
            </a:pPr>
            <a:r>
              <a:rPr lang="en-US" altLang="zh-CN" sz="1000" dirty="0">
                <a:cs typeface="Times New Roman" panose="02020603050405020304" pitchFamily="18" charset="0"/>
              </a:rPr>
              <a:t>1. when conflict with CAC, the call will be changed from </a:t>
            </a:r>
            <a:r>
              <a:rPr lang="en-US" altLang="zh-CN" sz="1000" dirty="0">
                <a:solidFill>
                  <a:srgbClr val="FF3300"/>
                </a:solidFill>
                <a:cs typeface="Times New Roman" panose="02020603050405020304" pitchFamily="18" charset="0"/>
              </a:rPr>
              <a:t>10am</a:t>
            </a:r>
            <a:r>
              <a:rPr lang="en-US" altLang="zh-CN" sz="1000" dirty="0">
                <a:cs typeface="Times New Roman" panose="02020603050405020304" pitchFamily="18" charset="0"/>
              </a:rPr>
              <a:t> -12:00pm to </a:t>
            </a:r>
            <a:r>
              <a:rPr lang="en-US" altLang="zh-CN" sz="1000" dirty="0">
                <a:solidFill>
                  <a:srgbClr val="FF3300"/>
                </a:solidFill>
                <a:cs typeface="Times New Roman" panose="02020603050405020304" pitchFamily="18" charset="0"/>
              </a:rPr>
              <a:t>11am</a:t>
            </a:r>
            <a:r>
              <a:rPr lang="en-US" altLang="zh-CN" sz="1000" dirty="0">
                <a:cs typeface="Times New Roman" panose="02020603050405020304" pitchFamily="18" charset="0"/>
              </a:rPr>
              <a:t> -12:00pm (March - May 2022 CAC calls (TBD):   )</a:t>
            </a:r>
          </a:p>
          <a:p>
            <a:pPr marL="0" lvl="1" indent="0" algn="just">
              <a:spcBef>
                <a:spcPct val="0"/>
              </a:spcBef>
              <a:spcAft>
                <a:spcPts val="0"/>
              </a:spcAft>
              <a:buNone/>
              <a:defRPr/>
            </a:pPr>
            <a:r>
              <a:rPr lang="en-US" altLang="zh-CN" sz="1000" dirty="0">
                <a:cs typeface="Times New Roman" panose="02020603050405020304" pitchFamily="18" charset="0"/>
              </a:rPr>
              <a:t>2. </a:t>
            </a:r>
            <a:r>
              <a:rPr lang="en-US" altLang="zh-CN" sz="1000" dirty="0">
                <a:cs typeface="MS PGothic" charset="0"/>
              </a:rPr>
              <a:t>Thursday </a:t>
            </a:r>
            <a:r>
              <a:rPr lang="en-US" altLang="zh-CN" sz="1000" dirty="0">
                <a:solidFill>
                  <a:srgbClr val="00B0F0"/>
                </a:solidFill>
                <a:cs typeface="Times New Roman" panose="02020603050405020304" pitchFamily="18" charset="0"/>
              </a:rPr>
              <a:t>23:00 - 01:00am ET </a:t>
            </a:r>
            <a:r>
              <a:rPr lang="en-US" altLang="zh-CN" sz="1000" dirty="0">
                <a:cs typeface="MS PGothic" charset="0"/>
              </a:rPr>
              <a:t>(Thursday 20</a:t>
            </a:r>
            <a:r>
              <a:rPr lang="zh-CN" altLang="en-US" sz="1000" dirty="0">
                <a:cs typeface="MS PGothic" charset="0"/>
              </a:rPr>
              <a:t>：</a:t>
            </a:r>
            <a:r>
              <a:rPr lang="en-US" altLang="zh-CN" sz="1000" dirty="0">
                <a:cs typeface="MS PGothic" charset="0"/>
              </a:rPr>
              <a:t>00  – 22:00 PT, Friday 11am-13:00 in China, Friday 5am-7am in Israel, Friday 4am – 6am in Central Europe), and </a:t>
            </a:r>
            <a:r>
              <a:rPr lang="en-US" altLang="zh-CN" sz="1000" dirty="0">
                <a:solidFill>
                  <a:srgbClr val="0000FF"/>
                </a:solidFill>
                <a:cs typeface="MS PGothic" charset="0"/>
              </a:rPr>
              <a:t>Sang Kim </a:t>
            </a:r>
            <a:r>
              <a:rPr lang="en-US" altLang="zh-CN" sz="1000" dirty="0">
                <a:cs typeface="MS PGothic" charset="0"/>
              </a:rPr>
              <a:t>will help to take the minutes for these slots.</a:t>
            </a:r>
            <a:endParaRPr lang="zh-CN" altLang="en-US" sz="1000" dirty="0"/>
          </a:p>
        </p:txBody>
      </p:sp>
      <p:sp>
        <p:nvSpPr>
          <p:cNvPr id="3" name="Footer Placeholder 2">
            <a:extLst>
              <a:ext uri="{FF2B5EF4-FFF2-40B4-BE49-F238E27FC236}">
                <a16:creationId xmlns:a16="http://schemas.microsoft.com/office/drawing/2014/main" id="{5236C301-034F-4CE4-B4E2-604E4763842E}"/>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A10F93BD-0994-4184-8BEC-C0B7D3145D2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6850B4B9-8C7D-4AE1-88C2-C5701D6CB1C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76706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Mar 2022</a:t>
            </a:r>
            <a:endParaRPr lang="en-GB" dirty="0"/>
          </a:p>
        </p:txBody>
      </p:sp>
      <p:sp>
        <p:nvSpPr>
          <p:cNvPr id="5122" name="Rectangle 2"/>
          <p:cNvSpPr>
            <a:spLocks noGrp="1" noChangeArrowheads="1"/>
          </p:cNvSpPr>
          <p:nvPr>
            <p:ph idx="1"/>
          </p:nvPr>
        </p:nvSpPr>
        <p:spPr>
          <a:xfrm>
            <a:off x="889001" y="1447800"/>
            <a:ext cx="10361084" cy="5027614"/>
          </a:xfrm>
          <a:ln/>
        </p:spPr>
        <p:txBody>
          <a:bodyPr/>
          <a:lstStyle/>
          <a:p>
            <a:pPr marL="0" lvl="2" indent="0">
              <a:spcBef>
                <a:spcPts val="300"/>
              </a:spcBef>
              <a:spcAft>
                <a:spcPts val="0"/>
              </a:spcAft>
              <a:defRPr/>
            </a:pPr>
            <a:r>
              <a:rPr lang="en-US" altLang="en-US" sz="2400" b="1" dirty="0"/>
              <a:t>Four teleconferences since January: Feb 8, 17, 22, Mar 3</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11-22/0262r1</a:t>
            </a:r>
            <a:r>
              <a:rPr lang="en-US" altLang="en-US" sz="2400" b="1" dirty="0"/>
              <a:t>):</a:t>
            </a:r>
          </a:p>
          <a:p>
            <a:pPr marL="342900" lvl="2" indent="-342900">
              <a:spcBef>
                <a:spcPts val="0"/>
              </a:spcBef>
              <a:spcAft>
                <a:spcPts val="0"/>
              </a:spcAft>
              <a:buFontTx/>
              <a:buChar char="-"/>
              <a:defRPr/>
            </a:pPr>
            <a:r>
              <a:rPr lang="en-US" altLang="en-US" sz="2400" b="1" dirty="0"/>
              <a:t>Discuss/update tracking document </a:t>
            </a:r>
            <a:r>
              <a:rPr lang="en-US" sz="2400" b="1" dirty="0">
                <a:hlinkClick r:id="rId4"/>
              </a:rPr>
              <a:t>11-21/0332r30</a:t>
            </a:r>
            <a:r>
              <a:rPr lang="en-US" sz="2400" b="1" dirty="0"/>
              <a:t> (especially open topics and “margin comments”, suggested “recommendations”)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1 new/updated use cases submission</a:t>
            </a:r>
          </a:p>
          <a:p>
            <a:pPr marL="800100" lvl="3" indent="-342900">
              <a:spcBef>
                <a:spcPts val="0"/>
              </a:spcBef>
              <a:spcAft>
                <a:spcPts val="0"/>
              </a:spcAft>
              <a:buFontTx/>
              <a:buChar char="-"/>
              <a:defRPr/>
            </a:pPr>
            <a:r>
              <a:rPr lang="en-US" altLang="en-US" sz="2200" dirty="0"/>
              <a:t>9 proposals have been reviewed/straw polled, 4-5 proposals have support for higher priority focus, consider text and way forward on these</a:t>
            </a:r>
          </a:p>
          <a:p>
            <a:pPr marL="800100" lvl="3" indent="-342900">
              <a:spcBef>
                <a:spcPts val="0"/>
              </a:spcBef>
              <a:spcAft>
                <a:spcPts val="0"/>
              </a:spcAft>
              <a:buFontTx/>
              <a:buChar char="-"/>
              <a:defRPr/>
            </a:pPr>
            <a:r>
              <a:rPr lang="en-US" altLang="en-US" sz="2200" dirty="0"/>
              <a:t>Consider any new contributions</a:t>
            </a:r>
          </a:p>
          <a:p>
            <a:pPr marL="342900" lvl="2" indent="-342900">
              <a:spcBef>
                <a:spcPts val="0"/>
              </a:spcBef>
              <a:spcAft>
                <a:spcPts val="0"/>
              </a:spcAft>
              <a:buFontTx/>
              <a:buChar char="-"/>
              <a:defRPr/>
            </a:pPr>
            <a:r>
              <a:rPr lang="en-US" altLang="en-US" sz="2400" b="1" dirty="0"/>
              <a:t>Approve material for D1.0, update Timeline</a:t>
            </a:r>
          </a:p>
          <a:p>
            <a:pPr marL="342900" lvl="2" indent="-342900">
              <a:spcBef>
                <a:spcPts val="0"/>
              </a:spcBef>
              <a:spcAft>
                <a:spcPts val="0"/>
              </a:spcAft>
              <a:buFontTx/>
              <a:buChar char="-"/>
              <a:defRPr/>
            </a:pPr>
            <a:r>
              <a:rPr lang="en-US" altLang="en-US" sz="2400" b="1" dirty="0"/>
              <a:t>Respond to liaison from WBA </a:t>
            </a:r>
            <a:r>
              <a:rPr lang="en-US" sz="2400" b="1" u="sng" dirty="0">
                <a:hlinkClick r:id="rId5"/>
              </a:rPr>
              <a:t>11-21/0703r0</a:t>
            </a:r>
            <a:r>
              <a:rPr lang="en-US" sz="2400" dirty="0"/>
              <a:t>, </a:t>
            </a:r>
            <a:r>
              <a:rPr lang="en-US" sz="2400" b="1" u="sng" dirty="0">
                <a:hlinkClick r:id="rId6"/>
              </a:rPr>
              <a:t>11-21/1141r0</a:t>
            </a:r>
            <a:endParaRPr lang="en-US" altLang="en-US" sz="2400" b="1"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32</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March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the Requirement definition phase of our timeline.</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March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Three people have promised submissions, and we will continue discussion of 22/107r2 that we began last Wednesday.</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Time permitting, we may also look at brainstorming on any use cases for which there are </a:t>
            </a:r>
            <a:r>
              <a:rPr lang="en-US" sz="2000">
                <a:latin typeface="Times New Roman" panose="02020603050405020304" pitchFamily="18" charset="0"/>
                <a:cs typeface="Times New Roman" panose="02020603050405020304" pitchFamily="18" charset="0"/>
              </a:rPr>
              <a:t>no submissions.</a:t>
            </a: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2/273r0.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03EDE594-C1EE-4E69-915E-E11D1EEA4F8E}"/>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AB8CBA88-122E-4A6A-96CE-95D44F87909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
        <p:nvSpPr>
          <p:cNvPr id="4" name="Date Placeholder 3">
            <a:extLst>
              <a:ext uri="{FF2B5EF4-FFF2-40B4-BE49-F238E27FC236}">
                <a16:creationId xmlns:a16="http://schemas.microsoft.com/office/drawing/2014/main" id="{32C8E386-3CC5-4979-BDE5-A47BC61F6758}"/>
              </a:ext>
            </a:extLst>
          </p:cNvPr>
          <p:cNvSpPr>
            <a:spLocks noGrp="1"/>
          </p:cNvSpPr>
          <p:nvPr>
            <p:ph type="dt" idx="10"/>
          </p:nvPr>
        </p:nvSpPr>
        <p:spPr/>
        <p:txBody>
          <a:bodyPr/>
          <a:lstStyle/>
          <a:p>
            <a:r>
              <a:rPr lang="en-US"/>
              <a:t>March 2022</a:t>
            </a:r>
            <a:endParaRPr lang="en-GB"/>
          </a:p>
        </p:txBody>
      </p:sp>
    </p:spTree>
    <p:extLst>
      <p:ext uri="{BB962C8B-B14F-4D97-AF65-F5344CB8AC3E}">
        <p14:creationId xmlns:p14="http://schemas.microsoft.com/office/powerpoint/2010/main" val="2952464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96408" y="634144"/>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March 2022</a:t>
            </a:r>
            <a:endParaRPr lang="en-GB" dirty="0"/>
          </a:p>
        </p:txBody>
      </p:sp>
      <p:sp>
        <p:nvSpPr>
          <p:cNvPr id="5122" name="Rectangle 2"/>
          <p:cNvSpPr>
            <a:spLocks noGrp="1" noChangeArrowheads="1"/>
          </p:cNvSpPr>
          <p:nvPr>
            <p:ph idx="1"/>
          </p:nvPr>
        </p:nvSpPr>
        <p:spPr>
          <a:xfrm>
            <a:off x="915458" y="1398463"/>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Since January 2022 Interim, Ad Hoc had one meetings on Feb 24, 2022</a:t>
            </a:r>
          </a:p>
          <a:p>
            <a:pPr marL="800100" lvl="3" indent="-342900">
              <a:spcBef>
                <a:spcPts val="300"/>
              </a:spcBef>
              <a:spcAft>
                <a:spcPts val="0"/>
              </a:spcAft>
              <a:buFont typeface="Arial" panose="020B0604020202020204" pitchFamily="34" charset="0"/>
              <a:buChar char="•"/>
              <a:defRPr/>
            </a:pPr>
            <a:r>
              <a:rPr lang="en-US" altLang="en-US" sz="1800" dirty="0">
                <a:solidFill>
                  <a:schemeClr val="tx1"/>
                </a:solidFill>
              </a:rPr>
              <a:t>Discussed contributions on proposed modifications to  M.1450-5 &amp; M.1801-2 based on </a:t>
            </a:r>
            <a:r>
              <a:rPr lang="en-US" sz="1800" b="0" dirty="0"/>
              <a:t>WP 5A </a:t>
            </a:r>
            <a:r>
              <a:rPr lang="en-GB" sz="1800" b="0" dirty="0"/>
              <a:t>working document towards a preliminary draft revision </a:t>
            </a:r>
          </a:p>
          <a:p>
            <a:pPr marL="857250" lvl="1" indent="-457200">
              <a:spcBef>
                <a:spcPts val="200"/>
              </a:spcBef>
              <a:buFont typeface="+mj-lt"/>
              <a:buAutoNum type="alphaLcPeriod"/>
              <a:defRPr/>
            </a:pPr>
            <a:r>
              <a:rPr lang="en-US" sz="1800" dirty="0"/>
              <a:t>11-22-0378-00-0itu, Proposed modifications to ITU-R M.1450-5, Hassan Yaghoobi (Intel Corp.)</a:t>
            </a:r>
          </a:p>
          <a:p>
            <a:pPr marL="400050" lvl="1" indent="0">
              <a:spcBef>
                <a:spcPts val="200"/>
              </a:spcBef>
              <a:defRPr/>
            </a:pPr>
            <a:r>
              <a:rPr lang="en-US" sz="1800" dirty="0">
                <a:hlinkClick r:id="rId3"/>
              </a:rPr>
              <a:t>https://mentor.ieee.org/802.11/dcn/22/11-22-0378-00-0itu-proposed-modifications-to-itu-r-m-1450-5.docx</a:t>
            </a:r>
            <a:r>
              <a:rPr lang="en-US" sz="1800" dirty="0"/>
              <a:t> </a:t>
            </a:r>
          </a:p>
          <a:p>
            <a:pPr marL="857250" lvl="1" indent="-457200">
              <a:spcBef>
                <a:spcPts val="200"/>
              </a:spcBef>
              <a:buFont typeface="+mj-lt"/>
              <a:buAutoNum type="alphaLcPeriod" startAt="2"/>
              <a:defRPr/>
            </a:pPr>
            <a:r>
              <a:rPr lang="en-US" sz="1800" dirty="0"/>
              <a:t>11-22-0379-01-0itu, Proposed modifications to ITU-R M.1801-2, Hassan Yaghoobi (Intel Corp.)</a:t>
            </a:r>
          </a:p>
          <a:p>
            <a:pPr marL="400050" lvl="1" indent="0">
              <a:spcBef>
                <a:spcPts val="200"/>
              </a:spcBef>
              <a:defRPr/>
            </a:pPr>
            <a:r>
              <a:rPr lang="en-US" sz="1800" dirty="0">
                <a:hlinkClick r:id="rId4"/>
              </a:rPr>
              <a:t>https://mentor.ieee.org/802.11/dcn/22/11-22-0379-01-0itu-proposed-modifications-to-itu-r-m-1801-2.docx</a:t>
            </a:r>
            <a:r>
              <a:rPr lang="en-US" sz="1800" dirty="0"/>
              <a:t> </a:t>
            </a:r>
            <a:endParaRPr lang="en-US" altLang="en-US" sz="1800" dirty="0">
              <a:solidFill>
                <a:schemeClr val="tx1"/>
              </a:solidFill>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rPr>
              <a:t>Meeting minutes captured in 11-22-0412-00-0itu</a:t>
            </a:r>
          </a:p>
          <a:p>
            <a:pPr marL="342900" lvl="2" indent="-342900">
              <a:spcBef>
                <a:spcPts val="300"/>
              </a:spcBef>
              <a:spcAft>
                <a:spcPts val="0"/>
              </a:spcAft>
              <a:buFont typeface="Arial" panose="020B0604020202020204" pitchFamily="34" charset="0"/>
              <a:buChar char="•"/>
              <a:defRPr/>
            </a:pPr>
            <a:r>
              <a:rPr lang="en-US" sz="2000" dirty="0">
                <a:solidFill>
                  <a:schemeClr val="tx1"/>
                </a:solidFill>
              </a:rPr>
              <a:t>ITU AHG has one session during March 2022 Plenary session</a:t>
            </a:r>
          </a:p>
          <a:p>
            <a:pPr marL="800100" lvl="3" indent="-342900">
              <a:spcBef>
                <a:spcPts val="300"/>
              </a:spcBef>
              <a:spcAft>
                <a:spcPts val="0"/>
              </a:spcAft>
              <a:buFont typeface="Arial" panose="020B0604020202020204" pitchFamily="34" charset="0"/>
              <a:buChar char="•"/>
              <a:defRPr/>
            </a:pPr>
            <a:r>
              <a:rPr lang="en-US" sz="1800" dirty="0">
                <a:solidFill>
                  <a:schemeClr val="tx1"/>
                </a:solidFill>
              </a:rPr>
              <a:t>Meeting Date/Time: March 10</a:t>
            </a:r>
            <a:r>
              <a:rPr lang="en-US" sz="1800" baseline="30000" dirty="0">
                <a:solidFill>
                  <a:schemeClr val="tx1"/>
                </a:solidFill>
              </a:rPr>
              <a:t>th</a:t>
            </a:r>
            <a:r>
              <a:rPr lang="en-US" sz="1800" dirty="0">
                <a:solidFill>
                  <a:schemeClr val="tx1"/>
                </a:solidFill>
              </a:rPr>
              <a:t>, 16:00-18:00 ET</a:t>
            </a:r>
          </a:p>
          <a:p>
            <a:pPr marL="800100" lvl="3" indent="-342900">
              <a:spcBef>
                <a:spcPts val="300"/>
              </a:spcBef>
              <a:spcAft>
                <a:spcPts val="0"/>
              </a:spcAft>
              <a:buFont typeface="Arial" panose="020B0604020202020204" pitchFamily="34" charset="0"/>
              <a:buChar char="•"/>
              <a:defRPr/>
            </a:pPr>
            <a:r>
              <a:rPr lang="en-US" sz="1800" dirty="0">
                <a:solidFill>
                  <a:schemeClr val="tx1"/>
                </a:solidFill>
              </a:rPr>
              <a:t>Main Agenda: </a:t>
            </a:r>
          </a:p>
          <a:p>
            <a:pPr marL="1257300" lvl="4" indent="-342900">
              <a:spcBef>
                <a:spcPts val="300"/>
              </a:spcBef>
              <a:spcAft>
                <a:spcPts val="0"/>
              </a:spcAft>
              <a:buFont typeface="Arial" panose="020B0604020202020204" pitchFamily="34" charset="0"/>
              <a:buChar char="•"/>
              <a:defRPr/>
            </a:pPr>
            <a:r>
              <a:rPr lang="en-US" sz="1800" dirty="0"/>
              <a:t>To continue working on ITU AHG proposals on revisions to recommendations on M.1450 &amp; M.1801 for submission to Working Party </a:t>
            </a:r>
            <a:r>
              <a:rPr lang="en-US" sz="1800"/>
              <a:t>5A </a:t>
            </a:r>
            <a:endParaRPr lang="en-US" sz="1800" dirty="0"/>
          </a:p>
          <a:p>
            <a:pPr marL="800100" lvl="3" indent="-342900">
              <a:spcBef>
                <a:spcPts val="300"/>
              </a:spcBef>
              <a:spcAft>
                <a:spcPts val="0"/>
              </a:spcAft>
              <a:buFont typeface="Arial" panose="020B0604020202020204" pitchFamily="34" charset="0"/>
              <a:buChar char="•"/>
              <a:defRPr/>
            </a:pPr>
            <a:r>
              <a:rPr lang="en-US" sz="1800" dirty="0"/>
              <a:t>Working Party 5A Next Meeting Dates: </a:t>
            </a:r>
            <a:r>
              <a:rPr lang="en-US" sz="1800" dirty="0">
                <a:hlinkClick r:id="rId5">
                  <a:extLst>
                    <a:ext uri="{A12FA001-AC4F-418D-AE19-62706E023703}">
                      <ahyp:hlinkClr xmlns:ahyp="http://schemas.microsoft.com/office/drawing/2018/hyperlinkcolor" val="tx"/>
                    </a:ext>
                  </a:extLst>
                </a:hlinkClick>
              </a:rPr>
              <a:t>Monday 2022-05-23 - Friday 2022-06-03</a:t>
            </a:r>
            <a:endParaRPr lang="pt-BR" sz="1800" dirty="0"/>
          </a:p>
          <a:p>
            <a:pPr marL="800100" lvl="3" indent="-342900">
              <a:spcBef>
                <a:spcPts val="300"/>
              </a:spcBef>
              <a:spcAft>
                <a:spcPts val="0"/>
              </a:spcAft>
              <a:buFont typeface="Arial" panose="020B0604020202020204" pitchFamily="34" charset="0"/>
              <a:buChar char="•"/>
              <a:defRPr/>
            </a:pPr>
            <a:r>
              <a:rPr lang="en-US" sz="1800" dirty="0"/>
              <a:t>Next ITU AHG Meeting after March 2022 Plenary: TBD</a:t>
            </a:r>
            <a:endParaRPr lang="en-US" sz="1800" dirty="0">
              <a:solidFill>
                <a:schemeClr val="tx1"/>
              </a:solidFill>
            </a:endParaRP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7" name="Date Placeholder 6"/>
          <p:cNvSpPr>
            <a:spLocks noGrp="1"/>
          </p:cNvSpPr>
          <p:nvPr>
            <p:ph type="dt" idx="15"/>
          </p:nvPr>
        </p:nvSpPr>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11-11/0270r60 (March 2022)</a:t>
            </a:r>
          </a:p>
          <a:p>
            <a:pPr eaLnBrk="1" hangingPunct="1"/>
            <a:r>
              <a:rPr lang="en-US" altLang="en-US" dirty="0"/>
              <a:t>Changes since January 2022:</a:t>
            </a:r>
          </a:p>
          <a:p>
            <a:pPr lvl="1" eaLnBrk="1" hangingPunct="1"/>
            <a:r>
              <a:rPr lang="en-US" altLang="en-US" dirty="0" err="1"/>
              <a:t>TGbd</a:t>
            </a:r>
            <a:r>
              <a:rPr lang="en-US" altLang="en-US" dirty="0"/>
              <a:t>: updates to MIB related to MDR</a:t>
            </a:r>
          </a:p>
          <a:p>
            <a:pPr lvl="1" eaLnBrk="1" hangingPunct="1"/>
            <a:r>
              <a:rPr lang="en-US" altLang="en-US" dirty="0" err="1"/>
              <a:t>TGbe</a:t>
            </a:r>
            <a:r>
              <a:rPr lang="en-US" altLang="en-US" dirty="0"/>
              <a:t>: allocated Status Codes</a:t>
            </a:r>
          </a:p>
          <a:p>
            <a:pPr lvl="1" eaLnBrk="1" hangingPunct="1"/>
            <a:r>
              <a:rPr lang="en-US" altLang="en-US" dirty="0" err="1"/>
              <a:t>TGme</a:t>
            </a:r>
            <a:r>
              <a:rPr lang="en-US" altLang="en-US" dirty="0"/>
              <a:t>: PBAC in Extended RSN Capabilities</a:t>
            </a:r>
          </a:p>
          <a:p>
            <a:pPr lvl="1" eaLnBrk="1" hangingPunct="1"/>
            <a:r>
              <a:rPr lang="en-US" altLang="en-US" dirty="0" err="1"/>
              <a:t>TGaz</a:t>
            </a:r>
            <a:r>
              <a:rPr lang="en-US" altLang="en-US" dirty="0"/>
              <a:t>: allocated Status Codes</a:t>
            </a:r>
          </a:p>
          <a:p>
            <a:pPr eaLnBrk="1" hangingPunct="1"/>
            <a:r>
              <a:rPr lang="en-US" altLang="en-US" dirty="0"/>
              <a:t>Pending changes:</a:t>
            </a:r>
          </a:p>
          <a:p>
            <a:pPr lvl="1" eaLnBrk="1" hangingPunct="1"/>
            <a:r>
              <a:rPr lang="en-US" altLang="en-US" dirty="0"/>
              <a:t>None</a:t>
            </a:r>
          </a:p>
        </p:txBody>
      </p:sp>
      <p:sp>
        <p:nvSpPr>
          <p:cNvPr id="2" name="Footer Placeholder 1">
            <a:extLst>
              <a:ext uri="{FF2B5EF4-FFF2-40B4-BE49-F238E27FC236}">
                <a16:creationId xmlns:a16="http://schemas.microsoft.com/office/drawing/2014/main" id="{D0E8B59F-F40C-4008-8F7E-5B95C292720F}"/>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178AE1A3-488C-4F9B-8F68-B8F7C7E9107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638C8100-3279-4978-B153-6423224F96E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3180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000" b="1" dirty="0"/>
              <a:t>Teleconferences since January (1): </a:t>
            </a:r>
          </a:p>
          <a:p>
            <a:pPr marL="457200" indent="-457200">
              <a:lnSpc>
                <a:spcPct val="90000"/>
              </a:lnSpc>
              <a:spcBef>
                <a:spcPts val="300"/>
              </a:spcBef>
              <a:spcAft>
                <a:spcPts val="0"/>
              </a:spcAft>
              <a:buFont typeface="Arial" panose="020B0604020202020204" pitchFamily="34" charset="0"/>
              <a:buChar char="•"/>
              <a:defRPr/>
            </a:pPr>
            <a:r>
              <a:rPr lang="en-US" sz="2000" dirty="0"/>
              <a:t>Clause 6 discussion: </a:t>
            </a:r>
            <a:r>
              <a:rPr lang="en-US" sz="2000" dirty="0">
                <a:hlinkClick r:id="rId3"/>
              </a:rPr>
              <a:t>11-21/1822r2</a:t>
            </a:r>
            <a:r>
              <a:rPr lang="en-US" sz="2000" dirty="0"/>
              <a:t> </a:t>
            </a:r>
          </a:p>
          <a:p>
            <a:pPr marL="457200" indent="-457200">
              <a:lnSpc>
                <a:spcPct val="90000"/>
              </a:lnSpc>
              <a:spcBef>
                <a:spcPts val="300"/>
              </a:spcBef>
              <a:spcAft>
                <a:spcPts val="0"/>
              </a:spcAft>
              <a:buFont typeface="Arial" panose="020B0604020202020204" pitchFamily="34" charset="0"/>
              <a:buChar char="•"/>
              <a:defRPr/>
            </a:pPr>
            <a:r>
              <a:rPr lang="en-US" sz="2000" dirty="0"/>
              <a:t>Updates on Std 802 project</a:t>
            </a:r>
            <a:endParaRPr lang="en-US" altLang="en-US" sz="2000" b="1" dirty="0"/>
          </a:p>
          <a:p>
            <a:pPr marL="342900" lvl="2" indent="-342900">
              <a:spcBef>
                <a:spcPts val="1200"/>
              </a:spcBef>
              <a:spcAft>
                <a:spcPts val="1200"/>
              </a:spcAft>
              <a:defRPr/>
            </a:pPr>
            <a:r>
              <a:rPr lang="en-US" altLang="en-US" sz="2000" b="1" dirty="0"/>
              <a:t>Will have two meetings this week: Monday 13:30 ET, Wednesday 11:15 ET</a:t>
            </a:r>
          </a:p>
          <a:p>
            <a:pPr marL="342900" lvl="2" indent="-342900">
              <a:spcBef>
                <a:spcPts val="300"/>
              </a:spcBef>
              <a:spcAft>
                <a:spcPts val="0"/>
              </a:spcAft>
              <a:defRPr/>
            </a:pPr>
            <a:r>
              <a:rPr lang="en-US" altLang="en-US" sz="2000" b="1" dirty="0"/>
              <a:t>Agenda is here: </a:t>
            </a:r>
            <a:r>
              <a:rPr lang="en-US" altLang="en-US" sz="2000" b="1" dirty="0">
                <a:hlinkClick r:id="rId4"/>
              </a:rPr>
              <a:t>11-22/0261r0</a:t>
            </a:r>
            <a:r>
              <a:rPr lang="en-US" altLang="en-US" sz="2000" b="1" dirty="0"/>
              <a:t> topics:</a:t>
            </a:r>
          </a:p>
          <a:p>
            <a:pPr marL="342900" lvl="2" indent="-342900">
              <a:spcBef>
                <a:spcPts val="300"/>
              </a:spcBef>
              <a:spcAft>
                <a:spcPts val="0"/>
              </a:spcAft>
              <a:buFontTx/>
              <a:buChar char="-"/>
              <a:defRPr/>
            </a:pPr>
            <a:r>
              <a:rPr lang="en-US" altLang="en-US" sz="2000" b="1" dirty="0"/>
              <a:t>Annex G: Discussion of new alternative</a:t>
            </a:r>
          </a:p>
          <a:p>
            <a:pPr marL="342900" lvl="2" indent="-342900">
              <a:spcBef>
                <a:spcPts val="300"/>
              </a:spcBef>
              <a:spcAft>
                <a:spcPts val="0"/>
              </a:spcAft>
              <a:buFontTx/>
              <a:buChar char="-"/>
              <a:defRPr/>
            </a:pPr>
            <a:r>
              <a:rPr lang="en-US" altLang="en-US" sz="2000" b="1" dirty="0"/>
              <a:t>Consider 802/802EC/</a:t>
            </a:r>
            <a:r>
              <a:rPr lang="en-US" altLang="en-US" sz="2000" b="1" dirty="0" err="1"/>
              <a:t>Nendica</a:t>
            </a:r>
            <a:r>
              <a:rPr lang="en-US" altLang="en-US" sz="2000" b="1" dirty="0"/>
              <a:t> activity on IEEE Std 802 revision</a:t>
            </a:r>
          </a:p>
          <a:p>
            <a:pPr marL="342900" lvl="2" indent="-342900">
              <a:spcBef>
                <a:spcPts val="300"/>
              </a:spcBef>
              <a:spcAft>
                <a:spcPts val="0"/>
              </a:spcAft>
              <a:buFontTx/>
              <a:buChar char="-"/>
              <a:defRPr/>
            </a:pPr>
            <a:r>
              <a:rPr lang="en-US" altLang="en-US" sz="2000" b="1" dirty="0"/>
              <a:t>Clause 6 discussion (purpose and value, alternative (smaller!) representation)</a:t>
            </a:r>
          </a:p>
          <a:p>
            <a:pPr marL="342900" lvl="2" indent="-342900">
              <a:spcBef>
                <a:spcPts val="300"/>
              </a:spcBef>
              <a:spcAft>
                <a:spcPts val="0"/>
              </a:spcAft>
              <a:buFontTx/>
              <a:buChar char="-"/>
              <a:defRPr/>
            </a:pPr>
            <a:r>
              <a:rPr lang="en-US" altLang="en-US" sz="2000" b="1" dirty="0"/>
              <a:t>Check on TGbe informative annex considerations</a:t>
            </a:r>
          </a:p>
          <a:p>
            <a:pPr marL="342900" lvl="2" indent="-342900">
              <a:spcBef>
                <a:spcPts val="300"/>
              </a:spcBef>
              <a:spcAft>
                <a:spcPts val="0"/>
              </a:spcAft>
              <a:buFontTx/>
              <a:buChar char="-"/>
              <a:defRPr/>
            </a:pPr>
            <a:r>
              <a:rPr lang="en-US" altLang="en-US" sz="20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5118130-8C05-44BF-B985-8E2D85CDF78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75DFE46D-B99F-4206-A5CA-D3532F12CA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429DA91F-25F2-495A-8046-7F2FA528FE7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4637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1BFF4BAC-6CEF-4884-A9A5-C78742B2C02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8DA337B-DAAE-4242-B716-7F252518061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ABDE2228-9AEA-47A0-86B6-60F180176A7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60227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0ADE8A88-985E-47E7-86F7-72247494E06F}"/>
              </a:ext>
            </a:extLst>
          </p:cNvPr>
          <p:cNvSpPr>
            <a:spLocks noGrp="1"/>
          </p:cNvSpPr>
          <p:nvPr>
            <p:ph type="dt" sz="quarter" idx="10"/>
          </p:nvPr>
        </p:nvSpPr>
        <p:spPr>
          <a:xfrm>
            <a:off x="914400"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US" altLang="en-US" sz="1800" dirty="0"/>
          </a:p>
        </p:txBody>
      </p:sp>
      <p:sp>
        <p:nvSpPr>
          <p:cNvPr id="15363" name="Footer Placeholder 2">
            <a:extLst>
              <a:ext uri="{FF2B5EF4-FFF2-40B4-BE49-F238E27FC236}">
                <a16:creationId xmlns:a16="http://schemas.microsoft.com/office/drawing/2014/main" id="{4AC44373-B3F9-4FED-9549-72DD0D1F8AB7}"/>
              </a:ext>
            </a:extLst>
          </p:cNvPr>
          <p:cNvSpPr>
            <a:spLocks noGrp="1"/>
          </p:cNvSpPr>
          <p:nvPr>
            <p:ph type="ftr" sz="quarter" idx="11"/>
          </p:nvPr>
        </p:nvSpPr>
        <p:spPr>
          <a:xfrm>
            <a:off x="9982200"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Andrew Myles, Cisco</a:t>
            </a:r>
            <a:endParaRPr lang="en-US" altLang="en-US" sz="1200" b="0" dirty="0"/>
          </a:p>
        </p:txBody>
      </p:sp>
      <p:sp>
        <p:nvSpPr>
          <p:cNvPr id="15364" name="Slide Number Placeholder 3">
            <a:extLst>
              <a:ext uri="{FF2B5EF4-FFF2-40B4-BE49-F238E27FC236}">
                <a16:creationId xmlns:a16="http://schemas.microsoft.com/office/drawing/2014/main" id="{0D0DC636-4823-477A-A112-BE4F3BF959A2}"/>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E5C06E9-79DA-4F62-B7E4-952B167EF6A3}" type="slidenum">
              <a:rPr lang="en-US" altLang="en-US" sz="1200" b="0"/>
              <a:pPr>
                <a:spcBef>
                  <a:spcPct val="0"/>
                </a:spcBef>
                <a:buFontTx/>
                <a:buNone/>
              </a:pPr>
              <a:t>7</a:t>
            </a:fld>
            <a:endParaRPr lang="en-US" altLang="en-US" sz="1200" b="0"/>
          </a:p>
        </p:txBody>
      </p:sp>
      <p:sp>
        <p:nvSpPr>
          <p:cNvPr id="15365" name="Title 1">
            <a:extLst>
              <a:ext uri="{FF2B5EF4-FFF2-40B4-BE49-F238E27FC236}">
                <a16:creationId xmlns:a16="http://schemas.microsoft.com/office/drawing/2014/main" id="{101C7A67-587B-4088-AAD0-353F616A8AD9}"/>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14 Mar 2022 at 4-6 pm)</a:t>
            </a:r>
            <a:endParaRPr lang="en-US" altLang="en-US"/>
          </a:p>
        </p:txBody>
      </p:sp>
      <p:sp>
        <p:nvSpPr>
          <p:cNvPr id="15366" name="Content Placeholder 2">
            <a:extLst>
              <a:ext uri="{FF2B5EF4-FFF2-40B4-BE49-F238E27FC236}">
                <a16:creationId xmlns:a16="http://schemas.microsoft.com/office/drawing/2014/main" id="{2D84AC0A-44B9-44A3-BE57-B524D3AAAA9F}"/>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(11-22-0278) will focus on:</a:t>
            </a:r>
          </a:p>
          <a:p>
            <a:pPr>
              <a:defRPr/>
            </a:pPr>
            <a:r>
              <a:rPr lang="en-AU" altLang="en-US" dirty="0"/>
              <a:t>BRAN Updates</a:t>
            </a:r>
          </a:p>
          <a:p>
            <a:pPr lvl="1">
              <a:defRPr/>
            </a:pPr>
            <a:r>
              <a:rPr lang="en-AU" altLang="en-US" dirty="0"/>
              <a:t>EN 301 893 issues (5 GHz), incl.</a:t>
            </a:r>
          </a:p>
          <a:p>
            <a:pPr lvl="2">
              <a:defRPr/>
            </a:pPr>
            <a:r>
              <a:rPr lang="en-AU" altLang="en-US" dirty="0"/>
              <a:t>Mostly done, leaving some issues for 802.11 WG</a:t>
            </a:r>
          </a:p>
          <a:p>
            <a:pPr lvl="1">
              <a:defRPr/>
            </a:pPr>
            <a:r>
              <a:rPr lang="en-AU" altLang="en-US" dirty="0"/>
              <a:t>EN 303 687 issues (6 GHz), incl.</a:t>
            </a:r>
          </a:p>
          <a:p>
            <a:pPr lvl="2">
              <a:defRPr/>
            </a:pPr>
            <a:r>
              <a:rPr lang="en-AU" altLang="en-US" dirty="0"/>
              <a:t>Mostly done, leaving some issues for 802.11 WG</a:t>
            </a:r>
          </a:p>
          <a:p>
            <a:pPr lvl="2">
              <a:defRPr/>
            </a:pPr>
            <a:r>
              <a:rPr lang="en-AU" altLang="en-US" dirty="0"/>
              <a:t>NB FH in 6 GHz (contentious but resolving)</a:t>
            </a:r>
          </a:p>
          <a:p>
            <a:pPr lvl="2">
              <a:defRPr/>
            </a:pPr>
            <a:r>
              <a:rPr lang="en-AU" altLang="en-US" dirty="0"/>
              <a:t>C2C (becoming more contentious)</a:t>
            </a:r>
          </a:p>
          <a:p>
            <a:pPr>
              <a:defRPr/>
            </a:pPr>
            <a:r>
              <a:rPr lang="en-AU" dirty="0"/>
              <a:t>Discuss how to resolve issues arising out of BRAN</a:t>
            </a:r>
          </a:p>
          <a:p>
            <a:pPr lvl="1">
              <a:defRPr/>
            </a:pPr>
            <a:r>
              <a:rPr lang="en-AU" dirty="0"/>
              <a:t>A summary of situation &amp; options for </a:t>
            </a:r>
            <a:r>
              <a:rPr lang="en-AU" dirty="0" err="1"/>
              <a:t>TGbe</a:t>
            </a:r>
            <a:r>
              <a:rPr lang="en-AU" dirty="0"/>
              <a:t> folk</a:t>
            </a:r>
          </a:p>
          <a:p>
            <a:pPr lvl="1">
              <a:defRPr/>
            </a:pPr>
            <a:r>
              <a:rPr lang="en-AU" dirty="0"/>
              <a:t>Possible LS to WFA in relation to above options</a:t>
            </a:r>
          </a:p>
          <a:p>
            <a:pPr>
              <a:defRPr/>
            </a:pPr>
            <a:r>
              <a:rPr lang="en-AU" dirty="0"/>
              <a:t>… and a variety of other updates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C105C54-A4EC-4B9D-B5AA-A77E594D31AE}"/>
              </a:ext>
            </a:extLst>
          </p:cNvPr>
          <p:cNvSpPr>
            <a:spLocks noGrp="1" noChangeArrowheads="1"/>
          </p:cNvSpPr>
          <p:nvPr>
            <p:ph type="title"/>
          </p:nvPr>
        </p:nvSpPr>
        <p:spPr/>
        <p:txBody>
          <a:bodyPr/>
          <a:lstStyle/>
          <a:p>
            <a:r>
              <a:rPr lang="en-AU" altLang="en-US"/>
              <a:t>Advertisement for TGbe folk to attend</a:t>
            </a:r>
            <a:br>
              <a:rPr lang="en-AU" altLang="en-US"/>
            </a:br>
            <a:r>
              <a:rPr lang="en-AU" altLang="en-US"/>
              <a:t>the Coex SC session next Monday!</a:t>
            </a:r>
          </a:p>
        </p:txBody>
      </p:sp>
      <p:sp>
        <p:nvSpPr>
          <p:cNvPr id="17411" name="Content Placeholder 2">
            <a:extLst>
              <a:ext uri="{FF2B5EF4-FFF2-40B4-BE49-F238E27FC236}">
                <a16:creationId xmlns:a16="http://schemas.microsoft.com/office/drawing/2014/main" id="{B07A1968-3A1E-47A8-AE22-0D9F0561D585}"/>
              </a:ext>
            </a:extLst>
          </p:cNvPr>
          <p:cNvSpPr>
            <a:spLocks noGrp="1" noChangeArrowheads="1"/>
          </p:cNvSpPr>
          <p:nvPr>
            <p:ph idx="1"/>
          </p:nvPr>
        </p:nvSpPr>
        <p:spPr/>
        <p:txBody>
          <a:bodyPr/>
          <a:lstStyle/>
          <a:p>
            <a:r>
              <a:rPr lang="en-AU" altLang="en-US"/>
              <a:t>Hear about: </a:t>
            </a:r>
          </a:p>
          <a:p>
            <a:pPr lvl="1"/>
            <a:r>
              <a:rPr lang="en-AU" altLang="en-US"/>
              <a:t>Potential coexistence issues in 5 GHz in Europe that might mean that </a:t>
            </a:r>
            <a:r>
              <a:rPr lang="en-AU" altLang="en-US" b="1">
                <a:solidFill>
                  <a:srgbClr val="FF0000"/>
                </a:solidFill>
              </a:rPr>
              <a:t>802.11be will have less performance than 802.11ax</a:t>
            </a:r>
          </a:p>
          <a:p>
            <a:r>
              <a:rPr lang="en-AU" altLang="en-US"/>
              <a:t>Discuss:</a:t>
            </a:r>
          </a:p>
          <a:p>
            <a:pPr lvl="1"/>
            <a:r>
              <a:rPr lang="en-AU" altLang="en-US"/>
              <a:t>The need to solve this problem from a market perspective</a:t>
            </a:r>
          </a:p>
          <a:p>
            <a:pPr lvl="2"/>
            <a:r>
              <a:rPr lang="en-AU" altLang="en-US"/>
              <a:t>A request for information from WFA may be desirable</a:t>
            </a:r>
          </a:p>
          <a:p>
            <a:pPr lvl="1"/>
            <a:r>
              <a:rPr lang="en-AU" altLang="en-US"/>
              <a:t>A range of possible solutions:</a:t>
            </a:r>
          </a:p>
          <a:p>
            <a:pPr lvl="2"/>
            <a:r>
              <a:rPr lang="en-AU" altLang="en-US" i="1"/>
              <a:t>Head in sand</a:t>
            </a:r>
          </a:p>
          <a:p>
            <a:pPr lvl="2"/>
            <a:r>
              <a:rPr lang="en-AU" altLang="en-US"/>
              <a:t>Refine 802.11be standard</a:t>
            </a:r>
          </a:p>
          <a:p>
            <a:pPr lvl="2"/>
            <a:r>
              <a:rPr lang="en-AU" altLang="en-US"/>
              <a:t>Don’t operate 802.11be in 5 GHz in Europe</a:t>
            </a:r>
          </a:p>
          <a:p>
            <a:pPr lvl="2"/>
            <a:r>
              <a:rPr lang="en-AU" altLang="en-US"/>
              <a:t>Advocate changes to the 5 GHz rules in Europe</a:t>
            </a:r>
          </a:p>
          <a:p>
            <a:pPr lvl="2"/>
            <a:r>
              <a:rPr lang="en-AU" altLang="en-US"/>
              <a:t>… something else!</a:t>
            </a:r>
          </a:p>
          <a:p>
            <a:endParaRPr lang="en-AU" altLang="en-US"/>
          </a:p>
        </p:txBody>
      </p:sp>
      <p:sp>
        <p:nvSpPr>
          <p:cNvPr id="17412" name="Date Placeholder 3">
            <a:extLst>
              <a:ext uri="{FF2B5EF4-FFF2-40B4-BE49-F238E27FC236}">
                <a16:creationId xmlns:a16="http://schemas.microsoft.com/office/drawing/2014/main" id="{F82EE74C-0A8F-4690-805E-51633FFD4B5F}"/>
              </a:ext>
            </a:extLst>
          </p:cNvPr>
          <p:cNvSpPr>
            <a:spLocks noGrp="1" noChangeArrowheads="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t>March 2022</a:t>
            </a:r>
            <a:endParaRPr lang="en-US" altLang="en-US" sz="1800" dirty="0"/>
          </a:p>
        </p:txBody>
      </p:sp>
      <p:sp>
        <p:nvSpPr>
          <p:cNvPr id="17413" name="Footer Placeholder 4">
            <a:extLst>
              <a:ext uri="{FF2B5EF4-FFF2-40B4-BE49-F238E27FC236}">
                <a16:creationId xmlns:a16="http://schemas.microsoft.com/office/drawing/2014/main" id="{85C8F369-8A03-455A-B2CB-6DF51F20AE19}"/>
              </a:ext>
            </a:extLst>
          </p:cNvPr>
          <p:cNvSpPr>
            <a:spLocks noGrp="1" noChangeArrowheads="1"/>
          </p:cNvSpPr>
          <p:nvPr>
            <p:ph type="ftr" sz="quarter" idx="11"/>
          </p:nvPr>
        </p:nvSpPr>
        <p:spPr bwMode="auto">
          <a:xfrm>
            <a:off x="10896600" y="6475413"/>
            <a:ext cx="4667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t>Andrew Myles, Cisco</a:t>
            </a:r>
            <a:endParaRPr lang="en-US" altLang="en-US" sz="1200" dirty="0"/>
          </a:p>
        </p:txBody>
      </p:sp>
      <p:sp>
        <p:nvSpPr>
          <p:cNvPr id="17414" name="Slide Number Placeholder 5">
            <a:extLst>
              <a:ext uri="{FF2B5EF4-FFF2-40B4-BE49-F238E27FC236}">
                <a16:creationId xmlns:a16="http://schemas.microsoft.com/office/drawing/2014/main" id="{0D0C7788-2FFB-45DB-9F47-396701C7628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Slide </a:t>
            </a:r>
            <a:fld id="{31484DC5-A75E-467E-A37D-5474716D096B}" type="slidenum">
              <a:rPr lang="en-US" altLang="en-US" sz="1200"/>
              <a:pPr/>
              <a:t>8</a:t>
            </a:fld>
            <a:endParaRPr lang="en-US" altLang="en-US" sz="1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Standard for Enhanced Ultra Wide-Band (UWB) Physical Layers (PHYs) and Associated MAC Enhancements,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a:t>
            </a:r>
            <a:r>
              <a:rPr lang="en-US" sz="1800"/>
              <a:t>March 2022 </a:t>
            </a:r>
            <a:r>
              <a:rPr lang="en-US" sz="1800" dirty="0"/>
              <a:t>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99727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210">
    <a:dk1>
      <a:srgbClr val="1D1D1A"/>
    </a:dk1>
    <a:lt1>
      <a:srgbClr val="1D1D1A"/>
    </a:lt1>
    <a:dk2>
      <a:srgbClr val="FFFFFF"/>
    </a:dk2>
    <a:lt2>
      <a:srgbClr val="FFFFFF"/>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9333</TotalTime>
  <Words>4363</Words>
  <Application>Microsoft Office PowerPoint</Application>
  <PresentationFormat>Widescreen</PresentationFormat>
  <Paragraphs>653</Paragraphs>
  <Slides>34</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微软雅黑</vt:lpstr>
      <vt:lpstr>Arial</vt:lpstr>
      <vt:lpstr>Calibri</vt:lpstr>
      <vt:lpstr>Times New Roman</vt:lpstr>
      <vt:lpstr>Office Theme</vt:lpstr>
      <vt:lpstr>Document</vt:lpstr>
      <vt:lpstr>WG11 Opening Report Snapshot Slides March 2022</vt:lpstr>
      <vt:lpstr>Abstract</vt:lpstr>
      <vt:lpstr>Editors meeting: Agenda for 2021-03-14 meeting</vt:lpstr>
      <vt:lpstr>ANA Status</vt:lpstr>
      <vt:lpstr>ARC (Architecture) – Mar 2022</vt:lpstr>
      <vt:lpstr>ARC (Architecture) – Mar 2022</vt:lpstr>
      <vt:lpstr>The Coex SC will formally meet once (Mon, 14 Mar 2022 at 4-6 pm)</vt:lpstr>
      <vt:lpstr>Advertisement for TGbe folk to attend the Coex SC session next Monday!</vt:lpstr>
      <vt:lpstr>PAR Review SC – Snapshot slide Chair: Jon Rosdahl</vt:lpstr>
      <vt:lpstr>802.11 WNG – March 2022</vt:lpstr>
      <vt:lpstr>IEEE 802 JTC1 SC will meet once on Tue, 8 Mar 2022 @ 4-6pm ET</vt:lpstr>
      <vt:lpstr>A large number of IEEE 802 submissions are in the PSDO balloting process</vt:lpstr>
      <vt:lpstr>IEEE 802 has 115 standards in or through the PSDO pipeline</vt:lpstr>
      <vt:lpstr>REVme (Maintenance) Summary </vt:lpstr>
      <vt:lpstr>TGme April Adhoc Motion</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Snapshot of TGbd for Mar 2022 IEEE 802.11 Plenary</vt:lpstr>
      <vt:lpstr>IEEE 802.11 TGbd Sessions in Mar Plenary Week</vt:lpstr>
      <vt:lpstr>TGbd Progress Documents</vt:lpstr>
      <vt:lpstr>IEEE 802.11 TGbd Timeline</vt:lpstr>
      <vt:lpstr>TGbe (Extremely High Throughput)</vt:lpstr>
      <vt:lpstr>TGbe (Extremely High Throughput)</vt:lpstr>
      <vt:lpstr>Teleconference Plan</vt:lpstr>
      <vt:lpstr>TGbf (WLAN Sensing)– March 2022</vt:lpstr>
      <vt:lpstr>TGbf Timeline (Updated)</vt:lpstr>
      <vt:lpstr>Teleconference Times</vt:lpstr>
      <vt:lpstr>TGbh (Random and Changing MAC Addresses) – Mar 2022</vt:lpstr>
      <vt:lpstr>IEEE 802.11 TGbi – March 2022</vt:lpstr>
      <vt:lpstr>802.11 ITU Liaison Ad Hoc (ITU AHG) – March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197</cp:revision>
  <cp:lastPrinted>1601-01-01T00:00:00Z</cp:lastPrinted>
  <dcterms:created xsi:type="dcterms:W3CDTF">2018-05-02T19:26:26Z</dcterms:created>
  <dcterms:modified xsi:type="dcterms:W3CDTF">2022-03-04T18:56:15Z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