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93" r:id="rId3"/>
    <p:sldId id="2582" r:id="rId4"/>
    <p:sldId id="2583" r:id="rId5"/>
    <p:sldId id="2584" r:id="rId6"/>
    <p:sldId id="2585" r:id="rId7"/>
    <p:sldId id="2586" r:id="rId8"/>
    <p:sldId id="2587" r:id="rId9"/>
    <p:sldId id="2588" r:id="rId10"/>
    <p:sldId id="2589" r:id="rId11"/>
    <p:sldId id="2590" r:id="rId12"/>
    <p:sldId id="2591" r:id="rId13"/>
    <p:sldId id="259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FF0000"/>
    <a:srgbClr val="FFFF00"/>
    <a:srgbClr val="2D2DB9"/>
    <a:srgbClr val="FF9999"/>
    <a:srgbClr val="FFCC99"/>
    <a:srgbClr val="99FF99"/>
    <a:srgbClr val="B2B2B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0" autoAdjust="0"/>
    <p:restoredTop sz="96704" autoAdjust="0"/>
  </p:normalViewPr>
  <p:slideViewPr>
    <p:cSldViewPr>
      <p:cViewPr varScale="1">
        <p:scale>
          <a:sx n="110" d="100"/>
          <a:sy n="110" d="100"/>
        </p:scale>
        <p:origin x="1908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802.11-22/0180r2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486-00-coex-proposed-coex-sc-ls-to-wf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5/6 GHz coexistence update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for IEEE 802.11 </a:t>
            </a:r>
            <a:r>
              <a:rPr lang="en-US" dirty="0" err="1">
                <a:solidFill>
                  <a:schemeClr val="accent6"/>
                </a:solidFill>
              </a:rPr>
              <a:t>TGbe</a:t>
            </a:r>
            <a:r>
              <a:rPr lang="en-US" dirty="0">
                <a:solidFill>
                  <a:schemeClr val="accent6"/>
                </a:solidFill>
              </a:rPr>
              <a:t> participants in March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14 March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504D-C98F-4901-A79E-438C9A721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issues with 802.11be raise variety of potential questions &amp; tasks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99A7C-7412-4992-9C8A-20B6404A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Coex SC will continue evaluating the coexistence of 802.11be constrained by </a:t>
            </a:r>
            <a:r>
              <a:rPr lang="en-AU" i="1" dirty="0"/>
              <a:t>ED-only</a:t>
            </a:r>
            <a:r>
              <a:rPr lang="en-AU" dirty="0"/>
              <a:t> @ -72 dBm with other Wi-Fi &amp; other systems …</a:t>
            </a:r>
          </a:p>
          <a:p>
            <a:pPr lvl="2"/>
            <a:r>
              <a:rPr lang="en-AU" dirty="0"/>
              <a:t>Based on material like </a:t>
            </a:r>
            <a:r>
              <a:rPr lang="en-US" dirty="0">
                <a:latin typeface="+mj-lt"/>
                <a:hlinkClick r:id="rId2"/>
              </a:rPr>
              <a:t>11-21-0705-00</a:t>
            </a:r>
            <a:r>
              <a:rPr lang="en-US" dirty="0">
                <a:latin typeface="+mj-lt"/>
              </a:rPr>
              <a:t>, </a:t>
            </a:r>
            <a:r>
              <a:rPr lang="en-AU" dirty="0">
                <a:latin typeface="+mj-lt"/>
                <a:hlinkClick r:id="rId3"/>
              </a:rPr>
              <a:t>11-21-0851-00</a:t>
            </a:r>
            <a:r>
              <a:rPr lang="en-AU" dirty="0">
                <a:latin typeface="+mj-lt"/>
              </a:rPr>
              <a:t> &amp; </a:t>
            </a:r>
            <a:r>
              <a:rPr lang="en-AU" dirty="0">
                <a:latin typeface="+mj-lt"/>
                <a:hlinkClick r:id="rId4"/>
              </a:rPr>
              <a:t>11-21-1179-00</a:t>
            </a:r>
            <a:r>
              <a:rPr lang="en-AU" dirty="0">
                <a:latin typeface="+mj-lt"/>
              </a:rPr>
              <a:t> …</a:t>
            </a:r>
          </a:p>
          <a:p>
            <a:pPr lvl="2"/>
            <a:r>
              <a:rPr lang="en-AU" dirty="0">
                <a:latin typeface="+mj-lt"/>
              </a:rPr>
              <a:t>... and hopefully real deployments</a:t>
            </a:r>
          </a:p>
          <a:p>
            <a:pPr lvl="1"/>
            <a:r>
              <a:rPr lang="en-AU" dirty="0"/>
              <a:t>… and could send a </a:t>
            </a:r>
            <a:r>
              <a:rPr lang="en-AU" i="1" dirty="0"/>
              <a:t>Liaison Statement </a:t>
            </a:r>
            <a:r>
              <a:rPr lang="en-AU" dirty="0"/>
              <a:t>to the Wi-Fi Alliance to ask for their opinion on market related issues that impact 802.11be coexistence with other technologies in 5 GHz</a:t>
            </a:r>
          </a:p>
          <a:p>
            <a:pPr lvl="1"/>
            <a:r>
              <a:rPr lang="en-AU" dirty="0"/>
              <a:t>… but there are also some potential tasks for </a:t>
            </a:r>
            <a:r>
              <a:rPr lang="en-AU" dirty="0" err="1"/>
              <a:t>TGbe</a:t>
            </a:r>
            <a:r>
              <a:rPr lang="en-AU" dirty="0"/>
              <a:t> related to specifying 802.11be operation under the constrained 5 GHz rules in Europe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12E45-F43F-4A94-BC48-C7B9782914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233BA9-420C-45A5-BEDF-1E1F8FA90E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36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CE3C-50D7-4EE2-B4AE-B42B35C8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potential questions for the</a:t>
            </a:r>
            <a:br>
              <a:rPr lang="en-AU" dirty="0"/>
            </a:br>
            <a:r>
              <a:rPr lang="en-AU" dirty="0"/>
              <a:t>Wi-Fi Alliance in relation to 5 GHz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CEF6-F7B5-4E52-864C-00B809534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questions for Wi-Fi Alliance in relation to 5 GHz operation</a:t>
            </a:r>
          </a:p>
          <a:p>
            <a:pPr lvl="1"/>
            <a:r>
              <a:rPr lang="en-AU" dirty="0"/>
              <a:t>Assuming 802.11be operations are disadvantaged in 5 GHz in Europe compared to 802.11ax, is it acceptable for 802.11be operations to focus on 2.4/6 GHz in Europe, using 802.11ax in 5 GHz?</a:t>
            </a:r>
          </a:p>
          <a:p>
            <a:pPr lvl="2"/>
            <a:r>
              <a:rPr lang="en-AU" dirty="0"/>
              <a:t>In at least short term; in the longer term, it might be possible to change EN 301 893 to allow 802.11be to operate like 802.11ax</a:t>
            </a:r>
          </a:p>
          <a:p>
            <a:pPr lvl="1"/>
            <a:r>
              <a:rPr lang="en-AU" dirty="0"/>
              <a:t>Noting that the rules in EN 301 893 (5 GHz) were driven by a concern other technologies would not coexist well with Wi-Fi, is it believed other technologies will be used frequently in 5 GHz (including DFS channels)?</a:t>
            </a:r>
          </a:p>
          <a:p>
            <a:pPr lvl="2"/>
            <a:r>
              <a:rPr lang="en-AU" dirty="0"/>
              <a:t>A “no” answer might encourage the specification of more liberal constraints in EN 301 893 …</a:t>
            </a:r>
          </a:p>
          <a:p>
            <a:pPr lvl="2"/>
            <a:r>
              <a:rPr lang="en-AU" dirty="0"/>
              <a:t>… but, of course, more liberal constraints might change the answer to “yes”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F3863-FC0B-4EE4-BF46-B5A3D66E45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2DE33-43A0-418B-A9A2-2370E01CFC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7ACB-B10D-4E0D-B8B6-77F6BBC6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possible tasks for </a:t>
            </a:r>
            <a:r>
              <a:rPr lang="en-AU" dirty="0" err="1"/>
              <a:t>TGbe</a:t>
            </a:r>
            <a:r>
              <a:rPr lang="en-AU" dirty="0"/>
              <a:t> with respect to 5 GHz operation</a:t>
            </a:r>
            <a:endParaRPr lang="en-AU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6373-8C20-474F-B1F8-C71D7A17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tasks for </a:t>
            </a:r>
            <a:r>
              <a:rPr lang="en-AU" dirty="0" err="1"/>
              <a:t>TGbe</a:t>
            </a:r>
            <a:r>
              <a:rPr lang="en-AU" dirty="0"/>
              <a:t> in relation to 5 GHz operation</a:t>
            </a:r>
          </a:p>
          <a:p>
            <a:pPr lvl="1"/>
            <a:r>
              <a:rPr lang="en-AU" dirty="0"/>
              <a:t>Assuming 802.11be operations are desirable in 5 GHz in Europe, should the 802.11be standard specify operations with  </a:t>
            </a:r>
          </a:p>
          <a:p>
            <a:pPr lvl="2"/>
            <a:r>
              <a:rPr lang="it-IT" i="1" dirty="0"/>
              <a:t>PD/ED </a:t>
            </a:r>
            <a:r>
              <a:rPr lang="it-IT" dirty="0"/>
              <a:t>@ -72/-72 dBm</a:t>
            </a:r>
            <a:r>
              <a:rPr lang="en-AU" i="1" dirty="0"/>
              <a:t>,</a:t>
            </a:r>
            <a:r>
              <a:rPr lang="en-AU" dirty="0"/>
              <a:t> with use of NAV</a:t>
            </a:r>
          </a:p>
          <a:p>
            <a:pPr lvl="2"/>
            <a:r>
              <a:rPr lang="en-AU" i="1" dirty="0"/>
              <a:t>ED-only </a:t>
            </a:r>
            <a:r>
              <a:rPr lang="en-AU" dirty="0"/>
              <a:t>@ -72 dBm, without use of NAV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@ -82/-72 dBm, with NAV, </a:t>
            </a:r>
            <a:r>
              <a:rPr lang="en-AU" dirty="0" err="1"/>
              <a:t>ie</a:t>
            </a:r>
            <a:r>
              <a:rPr lang="en-AU" dirty="0"/>
              <a:t> no change from today?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0D8BF-50A8-41BB-A149-9F3013BCC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15700-449B-48DE-BA8E-9D9CFBCDD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84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1BDA-5E76-49D0-A9C9-DD7C31C68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next step today is to consider a potential Liaison Statement to the Wi-Fi Alliance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A1F6E-DA10-4FFA-A68D-C058A87DE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potential Liaison Statement to the Wi-Fi Alliance has been drafted … and will be discussed today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2"/>
              </a:rPr>
              <a:t>11-22-0486-00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B47CD-92C8-4E14-85B0-F0ABBF6679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83A29-EA74-411F-907C-D32A28DA0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2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0D18-BF1E-417E-8D56-8ACAE9FD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Rules applying to 802.11be in 5 GHz in </a:t>
            </a:r>
            <a:r>
              <a:rPr lang="en-AU" dirty="0" err="1"/>
              <a:t>Europ</a:t>
            </a:r>
            <a:r>
              <a:rPr lang="en-AU" dirty="0"/>
              <a:t> raise questions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EE8F1-2C76-4FB1-8D7D-D71CDC6C7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Executive summary</a:t>
            </a:r>
          </a:p>
          <a:p>
            <a:pPr lvl="1"/>
            <a:r>
              <a:rPr lang="en-AU" dirty="0"/>
              <a:t>Traditional good coexistence in the 5 GHz band was </a:t>
            </a:r>
            <a:r>
              <a:rPr lang="en-AU" dirty="0">
                <a:latin typeface="+mj-lt"/>
              </a:rPr>
              <a:t>threatened by plans of the cellular industry to use it too</a:t>
            </a:r>
          </a:p>
          <a:p>
            <a:pPr lvl="1"/>
            <a:r>
              <a:rPr lang="en-AU" dirty="0"/>
              <a:t>However, difficult negotiations over a period of years resulted in an acceptable compromise for 5 GHz coexistence</a:t>
            </a:r>
            <a:endParaRPr lang="en-AU" dirty="0">
              <a:latin typeface="+mj-lt"/>
            </a:endParaRPr>
          </a:p>
          <a:p>
            <a:pPr lvl="2"/>
            <a:r>
              <a:rPr lang="en-AU" dirty="0"/>
              <a:t>The original 5 GHz compromise has enabled product &amp; is likely to be respected globally </a:t>
            </a:r>
          </a:p>
          <a:p>
            <a:pPr lvl="1"/>
            <a:r>
              <a:rPr lang="en-AU" dirty="0"/>
              <a:t>A refined 5 GHz compromise in Europe now forces 802.11be to use a different </a:t>
            </a:r>
            <a:r>
              <a:rPr lang="en-AU" dirty="0" err="1"/>
              <a:t>coex</a:t>
            </a:r>
            <a:r>
              <a:rPr lang="en-AU" dirty="0"/>
              <a:t> option from the past</a:t>
            </a:r>
            <a:endParaRPr lang="en-AU" dirty="0">
              <a:latin typeface="+mj-lt"/>
            </a:endParaRPr>
          </a:p>
          <a:p>
            <a:pPr lvl="2"/>
            <a:r>
              <a:rPr lang="en-AU" dirty="0"/>
              <a:t>The refined 5 GHz compromise in Europe works well for 802.11ax but maybe not 802.11be</a:t>
            </a:r>
          </a:p>
          <a:p>
            <a:pPr lvl="1"/>
            <a:r>
              <a:rPr lang="en-AU" dirty="0"/>
              <a:t>The issues with 802.11be raise variety of potential questions &amp; tasks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BBB85-405C-4F54-908A-2593D2EE72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69198-579A-494D-A7B2-1A5FD9F88D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9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Traditional good coexistence in the 5 GHz band was </a:t>
            </a:r>
            <a:r>
              <a:rPr lang="en-AU" sz="2400" b="1" dirty="0">
                <a:latin typeface="+mj-lt"/>
              </a:rPr>
              <a:t>threatened by plans of the cellular industry to use it too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92331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00B050"/>
                </a:solidFill>
                <a:latin typeface="+mj-lt"/>
              </a:rPr>
              <a:t>Good coexistence in 5GHz has been enabled within the Wi-Fi industry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FF6600"/>
                </a:solidFill>
                <a:latin typeface="+mj-lt"/>
              </a:rPr>
              <a:t>… but this model was threatened by the emergence of new stakeholders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Wi-Fi has traditionally been the main user of the unlicenced 5 GHz band globally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Coexistence between different Wi-Fi systems has been enabled by: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Standards negotiated within the IEEE 802.11 WG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Certifications specified by the Wi-Fi Alliance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process of discussion within the Wi-Fi industry has resulted in (mostly) good coexistence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 few years ago, the cellular industry decided they would also like to make use of the 5 GHz band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 err="1">
                <a:latin typeface="+mj-lt"/>
              </a:rPr>
              <a:t>eg</a:t>
            </a:r>
            <a:r>
              <a:rPr lang="en-AU" sz="1600" dirty="0">
                <a:latin typeface="+mj-lt"/>
              </a:rPr>
              <a:t> 3GPP, MulteFire Alliance,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LTE-U Forum, etc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This was their right … the 5 GHz band was designed for use by all!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However, this required coexistence mechanisms to be agreed by a wider group of stakeholders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Industries: Wi-Fi, cellular, …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Regulators: globally, including in US &amp; Europe</a:t>
            </a:r>
          </a:p>
        </p:txBody>
      </p:sp>
    </p:spTree>
    <p:extLst>
      <p:ext uri="{BB962C8B-B14F-4D97-AF65-F5344CB8AC3E}">
        <p14:creationId xmlns:p14="http://schemas.microsoft.com/office/powerpoint/2010/main" val="330628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42655D-56AC-4FDE-921B-90F01AEFB23E}"/>
              </a:ext>
            </a:extLst>
          </p:cNvPr>
          <p:cNvSpPr/>
          <p:nvPr/>
        </p:nvSpPr>
        <p:spPr bwMode="auto">
          <a:xfrm>
            <a:off x="4730930" y="2617788"/>
            <a:ext cx="3733800" cy="3173412"/>
          </a:xfrm>
          <a:prstGeom prst="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 @ -72 dBm, to avoid need for PD in cellular systems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Difficult negotiations over a period of years resulted in an acceptable compromise for 5 GHz coexistence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87976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FF6600"/>
                </a:solidFill>
                <a:latin typeface="+mj-lt"/>
              </a:rPr>
              <a:t>The negotiation of 5 GHz sharing was heated, over many years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00B050"/>
                </a:solidFill>
                <a:latin typeface="+mj-lt"/>
              </a:rPr>
              <a:t>… but eventually led to a compromise in ETSI BRAN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7830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LTE-U/Wi-Fi sharing issues resulted in heated discussions in WFA, FCC &amp; LTE-Forum … and eventually there was a compromise, but LTE-U become irrelevant in the market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LAA/Wi-Fi sharing also resulted in heated discussions in 3GPP, IEEE 802 &amp; ETSI BRAN … but ended with a more lasting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was not much enthusiasm for more heated discussions … and so NR-U/Wi-Fi coexistence piggybacked on the LAA/Wi-Fi driven 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AU" sz="16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20738" cy="3783012"/>
          </a:xfrm>
          <a:prstGeom prst="rect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/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 @ -72 dBm, to avoid need for PD in cellular systems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While not ideal, the compromise was accepted by all stakeholders</a:t>
            </a:r>
          </a:p>
        </p:txBody>
      </p:sp>
    </p:spTree>
    <p:extLst>
      <p:ext uri="{BB962C8B-B14F-4D97-AF65-F5344CB8AC3E}">
        <p14:creationId xmlns:p14="http://schemas.microsoft.com/office/powerpoint/2010/main" val="1746380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9622-2FFB-48A9-ABAB-8F6662A3C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original 5 GHz compromise has enabled product &amp; is likely to be respected globally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6AFBF-BA7B-4650-A82A-302C6AD82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eventual coexistence compromise was implemented in:</a:t>
            </a:r>
          </a:p>
          <a:p>
            <a:pPr lvl="2"/>
            <a:r>
              <a:rPr lang="en-AU" dirty="0"/>
              <a:t>IEEE 802.11 standards, with no change required from past practice</a:t>
            </a:r>
          </a:p>
          <a:p>
            <a:pPr lvl="2"/>
            <a:r>
              <a:rPr lang="en-AU" dirty="0"/>
              <a:t>3GPP specs, particularly for LAA &amp; NR-U</a:t>
            </a:r>
          </a:p>
          <a:p>
            <a:pPr lvl="1"/>
            <a:r>
              <a:rPr lang="en-AU" dirty="0"/>
              <a:t>It also become a requirement in EN 301 893, which is the 5 GHz Harmonised Standard in Europe</a:t>
            </a:r>
          </a:p>
          <a:p>
            <a:pPr lvl="2"/>
            <a:r>
              <a:rPr lang="en-AU" dirty="0"/>
              <a:t>The inclusion of the compromise by ETSI BRAN in EN 301 893 was part of the reason it was accepted by 3GPP as an acceptable solution</a:t>
            </a:r>
          </a:p>
          <a:p>
            <a:pPr lvl="2"/>
            <a:r>
              <a:rPr lang="en-AU" dirty="0"/>
              <a:t>EN 301 893 has some regulatory force in Europe, which gave all stakeholders confidence the compromise would be upheld in at least Europe (and therefore globally given the desire for a single global SKU)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The various versions of EN 301 893 (including some drafts, via </a:t>
            </a:r>
            <a:r>
              <a:rPr lang="en-AU" i="1" dirty="0">
                <a:solidFill>
                  <a:srgbClr val="00B050"/>
                </a:solidFill>
              </a:rPr>
              <a:t>Notified Bodies</a:t>
            </a:r>
            <a:r>
              <a:rPr lang="en-AU" dirty="0">
                <a:solidFill>
                  <a:srgbClr val="00B050"/>
                </a:solidFill>
              </a:rPr>
              <a:t>) have enabled products to be placed on the market in Europe:</a:t>
            </a:r>
          </a:p>
          <a:p>
            <a:pPr lvl="2"/>
            <a:r>
              <a:rPr lang="en-AU" dirty="0"/>
              <a:t>Wi-Fi: 802.11a/n/ac/</a:t>
            </a:r>
            <a:r>
              <a:rPr lang="en-AU" dirty="0" err="1"/>
              <a:t>ax</a:t>
            </a:r>
            <a:r>
              <a:rPr lang="en-AU" dirty="0"/>
              <a:t> (all are available on market in Europe today)</a:t>
            </a:r>
          </a:p>
          <a:p>
            <a:pPr lvl="2"/>
            <a:r>
              <a:rPr lang="en-AU" dirty="0"/>
              <a:t>3GPP: LAA &amp; NR-U (unknown if any products are on market in Europe today)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216DE-7E23-4EED-800E-4CA04A0401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0E94AC-B838-4F7C-A9F3-2EFB3962FB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54EA-FBC7-4106-B99E-76573727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A refined 5 GHz compromise in Europe now forces 802.11be to use a different </a:t>
            </a:r>
            <a:r>
              <a:rPr lang="en-AU" dirty="0" err="1"/>
              <a:t>coex</a:t>
            </a:r>
            <a:r>
              <a:rPr lang="en-AU" dirty="0"/>
              <a:t> option from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4EC1F-D375-47D0-BBA3-2C38B88E5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>
                <a:solidFill>
                  <a:srgbClr val="FF0000"/>
                </a:solidFill>
              </a:rPr>
              <a:t>In 2021, negotiations for the next EN 301 893 revision become blocked</a:t>
            </a:r>
          </a:p>
          <a:p>
            <a:pPr lvl="2"/>
            <a:r>
              <a:rPr lang="en-AU" dirty="0"/>
              <a:t>Some cellular stakeholders believed the agreed compromise should not apply to Wi-Fi gear beyond IEEE 802.11ac</a:t>
            </a:r>
          </a:p>
          <a:p>
            <a:pPr lvl="3"/>
            <a:r>
              <a:rPr lang="en-AU" dirty="0" err="1"/>
              <a:t>ie</a:t>
            </a:r>
            <a:r>
              <a:rPr lang="en-AU" dirty="0"/>
              <a:t> 802.11ax should be </a:t>
            </a:r>
            <a:r>
              <a:rPr lang="en-AU" i="1" dirty="0"/>
              <a:t>ED-only</a:t>
            </a:r>
            <a:r>
              <a:rPr lang="en-AU" dirty="0"/>
              <a:t> @ -72 dBm</a:t>
            </a:r>
          </a:p>
          <a:p>
            <a:pPr lvl="2"/>
            <a:r>
              <a:rPr lang="en-AU" dirty="0"/>
              <a:t>Allegations were made that some Wi-Fi systems did not implement </a:t>
            </a:r>
            <a:r>
              <a:rPr lang="en-AU" i="1" dirty="0"/>
              <a:t>Preamble Detection </a:t>
            </a:r>
            <a:r>
              <a:rPr lang="en-AU" dirty="0"/>
              <a:t>correctly as part of a threat to impose complex testing</a:t>
            </a:r>
          </a:p>
          <a:p>
            <a:pPr lvl="2"/>
            <a:r>
              <a:rPr lang="en-AU" dirty="0"/>
              <a:t>It all become very complicated … and the regulators in ETSI BRAN started to get impatient </a:t>
            </a:r>
          </a:p>
          <a:p>
            <a:pPr lvl="1"/>
            <a:r>
              <a:rPr lang="en-AU" dirty="0">
                <a:solidFill>
                  <a:srgbClr val="FF6600"/>
                </a:solidFill>
              </a:rPr>
              <a:t>To avoid outcomes not in the best interests of the Wi-Fi industry, a refined compromise for EN 301 893 (5 GHz) was agreed by all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based access mechanisms used by 802.11a/n/ac/</a:t>
            </a:r>
            <a:r>
              <a:rPr lang="en-AU" dirty="0" err="1"/>
              <a:t>ax</a:t>
            </a:r>
            <a:r>
              <a:rPr lang="en-AU" dirty="0"/>
              <a:t> complaint systems were effectively grandfathered (including variations such as 802.11ax </a:t>
            </a:r>
            <a:r>
              <a:rPr lang="en-AU" i="1" dirty="0" err="1"/>
              <a:t>coloring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All other systems (including 802.11be) would need to use </a:t>
            </a:r>
            <a:r>
              <a:rPr lang="en-AU" i="1" dirty="0"/>
              <a:t>ED-only</a:t>
            </a:r>
            <a:r>
              <a:rPr lang="en-AU" dirty="0"/>
              <a:t> based listening @ -72 dBm </a:t>
            </a:r>
          </a:p>
          <a:p>
            <a:pPr lvl="2"/>
            <a:r>
              <a:rPr lang="en-AU" dirty="0"/>
              <a:t>Only simplified tests would be required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66620-E5CA-4BA1-93D5-63C01FD2EE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A5727-BE03-4A87-8D4B-F92DB44402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0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48F8-D92F-4C29-8ACA-B1AAC62A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refined 5 GHz compromise in Europe works well for 802.11ax but maybe not 802.11be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F5B57-5CEC-4F97-A08E-0C579C038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>
                <a:solidFill>
                  <a:srgbClr val="00B050"/>
                </a:solidFill>
              </a:rPr>
              <a:t>The refined EN 301 893 compromise was a great outcome for 802.11a/n/ac/</a:t>
            </a:r>
            <a:r>
              <a:rPr lang="en-AU" dirty="0" err="1">
                <a:solidFill>
                  <a:srgbClr val="00B050"/>
                </a:solidFill>
              </a:rPr>
              <a:t>ax</a:t>
            </a:r>
            <a:r>
              <a:rPr lang="en-AU" dirty="0">
                <a:solidFill>
                  <a:srgbClr val="00B050"/>
                </a:solidFill>
              </a:rPr>
              <a:t> based systems …</a:t>
            </a:r>
          </a:p>
          <a:p>
            <a:pPr lvl="2"/>
            <a:r>
              <a:rPr lang="en-AU" dirty="0"/>
              <a:t>They could operate as specified by the 802.11 standard</a:t>
            </a:r>
          </a:p>
          <a:p>
            <a:pPr lvl="2"/>
            <a:r>
              <a:rPr lang="en-AU" dirty="0"/>
              <a:t>Simple testing meant lower certification costs and less risk</a:t>
            </a:r>
          </a:p>
          <a:p>
            <a:pPr lvl="2"/>
            <a:r>
              <a:rPr lang="en-AU" dirty="0"/>
              <a:t>Reasonable coexistence was likely with LAA/NR-U systems using</a:t>
            </a:r>
            <a:br>
              <a:rPr lang="en-AU" dirty="0"/>
            </a:br>
            <a:r>
              <a:rPr lang="en-AU" i="1" dirty="0"/>
              <a:t>ED-only </a:t>
            </a:r>
            <a:r>
              <a:rPr lang="en-AU" dirty="0"/>
              <a:t>@ -72 dBm, based on simulations undertaken some years ago in 3GPP</a:t>
            </a:r>
          </a:p>
          <a:p>
            <a:pPr lvl="1"/>
            <a:r>
              <a:rPr lang="en-AU" dirty="0">
                <a:solidFill>
                  <a:srgbClr val="FF6600"/>
                </a:solidFill>
              </a:rPr>
              <a:t>… but not necessarily a great outcome for 802.11be based systems, or Wi-Fi generally, in terms of good coexistence</a:t>
            </a:r>
          </a:p>
          <a:p>
            <a:pPr lvl="2"/>
            <a:r>
              <a:rPr lang="en-AU" dirty="0"/>
              <a:t>The obvious options for 802.11be to operate within the </a:t>
            </a:r>
            <a:r>
              <a:rPr lang="en-AU" i="1" dirty="0"/>
              <a:t>ED-only</a:t>
            </a:r>
            <a:r>
              <a:rPr lang="en-AU" dirty="0"/>
              <a:t> @ -72 dBm constraint are mostly unattractive</a:t>
            </a:r>
          </a:p>
          <a:p>
            <a:pPr lvl="2"/>
            <a:r>
              <a:rPr lang="en-AU" dirty="0"/>
              <a:t>Other options to mitigate the constraints on 802.11be in 5 GHz are uncertain or unlikely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8C7D9-ED36-4D79-B9CF-25D1D1B24B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86033-52A7-4AE4-9DB1-79E40597C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D8CDB-B68E-4D9B-B034-B9EB2C4C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The obvious options for 802.11be to operate using </a:t>
            </a:r>
            <a:r>
              <a:rPr lang="en-AU" i="1" dirty="0"/>
              <a:t>ED-only</a:t>
            </a:r>
            <a:r>
              <a:rPr lang="en-AU" dirty="0"/>
              <a:t> @ -72 dBm in 5 GHz are mostly unattractive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74026BC-64A3-4C1A-9420-465563020F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505954"/>
              </p:ext>
            </p:extLst>
          </p:nvPr>
        </p:nvGraphicFramePr>
        <p:xfrm>
          <a:off x="152400" y="2346960"/>
          <a:ext cx="8534400" cy="3444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70729688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17093701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1342546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033664488"/>
                    </a:ext>
                  </a:extLst>
                </a:gridCol>
              </a:tblGrid>
              <a:tr h="265306">
                <a:tc>
                  <a:txBody>
                    <a:bodyPr/>
                    <a:lstStyle/>
                    <a:p>
                      <a:pPr algn="ctr"/>
                      <a:r>
                        <a:rPr lang="en-AU" sz="1400" i="0" dirty="0"/>
                        <a:t>Previous</a:t>
                      </a:r>
                      <a:r>
                        <a:rPr lang="en-AU" sz="1400" i="1" dirty="0"/>
                        <a:t> status quo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Operating within the new </a:t>
                      </a:r>
                      <a:r>
                        <a:rPr lang="en-AU" sz="1400" i="1" dirty="0"/>
                        <a:t>ED-only</a:t>
                      </a:r>
                      <a:r>
                        <a:rPr lang="en-AU" sz="1400" dirty="0"/>
                        <a:t> @ -72 dBm constraint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39104"/>
                  </a:ext>
                </a:extLst>
              </a:tr>
              <a:tr h="6228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-82/-62 dBm, with 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1)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-82/-72 dBm, 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2)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ED-only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 @ -72 dBm,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3)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 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ED-only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 @ -72 dBm, without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95926"/>
                  </a:ext>
                </a:extLst>
              </a:tr>
              <a:tr h="805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802.11ax, with efficient use of spectrum from use of NAV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802.11ax, which uses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EDT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@ -62 dBm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Effects are unclear 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AU" sz="1400" dirty="0" err="1">
                          <a:solidFill>
                            <a:srgbClr val="FF0000"/>
                          </a:solidFill>
                        </a:rPr>
                        <a:t>esp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no NAV)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but it appears 802.11be will at least sometimes be disadvantaged compared to 802.11ax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669591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NR-U/LAA,  due to use of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PD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&amp;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NAV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>
                          <a:solidFill>
                            <a:srgbClr val="FF6600"/>
                          </a:solidFill>
                        </a:rPr>
                        <a:t>Defers more often than LAA/NR-U, due to use of </a:t>
                      </a:r>
                      <a:r>
                        <a:rPr lang="en-AU" sz="1400" i="1">
                          <a:solidFill>
                            <a:srgbClr val="FF6600"/>
                          </a:solidFill>
                        </a:rPr>
                        <a:t>NAV</a:t>
                      </a:r>
                      <a:endParaRPr lang="en-AU" sz="1400" i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4440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Aligned with 802.11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Mostly aligned with standard 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(additional </a:t>
                      </a:r>
                      <a:r>
                        <a:rPr lang="en-AU" sz="1400" i="1" dirty="0">
                          <a:solidFill>
                            <a:srgbClr val="FF6600"/>
                          </a:solidFill>
                        </a:rPr>
                        <a:t>ED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 restriction &amp; no </a:t>
                      </a:r>
                      <a:r>
                        <a:rPr lang="en-AU" sz="1400" dirty="0" err="1">
                          <a:solidFill>
                            <a:srgbClr val="FF6600"/>
                          </a:solidFill>
                        </a:rPr>
                        <a:t>colourig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18362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87E0F1-9623-4FDD-B0D7-4F0B637B31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5DE73-09F7-413E-A891-498A76840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CF9704-7E79-43F0-A121-D9C8F05F5FCA}"/>
              </a:ext>
            </a:extLst>
          </p:cNvPr>
          <p:cNvSpPr/>
          <p:nvPr/>
        </p:nvSpPr>
        <p:spPr bwMode="auto">
          <a:xfrm>
            <a:off x="152400" y="5863046"/>
            <a:ext cx="45720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* 	Assumes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-82/-72 dBm and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ED-only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@ -72 dBm have similar access, albeit with some exceptions</a:t>
            </a:r>
            <a:b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(based on 3GPP simulations)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27C617-BF40-49CE-A075-44068E116E5C}"/>
              </a:ext>
            </a:extLst>
          </p:cNvPr>
          <p:cNvSpPr/>
          <p:nvPr/>
        </p:nvSpPr>
        <p:spPr bwMode="auto">
          <a:xfrm>
            <a:off x="4583974" y="5867400"/>
            <a:ext cx="4102826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hangingPunct="0"/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Forces 802.11be to have the same inefficiencies as LAA/NR-U by </a:t>
            </a:r>
            <a:r>
              <a:rPr lang="en-AU" dirty="0">
                <a:latin typeface="+mj-lt"/>
              </a:rPr>
              <a:t>removing </a:t>
            </a: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NAV based sharing, which is more sophisticated than ED based sharing 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0CF2CD37-9901-439F-9220-A46C964B3170}"/>
              </a:ext>
            </a:extLst>
          </p:cNvPr>
          <p:cNvCxnSpPr>
            <a:cxnSpLocks/>
            <a:stCxn id="8" idx="3"/>
            <a:endCxn id="13" idx="3"/>
          </p:cNvCxnSpPr>
          <p:nvPr/>
        </p:nvCxnSpPr>
        <p:spPr bwMode="auto">
          <a:xfrm flipV="1">
            <a:off x="8686800" y="3028405"/>
            <a:ext cx="12700" cy="3105695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984D511-E853-41DF-91C0-79C630DA86BC}"/>
              </a:ext>
            </a:extLst>
          </p:cNvPr>
          <p:cNvSpPr/>
          <p:nvPr/>
        </p:nvSpPr>
        <p:spPr bwMode="auto">
          <a:xfrm rot="16200000">
            <a:off x="5336177" y="-1008017"/>
            <a:ext cx="300446" cy="6400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9938D1-810A-4397-B0FA-3BEE959990AC}"/>
              </a:ext>
            </a:extLst>
          </p:cNvPr>
          <p:cNvSpPr/>
          <p:nvPr/>
        </p:nvSpPr>
        <p:spPr bwMode="auto">
          <a:xfrm>
            <a:off x="1104900" y="1577340"/>
            <a:ext cx="6743700" cy="63246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400" dirty="0">
                <a:latin typeface="+mj-lt"/>
              </a:rPr>
              <a:t>Preliminary s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tudies (</a:t>
            </a:r>
            <a:r>
              <a:rPr lang="en-US" sz="1400" dirty="0">
                <a:latin typeface="+mj-lt"/>
                <a:hlinkClick r:id="rId2"/>
              </a:rPr>
              <a:t>11-21-0705-00</a:t>
            </a:r>
            <a:r>
              <a:rPr lang="en-US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3"/>
              </a:rPr>
              <a:t>11-21-0851-00</a:t>
            </a:r>
            <a:r>
              <a:rPr lang="en-AU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4"/>
              </a:rPr>
              <a:t>11-21-1179-00</a:t>
            </a:r>
            <a:r>
              <a:rPr lang="en-AU" sz="1400" dirty="0">
                <a:latin typeface="+mj-lt"/>
              </a:rPr>
              <a:t>)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presented to the Coex SC show disadvantage to 802.11be … at least some of the time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4381F5-958A-4874-B955-656D378CDF45}"/>
              </a:ext>
            </a:extLst>
          </p:cNvPr>
          <p:cNvSpPr/>
          <p:nvPr/>
        </p:nvSpPr>
        <p:spPr bwMode="auto">
          <a:xfrm>
            <a:off x="8298656" y="2799805"/>
            <a:ext cx="388144" cy="457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1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2D3AE-F9C0-4207-9C18-41562FC5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Other options to mitigate the constraints on 802.11be in 5 GHz are uncertain or unlikely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EA1D1-AA17-4F4A-9F08-483E19833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Don’t operate 802.11be in 5 GHz (at least in Europe)</a:t>
            </a:r>
          </a:p>
          <a:p>
            <a:pPr lvl="2"/>
            <a:r>
              <a:rPr lang="en-AU" dirty="0">
                <a:solidFill>
                  <a:srgbClr val="FF6600"/>
                </a:solidFill>
              </a:rPr>
              <a:t>There is still 500 MHz of 6 GHz spectrum in Europe in which it can operate</a:t>
            </a:r>
          </a:p>
          <a:p>
            <a:pPr lvl="2"/>
            <a:r>
              <a:rPr lang="en-AU" dirty="0"/>
              <a:t>Does 802.11be need to operate in 5 GHz? 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1"/>
            <a:r>
              <a:rPr lang="en-AU" dirty="0"/>
              <a:t>Persuade ETSI BRAN to allow 802.11be to operate in the same way as 802.11a/n/ac/</a:t>
            </a:r>
            <a:r>
              <a:rPr lang="en-AU" dirty="0" err="1"/>
              <a:t>ax</a:t>
            </a:r>
            <a:endParaRPr lang="en-AU" dirty="0"/>
          </a:p>
          <a:p>
            <a:pPr lvl="2"/>
            <a:r>
              <a:rPr lang="en-AU" dirty="0">
                <a:solidFill>
                  <a:srgbClr val="FF0000"/>
                </a:solidFill>
              </a:rPr>
              <a:t>Unlikely in the current political environment</a:t>
            </a:r>
          </a:p>
          <a:p>
            <a:pPr lvl="1"/>
            <a:r>
              <a:rPr lang="en-AU" dirty="0"/>
              <a:t>Suggest that ETSI BRAN change EDT to -62 dBm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Would be agreed in an instant by 3GPP stakeholders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Provides maximum simplicity and flexibility for Wi-Fi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Will probably result in poor coexistence with other technologies</a:t>
            </a:r>
          </a:p>
          <a:p>
            <a:pPr lvl="3"/>
            <a:r>
              <a:rPr lang="en-AU" dirty="0"/>
              <a:t>This claim is contentious and further study is encouraged; </a:t>
            </a:r>
            <a:r>
              <a:rPr lang="en-AU" b="1" dirty="0"/>
              <a:t>a Coex SC question!</a:t>
            </a:r>
          </a:p>
          <a:p>
            <a:pPr lvl="2"/>
            <a:r>
              <a:rPr lang="en-AU" dirty="0"/>
              <a:t>Are other technologies likely to compete with Wi-Fi in 5 GHz?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055D4-2E45-40D6-BC60-65ECE1875B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0FE10-2F1E-4335-9208-8EC17786D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3EB6DD-9CB6-408B-95E2-55D81C1EFC35}"/>
              </a:ext>
            </a:extLst>
          </p:cNvPr>
          <p:cNvSpPr/>
          <p:nvPr/>
        </p:nvSpPr>
        <p:spPr bwMode="auto">
          <a:xfrm rot="16200000">
            <a:off x="-1905002" y="3962401"/>
            <a:ext cx="4267203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70313" algn="l"/>
              </a:tabLst>
            </a:pPr>
            <a:r>
              <a:rPr lang="en-AU" sz="1600" b="1" dirty="0">
                <a:latin typeface="+mj-lt"/>
              </a:rPr>
              <a:t>Possible actions?</a:t>
            </a:r>
            <a:endParaRPr kumimoji="0" lang="en-A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EB8179-0918-49A4-ACFF-42B9CFCCF394}"/>
              </a:ext>
            </a:extLst>
          </p:cNvPr>
          <p:cNvCxnSpPr/>
          <p:nvPr/>
        </p:nvCxnSpPr>
        <p:spPr bwMode="auto">
          <a:xfrm>
            <a:off x="381000" y="29718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1CAA7C-BE08-40CC-83D3-F9DA6F5DE2EE}"/>
              </a:ext>
            </a:extLst>
          </p:cNvPr>
          <p:cNvCxnSpPr/>
          <p:nvPr/>
        </p:nvCxnSpPr>
        <p:spPr bwMode="auto">
          <a:xfrm>
            <a:off x="381000" y="55626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58BD289-377E-4E4A-A61F-4A23E8910B82}"/>
              </a:ext>
            </a:extLst>
          </p:cNvPr>
          <p:cNvCxnSpPr/>
          <p:nvPr/>
        </p:nvCxnSpPr>
        <p:spPr bwMode="auto">
          <a:xfrm>
            <a:off x="381000" y="60960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99120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2032</Words>
  <Application>Microsoft Office PowerPoint</Application>
  <PresentationFormat>On-screen Show (4:3)</PresentationFormat>
  <Paragraphs>171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5/6 GHz coexistence update for IEEE 802.11 TGbe participants in March 2022</vt:lpstr>
      <vt:lpstr>Rules applying to 802.11be in 5 GHz in Europ raise questions for TGbe &amp; the Wi-Fi Alliance </vt:lpstr>
      <vt:lpstr>Traditional good coexistence in the 5 GHz band was threatened by plans of the cellular industry to use it too</vt:lpstr>
      <vt:lpstr>Difficult negotiations over a period of years resulted in an acceptable compromise for 5 GHz coexistence</vt:lpstr>
      <vt:lpstr>The original 5 GHz compromise has enabled product &amp; is likely to be respected globally </vt:lpstr>
      <vt:lpstr>A refined 5 GHz compromise in Europe now forces 802.11be to use a different coex option from the past</vt:lpstr>
      <vt:lpstr>The refined 5 GHz compromise in Europe works well for 802.11ax but maybe not 802.11be</vt:lpstr>
      <vt:lpstr>The obvious options for 802.11be to operate using ED-only @ -72 dBm in 5 GHz are mostly unattractive</vt:lpstr>
      <vt:lpstr>Other options to mitigate the constraints on 802.11be in 5 GHz are uncertain or unlikely</vt:lpstr>
      <vt:lpstr>The issues with 802.11be raise variety of potential questions &amp; tasks for TGbe &amp; the Wi-Fi Alliance </vt:lpstr>
      <vt:lpstr>There are a variety of potential questions for the Wi-Fi Alliance in relation to 5 GHz operations</vt:lpstr>
      <vt:lpstr>There are a variety of possible tasks for TGbe with respect to 5 GHz operation</vt:lpstr>
      <vt:lpstr>The next step today is to consider a potential Liaison Statement to the Wi-Fi Alliance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2021-07-15T05:20:05Z</dcterms:created>
  <dcterms:modified xsi:type="dcterms:W3CDTF">2022-03-14T04:50:35Z</dcterms:modified>
</cp:coreProperties>
</file>