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86" r:id="rId3"/>
    <p:sldId id="299" r:id="rId4"/>
    <p:sldId id="303" r:id="rId5"/>
    <p:sldId id="300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-1-5-21-725345543-602162358-527237240-2944557" providerId="AD"/>
      </p:ext>
    </p:extLst>
  </p:cmAuthor>
  <p:cmAuthor id="2" name="Hanxiao (Tony, CT Lab)" initials="H(CL" lastIdx="3" clrIdx="1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5886" autoAdjust="0"/>
  </p:normalViewPr>
  <p:slideViewPr>
    <p:cSldViewPr>
      <p:cViewPr varScale="1">
        <p:scale>
          <a:sx n="108" d="100"/>
          <a:sy n="108" d="100"/>
        </p:scale>
        <p:origin x="154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6257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678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9244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23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altLang="zh-CN" dirty="0" smtClean="0"/>
              <a:t>Tony Xiao Han (Huawei </a:t>
            </a:r>
            <a:r>
              <a:rPr lang="en-US" altLang="en-US" dirty="0" smtClean="0"/>
              <a:t>Technologies)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smtClean="0"/>
              <a:t>Tony Xiao Han (Huawei</a:t>
            </a:r>
            <a:r>
              <a:rPr lang="en-US" altLang="en-US" dirty="0" smtClean="0"/>
              <a:t>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8864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Closing</a:t>
            </a:r>
            <a:r>
              <a:rPr lang="en-US" baseline="0" dirty="0" smtClean="0"/>
              <a:t> report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581401" y="303340"/>
            <a:ext cx="487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/>
              <a:t>Doc.: IEEE </a:t>
            </a:r>
            <a:r>
              <a:rPr lang="en-US" sz="1600" b="1" dirty="0" smtClean="0"/>
              <a:t>802.11-22/0177r0</a:t>
            </a:r>
            <a:endParaRPr lang="en-US" sz="1600" b="1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61637" y="304800"/>
            <a:ext cx="487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1600" b="1" dirty="0" smtClean="0"/>
              <a:t>January 2022 </a:t>
            </a:r>
            <a:endParaRPr lang="en-US" sz="16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066800"/>
          </a:xfrm>
          <a:noFill/>
        </p:spPr>
        <p:txBody>
          <a:bodyPr/>
          <a:lstStyle/>
          <a:p>
            <a:r>
              <a:rPr lang="en-US" altLang="zh-CN" sz="2800" dirty="0" smtClean="0"/>
              <a:t>Task Group BF</a:t>
            </a:r>
            <a:r>
              <a:rPr lang="en-US" altLang="en-US" sz="2800" dirty="0"/>
              <a:t/>
            </a:r>
            <a:br>
              <a:rPr lang="en-US" altLang="en-US" sz="2800" dirty="0"/>
            </a:br>
            <a:r>
              <a:rPr lang="en-US" altLang="zh-CN" sz="2800" dirty="0" smtClean="0">
                <a:solidFill>
                  <a:srgbClr val="0000FF"/>
                </a:solidFill>
              </a:rPr>
              <a:t>January </a:t>
            </a:r>
            <a:r>
              <a:rPr lang="en-US" altLang="en-US" sz="2800" dirty="0" smtClean="0"/>
              <a:t>2022 </a:t>
            </a:r>
            <a:r>
              <a:rPr lang="en-US" altLang="en-US" sz="2800" dirty="0" smtClean="0"/>
              <a:t>Closing Report</a:t>
            </a:r>
            <a:endParaRPr lang="en-US" sz="2800" strike="sngStrike" dirty="0" smtClean="0">
              <a:solidFill>
                <a:srgbClr val="FF0000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2515231"/>
            <a:ext cx="7772400" cy="532769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2022-01-24</a:t>
            </a:r>
            <a:endParaRPr lang="en-US" sz="2000" b="0" dirty="0" smtClean="0"/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93695" y="6475413"/>
            <a:ext cx="432812" cy="184666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31AB61F-ACC7-4806-8EC5-F675C64C5C64}" type="slidenum">
              <a:rPr lang="en-US" smtClean="0"/>
              <a:t>1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85800" y="2614488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15000" y="6475413"/>
            <a:ext cx="2828860" cy="184666"/>
          </a:xfrm>
          <a:noFill/>
        </p:spPr>
        <p:txBody>
          <a:bodyPr/>
          <a:lstStyle/>
          <a:p>
            <a:pPr>
              <a:defRPr/>
            </a:pPr>
            <a:r>
              <a:rPr lang="en-GB" altLang="zh-CN" dirty="0"/>
              <a:t>Tony Xiao Han (</a:t>
            </a:r>
            <a:r>
              <a:rPr lang="en-GB" altLang="zh-CN" dirty="0" smtClean="0"/>
              <a:t>Huawei</a:t>
            </a:r>
            <a:r>
              <a:rPr lang="en-US" altLang="en-US" dirty="0" smtClean="0"/>
              <a:t>)</a:t>
            </a:r>
            <a:endParaRPr lang="en-US" altLang="zh-CN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705771"/>
              </p:ext>
            </p:extLst>
          </p:nvPr>
        </p:nvGraphicFramePr>
        <p:xfrm>
          <a:off x="838200" y="3443108"/>
          <a:ext cx="7620000" cy="8240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2165684"/>
                <a:gridCol w="802105"/>
                <a:gridCol w="1925053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altLang="zh-CN" dirty="0"/>
              <a:t>Tony Xiao Han (</a:t>
            </a:r>
            <a:r>
              <a:rPr lang="en-GB" altLang="zh-CN" dirty="0" smtClean="0"/>
              <a:t>Huawei</a:t>
            </a:r>
            <a:r>
              <a:rPr lang="en-US" altLang="en-US" dirty="0" smtClean="0"/>
              <a:t>)</a:t>
            </a:r>
            <a:endParaRPr lang="en-US" altLang="zh-CN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sz="2800" dirty="0"/>
              <a:t>Abstract</a:t>
            </a:r>
          </a:p>
        </p:txBody>
      </p:sp>
      <p:sp>
        <p:nvSpPr>
          <p:cNvPr id="7" name="Content Placeholder 2"/>
          <p:cNvSpPr txBox="1">
            <a:spLocks noChangeArrowheads="1"/>
          </p:cNvSpPr>
          <p:nvPr/>
        </p:nvSpPr>
        <p:spPr bwMode="auto">
          <a:xfrm>
            <a:off x="685799" y="1325057"/>
            <a:ext cx="7770813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lvl="0" indent="-342900" algn="just">
              <a:spcBef>
                <a:spcPct val="20000"/>
              </a:spcBef>
            </a:pP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This document is the closing report for </a:t>
            </a:r>
            <a:r>
              <a:rPr lang="en-US" altLang="zh-CN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Task Group </a:t>
            </a:r>
            <a:r>
              <a:rPr lang="en-US" altLang="zh-CN" sz="2400" b="1" kern="0" dirty="0" smtClean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BF </a:t>
            </a:r>
            <a:r>
              <a:rPr lang="en-US" altLang="en-US" sz="2400" b="1" kern="0" dirty="0" smtClean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for </a:t>
            </a: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the </a:t>
            </a:r>
            <a:r>
              <a:rPr lang="en-US" altLang="zh-CN" sz="2400" b="1" kern="0" dirty="0">
                <a:solidFill>
                  <a:srgbClr val="0000FF"/>
                </a:solidFill>
                <a:latin typeface="Times New Roman"/>
                <a:ea typeface="MS PGothic" pitchFamily="34" charset="-128"/>
              </a:rPr>
              <a:t>January 2022 </a:t>
            </a:r>
            <a:r>
              <a:rPr lang="en-US" altLang="en-US" sz="2400" b="1" kern="0" dirty="0" smtClean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session</a:t>
            </a: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525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altLang="zh-CN" dirty="0"/>
              <a:t>Tony Xiao Han (</a:t>
            </a:r>
            <a:r>
              <a:rPr lang="en-GB" altLang="zh-CN" dirty="0" smtClean="0"/>
              <a:t>Huawei</a:t>
            </a:r>
            <a:r>
              <a:rPr lang="en-US" altLang="en-US" dirty="0" smtClean="0"/>
              <a:t>)</a:t>
            </a:r>
            <a:endParaRPr lang="en-US" altLang="zh-CN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altLang="zh-CN" sz="2800" dirty="0" err="1"/>
              <a:t>TGbf</a:t>
            </a:r>
            <a:r>
              <a:rPr lang="en-US" altLang="zh-CN" sz="2800" dirty="0"/>
              <a:t> (WLAN Sensing</a:t>
            </a:r>
            <a:r>
              <a:rPr lang="en-US" altLang="zh-CN" sz="2800" dirty="0" smtClean="0"/>
              <a:t>) – </a:t>
            </a:r>
            <a:r>
              <a:rPr lang="en-US" altLang="zh-CN" sz="2800" dirty="0">
                <a:solidFill>
                  <a:srgbClr val="0000FF"/>
                </a:solidFill>
              </a:rPr>
              <a:t>January </a:t>
            </a:r>
            <a:r>
              <a:rPr lang="en-US" altLang="zh-CN" sz="2800" dirty="0" smtClean="0"/>
              <a:t>2022 </a:t>
            </a:r>
            <a:endParaRPr lang="en-US" altLang="en-US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685799" y="1325057"/>
            <a:ext cx="8001001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lvl="0" indent="-342900" algn="just" defTabSz="449263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zh-CN" sz="2400" b="1" kern="0" dirty="0">
                <a:solidFill>
                  <a:srgbClr val="000000"/>
                </a:solidFill>
                <a:latin typeface="Times New Roman"/>
                <a:ea typeface="MS Gothic"/>
              </a:rPr>
              <a:t>Progress </a:t>
            </a:r>
            <a:r>
              <a:rPr lang="en-US" altLang="zh-CN" sz="2400" b="1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during </a:t>
            </a:r>
            <a:r>
              <a:rPr lang="en-US" altLang="zh-CN" sz="2400" b="1" kern="0" dirty="0">
                <a:solidFill>
                  <a:srgbClr val="0000FF"/>
                </a:solidFill>
                <a:latin typeface="Times New Roman"/>
                <a:ea typeface="MS PGothic" pitchFamily="34" charset="-128"/>
              </a:rPr>
              <a:t>January </a:t>
            </a:r>
            <a:r>
              <a:rPr lang="en-US" altLang="zh-CN" sz="2400" b="1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2022 </a:t>
            </a:r>
            <a:r>
              <a:rPr lang="en-US" altLang="zh-CN" sz="2400" b="1" kern="0" dirty="0">
                <a:solidFill>
                  <a:srgbClr val="000000"/>
                </a:solidFill>
                <a:latin typeface="Times New Roman"/>
                <a:ea typeface="MS Gothic"/>
              </a:rPr>
              <a:t>meeting</a:t>
            </a:r>
          </a:p>
          <a:p>
            <a:pPr marL="720725" lvl="1" indent="-342900" algn="just" defTabSz="449263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</a:pPr>
            <a:r>
              <a:rPr lang="en-US" altLang="zh-CN" sz="2000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4 </a:t>
            </a:r>
            <a:r>
              <a:rPr lang="en-US" altLang="zh-CN" sz="2000" kern="0" dirty="0">
                <a:solidFill>
                  <a:srgbClr val="000000"/>
                </a:solidFill>
                <a:latin typeface="Times New Roman"/>
                <a:ea typeface="MS Gothic"/>
              </a:rPr>
              <a:t>teleconference calls </a:t>
            </a:r>
            <a:r>
              <a:rPr lang="en-US" altLang="zh-CN" sz="2000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for </a:t>
            </a:r>
            <a:r>
              <a:rPr lang="en-US" altLang="zh-CN" sz="2000" kern="0" dirty="0" err="1">
                <a:solidFill>
                  <a:srgbClr val="000000"/>
                </a:solidFill>
                <a:latin typeface="Times New Roman"/>
                <a:ea typeface="MS Gothic"/>
              </a:rPr>
              <a:t>TGbf</a:t>
            </a:r>
            <a:r>
              <a:rPr lang="en-US" altLang="zh-CN" sz="2000" kern="0" dirty="0">
                <a:solidFill>
                  <a:srgbClr val="000000"/>
                </a:solidFill>
                <a:latin typeface="Times New Roman"/>
                <a:ea typeface="MS Gothic"/>
              </a:rPr>
              <a:t> </a:t>
            </a:r>
            <a:r>
              <a:rPr lang="en-US" altLang="zh-CN" sz="2000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(</a:t>
            </a:r>
            <a:r>
              <a:rPr lang="en-US" altLang="zh-CN" sz="2000" kern="0" dirty="0">
                <a:solidFill>
                  <a:srgbClr val="0000FF"/>
                </a:solidFill>
                <a:latin typeface="Times New Roman"/>
                <a:ea typeface="MS Gothic"/>
              </a:rPr>
              <a:t>January 18, 19, 21, 24, </a:t>
            </a:r>
            <a:r>
              <a:rPr lang="en-US" altLang="zh-CN" sz="2000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9am </a:t>
            </a:r>
            <a:r>
              <a:rPr lang="en-US" altLang="zh-CN" sz="2000" kern="0" dirty="0">
                <a:solidFill>
                  <a:srgbClr val="000000"/>
                </a:solidFill>
                <a:latin typeface="Times New Roman"/>
                <a:ea typeface="MS Gothic"/>
              </a:rPr>
              <a:t>- 11:00am ET)</a:t>
            </a:r>
          </a:p>
          <a:p>
            <a:pPr marL="720725" lvl="1" indent="-342900" algn="just" defTabSz="449263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</a:pPr>
            <a:r>
              <a:rPr lang="en-US" altLang="zh-CN" sz="2000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Presentation of technical submissions </a:t>
            </a:r>
            <a:r>
              <a:rPr lang="it-IT" altLang="zh-CN" sz="2000" kern="0" dirty="0">
                <a:solidFill>
                  <a:srgbClr val="000000"/>
                </a:solidFill>
                <a:latin typeface="Times New Roman"/>
                <a:ea typeface="MS Gothic"/>
              </a:rPr>
              <a:t>(e.g., Feedback type, general protocol and </a:t>
            </a:r>
            <a:r>
              <a:rPr lang="it-IT" altLang="zh-CN" sz="2000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procedure……)</a:t>
            </a:r>
            <a:endParaRPr lang="it-IT" altLang="zh-CN" sz="2000" kern="0" dirty="0">
              <a:solidFill>
                <a:srgbClr val="000000"/>
              </a:solidFill>
              <a:latin typeface="Times New Roman"/>
              <a:ea typeface="MS Gothic"/>
            </a:endParaRPr>
          </a:p>
          <a:p>
            <a:pPr marL="720725" lvl="1" indent="-342900" algn="just" defTabSz="449263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</a:pPr>
            <a:r>
              <a:rPr lang="en-US" altLang="zh-CN" sz="2000" kern="0" dirty="0">
                <a:solidFill>
                  <a:srgbClr val="000000"/>
                </a:solidFill>
                <a:latin typeface="Times New Roman"/>
                <a:ea typeface="MS Gothic"/>
              </a:rPr>
              <a:t>Developing the </a:t>
            </a:r>
            <a:r>
              <a:rPr lang="en-US" altLang="zh-CN" sz="2000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SFD and </a:t>
            </a:r>
            <a:r>
              <a:rPr lang="en-US" altLang="zh-CN" sz="2000" kern="0" dirty="0">
                <a:solidFill>
                  <a:srgbClr val="0000FF"/>
                </a:solidFill>
                <a:latin typeface="Times New Roman"/>
                <a:ea typeface="MS Gothic"/>
              </a:rPr>
              <a:t>D0.1</a:t>
            </a:r>
            <a:r>
              <a:rPr lang="en-US" altLang="zh-CN" sz="2000" kern="0" dirty="0">
                <a:solidFill>
                  <a:srgbClr val="000000"/>
                </a:solidFill>
                <a:latin typeface="Times New Roman"/>
                <a:ea typeface="MS Gothic"/>
              </a:rPr>
              <a:t> </a:t>
            </a:r>
            <a:endParaRPr lang="en-US" altLang="zh-CN" sz="2000" kern="0" dirty="0">
              <a:solidFill>
                <a:srgbClr val="000000"/>
              </a:solidFill>
              <a:latin typeface="Times New Roman"/>
              <a:ea typeface="MS Gothic"/>
            </a:endParaRPr>
          </a:p>
          <a:p>
            <a:pPr marL="720725" lvl="1" indent="-342900" algn="just" defTabSz="449263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</a:pPr>
            <a:endParaRPr lang="en-US" altLang="zh-CN" sz="2000" kern="0" dirty="0" smtClean="0">
              <a:solidFill>
                <a:srgbClr val="000000"/>
              </a:solidFill>
              <a:latin typeface="Times New Roman"/>
              <a:ea typeface="MS Gothic"/>
            </a:endParaRPr>
          </a:p>
          <a:p>
            <a:pPr marL="1657350" lvl="3" indent="-342900" algn="just" defTabSz="449263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US" altLang="zh-CN" sz="1600" kern="0" dirty="0">
              <a:solidFill>
                <a:srgbClr val="000000"/>
              </a:solidFill>
              <a:latin typeface="Times New Roman"/>
              <a:ea typeface="MS Gothic"/>
            </a:endParaRPr>
          </a:p>
          <a:p>
            <a:pPr marL="342900" lvl="0" indent="-342900" algn="just" defTabSz="449263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zh-CN" sz="2400" b="1" kern="0" dirty="0">
                <a:solidFill>
                  <a:srgbClr val="000000"/>
                </a:solidFill>
                <a:latin typeface="Times New Roman"/>
                <a:ea typeface="MS Gothic"/>
              </a:rPr>
              <a:t>Goals for </a:t>
            </a:r>
            <a:r>
              <a:rPr lang="en-US" altLang="zh-CN" sz="2400" b="1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the next two months</a:t>
            </a:r>
            <a:endParaRPr lang="en-US" altLang="zh-CN" sz="2400" b="1" kern="0" dirty="0">
              <a:solidFill>
                <a:srgbClr val="000000"/>
              </a:solidFill>
              <a:latin typeface="Times New Roman"/>
              <a:ea typeface="MS Gothic"/>
            </a:endParaRPr>
          </a:p>
          <a:p>
            <a:pPr marL="720725" lvl="1" indent="-342900" algn="just" defTabSz="449263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</a:pPr>
            <a:r>
              <a:rPr lang="en-US" altLang="zh-CN" sz="2000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Presentation </a:t>
            </a:r>
            <a:r>
              <a:rPr lang="en-US" altLang="zh-CN" sz="2000" kern="0" dirty="0">
                <a:solidFill>
                  <a:srgbClr val="000000"/>
                </a:solidFill>
                <a:latin typeface="Times New Roman"/>
                <a:ea typeface="MS Gothic"/>
              </a:rPr>
              <a:t>of technical </a:t>
            </a:r>
            <a:r>
              <a:rPr lang="en-US" altLang="zh-CN" sz="2000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submissions </a:t>
            </a:r>
            <a:r>
              <a:rPr lang="it-IT" altLang="zh-CN" sz="2000" kern="0" dirty="0">
                <a:solidFill>
                  <a:srgbClr val="000000"/>
                </a:solidFill>
                <a:latin typeface="Times New Roman"/>
                <a:ea typeface="MS Gothic"/>
              </a:rPr>
              <a:t>(e.g., </a:t>
            </a:r>
            <a:r>
              <a:rPr lang="it-IT" altLang="zh-CN" sz="2000" kern="0" dirty="0">
                <a:solidFill>
                  <a:srgbClr val="0000FF"/>
                </a:solidFill>
                <a:latin typeface="Times New Roman"/>
                <a:ea typeface="MS Gothic"/>
              </a:rPr>
              <a:t>PDT for </a:t>
            </a:r>
            <a:r>
              <a:rPr lang="it-IT" altLang="zh-CN" sz="2000" kern="0" dirty="0" smtClean="0">
                <a:solidFill>
                  <a:srgbClr val="0000FF"/>
                </a:solidFill>
                <a:latin typeface="Times New Roman"/>
                <a:ea typeface="MS Gothic"/>
              </a:rPr>
              <a:t>D0.1, </a:t>
            </a:r>
            <a:r>
              <a:rPr lang="it-IT" altLang="zh-CN" sz="2000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Feedback </a:t>
            </a:r>
            <a:r>
              <a:rPr lang="it-IT" altLang="zh-CN" sz="2000" kern="0" dirty="0">
                <a:solidFill>
                  <a:srgbClr val="000000"/>
                </a:solidFill>
                <a:latin typeface="Times New Roman"/>
                <a:ea typeface="MS Gothic"/>
              </a:rPr>
              <a:t>type, general protocol and </a:t>
            </a:r>
            <a:r>
              <a:rPr lang="it-IT" altLang="zh-CN" sz="2000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procedure ……)</a:t>
            </a:r>
            <a:endParaRPr lang="en-US" altLang="zh-CN" sz="2000" kern="0" dirty="0" smtClean="0">
              <a:solidFill>
                <a:srgbClr val="000000"/>
              </a:solidFill>
              <a:latin typeface="Times New Roman"/>
              <a:ea typeface="MS Gothic"/>
            </a:endParaRPr>
          </a:p>
          <a:p>
            <a:pPr marL="720725" lvl="1" indent="-342900" algn="just" defTabSz="449263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</a:pPr>
            <a:r>
              <a:rPr lang="en-US" altLang="zh-CN" sz="2000" kern="0" dirty="0">
                <a:solidFill>
                  <a:srgbClr val="000000"/>
                </a:solidFill>
                <a:latin typeface="Times New Roman"/>
                <a:ea typeface="MS Gothic"/>
              </a:rPr>
              <a:t>Speed up the technical discussion and developing the </a:t>
            </a:r>
            <a:r>
              <a:rPr lang="en-US" altLang="zh-CN" sz="2000" kern="0" dirty="0">
                <a:solidFill>
                  <a:srgbClr val="0000FF"/>
                </a:solidFill>
                <a:latin typeface="Times New Roman"/>
                <a:ea typeface="MS Gothic"/>
              </a:rPr>
              <a:t>SFD</a:t>
            </a:r>
            <a:r>
              <a:rPr lang="en-US" altLang="zh-CN" sz="2000" kern="0" dirty="0">
                <a:solidFill>
                  <a:srgbClr val="000000"/>
                </a:solidFill>
                <a:latin typeface="Times New Roman"/>
                <a:ea typeface="MS Gothic"/>
              </a:rPr>
              <a:t> and </a:t>
            </a:r>
            <a:r>
              <a:rPr lang="en-US" altLang="zh-CN" sz="2000" kern="0" dirty="0">
                <a:solidFill>
                  <a:srgbClr val="0000FF"/>
                </a:solidFill>
                <a:latin typeface="Times New Roman"/>
                <a:ea typeface="MS Gothic"/>
              </a:rPr>
              <a:t>D0.1</a:t>
            </a:r>
            <a:r>
              <a:rPr lang="en-US" altLang="zh-CN" sz="2000" kern="0" dirty="0">
                <a:solidFill>
                  <a:srgbClr val="000000"/>
                </a:solidFill>
                <a:latin typeface="Times New Roman"/>
                <a:ea typeface="MS Gothic"/>
              </a:rPr>
              <a:t> (Requested </a:t>
            </a:r>
            <a:r>
              <a:rPr lang="en-US" altLang="zh-CN" sz="2000" kern="0" dirty="0">
                <a:solidFill>
                  <a:srgbClr val="0000FF"/>
                </a:solidFill>
                <a:latin typeface="Times New Roman"/>
                <a:ea typeface="MS Gothic"/>
              </a:rPr>
              <a:t>3</a:t>
            </a:r>
            <a:r>
              <a:rPr lang="en-US" altLang="zh-CN" sz="2000" kern="0" dirty="0">
                <a:solidFill>
                  <a:srgbClr val="000000"/>
                </a:solidFill>
                <a:latin typeface="Times New Roman"/>
                <a:ea typeface="MS Gothic"/>
              </a:rPr>
              <a:t> calls per week)</a:t>
            </a:r>
          </a:p>
          <a:p>
            <a:pPr marL="720725" lvl="1" indent="-342900" algn="just" defTabSz="449263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</a:pPr>
            <a:endParaRPr lang="en-US" altLang="zh-CN" sz="2000" kern="0" dirty="0">
              <a:solidFill>
                <a:srgbClr val="000000"/>
              </a:solidFill>
              <a:latin typeface="Times New Roman"/>
              <a:ea typeface="MS Gothic"/>
            </a:endParaRPr>
          </a:p>
          <a:p>
            <a:pPr marL="1657350" lvl="3" indent="-342900" algn="just" defTabSz="449263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US" altLang="zh-CN" sz="1600" kern="0" dirty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</p:spTree>
    <p:extLst>
      <p:ext uri="{BB962C8B-B14F-4D97-AF65-F5344CB8AC3E}">
        <p14:creationId xmlns:p14="http://schemas.microsoft.com/office/powerpoint/2010/main" val="62311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61167"/>
            <a:ext cx="3659188" cy="457199"/>
          </a:xfrm>
        </p:spPr>
        <p:txBody>
          <a:bodyPr/>
          <a:lstStyle/>
          <a:p>
            <a:r>
              <a:rPr lang="en-US" altLang="zh-CN" sz="2400" dirty="0" err="1"/>
              <a:t>TGbf</a:t>
            </a:r>
            <a:r>
              <a:rPr lang="en-US" altLang="zh-CN" sz="2400" dirty="0"/>
              <a:t> Timeline (</a:t>
            </a:r>
            <a:r>
              <a:rPr lang="en-US" altLang="zh-CN" sz="2400" dirty="0">
                <a:solidFill>
                  <a:srgbClr val="FF0000"/>
                </a:solidFill>
              </a:rPr>
              <a:t>Updated</a:t>
            </a:r>
            <a:r>
              <a:rPr lang="en-US" altLang="zh-CN" sz="2400" dirty="0"/>
              <a:t>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52400" y="1485900"/>
            <a:ext cx="4724400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161925" lvl="1" indent="-233363" algn="just" defTabSz="685800" eaLnBrk="1" fontAlgn="auto" hangingPunct="1">
              <a:spcBef>
                <a:spcPts val="600"/>
              </a:spcBef>
              <a:spcAft>
                <a:spcPts val="450"/>
              </a:spcAft>
              <a:defRPr/>
            </a:pPr>
            <a:r>
              <a:rPr lang="en-US" altLang="zh-CN" sz="1600" kern="0" dirty="0">
                <a:solidFill>
                  <a:srgbClr val="000000"/>
                </a:solidFill>
              </a:rPr>
              <a:t>PAR approved		</a:t>
            </a:r>
            <a:r>
              <a:rPr lang="en-US" altLang="zh-CN" sz="1600" kern="0" dirty="0" smtClean="0">
                <a:solidFill>
                  <a:srgbClr val="000000"/>
                </a:solidFill>
              </a:rPr>
              <a:t>Sep </a:t>
            </a:r>
            <a:r>
              <a:rPr lang="en-US" altLang="zh-CN" sz="1600" kern="0" dirty="0">
                <a:solidFill>
                  <a:srgbClr val="000000"/>
                </a:solidFill>
              </a:rPr>
              <a:t>2020</a:t>
            </a:r>
          </a:p>
          <a:p>
            <a:pPr marL="161925" lvl="1" indent="-233363" algn="just" defTabSz="685800" eaLnBrk="1" fontAlgn="auto" hangingPunct="1">
              <a:spcBef>
                <a:spcPts val="600"/>
              </a:spcBef>
              <a:spcAft>
                <a:spcPts val="450"/>
              </a:spcAft>
              <a:defRPr/>
            </a:pPr>
            <a:r>
              <a:rPr lang="en-US" altLang="zh-CN" sz="1600" kern="0" dirty="0">
                <a:solidFill>
                  <a:srgbClr val="000000"/>
                </a:solidFill>
              </a:rPr>
              <a:t>First TG meeting		</a:t>
            </a:r>
            <a:r>
              <a:rPr lang="en-US" altLang="zh-CN" sz="1600" kern="0" dirty="0" smtClean="0">
                <a:solidFill>
                  <a:srgbClr val="000000"/>
                </a:solidFill>
              </a:rPr>
              <a:t>Oct </a:t>
            </a:r>
            <a:r>
              <a:rPr lang="en-US" altLang="zh-CN" sz="1600" kern="0" dirty="0">
                <a:solidFill>
                  <a:srgbClr val="000000"/>
                </a:solidFill>
              </a:rPr>
              <a:t>2020</a:t>
            </a:r>
          </a:p>
          <a:p>
            <a:pPr marL="161925" lvl="1" indent="-233363" algn="just" defTabSz="685800" eaLnBrk="1" fontAlgn="auto" hangingPunct="1">
              <a:spcBef>
                <a:spcPts val="600"/>
              </a:spcBef>
              <a:spcAft>
                <a:spcPts val="450"/>
              </a:spcAft>
              <a:defRPr/>
            </a:pPr>
            <a:r>
              <a:rPr lang="en-US" altLang="zh-CN" sz="1600" kern="0" dirty="0">
                <a:solidFill>
                  <a:srgbClr val="FF0000"/>
                </a:solidFill>
              </a:rPr>
              <a:t>Comment Collection (D0.1)	</a:t>
            </a:r>
            <a:r>
              <a:rPr lang="en-US" altLang="zh-CN" sz="1600" i="1" strike="sngStrike" kern="0" dirty="0" smtClean="0">
                <a:solidFill>
                  <a:srgbClr val="FF0000"/>
                </a:solidFill>
              </a:rPr>
              <a:t>Jan 2022</a:t>
            </a:r>
            <a:r>
              <a:rPr lang="en-US" altLang="zh-CN" sz="1600" i="1" kern="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Mar </a:t>
            </a:r>
            <a:r>
              <a:rPr lang="en-US" altLang="zh-CN" sz="1600" i="1" kern="0" dirty="0">
                <a:solidFill>
                  <a:srgbClr val="FF0000"/>
                </a:solidFill>
                <a:sym typeface="Wingdings" panose="05000000000000000000" pitchFamily="2" charset="2"/>
              </a:rPr>
              <a:t>2022</a:t>
            </a:r>
            <a:endParaRPr lang="en-US" altLang="zh-CN" sz="1600" i="1" kern="0" dirty="0">
              <a:solidFill>
                <a:srgbClr val="FF0000"/>
              </a:solidFill>
            </a:endParaRPr>
          </a:p>
          <a:p>
            <a:pPr marL="161925" lvl="1" indent="-233363" algn="just" defTabSz="685800" eaLnBrk="1" fontAlgn="auto" hangingPunct="1">
              <a:spcBef>
                <a:spcPts val="600"/>
              </a:spcBef>
              <a:spcAft>
                <a:spcPts val="450"/>
              </a:spcAft>
              <a:defRPr/>
            </a:pPr>
            <a:r>
              <a:rPr lang="en-US" altLang="zh-CN" sz="1600" kern="0" dirty="0">
                <a:solidFill>
                  <a:srgbClr val="FF0000"/>
                </a:solidFill>
              </a:rPr>
              <a:t>Initial Letter Ballot (D1.0)	</a:t>
            </a:r>
            <a:r>
              <a:rPr lang="en-US" altLang="zh-CN" sz="1600" i="1" strike="sngStrike" kern="0" dirty="0" smtClean="0">
                <a:solidFill>
                  <a:srgbClr val="FF0000"/>
                </a:solidFill>
              </a:rPr>
              <a:t>Jul 2022</a:t>
            </a:r>
            <a:r>
              <a:rPr lang="en-US" altLang="zh-CN" sz="1600" i="1" kern="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Sep</a:t>
            </a:r>
            <a:r>
              <a:rPr lang="en-US" altLang="zh-CN" sz="1600" i="1" kern="0" dirty="0" smtClean="0">
                <a:solidFill>
                  <a:srgbClr val="FF0000"/>
                </a:solidFill>
              </a:rPr>
              <a:t> </a:t>
            </a:r>
            <a:r>
              <a:rPr lang="en-US" altLang="zh-CN" sz="1600" i="1" kern="0" dirty="0">
                <a:solidFill>
                  <a:srgbClr val="FF0000"/>
                </a:solidFill>
              </a:rPr>
              <a:t>2022</a:t>
            </a:r>
          </a:p>
          <a:p>
            <a:pPr marL="161925" lvl="1" indent="-233363" algn="just" defTabSz="685800" eaLnBrk="1" fontAlgn="auto" hangingPunct="1">
              <a:spcBef>
                <a:spcPts val="600"/>
              </a:spcBef>
              <a:spcAft>
                <a:spcPts val="450"/>
              </a:spcAft>
              <a:defRPr/>
            </a:pPr>
            <a:r>
              <a:rPr lang="en-US" altLang="zh-CN" sz="1600" kern="0" dirty="0">
                <a:solidFill>
                  <a:srgbClr val="000000"/>
                </a:solidFill>
              </a:rPr>
              <a:t>Recirculation LB (D2.0)	</a:t>
            </a:r>
            <a:r>
              <a:rPr lang="en-US" altLang="zh-CN" sz="1600" kern="0" dirty="0" smtClean="0">
                <a:solidFill>
                  <a:srgbClr val="000000"/>
                </a:solidFill>
              </a:rPr>
              <a:t> </a:t>
            </a:r>
            <a:r>
              <a:rPr lang="en-US" altLang="zh-CN" sz="1600" i="1" kern="0" dirty="0" smtClean="0">
                <a:solidFill>
                  <a:srgbClr val="000000"/>
                </a:solidFill>
              </a:rPr>
              <a:t>Jan </a:t>
            </a:r>
            <a:r>
              <a:rPr lang="en-US" altLang="zh-CN" sz="1600" i="1" kern="0" dirty="0">
                <a:solidFill>
                  <a:srgbClr val="000000"/>
                </a:solidFill>
              </a:rPr>
              <a:t>2023</a:t>
            </a:r>
          </a:p>
          <a:p>
            <a:pPr marL="161925" lvl="1" indent="-233363" algn="just" defTabSz="685800" eaLnBrk="1" fontAlgn="auto" hangingPunct="1">
              <a:spcBef>
                <a:spcPts val="600"/>
              </a:spcBef>
              <a:spcAft>
                <a:spcPts val="450"/>
              </a:spcAft>
              <a:defRPr/>
            </a:pPr>
            <a:r>
              <a:rPr lang="en-US" altLang="zh-CN" sz="1600" kern="0" dirty="0">
                <a:solidFill>
                  <a:srgbClr val="000000"/>
                </a:solidFill>
              </a:rPr>
              <a:t>Recirculation LB (D3.0)	</a:t>
            </a:r>
            <a:r>
              <a:rPr lang="en-US" altLang="zh-CN" sz="1600" kern="0" dirty="0" smtClean="0">
                <a:solidFill>
                  <a:srgbClr val="000000"/>
                </a:solidFill>
              </a:rPr>
              <a:t> </a:t>
            </a:r>
            <a:r>
              <a:rPr lang="en-US" altLang="zh-CN" sz="1600" i="1" kern="0" dirty="0" smtClean="0"/>
              <a:t>May </a:t>
            </a:r>
            <a:r>
              <a:rPr lang="en-US" altLang="zh-CN" sz="1600" i="1" kern="0" dirty="0" smtClean="0">
                <a:solidFill>
                  <a:srgbClr val="000000"/>
                </a:solidFill>
              </a:rPr>
              <a:t>2023</a:t>
            </a:r>
            <a:endParaRPr lang="en-US" altLang="zh-CN" sz="1600" i="1" kern="0" dirty="0">
              <a:solidFill>
                <a:srgbClr val="000000"/>
              </a:solidFill>
            </a:endParaRPr>
          </a:p>
          <a:p>
            <a:pPr marL="161925" lvl="1" indent="-233363" algn="just" defTabSz="685800" eaLnBrk="1" fontAlgn="auto" hangingPunct="1">
              <a:spcBef>
                <a:spcPts val="600"/>
              </a:spcBef>
              <a:spcAft>
                <a:spcPts val="450"/>
              </a:spcAft>
              <a:defRPr/>
            </a:pPr>
            <a:r>
              <a:rPr lang="en-US" altLang="zh-CN" sz="1600" kern="0" dirty="0" smtClean="0">
                <a:solidFill>
                  <a:srgbClr val="FF0000"/>
                </a:solidFill>
              </a:rPr>
              <a:t>Recirculation LB (D4.0)	 </a:t>
            </a:r>
            <a:r>
              <a:rPr lang="en-US" altLang="zh-CN" sz="1600" i="1" kern="0" dirty="0" smtClean="0">
                <a:solidFill>
                  <a:srgbClr val="FF0000"/>
                </a:solidFill>
              </a:rPr>
              <a:t>July 2023</a:t>
            </a:r>
          </a:p>
          <a:p>
            <a:pPr marL="161925" lvl="1" indent="-233363" algn="just" defTabSz="685800" eaLnBrk="1" fontAlgn="auto" hangingPunct="1">
              <a:spcBef>
                <a:spcPts val="600"/>
              </a:spcBef>
              <a:spcAft>
                <a:spcPts val="450"/>
              </a:spcAft>
              <a:defRPr/>
            </a:pPr>
            <a:r>
              <a:rPr lang="en-US" altLang="zh-CN" sz="1600" kern="0" dirty="0" smtClean="0">
                <a:solidFill>
                  <a:srgbClr val="000000"/>
                </a:solidFill>
              </a:rPr>
              <a:t>Initial SA Ballot (D4.0)	 </a:t>
            </a:r>
            <a:r>
              <a:rPr lang="en-US" altLang="zh-CN" sz="1600" kern="0" dirty="0" smtClean="0"/>
              <a:t>Sep </a:t>
            </a:r>
            <a:r>
              <a:rPr lang="en-US" altLang="zh-CN" sz="1600" kern="0" dirty="0" smtClean="0">
                <a:solidFill>
                  <a:srgbClr val="000000"/>
                </a:solidFill>
              </a:rPr>
              <a:t>2023</a:t>
            </a:r>
          </a:p>
          <a:p>
            <a:pPr marL="161925" lvl="1" indent="-233363" algn="just" defTabSz="685800" eaLnBrk="1" fontAlgn="auto" hangingPunct="1">
              <a:spcBef>
                <a:spcPts val="600"/>
              </a:spcBef>
              <a:spcAft>
                <a:spcPts val="450"/>
              </a:spcAft>
              <a:defRPr/>
            </a:pPr>
            <a:r>
              <a:rPr lang="en-US" altLang="zh-CN" sz="1600" kern="0" dirty="0" smtClean="0">
                <a:solidFill>
                  <a:srgbClr val="000000"/>
                </a:solidFill>
              </a:rPr>
              <a:t>Final </a:t>
            </a:r>
            <a:r>
              <a:rPr lang="en-US" altLang="zh-CN" sz="1600" kern="0" dirty="0">
                <a:solidFill>
                  <a:srgbClr val="000000"/>
                </a:solidFill>
              </a:rPr>
              <a:t>802.11 WG approval	</a:t>
            </a:r>
            <a:r>
              <a:rPr lang="en-US" altLang="zh-CN" sz="1600" i="1" kern="0" dirty="0" smtClean="0">
                <a:solidFill>
                  <a:srgbClr val="000000"/>
                </a:solidFill>
              </a:rPr>
              <a:t>July </a:t>
            </a:r>
            <a:r>
              <a:rPr lang="en-US" altLang="zh-CN" sz="1600" i="1" kern="0" dirty="0">
                <a:solidFill>
                  <a:srgbClr val="000000"/>
                </a:solidFill>
              </a:rPr>
              <a:t>2024 </a:t>
            </a:r>
          </a:p>
          <a:p>
            <a:pPr marL="161925" lvl="1" indent="-233363" algn="just" defTabSz="685800" eaLnBrk="1" fontAlgn="auto" hangingPunct="1">
              <a:spcBef>
                <a:spcPts val="600"/>
              </a:spcBef>
              <a:spcAft>
                <a:spcPts val="450"/>
              </a:spcAft>
              <a:defRPr/>
            </a:pPr>
            <a:r>
              <a:rPr lang="en-US" altLang="zh-CN" sz="1600" kern="0" dirty="0">
                <a:solidFill>
                  <a:srgbClr val="000000"/>
                </a:solidFill>
              </a:rPr>
              <a:t>802 EC approval		</a:t>
            </a:r>
            <a:r>
              <a:rPr lang="en-US" altLang="zh-CN" sz="1600" i="1" kern="0" dirty="0" smtClean="0">
                <a:solidFill>
                  <a:srgbClr val="000000"/>
                </a:solidFill>
              </a:rPr>
              <a:t>July </a:t>
            </a:r>
            <a:r>
              <a:rPr lang="en-US" altLang="zh-CN" sz="1600" i="1" kern="0" dirty="0">
                <a:solidFill>
                  <a:srgbClr val="000000"/>
                </a:solidFill>
              </a:rPr>
              <a:t>2024 </a:t>
            </a:r>
          </a:p>
          <a:p>
            <a:pPr marL="161925" lvl="1" indent="-233363" algn="just" defTabSz="685800" eaLnBrk="1" fontAlgn="auto" hangingPunct="1">
              <a:spcBef>
                <a:spcPts val="600"/>
              </a:spcBef>
              <a:spcAft>
                <a:spcPts val="450"/>
              </a:spcAft>
              <a:defRPr/>
            </a:pPr>
            <a:r>
              <a:rPr lang="en-US" altLang="zh-CN" sz="1600" kern="0" dirty="0" err="1">
                <a:solidFill>
                  <a:srgbClr val="000000"/>
                </a:solidFill>
              </a:rPr>
              <a:t>RevCom</a:t>
            </a:r>
            <a:r>
              <a:rPr lang="en-US" altLang="zh-CN" sz="1600" kern="0" dirty="0">
                <a:solidFill>
                  <a:srgbClr val="000000"/>
                </a:solidFill>
              </a:rPr>
              <a:t> and SASB </a:t>
            </a:r>
            <a:r>
              <a:rPr lang="en-US" altLang="zh-CN" sz="1600" kern="0" dirty="0" smtClean="0">
                <a:solidFill>
                  <a:srgbClr val="000000"/>
                </a:solidFill>
              </a:rPr>
              <a:t>approval</a:t>
            </a:r>
            <a:r>
              <a:rPr lang="en-US" altLang="zh-CN" sz="1200" kern="0" dirty="0">
                <a:solidFill>
                  <a:srgbClr val="000000"/>
                </a:solidFill>
              </a:rPr>
              <a:t> </a:t>
            </a:r>
            <a:r>
              <a:rPr lang="en-US" altLang="zh-CN" sz="1200" kern="0" dirty="0" smtClean="0">
                <a:solidFill>
                  <a:srgbClr val="000000"/>
                </a:solidFill>
              </a:rPr>
              <a:t>	</a:t>
            </a:r>
            <a:r>
              <a:rPr lang="en-US" altLang="zh-CN" sz="1600" kern="0" dirty="0" smtClean="0">
                <a:solidFill>
                  <a:srgbClr val="000000"/>
                </a:solidFill>
              </a:rPr>
              <a:t>Sep </a:t>
            </a:r>
            <a:r>
              <a:rPr lang="en-US" altLang="zh-CN" sz="1600" kern="0" dirty="0">
                <a:solidFill>
                  <a:srgbClr val="000000"/>
                </a:solidFill>
              </a:rPr>
              <a:t>2024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4980781" y="861167"/>
            <a:ext cx="4114801" cy="411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685800" eaLnBrk="1" fontAlgn="auto" hangingPunct="1">
              <a:spcAft>
                <a:spcPts val="0"/>
              </a:spcAft>
              <a:buNone/>
              <a:defRPr/>
            </a:pPr>
            <a:r>
              <a:rPr lang="en-US" altLang="zh-CN" kern="0" dirty="0">
                <a:solidFill>
                  <a:srgbClr val="000000"/>
                </a:solidFill>
              </a:rPr>
              <a:t>Timeline for </a:t>
            </a:r>
            <a:r>
              <a:rPr lang="en-US" altLang="zh-CN" kern="0" dirty="0">
                <a:solidFill>
                  <a:srgbClr val="0000FF"/>
                </a:solidFill>
              </a:rPr>
              <a:t>D0.1 </a:t>
            </a:r>
            <a:r>
              <a:rPr lang="en-US" altLang="zh-CN" kern="0" dirty="0">
                <a:solidFill>
                  <a:srgbClr val="000000"/>
                </a:solidFill>
              </a:rPr>
              <a:t>(Tentative)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105400" y="1428750"/>
            <a:ext cx="4038600" cy="474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134541" indent="-134541" defTabSz="685800" eaLnBrk="1" fontAlgn="auto" hangingPunct="1">
              <a:spcBef>
                <a:spcPts val="450"/>
              </a:spcBef>
              <a:spcAft>
                <a:spcPts val="0"/>
              </a:spcAft>
              <a:defRPr/>
            </a:pPr>
            <a:r>
              <a:rPr lang="en-US" altLang="zh-CN" sz="1600" kern="0" dirty="0">
                <a:solidFill>
                  <a:schemeClr val="bg1">
                    <a:lumMod val="50000"/>
                  </a:schemeClr>
                </a:solidFill>
              </a:rPr>
              <a:t>Week of January 3</a:t>
            </a:r>
          </a:p>
          <a:p>
            <a:pPr marL="269081" lvl="1" indent="-145256" defTabSz="685800" eaLnBrk="1" fontAlgn="auto" hangingPunct="1">
              <a:spcBef>
                <a:spcPts val="450"/>
              </a:spcBef>
              <a:spcAft>
                <a:spcPts val="0"/>
              </a:spcAft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>
                <a:solidFill>
                  <a:srgbClr val="FFFFFF">
                    <a:lumMod val="50000"/>
                  </a:srgbClr>
                </a:solidFill>
              </a:rPr>
              <a:t>Editor provides initial list of topics (and updated SFD revision)  </a:t>
            </a:r>
            <a:r>
              <a:rPr lang="en-US" altLang="zh-CN" sz="1100" kern="0" dirty="0" smtClean="0">
                <a:solidFill>
                  <a:srgbClr val="FFFFFF">
                    <a:lumMod val="50000"/>
                  </a:srgbClr>
                </a:solidFill>
              </a:rPr>
              <a:t>				(Tuesday)</a:t>
            </a:r>
          </a:p>
          <a:p>
            <a:pPr marL="269081" lvl="1" indent="-145256" defTabSz="685800" eaLnBrk="1" fontAlgn="auto" hangingPunct="1">
              <a:spcBef>
                <a:spcPts val="450"/>
              </a:spcBef>
              <a:spcAft>
                <a:spcPts val="0"/>
              </a:spcAft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>
                <a:solidFill>
                  <a:srgbClr val="FFFFFF">
                    <a:lumMod val="50000"/>
                  </a:srgbClr>
                </a:solidFill>
              </a:rPr>
              <a:t>Chair issues call for volunteers		(Tuesday)</a:t>
            </a:r>
          </a:p>
          <a:p>
            <a:pPr marL="269081" lvl="1" indent="-145256" defTabSz="685800" eaLnBrk="1" fontAlgn="auto" hangingPunct="1">
              <a:spcBef>
                <a:spcPts val="450"/>
              </a:spcBef>
              <a:spcAft>
                <a:spcPts val="0"/>
              </a:spcAft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>
                <a:solidFill>
                  <a:schemeClr val="bg1">
                    <a:lumMod val="50000"/>
                  </a:schemeClr>
                </a:solidFill>
              </a:rPr>
              <a:t>POCs </a:t>
            </a:r>
            <a:r>
              <a:rPr lang="en-US" altLang="zh-CN" sz="1100" kern="0" dirty="0">
                <a:solidFill>
                  <a:schemeClr val="bg1">
                    <a:lumMod val="50000"/>
                  </a:schemeClr>
                </a:solidFill>
              </a:rPr>
              <a:t>and volunteers are identified for topics in the initial list     </a:t>
            </a:r>
            <a:r>
              <a:rPr lang="en-US" altLang="zh-CN" sz="1100" kern="0" dirty="0" smtClean="0">
                <a:solidFill>
                  <a:schemeClr val="bg1">
                    <a:lumMod val="50000"/>
                  </a:schemeClr>
                </a:solidFill>
              </a:rPr>
              <a:t>				(</a:t>
            </a:r>
            <a:r>
              <a:rPr lang="en-US" altLang="zh-CN" sz="1100" kern="0" dirty="0">
                <a:solidFill>
                  <a:schemeClr val="bg1">
                    <a:lumMod val="50000"/>
                  </a:schemeClr>
                </a:solidFill>
              </a:rPr>
              <a:t>Friday)</a:t>
            </a:r>
          </a:p>
          <a:p>
            <a:pPr marL="134541" indent="-134541" defTabSz="685800" eaLnBrk="1" fontAlgn="auto" hangingPunct="1">
              <a:spcBef>
                <a:spcPts val="450"/>
              </a:spcBef>
              <a:spcAft>
                <a:spcPts val="0"/>
              </a:spcAft>
            </a:pPr>
            <a:r>
              <a:rPr lang="en-US" altLang="zh-CN" sz="1600" kern="0" dirty="0">
                <a:solidFill>
                  <a:srgbClr val="000000"/>
                </a:solidFill>
              </a:rPr>
              <a:t>January </a:t>
            </a:r>
            <a:r>
              <a:rPr lang="en-US" altLang="zh-CN" sz="1600" strike="sngStrike" kern="0" dirty="0" smtClean="0">
                <a:solidFill>
                  <a:srgbClr val="000000"/>
                </a:solidFill>
              </a:rPr>
              <a:t>21</a:t>
            </a:r>
            <a:r>
              <a:rPr lang="en-US" altLang="zh-CN" sz="1600" kern="0" dirty="0" smtClean="0">
                <a:solidFill>
                  <a:srgbClr val="000000"/>
                </a:solidFill>
              </a:rPr>
              <a:t>28, </a:t>
            </a:r>
            <a:r>
              <a:rPr lang="en-US" altLang="zh-CN" sz="1600" kern="0" dirty="0">
                <a:solidFill>
                  <a:srgbClr val="000000"/>
                </a:solidFill>
              </a:rPr>
              <a:t>2022</a:t>
            </a:r>
          </a:p>
          <a:p>
            <a:pPr marL="269081" lvl="1" indent="-145256" defTabSz="685800" eaLnBrk="1" fontAlgn="auto" hangingPunct="1">
              <a:spcBef>
                <a:spcPts val="450"/>
              </a:spcBef>
              <a:spcAft>
                <a:spcPts val="0"/>
              </a:spcAft>
              <a:buFont typeface="微软雅黑" panose="020B0503020204020204" pitchFamily="34" charset="-122"/>
              <a:buChar char="–"/>
            </a:pPr>
            <a:r>
              <a:rPr lang="en-US" altLang="zh-CN" sz="1200" kern="0" dirty="0"/>
              <a:t>Deadline for </a:t>
            </a:r>
            <a:r>
              <a:rPr lang="en-US" altLang="zh-CN" sz="1200" kern="0" dirty="0">
                <a:solidFill>
                  <a:srgbClr val="0000FF"/>
                </a:solidFill>
              </a:rPr>
              <a:t>baseline document </a:t>
            </a:r>
            <a:r>
              <a:rPr lang="en-US" altLang="zh-CN" sz="1200" kern="0" dirty="0"/>
              <a:t>for each topic (in the initial list) to be uploaded</a:t>
            </a:r>
          </a:p>
          <a:p>
            <a:pPr marL="134541" indent="-134541" defTabSz="685800" eaLnBrk="1" fontAlgn="auto" hangingPunct="1">
              <a:spcBef>
                <a:spcPts val="450"/>
              </a:spcBef>
              <a:spcAft>
                <a:spcPts val="0"/>
              </a:spcAft>
            </a:pPr>
            <a:r>
              <a:rPr lang="en-US" altLang="zh-CN" sz="1600" kern="0" dirty="0">
                <a:solidFill>
                  <a:srgbClr val="000000"/>
                </a:solidFill>
              </a:rPr>
              <a:t>March 2022 IEEE Plenary</a:t>
            </a:r>
          </a:p>
          <a:p>
            <a:pPr marL="269081" lvl="1" indent="-145256" defTabSz="685800" eaLnBrk="1" fontAlgn="auto" hangingPunct="1">
              <a:spcBef>
                <a:spcPts val="450"/>
              </a:spcBef>
              <a:spcAft>
                <a:spcPts val="0"/>
              </a:spcAft>
              <a:buFont typeface="微软雅黑" panose="020B0503020204020204" pitchFamily="34" charset="-122"/>
              <a:buChar char="–"/>
            </a:pPr>
            <a:r>
              <a:rPr lang="en-US" altLang="zh-CN" sz="1200" kern="0" dirty="0"/>
              <a:t>Deadline for contributions to </a:t>
            </a:r>
            <a:r>
              <a:rPr lang="en-US" altLang="zh-CN" sz="1200" kern="0" dirty="0">
                <a:solidFill>
                  <a:srgbClr val="0000FF"/>
                </a:solidFill>
              </a:rPr>
              <a:t>pass motion </a:t>
            </a:r>
            <a:r>
              <a:rPr lang="en-US" altLang="zh-CN" sz="1200" kern="0" dirty="0"/>
              <a:t>and be included in D0.1</a:t>
            </a:r>
          </a:p>
          <a:p>
            <a:pPr marL="269081" lvl="1" indent="-145256" defTabSz="685800" eaLnBrk="1" fontAlgn="auto" hangingPunct="1">
              <a:spcBef>
                <a:spcPts val="450"/>
              </a:spcBef>
              <a:spcAft>
                <a:spcPts val="0"/>
              </a:spcAft>
              <a:buFont typeface="微软雅黑" panose="020B0503020204020204" pitchFamily="34" charset="-122"/>
              <a:buChar char="–"/>
            </a:pPr>
            <a:r>
              <a:rPr lang="en-US" altLang="zh-CN" sz="1200" kern="0" dirty="0"/>
              <a:t>Seek </a:t>
            </a:r>
            <a:r>
              <a:rPr lang="en-US" altLang="zh-CN" sz="1200" kern="0" dirty="0" err="1"/>
              <a:t>TGbf</a:t>
            </a:r>
            <a:r>
              <a:rPr lang="en-US" altLang="zh-CN" sz="1200" kern="0" dirty="0"/>
              <a:t> </a:t>
            </a:r>
            <a:r>
              <a:rPr lang="en-US" altLang="zh-CN" sz="1200" kern="0" dirty="0">
                <a:solidFill>
                  <a:srgbClr val="0000FF"/>
                </a:solidFill>
              </a:rPr>
              <a:t>approval</a:t>
            </a:r>
            <a:r>
              <a:rPr lang="en-US" altLang="zh-CN" sz="1200" kern="0" dirty="0"/>
              <a:t> to go to comment collection  (“Move to Approve a 30-day comment collection on </a:t>
            </a:r>
            <a:r>
              <a:rPr lang="en-US" altLang="zh-CN" sz="1200" kern="0" dirty="0" err="1"/>
              <a:t>TGbf</a:t>
            </a:r>
            <a:r>
              <a:rPr lang="en-US" altLang="zh-CN" sz="1200" kern="0" dirty="0"/>
              <a:t> D0.1?”)</a:t>
            </a:r>
          </a:p>
          <a:p>
            <a:pPr marL="134541" indent="-134541" defTabSz="685800" eaLnBrk="1" fontAlgn="auto" hangingPunct="1">
              <a:spcBef>
                <a:spcPts val="450"/>
              </a:spcBef>
              <a:spcAft>
                <a:spcPts val="0"/>
              </a:spcAft>
            </a:pPr>
            <a:r>
              <a:rPr lang="en-US" altLang="zh-CN" sz="1600" kern="0" dirty="0">
                <a:solidFill>
                  <a:srgbClr val="000000"/>
                </a:solidFill>
              </a:rPr>
              <a:t>March 28 (Monday, two weeks after March 2022 Plenary)</a:t>
            </a:r>
          </a:p>
          <a:p>
            <a:pPr marL="269081" lvl="1" indent="-145256" defTabSz="685800" eaLnBrk="1" fontAlgn="auto" hangingPunct="1">
              <a:spcBef>
                <a:spcPts val="450"/>
              </a:spcBef>
              <a:spcAft>
                <a:spcPts val="0"/>
              </a:spcAft>
              <a:buFont typeface="微软雅黑" panose="020B0503020204020204" pitchFamily="34" charset="-122"/>
              <a:buChar char="–"/>
            </a:pPr>
            <a:r>
              <a:rPr lang="en-US" altLang="zh-CN" sz="1200" kern="0" dirty="0"/>
              <a:t>Editor releases </a:t>
            </a:r>
            <a:r>
              <a:rPr lang="en-US" altLang="zh-CN" sz="1200" kern="0" dirty="0">
                <a:solidFill>
                  <a:srgbClr val="0000FF"/>
                </a:solidFill>
              </a:rPr>
              <a:t>D0.1</a:t>
            </a:r>
          </a:p>
          <a:p>
            <a:pPr marL="269081" lvl="1" indent="-145256" defTabSz="685800" eaLnBrk="1" fontAlgn="auto" hangingPunct="1">
              <a:spcBef>
                <a:spcPts val="450"/>
              </a:spcBef>
              <a:spcAft>
                <a:spcPts val="0"/>
              </a:spcAft>
              <a:buFont typeface="微软雅黑" panose="020B0503020204020204" pitchFamily="34" charset="-122"/>
              <a:buChar char="–"/>
            </a:pPr>
            <a:r>
              <a:rPr lang="en-US" altLang="zh-CN" sz="1200" kern="0" dirty="0"/>
              <a:t>If the Motion is favorable, the TG chair sends a </a:t>
            </a:r>
            <a:r>
              <a:rPr lang="en-US" altLang="zh-CN" sz="1200" kern="0" dirty="0">
                <a:solidFill>
                  <a:srgbClr val="0000FF"/>
                </a:solidFill>
              </a:rPr>
              <a:t>request</a:t>
            </a:r>
            <a:r>
              <a:rPr lang="en-US" altLang="zh-CN" sz="1200" kern="0" dirty="0"/>
              <a:t> to the WG chair (Dorothy) to start the comment collection</a:t>
            </a:r>
          </a:p>
          <a:p>
            <a:pPr marL="269081" lvl="1" indent="-145256" defTabSz="685800" eaLnBrk="1" fontAlgn="auto" hangingPunct="1">
              <a:spcBef>
                <a:spcPts val="450"/>
              </a:spcBef>
              <a:spcAft>
                <a:spcPts val="0"/>
              </a:spcAft>
              <a:buFont typeface="微软雅黑" panose="020B0503020204020204" pitchFamily="34" charset="-122"/>
              <a:buChar char="–"/>
            </a:pPr>
            <a:r>
              <a:rPr lang="en-US" altLang="zh-CN" sz="1200" kern="0" dirty="0"/>
              <a:t>30-day comment collection window </a:t>
            </a:r>
            <a:r>
              <a:rPr lang="en-US" altLang="zh-CN" sz="1200" kern="0" dirty="0">
                <a:solidFill>
                  <a:srgbClr val="0000FF"/>
                </a:solidFill>
              </a:rPr>
              <a:t>opens</a:t>
            </a:r>
          </a:p>
        </p:txBody>
      </p:sp>
      <p:sp>
        <p:nvSpPr>
          <p:cNvPr id="4" name="左大括号 3"/>
          <p:cNvSpPr/>
          <p:nvPr/>
        </p:nvSpPr>
        <p:spPr bwMode="auto">
          <a:xfrm>
            <a:off x="4876800" y="1524000"/>
            <a:ext cx="207962" cy="4800600"/>
          </a:xfrm>
          <a:prstGeom prst="leftBrace">
            <a:avLst>
              <a:gd name="adj1" fmla="val 8333"/>
              <a:gd name="adj2" fmla="val 18807"/>
            </a:avLst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>
              <a:buClr>
                <a:srgbClr val="000000"/>
              </a:buClr>
              <a:buSzPct val="100000"/>
            </a:pPr>
            <a:endParaRPr lang="zh-CN" altLang="en-US" sz="180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49244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altLang="zh-CN" dirty="0"/>
              <a:t>Tony Xiao Han (</a:t>
            </a:r>
            <a:r>
              <a:rPr lang="en-GB" altLang="zh-CN" dirty="0" smtClean="0"/>
              <a:t>Huawei</a:t>
            </a:r>
            <a:r>
              <a:rPr lang="en-US" altLang="en-US" dirty="0" smtClean="0"/>
              <a:t>)</a:t>
            </a:r>
            <a:endParaRPr lang="en-US" altLang="zh-CN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altLang="en-US" sz="2800" dirty="0"/>
              <a:t>Teleconference Schedule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0" y="914399"/>
            <a:ext cx="9144000" cy="556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22860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1" indent="-22860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zh-CN" sz="1600" b="1" dirty="0">
                <a:cs typeface="Times New Roman" panose="02020603050405020304" pitchFamily="18" charset="0"/>
              </a:rPr>
              <a:t>Confirmed:</a:t>
            </a:r>
          </a:p>
          <a:p>
            <a:pPr marL="400050" lvl="2" indent="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None/>
              <a:defRPr/>
            </a:pPr>
            <a:r>
              <a:rPr lang="en-US" altLang="zh-CN" b="1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January </a:t>
            </a:r>
            <a:r>
              <a:rPr lang="en-US" altLang="zh-CN" b="1" dirty="0">
                <a:solidFill>
                  <a:srgbClr val="00B050"/>
                </a:solidFill>
                <a:cs typeface="Times New Roman" panose="02020603050405020304" pitchFamily="18" charset="0"/>
              </a:rPr>
              <a:t>Interim</a:t>
            </a:r>
            <a:endParaRPr lang="en-US" altLang="zh-CN" b="1" dirty="0" smtClean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January 18 </a:t>
            </a:r>
            <a:r>
              <a:rPr lang="en-US" altLang="zh-CN" dirty="0">
                <a:solidFill>
                  <a:srgbClr val="00B050"/>
                </a:solidFill>
                <a:cs typeface="Times New Roman" panose="02020603050405020304" pitchFamily="18" charset="0"/>
              </a:rPr>
              <a:t>(Tuesday), </a:t>
            </a:r>
            <a:r>
              <a:rPr lang="en-US" altLang="zh-CN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9am </a:t>
            </a:r>
            <a:r>
              <a:rPr lang="en-US" altLang="zh-CN" dirty="0">
                <a:solidFill>
                  <a:srgbClr val="00B050"/>
                </a:solidFill>
                <a:cs typeface="Times New Roman" panose="02020603050405020304" pitchFamily="18" charset="0"/>
              </a:rPr>
              <a:t>- </a:t>
            </a:r>
            <a:r>
              <a:rPr lang="en-US" altLang="zh-CN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11:00am </a:t>
            </a:r>
            <a:r>
              <a:rPr lang="en-US" altLang="zh-CN" dirty="0">
                <a:solidFill>
                  <a:srgbClr val="00B050"/>
                </a:solidFill>
                <a:cs typeface="Times New Roman" panose="02020603050405020304" pitchFamily="18" charset="0"/>
              </a:rPr>
              <a:t>ET </a:t>
            </a:r>
            <a:r>
              <a:rPr lang="en-US" altLang="zh-CN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	January 19 (Wednesday), 9am </a:t>
            </a:r>
            <a:r>
              <a:rPr lang="en-US" altLang="zh-CN" dirty="0">
                <a:solidFill>
                  <a:srgbClr val="00B050"/>
                </a:solidFill>
                <a:cs typeface="Times New Roman" panose="02020603050405020304" pitchFamily="18" charset="0"/>
              </a:rPr>
              <a:t>- </a:t>
            </a:r>
            <a:r>
              <a:rPr lang="en-US" altLang="zh-CN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11:00am ET</a:t>
            </a:r>
            <a:endParaRPr lang="en-US" altLang="zh-CN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January 21 (Friday</a:t>
            </a:r>
            <a:r>
              <a:rPr lang="en-US" altLang="zh-CN" dirty="0">
                <a:solidFill>
                  <a:srgbClr val="00B050"/>
                </a:solidFill>
                <a:cs typeface="Times New Roman" panose="02020603050405020304" pitchFamily="18" charset="0"/>
              </a:rPr>
              <a:t>),    </a:t>
            </a:r>
            <a:r>
              <a:rPr lang="en-US" altLang="zh-CN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9am </a:t>
            </a:r>
            <a:r>
              <a:rPr lang="en-US" altLang="zh-CN" dirty="0">
                <a:solidFill>
                  <a:srgbClr val="00B050"/>
                </a:solidFill>
                <a:cs typeface="Times New Roman" panose="02020603050405020304" pitchFamily="18" charset="0"/>
              </a:rPr>
              <a:t>- </a:t>
            </a:r>
            <a:r>
              <a:rPr lang="en-US" altLang="zh-CN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11:00am ET	January 24 (Monday</a:t>
            </a:r>
            <a:r>
              <a:rPr lang="en-US" altLang="zh-CN" dirty="0">
                <a:solidFill>
                  <a:srgbClr val="00B050"/>
                </a:solidFill>
                <a:cs typeface="Times New Roman" panose="02020603050405020304" pitchFamily="18" charset="0"/>
              </a:rPr>
              <a:t>), </a:t>
            </a:r>
            <a:r>
              <a:rPr lang="en-US" altLang="zh-CN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9am </a:t>
            </a:r>
            <a:r>
              <a:rPr lang="en-US" altLang="zh-CN" dirty="0">
                <a:solidFill>
                  <a:srgbClr val="00B050"/>
                </a:solidFill>
                <a:cs typeface="Times New Roman" panose="02020603050405020304" pitchFamily="18" charset="0"/>
              </a:rPr>
              <a:t>- </a:t>
            </a:r>
            <a:r>
              <a:rPr lang="en-US" altLang="zh-CN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11:00am ET</a:t>
            </a:r>
          </a:p>
          <a:p>
            <a:pPr marL="400050" lvl="2" indent="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None/>
              <a:defRPr/>
            </a:pPr>
            <a:r>
              <a:rPr lang="en-US" altLang="zh-CN" sz="10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	        </a:t>
            </a:r>
            <a:r>
              <a:rPr lang="en-US" altLang="zh-CN" sz="1100" dirty="0">
                <a:cs typeface="Times New Roman" panose="02020603050405020304" pitchFamily="18" charset="0"/>
              </a:rPr>
              <a:t>(January </a:t>
            </a:r>
            <a:r>
              <a:rPr lang="en-US" altLang="zh-CN" sz="1100" dirty="0" smtClean="0">
                <a:cs typeface="Times New Roman" panose="02020603050405020304" pitchFamily="18" charset="0"/>
              </a:rPr>
              <a:t>28, deadline </a:t>
            </a:r>
            <a:r>
              <a:rPr lang="en-US" altLang="zh-CN" sz="1100" dirty="0">
                <a:cs typeface="Times New Roman" panose="02020603050405020304" pitchFamily="18" charset="0"/>
              </a:rPr>
              <a:t>for baseline document for each topic (in the initial list) to be uploaded)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February     7  </a:t>
            </a:r>
            <a:r>
              <a:rPr lang="en-US" altLang="zh-CN" dirty="0">
                <a:solidFill>
                  <a:srgbClr val="00B050"/>
                </a:solidFill>
                <a:cs typeface="Times New Roman" panose="02020603050405020304" pitchFamily="18" charset="0"/>
              </a:rPr>
              <a:t>(Monday),  9am - 11:00am ET 		</a:t>
            </a:r>
            <a:r>
              <a:rPr lang="en-US" altLang="zh-CN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February    8   </a:t>
            </a:r>
            <a:r>
              <a:rPr lang="en-US" altLang="zh-CN" dirty="0">
                <a:solidFill>
                  <a:srgbClr val="00B050"/>
                </a:solidFill>
                <a:cs typeface="Times New Roman" panose="02020603050405020304" pitchFamily="18" charset="0"/>
              </a:rPr>
              <a:t>(Tuesday),  9am - 11:00am </a:t>
            </a:r>
            <a:r>
              <a:rPr lang="en-US" altLang="zh-CN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February   </a:t>
            </a:r>
            <a:r>
              <a:rPr lang="en-US" altLang="zh-CN" dirty="0">
                <a:solidFill>
                  <a:srgbClr val="00B050"/>
                </a:solidFill>
                <a:cs typeface="Times New Roman" panose="02020603050405020304" pitchFamily="18" charset="0"/>
              </a:rPr>
              <a:t>10  (Thursday), </a:t>
            </a:r>
            <a:r>
              <a:rPr lang="en-US" altLang="zh-CN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10pm - 12:00am ET</a:t>
            </a:r>
            <a:endParaRPr lang="en-US" altLang="zh-CN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February   14  </a:t>
            </a:r>
            <a:r>
              <a:rPr lang="en-US" altLang="zh-CN" dirty="0">
                <a:solidFill>
                  <a:srgbClr val="00B050"/>
                </a:solidFill>
                <a:cs typeface="Times New Roman" panose="02020603050405020304" pitchFamily="18" charset="0"/>
              </a:rPr>
              <a:t>(Monday),  </a:t>
            </a:r>
            <a:r>
              <a:rPr lang="en-US" altLang="zh-CN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 9am </a:t>
            </a:r>
            <a:r>
              <a:rPr lang="en-US" altLang="zh-CN" dirty="0">
                <a:solidFill>
                  <a:srgbClr val="00B050"/>
                </a:solidFill>
                <a:cs typeface="Times New Roman" panose="02020603050405020304" pitchFamily="18" charset="0"/>
              </a:rPr>
              <a:t>- 11:00am ET 		</a:t>
            </a:r>
            <a:r>
              <a:rPr lang="en-US" altLang="zh-CN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February  15   </a:t>
            </a:r>
            <a:r>
              <a:rPr lang="en-US" altLang="zh-CN" dirty="0">
                <a:solidFill>
                  <a:srgbClr val="00B050"/>
                </a:solidFill>
                <a:cs typeface="Times New Roman" panose="02020603050405020304" pitchFamily="18" charset="0"/>
              </a:rPr>
              <a:t>(Tuesday),  9am - 11:00am ET</a:t>
            </a:r>
          </a:p>
          <a:p>
            <a:pPr marL="685800" lvl="2" indent="-285750" algn="just" defTabSz="914400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February   17  (Thursday), 10pm </a:t>
            </a:r>
            <a:r>
              <a:rPr lang="en-US" altLang="zh-CN" dirty="0">
                <a:solidFill>
                  <a:srgbClr val="00B050"/>
                </a:solidFill>
                <a:cs typeface="Times New Roman" panose="02020603050405020304" pitchFamily="18" charset="0"/>
              </a:rPr>
              <a:t>- </a:t>
            </a:r>
            <a:r>
              <a:rPr lang="en-US" altLang="zh-CN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12:00am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                                                                                        February   22   </a:t>
            </a:r>
            <a:r>
              <a:rPr lang="en-US" altLang="zh-CN" dirty="0">
                <a:solidFill>
                  <a:srgbClr val="00B050"/>
                </a:solidFill>
                <a:cs typeface="Times New Roman" panose="02020603050405020304" pitchFamily="18" charset="0"/>
              </a:rPr>
              <a:t>(Tuesday),  9am - 11:00am </a:t>
            </a:r>
            <a:r>
              <a:rPr lang="en-US" altLang="zh-CN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ET</a:t>
            </a:r>
            <a:endParaRPr lang="en-US" altLang="zh-CN" strike="sngStrike" dirty="0" smtClean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February   </a:t>
            </a:r>
            <a:r>
              <a:rPr lang="en-US" altLang="zh-CN" dirty="0">
                <a:solidFill>
                  <a:srgbClr val="00B050"/>
                </a:solidFill>
                <a:cs typeface="Times New Roman" panose="02020603050405020304" pitchFamily="18" charset="0"/>
              </a:rPr>
              <a:t>24  (Thursday), </a:t>
            </a:r>
            <a:r>
              <a:rPr lang="en-US" altLang="zh-CN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 10pm </a:t>
            </a:r>
            <a:r>
              <a:rPr lang="en-US" altLang="zh-CN" dirty="0">
                <a:solidFill>
                  <a:srgbClr val="00B050"/>
                </a:solidFill>
                <a:cs typeface="Times New Roman" panose="02020603050405020304" pitchFamily="18" charset="0"/>
              </a:rPr>
              <a:t>- </a:t>
            </a:r>
            <a:r>
              <a:rPr lang="en-US" altLang="zh-CN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12:00am </a:t>
            </a:r>
            <a:r>
              <a:rPr lang="en-US" altLang="zh-CN" dirty="0">
                <a:solidFill>
                  <a:srgbClr val="00B050"/>
                </a:solidFill>
                <a:cs typeface="Times New Roman" panose="02020603050405020304" pitchFamily="18" charset="0"/>
              </a:rPr>
              <a:t>ET </a:t>
            </a:r>
            <a:endParaRPr lang="en-US" altLang="zh-CN" dirty="0" smtClean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February   28  (Monday),  9am - 11:00am ET 		March        1   (Tuesday),  9am - 11:00am ET</a:t>
            </a:r>
            <a:r>
              <a:rPr lang="en-US" altLang="zh-CN" sz="105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 </a:t>
            </a:r>
            <a:endParaRPr lang="en-US" altLang="zh-CN" dirty="0" smtClean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March        3   </a:t>
            </a:r>
            <a:r>
              <a:rPr lang="en-US" altLang="zh-CN" dirty="0">
                <a:solidFill>
                  <a:srgbClr val="00B050"/>
                </a:solidFill>
                <a:cs typeface="Times New Roman" panose="02020603050405020304" pitchFamily="18" charset="0"/>
              </a:rPr>
              <a:t>(Thursday), </a:t>
            </a:r>
            <a:r>
              <a:rPr lang="en-US" altLang="zh-CN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 10pm </a:t>
            </a:r>
            <a:r>
              <a:rPr lang="en-US" altLang="zh-CN" dirty="0">
                <a:solidFill>
                  <a:srgbClr val="00B050"/>
                </a:solidFill>
                <a:cs typeface="Times New Roman" panose="02020603050405020304" pitchFamily="18" charset="0"/>
              </a:rPr>
              <a:t>- </a:t>
            </a:r>
            <a:r>
              <a:rPr lang="en-US" altLang="zh-CN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12:00am </a:t>
            </a:r>
            <a:r>
              <a:rPr lang="en-US" altLang="zh-CN" dirty="0">
                <a:solidFill>
                  <a:srgbClr val="00B050"/>
                </a:solidFill>
                <a:cs typeface="Times New Roman" panose="02020603050405020304" pitchFamily="18" charset="0"/>
              </a:rPr>
              <a:t>ET</a:t>
            </a:r>
          </a:p>
          <a:p>
            <a:pPr marL="400050" lvl="2" indent="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None/>
              <a:defRPr/>
            </a:pPr>
            <a:endParaRPr lang="en-US" altLang="zh-CN" sz="600" dirty="0" smtClean="0"/>
          </a:p>
          <a:p>
            <a:pPr marL="457200" lvl="1" indent="-228600" algn="just" defTabSz="914400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zh-CN" sz="1600" b="1" dirty="0">
                <a:solidFill>
                  <a:srgbClr val="000000"/>
                </a:solidFill>
                <a:cs typeface="Times New Roman" panose="02020603050405020304" pitchFamily="18" charset="0"/>
              </a:rPr>
              <a:t>To be confirmed:</a:t>
            </a:r>
          </a:p>
          <a:p>
            <a:pPr marL="400050" lvl="2" indent="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None/>
              <a:defRPr/>
            </a:pPr>
            <a:r>
              <a:rPr lang="en-US" altLang="zh-CN" b="1" dirty="0" smtClean="0"/>
              <a:t>March 2022 IEEE Plenary (March </a:t>
            </a:r>
            <a:r>
              <a:rPr lang="en-US" altLang="zh-CN" b="1" strike="sngStrike" dirty="0" smtClean="0">
                <a:solidFill>
                  <a:srgbClr val="FF0000"/>
                </a:solidFill>
              </a:rPr>
              <a:t>13-18</a:t>
            </a:r>
            <a:r>
              <a:rPr lang="en-US" altLang="zh-CN" b="1" dirty="0" smtClean="0">
                <a:solidFill>
                  <a:srgbClr val="FF0000"/>
                </a:solidFill>
              </a:rPr>
              <a:t> 7-15</a:t>
            </a:r>
            <a:r>
              <a:rPr lang="en-US" altLang="zh-CN" b="1" dirty="0" smtClean="0"/>
              <a:t>)   </a:t>
            </a:r>
            <a:r>
              <a:rPr lang="en-US" altLang="zh-CN" dirty="0" smtClean="0">
                <a:cs typeface="Times New Roman" panose="02020603050405020304" pitchFamily="18" charset="0"/>
              </a:rPr>
              <a:t>(Deadline for contributions to pass motion and be included in D0.1) </a:t>
            </a:r>
            <a:endParaRPr lang="en-US" altLang="zh-CN" b="1" dirty="0" smtClean="0"/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dirty="0" smtClean="0">
                <a:solidFill>
                  <a:srgbClr val="FF3300"/>
                </a:solidFill>
                <a:cs typeface="Times New Roman" panose="02020603050405020304" pitchFamily="18" charset="0"/>
              </a:rPr>
              <a:t>March        </a:t>
            </a:r>
            <a:r>
              <a:rPr lang="en-US" altLang="zh-CN" dirty="0">
                <a:solidFill>
                  <a:srgbClr val="FF3300"/>
                </a:solidFill>
                <a:cs typeface="Times New Roman" panose="02020603050405020304" pitchFamily="18" charset="0"/>
              </a:rPr>
              <a:t>8   (Tuesday),  </a:t>
            </a:r>
            <a:r>
              <a:rPr lang="en-US" altLang="zh-CN" dirty="0" smtClean="0">
                <a:solidFill>
                  <a:srgbClr val="FF3300"/>
                </a:solidFill>
                <a:cs typeface="Times New Roman" panose="02020603050405020304" pitchFamily="18" charset="0"/>
              </a:rPr>
              <a:t>    9am </a:t>
            </a:r>
            <a:r>
              <a:rPr lang="en-US" altLang="zh-CN" dirty="0">
                <a:solidFill>
                  <a:srgbClr val="FF3300"/>
                </a:solidFill>
                <a:cs typeface="Times New Roman" panose="02020603050405020304" pitchFamily="18" charset="0"/>
              </a:rPr>
              <a:t>- 11:00am </a:t>
            </a:r>
            <a:r>
              <a:rPr lang="en-US" altLang="zh-CN" dirty="0" smtClean="0">
                <a:solidFill>
                  <a:srgbClr val="FF3300"/>
                </a:solidFill>
                <a:cs typeface="Times New Roman" panose="02020603050405020304" pitchFamily="18" charset="0"/>
              </a:rPr>
              <a:t>ET</a:t>
            </a:r>
            <a:endParaRPr lang="en-US" altLang="zh-CN" sz="1050" strike="sngStrike" dirty="0" smtClean="0"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trike="sngStrike" dirty="0">
                <a:solidFill>
                  <a:srgbClr val="FF3300"/>
                </a:solidFill>
                <a:cs typeface="Times New Roman" panose="02020603050405020304" pitchFamily="18" charset="0"/>
              </a:rPr>
              <a:t>March        </a:t>
            </a:r>
            <a:r>
              <a:rPr lang="en-US" altLang="zh-CN" strike="sngStrike" dirty="0" smtClean="0">
                <a:solidFill>
                  <a:srgbClr val="FF3300"/>
                </a:solidFill>
                <a:cs typeface="Times New Roman" panose="02020603050405020304" pitchFamily="18" charset="0"/>
              </a:rPr>
              <a:t>9   </a:t>
            </a:r>
            <a:r>
              <a:rPr lang="en-US" altLang="zh-CN" strike="sngStrike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(Wednesday</a:t>
            </a:r>
            <a:r>
              <a:rPr lang="en-US" altLang="zh-CN" strike="sngStrike" dirty="0">
                <a:solidFill>
                  <a:srgbClr val="FF0000"/>
                </a:solidFill>
                <a:cs typeface="Times New Roman" panose="02020603050405020304" pitchFamily="18" charset="0"/>
              </a:rPr>
              <a:t>), 9am - 11:00am </a:t>
            </a:r>
            <a:r>
              <a:rPr lang="en-US" altLang="zh-CN" strike="sngStrike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dirty="0">
                <a:solidFill>
                  <a:srgbClr val="FFC000"/>
                </a:solidFill>
                <a:cs typeface="Times New Roman" panose="02020603050405020304" pitchFamily="18" charset="0"/>
              </a:rPr>
              <a:t>March        9   (Wednesday), </a:t>
            </a:r>
            <a:r>
              <a:rPr lang="en-US" altLang="zh-CN" dirty="0" smtClean="0">
                <a:solidFill>
                  <a:srgbClr val="FFC000"/>
                </a:solidFill>
                <a:cs typeface="Times New Roman" panose="02020603050405020304" pitchFamily="18" charset="0"/>
              </a:rPr>
              <a:t>10pm </a:t>
            </a:r>
            <a:r>
              <a:rPr lang="en-US" altLang="zh-CN" dirty="0">
                <a:solidFill>
                  <a:srgbClr val="FFC000"/>
                </a:solidFill>
                <a:cs typeface="Times New Roman" panose="02020603050405020304" pitchFamily="18" charset="0"/>
              </a:rPr>
              <a:t>- </a:t>
            </a:r>
            <a:r>
              <a:rPr lang="en-US" altLang="zh-CN" dirty="0" smtClean="0">
                <a:solidFill>
                  <a:srgbClr val="FFC000"/>
                </a:solidFill>
                <a:cs typeface="Times New Roman" panose="02020603050405020304" pitchFamily="18" charset="0"/>
              </a:rPr>
              <a:t>12:00am ET (Not sure if this slot is ok for Plenary and Interim?)</a:t>
            </a:r>
            <a:endParaRPr lang="en-US" altLang="zh-CN" dirty="0">
              <a:solidFill>
                <a:srgbClr val="FFC00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dirty="0" smtClean="0">
                <a:solidFill>
                  <a:srgbClr val="FF3300"/>
                </a:solidFill>
                <a:cs typeface="Times New Roman" panose="02020603050405020304" pitchFamily="18" charset="0"/>
              </a:rPr>
              <a:t>March        11  </a:t>
            </a:r>
            <a:r>
              <a:rPr lang="en-US" altLang="zh-CN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(Friday</a:t>
            </a:r>
            <a:r>
              <a:rPr lang="en-US" altLang="zh-CN" dirty="0">
                <a:solidFill>
                  <a:srgbClr val="FF0000"/>
                </a:solidFill>
                <a:cs typeface="Times New Roman" panose="02020603050405020304" pitchFamily="18" charset="0"/>
              </a:rPr>
              <a:t>),    </a:t>
            </a:r>
            <a:r>
              <a:rPr lang="en-US" altLang="zh-CN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   9am </a:t>
            </a:r>
            <a:r>
              <a:rPr lang="en-US" altLang="zh-CN" dirty="0">
                <a:solidFill>
                  <a:srgbClr val="FF0000"/>
                </a:solidFill>
                <a:cs typeface="Times New Roman" panose="02020603050405020304" pitchFamily="18" charset="0"/>
              </a:rPr>
              <a:t>- 11:00am </a:t>
            </a:r>
            <a:r>
              <a:rPr lang="en-US" altLang="zh-CN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ET</a:t>
            </a:r>
            <a:endParaRPr lang="en-US" altLang="zh-CN" dirty="0"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dirty="0">
                <a:solidFill>
                  <a:srgbClr val="FF3300"/>
                </a:solidFill>
                <a:cs typeface="Times New Roman" panose="02020603050405020304" pitchFamily="18" charset="0"/>
              </a:rPr>
              <a:t>March        </a:t>
            </a:r>
            <a:r>
              <a:rPr lang="en-US" altLang="zh-CN" dirty="0" smtClean="0">
                <a:solidFill>
                  <a:srgbClr val="FF3300"/>
                </a:solidFill>
                <a:cs typeface="Times New Roman" panose="02020603050405020304" pitchFamily="18" charset="0"/>
              </a:rPr>
              <a:t>14  </a:t>
            </a:r>
            <a:r>
              <a:rPr lang="en-US" altLang="zh-CN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(Monday</a:t>
            </a:r>
            <a:r>
              <a:rPr lang="en-US" altLang="zh-CN" dirty="0">
                <a:solidFill>
                  <a:srgbClr val="FF0000"/>
                </a:solidFill>
                <a:cs typeface="Times New Roman" panose="02020603050405020304" pitchFamily="18" charset="0"/>
              </a:rPr>
              <a:t>), </a:t>
            </a:r>
            <a:r>
              <a:rPr lang="en-US" altLang="zh-CN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   9am </a:t>
            </a:r>
            <a:r>
              <a:rPr lang="en-US" altLang="zh-CN" dirty="0">
                <a:solidFill>
                  <a:srgbClr val="FF0000"/>
                </a:solidFill>
                <a:cs typeface="Times New Roman" panose="02020603050405020304" pitchFamily="18" charset="0"/>
              </a:rPr>
              <a:t>- 11:00am </a:t>
            </a:r>
            <a:r>
              <a:rPr lang="en-US" altLang="zh-CN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ET </a:t>
            </a:r>
          </a:p>
          <a:p>
            <a:pPr marL="400050" lvl="2" indent="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None/>
              <a:defRPr/>
            </a:pPr>
            <a:r>
              <a:rPr lang="en-US" altLang="zh-CN" kern="0" dirty="0">
                <a:solidFill>
                  <a:srgbClr val="FF0000"/>
                </a:solidFill>
                <a:cs typeface="Times New Roman" panose="02020603050405020304" pitchFamily="18" charset="0"/>
              </a:rPr>
              <a:t>	 </a:t>
            </a:r>
            <a:r>
              <a:rPr lang="en-US" altLang="zh-CN" kern="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     </a:t>
            </a:r>
            <a:r>
              <a:rPr lang="en-US" altLang="zh-CN" kern="0" dirty="0" smtClean="0"/>
              <a:t>Seek </a:t>
            </a:r>
            <a:r>
              <a:rPr lang="en-US" altLang="zh-CN" kern="0" dirty="0" err="1"/>
              <a:t>TGbf</a:t>
            </a:r>
            <a:r>
              <a:rPr lang="en-US" altLang="zh-CN" kern="0" dirty="0"/>
              <a:t> </a:t>
            </a:r>
            <a:r>
              <a:rPr lang="en-US" altLang="zh-CN" kern="0" dirty="0">
                <a:solidFill>
                  <a:srgbClr val="0000FF"/>
                </a:solidFill>
              </a:rPr>
              <a:t>approval</a:t>
            </a:r>
            <a:r>
              <a:rPr lang="en-US" altLang="zh-CN" kern="0" dirty="0"/>
              <a:t> to go to comment collection  (“Move to Approve a 30-day comment collection on </a:t>
            </a:r>
            <a:r>
              <a:rPr lang="en-US" altLang="zh-CN" kern="0" dirty="0" err="1"/>
              <a:t>TGbf</a:t>
            </a:r>
            <a:r>
              <a:rPr lang="en-US" altLang="zh-CN" kern="0" dirty="0"/>
              <a:t> D0.1?”)</a:t>
            </a:r>
          </a:p>
          <a:p>
            <a:pPr lvl="1" indent="-22860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endParaRPr lang="en-US" altLang="zh-CN" sz="700" b="1" dirty="0">
              <a:cs typeface="Times New Roman" panose="02020603050405020304" pitchFamily="18" charset="0"/>
            </a:endParaRPr>
          </a:p>
          <a:p>
            <a:pPr marL="0" lvl="1" indent="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None/>
              <a:defRPr/>
            </a:pPr>
            <a:r>
              <a:rPr lang="en-US" altLang="zh-CN" sz="1200" dirty="0" smtClean="0">
                <a:cs typeface="Times New Roman" panose="02020603050405020304" pitchFamily="18" charset="0"/>
              </a:rPr>
              <a:t>** Note: </a:t>
            </a:r>
          </a:p>
          <a:p>
            <a:pPr marL="0" lvl="1" indent="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None/>
              <a:defRPr/>
            </a:pPr>
            <a:r>
              <a:rPr lang="en-US" altLang="zh-CN" sz="1050" dirty="0" smtClean="0">
                <a:cs typeface="Times New Roman" panose="02020603050405020304" pitchFamily="18" charset="0"/>
              </a:rPr>
              <a:t>1. when conflict with CAC, the call will be changed from </a:t>
            </a:r>
            <a:r>
              <a:rPr lang="en-US" altLang="zh-CN" sz="1050" dirty="0" smtClean="0">
                <a:solidFill>
                  <a:srgbClr val="FF3300"/>
                </a:solidFill>
                <a:cs typeface="Times New Roman" panose="02020603050405020304" pitchFamily="18" charset="0"/>
              </a:rPr>
              <a:t>9am</a:t>
            </a:r>
            <a:r>
              <a:rPr lang="en-US" altLang="zh-CN" sz="1050" dirty="0" smtClean="0">
                <a:cs typeface="Times New Roman" panose="02020603050405020304" pitchFamily="18" charset="0"/>
              </a:rPr>
              <a:t> -11:00am to </a:t>
            </a:r>
            <a:r>
              <a:rPr lang="en-US" altLang="zh-CN" sz="1050" dirty="0" smtClean="0">
                <a:solidFill>
                  <a:srgbClr val="FF3300"/>
                </a:solidFill>
                <a:cs typeface="Times New Roman" panose="02020603050405020304" pitchFamily="18" charset="0"/>
              </a:rPr>
              <a:t>10am</a:t>
            </a:r>
            <a:r>
              <a:rPr lang="en-US" altLang="zh-CN" sz="1050" dirty="0">
                <a:cs typeface="Times New Roman" panose="02020603050405020304" pitchFamily="18" charset="0"/>
              </a:rPr>
              <a:t> </a:t>
            </a:r>
            <a:r>
              <a:rPr lang="en-US" altLang="zh-CN" sz="1050" dirty="0" smtClean="0">
                <a:cs typeface="Times New Roman" panose="02020603050405020304" pitchFamily="18" charset="0"/>
              </a:rPr>
              <a:t>-11:00am (Jan-March </a:t>
            </a:r>
            <a:r>
              <a:rPr lang="en-US" altLang="zh-CN" sz="1050" dirty="0">
                <a:cs typeface="Times New Roman" panose="02020603050405020304" pitchFamily="18" charset="0"/>
              </a:rPr>
              <a:t>2022 CAC </a:t>
            </a:r>
            <a:r>
              <a:rPr lang="en-US" altLang="zh-CN" sz="1050" dirty="0" smtClean="0">
                <a:cs typeface="Times New Roman" panose="02020603050405020304" pitchFamily="18" charset="0"/>
              </a:rPr>
              <a:t>calls (TBD): Monday </a:t>
            </a:r>
            <a:r>
              <a:rPr lang="en-US" altLang="zh-CN" sz="1050" dirty="0">
                <a:solidFill>
                  <a:srgbClr val="FF0000"/>
                </a:solidFill>
                <a:cs typeface="Times New Roman" panose="02020603050405020304" pitchFamily="18" charset="0"/>
              </a:rPr>
              <a:t>February 21 </a:t>
            </a:r>
            <a:r>
              <a:rPr lang="en-US" altLang="zh-CN" sz="1050" dirty="0">
                <a:cs typeface="Times New Roman" panose="02020603050405020304" pitchFamily="18" charset="0"/>
              </a:rPr>
              <a:t>and Thursday </a:t>
            </a:r>
            <a:r>
              <a:rPr lang="en-US" altLang="zh-CN" sz="1050" dirty="0">
                <a:solidFill>
                  <a:srgbClr val="FF0000"/>
                </a:solidFill>
                <a:cs typeface="Times New Roman" panose="02020603050405020304" pitchFamily="18" charset="0"/>
              </a:rPr>
              <a:t>March </a:t>
            </a:r>
            <a:r>
              <a:rPr lang="en-US" altLang="zh-CN" sz="105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3</a:t>
            </a:r>
            <a:r>
              <a:rPr lang="en-US" altLang="zh-CN" sz="1050" dirty="0" smtClean="0">
                <a:cs typeface="Times New Roman" panose="02020603050405020304" pitchFamily="18" charset="0"/>
              </a:rPr>
              <a:t> )</a:t>
            </a:r>
          </a:p>
          <a:p>
            <a:pPr marL="0" lvl="1" indent="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None/>
              <a:defRPr/>
            </a:pPr>
            <a:r>
              <a:rPr lang="en-US" altLang="zh-CN" sz="1050" dirty="0" smtClean="0">
                <a:cs typeface="Times New Roman" panose="02020603050405020304" pitchFamily="18" charset="0"/>
              </a:rPr>
              <a:t>2. </a:t>
            </a:r>
            <a:r>
              <a:rPr lang="en-US" altLang="zh-CN" sz="1050" dirty="0">
                <a:cs typeface="MS PGothic" charset="0"/>
              </a:rPr>
              <a:t>Thursday 10pm - 12:00am ET (Thursday 7 PM - 9 PM PT, Friday 11am-1pm in China, Friday 5am-7am in Israel, Friday 4am – 6am in Central Europe</a:t>
            </a:r>
            <a:r>
              <a:rPr lang="en-US" altLang="zh-CN" sz="1050" dirty="0" smtClean="0">
                <a:cs typeface="MS PGothic" charset="0"/>
              </a:rPr>
              <a:t>), and </a:t>
            </a:r>
            <a:r>
              <a:rPr lang="en-US" altLang="zh-CN" sz="1050" dirty="0" smtClean="0">
                <a:solidFill>
                  <a:srgbClr val="0000FF"/>
                </a:solidFill>
                <a:cs typeface="MS PGothic" charset="0"/>
              </a:rPr>
              <a:t>Sang Kim </a:t>
            </a:r>
            <a:r>
              <a:rPr lang="en-US" altLang="zh-CN" sz="1050" dirty="0" smtClean="0">
                <a:cs typeface="MS PGothic" charset="0"/>
              </a:rPr>
              <a:t>will help to take the minutes for these slots.</a:t>
            </a:r>
            <a:endParaRPr lang="zh-CN" altLang="en-US" sz="1050" dirty="0"/>
          </a:p>
        </p:txBody>
      </p:sp>
    </p:spTree>
    <p:extLst>
      <p:ext uri="{BB962C8B-B14F-4D97-AF65-F5344CB8AC3E}">
        <p14:creationId xmlns:p14="http://schemas.microsoft.com/office/powerpoint/2010/main" val="336653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77914</TotalTime>
  <Words>277</Words>
  <Application>Microsoft Office PowerPoint</Application>
  <PresentationFormat>全屏显示(4:3)</PresentationFormat>
  <Paragraphs>106</Paragraphs>
  <Slides>5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2" baseType="lpstr">
      <vt:lpstr>MS Gothic</vt:lpstr>
      <vt:lpstr>MS PGothic</vt:lpstr>
      <vt:lpstr>微软雅黑</vt:lpstr>
      <vt:lpstr>Arial</vt:lpstr>
      <vt:lpstr>Times New Roman</vt:lpstr>
      <vt:lpstr>Wingdings</vt:lpstr>
      <vt:lpstr>ACcord Submission Template</vt:lpstr>
      <vt:lpstr>Task Group BF January 2022 Closing Report</vt:lpstr>
      <vt:lpstr>Abstract</vt:lpstr>
      <vt:lpstr>TGbf (WLAN Sensing) – January 2022 </vt:lpstr>
      <vt:lpstr>TGbf Timeline (Updated)</vt:lpstr>
      <vt:lpstr>Teleconference Schedule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Wi-Fi sensing – Follow up</dc:title>
  <cp:lastModifiedBy>Hanxiao (Tony, WT Lab)</cp:lastModifiedBy>
  <cp:revision>69</cp:revision>
  <cp:lastPrinted>1998-02-10T13:28:06Z</cp:lastPrinted>
  <dcterms:created xsi:type="dcterms:W3CDTF">2009-12-02T19:05:24Z</dcterms:created>
  <dcterms:modified xsi:type="dcterms:W3CDTF">2022-01-24T02:33:50Z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(3)Gx4GLaBtSS+d4TTqg38yn4ypDk1NoVgJ0o7whl1SKnLZYs8QFh0inI4GJrBd+il7smX2QbF0
t3QslMyZLEtIOBekjRV1YfgGxMFBK3NCLvkdacsSxY/iakTHtPlmxGUeH1NDTGJZYK2iFhH8
ar+0SHYisaJyHaSvI9MV9OoXzp5f7hYJKpjd8aTP7XTLuKVJfrt2T4Ks93XW7gvwjNZ9ue9e
CDAL9KjyTjTU87WjPr</vt:lpwstr>
  </property>
  <property fmtid="{D5CDD505-2E9C-101B-9397-08002B2CF9AE}" pid="10" name="_2015_ms_pID_7253431">
    <vt:lpwstr>W9/Dz/LiQsGhh3/QkLkmAEjJB6WiUQzMBAaCf+N/NS57kvajmVxdUX
qt6jQ/g18Ba4hwhHUwcdw14J/OHyr+ouYG8Lo3qovuOmdZ+ES6U8u4lnfVSPkdjVNpOqfgTd
VB6D0vuVFUakxl3CAIxrEvTLpXQqJEzsBLeMerkMP9jc5f8eGhdDcht8f9C9fQ51HcEw9FFg
M/OgKB8uKGRgMDy2KH340Una9KhqYlDcep2q</vt:lpwstr>
  </property>
  <property fmtid="{D5CDD505-2E9C-101B-9397-08002B2CF9AE}" pid="11" name="_2015_ms_pID_7253432">
    <vt:lpwstr>eg==</vt:lpwstr>
  </property>
  <property fmtid="{D5CDD505-2E9C-101B-9397-08002B2CF9AE}" pid="12" name="_readonly">
    <vt:lpwstr/>
  </property>
  <property fmtid="{D5CDD505-2E9C-101B-9397-08002B2CF9AE}" pid="13" name="_change">
    <vt:lpwstr/>
  </property>
  <property fmtid="{D5CDD505-2E9C-101B-9397-08002B2CF9AE}" pid="14" name="_full-control">
    <vt:lpwstr/>
  </property>
  <property fmtid="{D5CDD505-2E9C-101B-9397-08002B2CF9AE}" pid="15" name="sflag">
    <vt:lpwstr>1631774544</vt:lpwstr>
  </property>
</Properties>
</file>