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3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24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802.11-22/0177r0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b="1" dirty="0" smtClean="0"/>
              <a:t>January 2022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>
                <a:solidFill>
                  <a:srgbClr val="0000FF"/>
                </a:solidFill>
              </a:rPr>
              <a:t>January </a:t>
            </a:r>
            <a:r>
              <a:rPr lang="en-US" altLang="en-US" sz="2800" dirty="0" smtClean="0"/>
              <a:t>2022 </a:t>
            </a:r>
            <a:r>
              <a:rPr lang="en-US" altLang="en-US" sz="2800" dirty="0" smtClean="0"/>
              <a:t>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2022-01-24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January 2022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</a:t>
            </a:r>
            <a:r>
              <a:rPr lang="en-US" altLang="zh-CN" sz="2800" dirty="0">
                <a:solidFill>
                  <a:srgbClr val="0000FF"/>
                </a:solidFill>
              </a:rPr>
              <a:t>January </a:t>
            </a:r>
            <a:r>
              <a:rPr lang="en-US" altLang="zh-CN" sz="2800" dirty="0" smtClean="0"/>
              <a:t>2022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January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2022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4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(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January 18, 19, 21, 24,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9am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- 11:00am ET)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Feedback type, general protocol and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procedure……)</a:t>
            </a:r>
            <a:endParaRPr lang="it-IT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Developing the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SFD and 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D0.1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</a:t>
            </a:r>
            <a:r>
              <a:rPr lang="it-IT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PDT for </a:t>
            </a:r>
            <a:r>
              <a:rPr lang="it-IT" altLang="zh-CN" sz="2000" kern="0" dirty="0" smtClean="0">
                <a:solidFill>
                  <a:srgbClr val="0000FF"/>
                </a:solidFill>
                <a:latin typeface="Times New Roman"/>
                <a:ea typeface="MS Gothic"/>
              </a:rPr>
              <a:t>D0.1,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Feedback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type, general protocol and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procedure 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Speed up the technical discussion and developing the 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SFD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and 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D0.1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(Requested 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3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calls per week)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61167"/>
            <a:ext cx="3659188" cy="457199"/>
          </a:xfrm>
        </p:spPr>
        <p:txBody>
          <a:bodyPr/>
          <a:lstStyle/>
          <a:p>
            <a:r>
              <a:rPr lang="en-US" altLang="zh-CN" sz="2400" dirty="0" err="1"/>
              <a:t>TGbf</a:t>
            </a:r>
            <a:r>
              <a:rPr lang="en-US" altLang="zh-CN" sz="2400" dirty="0"/>
              <a:t> Timeline (</a:t>
            </a:r>
            <a:r>
              <a:rPr lang="en-US" altLang="zh-CN" sz="2400" dirty="0">
                <a:solidFill>
                  <a:srgbClr val="FF0000"/>
                </a:solidFill>
              </a:rPr>
              <a:t>Updated</a:t>
            </a:r>
            <a:r>
              <a:rPr lang="en-US" altLang="zh-CN" sz="2400" dirty="0"/>
              <a:t>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1485900"/>
            <a:ext cx="47244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PAR approved		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Sep </a:t>
            </a:r>
            <a:r>
              <a:rPr lang="en-US" altLang="zh-CN" sz="1600" kern="0" dirty="0">
                <a:solidFill>
                  <a:srgbClr val="000000"/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First TG meeting		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Oct </a:t>
            </a:r>
            <a:r>
              <a:rPr lang="en-US" altLang="zh-CN" sz="1600" kern="0" dirty="0">
                <a:solidFill>
                  <a:srgbClr val="000000"/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Comment Collection (D0.1)	</a:t>
            </a:r>
            <a:r>
              <a:rPr lang="en-US" altLang="zh-CN" sz="1600" i="1" strike="sngStrike" kern="0" dirty="0" smtClean="0">
                <a:solidFill>
                  <a:srgbClr val="FF0000"/>
                </a:solidFill>
              </a:rPr>
              <a:t>Jan 2022</a:t>
            </a:r>
            <a:r>
              <a:rPr lang="en-US" altLang="zh-CN" sz="16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Mar </a:t>
            </a:r>
            <a:r>
              <a:rPr lang="en-US" altLang="zh-CN" sz="16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2022</a:t>
            </a:r>
            <a:endParaRPr lang="en-US" altLang="zh-CN" sz="16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600" i="1" strike="sngStrike" kern="0" dirty="0" smtClean="0">
                <a:solidFill>
                  <a:srgbClr val="FF0000"/>
                </a:solidFill>
              </a:rPr>
              <a:t>Jul 2022</a:t>
            </a:r>
            <a:r>
              <a:rPr lang="en-US" altLang="zh-CN" sz="16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600" i="1" kern="0" dirty="0" smtClean="0">
                <a:solidFill>
                  <a:srgbClr val="FF0000"/>
                </a:solidFill>
              </a:rPr>
              <a:t> </a:t>
            </a:r>
            <a:r>
              <a:rPr lang="en-US" altLang="zh-CN" sz="1600" i="1" kern="0" dirty="0">
                <a:solidFill>
                  <a:srgbClr val="FF0000"/>
                </a:solidFill>
              </a:rPr>
              <a:t>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Recirculation LB (D2.0)	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 </a:t>
            </a:r>
            <a:r>
              <a:rPr lang="en-US" altLang="zh-CN" sz="1600" i="1" kern="0" dirty="0" smtClean="0">
                <a:solidFill>
                  <a:srgbClr val="000000"/>
                </a:solidFill>
              </a:rPr>
              <a:t>Jan </a:t>
            </a:r>
            <a:r>
              <a:rPr lang="en-US" altLang="zh-CN" sz="1600" i="1" kern="0" dirty="0">
                <a:solidFill>
                  <a:srgbClr val="00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Recirculation LB (D3.0)	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 </a:t>
            </a:r>
            <a:r>
              <a:rPr lang="en-US" altLang="zh-CN" sz="1600" i="1" kern="0" dirty="0" smtClean="0"/>
              <a:t>May </a:t>
            </a:r>
            <a:r>
              <a:rPr lang="en-US" altLang="zh-CN" sz="1600" i="1" kern="0" dirty="0" smtClean="0">
                <a:solidFill>
                  <a:srgbClr val="000000"/>
                </a:solidFill>
              </a:rPr>
              <a:t>2023</a:t>
            </a:r>
            <a:endParaRPr lang="en-US" altLang="zh-CN" sz="1600" i="1" kern="0" dirty="0">
              <a:solidFill>
                <a:srgbClr val="00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 smtClean="0">
                <a:solidFill>
                  <a:srgbClr val="FF0000"/>
                </a:solidFill>
              </a:rPr>
              <a:t>Recirculation LB (D4.0)	 </a:t>
            </a:r>
            <a:r>
              <a:rPr lang="en-US" altLang="zh-CN" sz="1600" i="1" kern="0" dirty="0" smtClean="0">
                <a:solidFill>
                  <a:srgbClr val="FF0000"/>
                </a:solidFill>
              </a:rPr>
              <a:t>July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Initial SA Ballot (D4.0)	 </a:t>
            </a:r>
            <a:r>
              <a:rPr lang="en-US" altLang="zh-CN" sz="1600" kern="0" dirty="0" smtClean="0"/>
              <a:t>Sep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Final </a:t>
            </a:r>
            <a:r>
              <a:rPr lang="en-US" altLang="zh-CN" sz="1600" kern="0" dirty="0">
                <a:solidFill>
                  <a:srgbClr val="000000"/>
                </a:solidFill>
              </a:rPr>
              <a:t>802.11 WG approval	</a:t>
            </a:r>
            <a:r>
              <a:rPr lang="en-US" altLang="zh-CN" sz="1600" i="1" kern="0" dirty="0" smtClean="0">
                <a:solidFill>
                  <a:srgbClr val="000000"/>
                </a:solidFill>
              </a:rPr>
              <a:t>July </a:t>
            </a:r>
            <a:r>
              <a:rPr lang="en-US" altLang="zh-CN" sz="1600" i="1" kern="0" dirty="0">
                <a:solidFill>
                  <a:srgbClr val="000000"/>
                </a:solidFill>
              </a:rPr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802 EC approval		</a:t>
            </a:r>
            <a:r>
              <a:rPr lang="en-US" altLang="zh-CN" sz="1600" i="1" kern="0" dirty="0" smtClean="0">
                <a:solidFill>
                  <a:srgbClr val="000000"/>
                </a:solidFill>
              </a:rPr>
              <a:t>July </a:t>
            </a:r>
            <a:r>
              <a:rPr lang="en-US" altLang="zh-CN" sz="1600" i="1" kern="0" dirty="0">
                <a:solidFill>
                  <a:srgbClr val="000000"/>
                </a:solidFill>
              </a:rPr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450"/>
              </a:spcAft>
              <a:defRPr/>
            </a:pPr>
            <a:r>
              <a:rPr lang="en-US" altLang="zh-CN" sz="1600" kern="0" dirty="0" err="1">
                <a:solidFill>
                  <a:srgbClr val="000000"/>
                </a:solidFill>
              </a:rPr>
              <a:t>RevCom</a:t>
            </a:r>
            <a:r>
              <a:rPr lang="en-US" altLang="zh-CN" sz="1600" kern="0" dirty="0">
                <a:solidFill>
                  <a:srgbClr val="000000"/>
                </a:solidFill>
              </a:rPr>
              <a:t> and SASB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approval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en-US" altLang="zh-CN" sz="1200" kern="0" dirty="0" smtClean="0">
                <a:solidFill>
                  <a:srgbClr val="000000"/>
                </a:solidFill>
              </a:rPr>
              <a:t>	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Sep </a:t>
            </a:r>
            <a:r>
              <a:rPr lang="en-US" altLang="zh-CN" sz="1600" kern="0" dirty="0">
                <a:solidFill>
                  <a:srgbClr val="000000"/>
                </a:solidFill>
              </a:rPr>
              <a:t>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980781" y="861167"/>
            <a:ext cx="4114801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for </a:t>
            </a:r>
            <a:r>
              <a:rPr lang="en-US" altLang="zh-CN" kern="0" dirty="0">
                <a:solidFill>
                  <a:srgbClr val="0000FF"/>
                </a:solidFill>
              </a:rPr>
              <a:t>D0.1 </a:t>
            </a:r>
            <a:r>
              <a:rPr lang="en-US" altLang="zh-CN" kern="0" dirty="0">
                <a:solidFill>
                  <a:srgbClr val="000000"/>
                </a:solidFill>
              </a:rPr>
              <a:t>(Tentative)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105400" y="1428750"/>
            <a:ext cx="40386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34541" indent="-134541" defTabSz="6858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</a:rPr>
              <a:t>Week of January 3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>
                <a:solidFill>
                  <a:srgbClr val="FFFFFF">
                    <a:lumMod val="50000"/>
                  </a:srgbClr>
                </a:solidFill>
              </a:rPr>
              <a:t>Editor provides initial list of topics (and updated SFD revision)  </a:t>
            </a:r>
            <a:r>
              <a:rPr lang="en-US" altLang="zh-CN" sz="1100" kern="0" dirty="0" smtClean="0">
                <a:solidFill>
                  <a:srgbClr val="FFFFFF">
                    <a:lumMod val="50000"/>
                  </a:srgbClr>
                </a:solidFill>
              </a:rPr>
              <a:t>				(Tuesday)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>
                <a:solidFill>
                  <a:srgbClr val="FFFFFF">
                    <a:lumMod val="50000"/>
                  </a:srgbClr>
                </a:solidFill>
              </a:rPr>
              <a:t>Chair issues call for volunteers		(Tuesday)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>
                <a:solidFill>
                  <a:schemeClr val="bg1">
                    <a:lumMod val="50000"/>
                  </a:schemeClr>
                </a:solidFill>
              </a:rPr>
              <a:t>POCs </a:t>
            </a:r>
            <a:r>
              <a:rPr lang="en-US" altLang="zh-CN" sz="1100" kern="0" dirty="0">
                <a:solidFill>
                  <a:schemeClr val="bg1">
                    <a:lumMod val="50000"/>
                  </a:schemeClr>
                </a:solidFill>
              </a:rPr>
              <a:t>and volunteers are identified for topics in the initial list     </a:t>
            </a:r>
            <a:r>
              <a:rPr lang="en-US" altLang="zh-CN" sz="1100" kern="0" dirty="0" smtClean="0">
                <a:solidFill>
                  <a:schemeClr val="bg1">
                    <a:lumMod val="50000"/>
                  </a:schemeClr>
                </a:solidFill>
              </a:rPr>
              <a:t>				(</a:t>
            </a:r>
            <a:r>
              <a:rPr lang="en-US" altLang="zh-CN" sz="1100" kern="0" dirty="0">
                <a:solidFill>
                  <a:schemeClr val="bg1">
                    <a:lumMod val="50000"/>
                  </a:schemeClr>
                </a:solidFill>
              </a:rPr>
              <a:t>Friday)</a:t>
            </a:r>
          </a:p>
          <a:p>
            <a:pPr marL="134541" indent="-134541" defTabSz="685800" eaLnBrk="1" fontAlgn="auto" hangingPunct="1">
              <a:spcBef>
                <a:spcPts val="450"/>
              </a:spcBef>
              <a:spcAft>
                <a:spcPts val="0"/>
              </a:spcAft>
            </a:pPr>
            <a:r>
              <a:rPr lang="en-US" altLang="zh-CN" sz="1600" kern="0" dirty="0">
                <a:solidFill>
                  <a:srgbClr val="000000"/>
                </a:solidFill>
              </a:rPr>
              <a:t>January </a:t>
            </a:r>
            <a:r>
              <a:rPr lang="en-US" altLang="zh-CN" sz="1600" strike="sngStrike" kern="0" dirty="0" smtClean="0">
                <a:solidFill>
                  <a:srgbClr val="000000"/>
                </a:solidFill>
              </a:rPr>
              <a:t>21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28, </a:t>
            </a:r>
            <a:r>
              <a:rPr lang="en-US" altLang="zh-CN" sz="1600" kern="0" dirty="0">
                <a:solidFill>
                  <a:srgbClr val="000000"/>
                </a:solidFill>
              </a:rPr>
              <a:t>2022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Deadline for </a:t>
            </a:r>
            <a:r>
              <a:rPr lang="en-US" altLang="zh-CN" sz="1200" kern="0" dirty="0">
                <a:solidFill>
                  <a:srgbClr val="0000FF"/>
                </a:solidFill>
              </a:rPr>
              <a:t>baseline document </a:t>
            </a:r>
            <a:r>
              <a:rPr lang="en-US" altLang="zh-CN" sz="1200" kern="0" dirty="0"/>
              <a:t>for each topic (in the initial list) to be uploaded</a:t>
            </a:r>
          </a:p>
          <a:p>
            <a:pPr marL="134541" indent="-134541" defTabSz="685800" eaLnBrk="1" fontAlgn="auto" hangingPunct="1">
              <a:spcBef>
                <a:spcPts val="450"/>
              </a:spcBef>
              <a:spcAft>
                <a:spcPts val="0"/>
              </a:spcAft>
            </a:pPr>
            <a:r>
              <a:rPr lang="en-US" altLang="zh-CN" sz="1600" kern="0" dirty="0">
                <a:solidFill>
                  <a:srgbClr val="000000"/>
                </a:solidFill>
              </a:rPr>
              <a:t>March 2022 IEEE Plenary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Deadline for contributions to </a:t>
            </a:r>
            <a:r>
              <a:rPr lang="en-US" altLang="zh-CN" sz="1200" kern="0" dirty="0">
                <a:solidFill>
                  <a:srgbClr val="0000FF"/>
                </a:solidFill>
              </a:rPr>
              <a:t>pass motion </a:t>
            </a:r>
            <a:r>
              <a:rPr lang="en-US" altLang="zh-CN" sz="1200" kern="0" dirty="0"/>
              <a:t>and be included in D0.1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Seek </a:t>
            </a:r>
            <a:r>
              <a:rPr lang="en-US" altLang="zh-CN" sz="1200" kern="0" dirty="0" err="1"/>
              <a:t>TGbf</a:t>
            </a:r>
            <a:r>
              <a:rPr lang="en-US" altLang="zh-CN" sz="1200" kern="0" dirty="0"/>
              <a:t> </a:t>
            </a:r>
            <a:r>
              <a:rPr lang="en-US" altLang="zh-CN" sz="1200" kern="0" dirty="0">
                <a:solidFill>
                  <a:srgbClr val="0000FF"/>
                </a:solidFill>
              </a:rPr>
              <a:t>approval</a:t>
            </a:r>
            <a:r>
              <a:rPr lang="en-US" altLang="zh-CN" sz="1200" kern="0" dirty="0"/>
              <a:t> to go to comment collection  (“Move to Approve a 30-day comment collection on </a:t>
            </a:r>
            <a:r>
              <a:rPr lang="en-US" altLang="zh-CN" sz="1200" kern="0" dirty="0" err="1"/>
              <a:t>TGbf</a:t>
            </a:r>
            <a:r>
              <a:rPr lang="en-US" altLang="zh-CN" sz="1200" kern="0" dirty="0"/>
              <a:t> D0.1?”)</a:t>
            </a:r>
          </a:p>
          <a:p>
            <a:pPr marL="134541" indent="-134541" defTabSz="685800" eaLnBrk="1" fontAlgn="auto" hangingPunct="1">
              <a:spcBef>
                <a:spcPts val="450"/>
              </a:spcBef>
              <a:spcAft>
                <a:spcPts val="0"/>
              </a:spcAft>
            </a:pPr>
            <a:r>
              <a:rPr lang="en-US" altLang="zh-CN" sz="1600" kern="0" dirty="0">
                <a:solidFill>
                  <a:srgbClr val="000000"/>
                </a:solidFill>
              </a:rPr>
              <a:t>March 28 (Monday, two weeks after March 2022 Plenary)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Editor releases </a:t>
            </a:r>
            <a:r>
              <a:rPr lang="en-US" altLang="zh-CN" sz="1200" kern="0" dirty="0">
                <a:solidFill>
                  <a:srgbClr val="0000FF"/>
                </a:solidFill>
              </a:rPr>
              <a:t>D0.1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If the Motion is favorable, the TG chair sends a </a:t>
            </a:r>
            <a:r>
              <a:rPr lang="en-US" altLang="zh-CN" sz="1200" kern="0" dirty="0">
                <a:solidFill>
                  <a:srgbClr val="0000FF"/>
                </a:solidFill>
              </a:rPr>
              <a:t>request</a:t>
            </a:r>
            <a:r>
              <a:rPr lang="en-US" altLang="zh-CN" sz="1200" kern="0" dirty="0"/>
              <a:t> to the WG chair (Dorothy) to start the comment collection</a:t>
            </a:r>
          </a:p>
          <a:p>
            <a:pPr marL="269081" lvl="1" indent="-145256" defTabSz="685800" eaLnBrk="1" fontAlgn="auto" hangingPunct="1">
              <a:spcBef>
                <a:spcPts val="45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30-day comment collection window </a:t>
            </a:r>
            <a:r>
              <a:rPr lang="en-US" altLang="zh-CN" sz="1200" kern="0" dirty="0">
                <a:solidFill>
                  <a:srgbClr val="0000FF"/>
                </a:solidFill>
              </a:rPr>
              <a:t>opens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4876800" y="1524000"/>
            <a:ext cx="207962" cy="48006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4924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914399"/>
            <a:ext cx="9144000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b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January </a:t>
            </a:r>
            <a:r>
              <a:rPr lang="en-US" altLang="zh-CN" b="1" dirty="0">
                <a:solidFill>
                  <a:srgbClr val="00B050"/>
                </a:solidFill>
                <a:cs typeface="Times New Roman" panose="02020603050405020304" pitchFamily="18" charset="0"/>
              </a:rPr>
              <a:t>Interim</a:t>
            </a:r>
            <a:endParaRPr lang="en-US" altLang="zh-CN" b="1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January 18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(Tuesday),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ET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	January 19 (Wednesday), 9am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11:00am ET</a:t>
            </a: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January 21 (Friday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),   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11:00am ET	January 24 (Monday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),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11:00am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0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	        </a:t>
            </a:r>
            <a:r>
              <a:rPr lang="en-US" altLang="zh-CN" sz="1100" dirty="0">
                <a:cs typeface="Times New Roman" panose="02020603050405020304" pitchFamily="18" charset="0"/>
              </a:rPr>
              <a:t>(January </a:t>
            </a:r>
            <a:r>
              <a:rPr lang="en-US" altLang="zh-CN" sz="1100" dirty="0" smtClean="0">
                <a:cs typeface="Times New Roman" panose="02020603050405020304" pitchFamily="18" charset="0"/>
              </a:rPr>
              <a:t>28, deadline </a:t>
            </a:r>
            <a:r>
              <a:rPr lang="en-US" altLang="zh-CN" sz="1100" dirty="0">
                <a:cs typeface="Times New Roman" panose="02020603050405020304" pitchFamily="18" charset="0"/>
              </a:rPr>
              <a:t>for baseline document for each topic (in the initial list) to be uploaded)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  7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(Monday),  9am - 11:00am ET 		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 8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(Tuesday),  9am - 11:00am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10  (Thursday),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10pm - 12:00am ET</a:t>
            </a: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14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(Monday), 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9am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- 11:00am ET 		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15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(Tuesday),  9am - 11:00am ET</a:t>
            </a:r>
          </a:p>
          <a:p>
            <a:pPr marL="685800" lvl="2" indent="-285750" algn="just" defTabSz="914400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17  (Thursday), 10pm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12:00am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                                                                                       February   22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(Tuesday),  9am - 11:00am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  <a:endParaRPr lang="en-US" altLang="zh-CN" strike="sngStrike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24  (Thursday),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10pm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12:00am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ET </a:t>
            </a: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  28  (Monday),  9am - 11:00am ET 		March        1   (Tuesday),  9am - 11:00am ET</a:t>
            </a:r>
            <a:r>
              <a:rPr lang="en-US" altLang="zh-CN" sz="105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March        3  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(Thursday),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10pm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12:00am </a:t>
            </a:r>
            <a:r>
              <a:rPr lang="en-US" altLang="zh-CN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600" dirty="0" smtClean="0"/>
          </a:p>
          <a:p>
            <a:pPr marL="457200" lvl="1" indent="-228600" algn="just" defTabSz="914400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To be confirmed: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b="1" dirty="0" smtClean="0"/>
              <a:t>March 2022 IEEE Plenary (March </a:t>
            </a:r>
            <a:r>
              <a:rPr lang="en-US" altLang="zh-CN" b="1" strike="sngStrike" dirty="0" smtClean="0">
                <a:solidFill>
                  <a:srgbClr val="FF0000"/>
                </a:solidFill>
              </a:rPr>
              <a:t>13-18</a:t>
            </a:r>
            <a:r>
              <a:rPr lang="en-US" altLang="zh-CN" b="1" dirty="0" smtClean="0">
                <a:solidFill>
                  <a:srgbClr val="FF0000"/>
                </a:solidFill>
              </a:rPr>
              <a:t> 7-15</a:t>
            </a:r>
            <a:r>
              <a:rPr lang="en-US" altLang="zh-CN" b="1" dirty="0" smtClean="0"/>
              <a:t>)   </a:t>
            </a:r>
            <a:r>
              <a:rPr lang="en-US" altLang="zh-CN" dirty="0" smtClean="0">
                <a:cs typeface="Times New Roman" panose="02020603050405020304" pitchFamily="18" charset="0"/>
              </a:rPr>
              <a:t>(Deadline for contributions to pass motion and be included in D0.1) </a:t>
            </a:r>
            <a:endParaRPr lang="en-US" altLang="zh-CN" b="1" dirty="0" smtClean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March        </a:t>
            </a:r>
            <a:r>
              <a:rPr lang="en-US" altLang="zh-CN" dirty="0">
                <a:solidFill>
                  <a:srgbClr val="FF3300"/>
                </a:solidFill>
                <a:cs typeface="Times New Roman" panose="02020603050405020304" pitchFamily="18" charset="0"/>
              </a:rPr>
              <a:t>8   (Tuesday),  </a:t>
            </a:r>
            <a:r>
              <a:rPr lang="en-US" altLang="zh-CN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    9am </a:t>
            </a:r>
            <a:r>
              <a:rPr lang="en-US" altLang="zh-CN" dirty="0">
                <a:solidFill>
                  <a:srgbClr val="FF3300"/>
                </a:solidFill>
                <a:cs typeface="Times New Roman" panose="02020603050405020304" pitchFamily="18" charset="0"/>
              </a:rPr>
              <a:t>- 11:00am </a:t>
            </a:r>
            <a:r>
              <a:rPr lang="en-US" altLang="zh-CN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ET</a:t>
            </a:r>
            <a:endParaRPr lang="en-US" altLang="zh-CN" sz="1050" strike="sngStrike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trike="sngStrike" dirty="0">
                <a:solidFill>
                  <a:srgbClr val="FF3300"/>
                </a:solidFill>
                <a:cs typeface="Times New Roman" panose="02020603050405020304" pitchFamily="18" charset="0"/>
              </a:rPr>
              <a:t>March        </a:t>
            </a:r>
            <a:r>
              <a:rPr lang="en-US" altLang="zh-CN" strike="sngStrike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9   </a:t>
            </a:r>
            <a:r>
              <a:rPr lang="en-US" altLang="zh-CN" strike="sngStrike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(Wednesday</a:t>
            </a:r>
            <a:r>
              <a:rPr lang="en-US" altLang="zh-CN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), 9am - 11:00am </a:t>
            </a:r>
            <a:r>
              <a:rPr lang="en-US" altLang="zh-CN" strike="sngStrike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>
                <a:solidFill>
                  <a:srgbClr val="FFC000"/>
                </a:solidFill>
                <a:cs typeface="Times New Roman" panose="02020603050405020304" pitchFamily="18" charset="0"/>
              </a:rPr>
              <a:t>March        9   (Wednesday), </a:t>
            </a:r>
            <a:r>
              <a:rPr lang="en-US" altLang="zh-CN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10pm </a:t>
            </a:r>
            <a:r>
              <a:rPr lang="en-US" altLang="zh-CN" dirty="0">
                <a:solidFill>
                  <a:srgbClr val="FFC00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12:00am ET (Not sure if this slot is ok for Plenary and Interim?)</a:t>
            </a:r>
            <a:endParaRPr lang="en-US" altLang="zh-CN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March        11 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(Friday</a:t>
            </a:r>
            <a:r>
              <a:rPr lang="en-US" altLang="zh-CN" dirty="0">
                <a:solidFill>
                  <a:srgbClr val="FF0000"/>
                </a:solidFill>
                <a:cs typeface="Times New Roman" panose="02020603050405020304" pitchFamily="18" charset="0"/>
              </a:rPr>
              <a:t>),   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9am </a:t>
            </a:r>
            <a:r>
              <a:rPr lang="en-US" altLang="zh-CN" dirty="0">
                <a:solidFill>
                  <a:srgbClr val="FF0000"/>
                </a:solidFill>
                <a:cs typeface="Times New Roman" panose="02020603050405020304" pitchFamily="18" charset="0"/>
              </a:rPr>
              <a:t>- 11:00am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dirty="0">
                <a:solidFill>
                  <a:srgbClr val="FF3300"/>
                </a:solidFill>
                <a:cs typeface="Times New Roman" panose="02020603050405020304" pitchFamily="18" charset="0"/>
              </a:rPr>
              <a:t>March        </a:t>
            </a:r>
            <a:r>
              <a:rPr lang="en-US" altLang="zh-CN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14 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(Monday</a:t>
            </a:r>
            <a:r>
              <a:rPr lang="en-US" altLang="zh-CN" dirty="0">
                <a:solidFill>
                  <a:srgbClr val="FF0000"/>
                </a:solidFill>
                <a:cs typeface="Times New Roman" panose="02020603050405020304" pitchFamily="18" charset="0"/>
              </a:rPr>
              <a:t>),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9am </a:t>
            </a:r>
            <a:r>
              <a:rPr lang="en-US" altLang="zh-CN" dirty="0">
                <a:solidFill>
                  <a:srgbClr val="FF0000"/>
                </a:solidFill>
                <a:cs typeface="Times New Roman" panose="02020603050405020304" pitchFamily="18" charset="0"/>
              </a:rPr>
              <a:t>- 11:00am </a:t>
            </a:r>
            <a:r>
              <a:rPr lang="en-US" altLang="zh-CN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kern="0" dirty="0">
                <a:solidFill>
                  <a:srgbClr val="FF0000"/>
                </a:solidFill>
                <a:cs typeface="Times New Roman" panose="02020603050405020304" pitchFamily="18" charset="0"/>
              </a:rPr>
              <a:t>	 </a:t>
            </a:r>
            <a:r>
              <a:rPr lang="en-US" altLang="zh-CN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/>
              <a:t>Seek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 </a:t>
            </a:r>
            <a:r>
              <a:rPr lang="en-US" altLang="zh-CN" kern="0" dirty="0">
                <a:solidFill>
                  <a:srgbClr val="0000FF"/>
                </a:solidFill>
              </a:rPr>
              <a:t>approval</a:t>
            </a:r>
            <a:r>
              <a:rPr lang="en-US" altLang="zh-CN" kern="0" dirty="0"/>
              <a:t> to go to comment collection  (“Move to Approve a 30-day comment collection on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 D0.1?”)</a:t>
            </a:r>
          </a:p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700" b="1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200" dirty="0" smtClean="0">
                <a:cs typeface="Times New Roman" panose="02020603050405020304" pitchFamily="18" charset="0"/>
              </a:rPr>
              <a:t>** Note: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 smtClean="0">
                <a:cs typeface="Times New Roman" panose="02020603050405020304" pitchFamily="18" charset="0"/>
              </a:rPr>
              <a:t>1. when conflict with CAC, the call will be changed from </a:t>
            </a:r>
            <a:r>
              <a:rPr lang="en-US" altLang="zh-CN" sz="1050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9am</a:t>
            </a:r>
            <a:r>
              <a:rPr lang="en-US" altLang="zh-CN" sz="1050" dirty="0" smtClean="0">
                <a:cs typeface="Times New Roman" panose="02020603050405020304" pitchFamily="18" charset="0"/>
              </a:rPr>
              <a:t> -11:00am to </a:t>
            </a:r>
            <a:r>
              <a:rPr lang="en-US" altLang="zh-CN" sz="1050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10am</a:t>
            </a:r>
            <a:r>
              <a:rPr lang="en-US" altLang="zh-CN" sz="1050" dirty="0">
                <a:cs typeface="Times New Roman" panose="02020603050405020304" pitchFamily="18" charset="0"/>
              </a:rPr>
              <a:t> </a:t>
            </a:r>
            <a:r>
              <a:rPr lang="en-US" altLang="zh-CN" sz="1050" dirty="0" smtClean="0">
                <a:cs typeface="Times New Roman" panose="02020603050405020304" pitchFamily="18" charset="0"/>
              </a:rPr>
              <a:t>-11:00am (Jan-March </a:t>
            </a:r>
            <a:r>
              <a:rPr lang="en-US" altLang="zh-CN" sz="1050" dirty="0">
                <a:cs typeface="Times New Roman" panose="02020603050405020304" pitchFamily="18" charset="0"/>
              </a:rPr>
              <a:t>2022 CAC </a:t>
            </a:r>
            <a:r>
              <a:rPr lang="en-US" altLang="zh-CN" sz="1050" dirty="0" smtClean="0">
                <a:cs typeface="Times New Roman" panose="02020603050405020304" pitchFamily="18" charset="0"/>
              </a:rPr>
              <a:t>calls (TBD): Monday </a:t>
            </a:r>
            <a:r>
              <a:rPr lang="en-US" altLang="zh-CN" sz="1050" dirty="0">
                <a:solidFill>
                  <a:srgbClr val="FF0000"/>
                </a:solidFill>
                <a:cs typeface="Times New Roman" panose="02020603050405020304" pitchFamily="18" charset="0"/>
              </a:rPr>
              <a:t>February 21 </a:t>
            </a:r>
            <a:r>
              <a:rPr lang="en-US" altLang="zh-CN" sz="1050" dirty="0">
                <a:cs typeface="Times New Roman" panose="02020603050405020304" pitchFamily="18" charset="0"/>
              </a:rPr>
              <a:t>and Thursday </a:t>
            </a:r>
            <a:r>
              <a:rPr lang="en-US" altLang="zh-CN" sz="1050" dirty="0">
                <a:solidFill>
                  <a:srgbClr val="FF000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05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 sz="1050" dirty="0" smtClean="0">
                <a:cs typeface="Times New Roman" panose="02020603050405020304" pitchFamily="18" charset="0"/>
              </a:rPr>
              <a:t> 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 smtClean="0">
                <a:cs typeface="Times New Roman" panose="02020603050405020304" pitchFamily="18" charset="0"/>
              </a:rPr>
              <a:t>2. </a:t>
            </a:r>
            <a:r>
              <a:rPr lang="en-US" altLang="zh-CN" sz="1050" dirty="0">
                <a:cs typeface="MS PGothic" charset="0"/>
              </a:rPr>
              <a:t>Thursday 10pm - 12:00am ET (Thursday 7 PM - 9 PM PT, Friday 11am-1pm in China, Friday 5am-7am in Israel, Friday 4am – 6am in Central Europe</a:t>
            </a:r>
            <a:r>
              <a:rPr lang="en-US" altLang="zh-CN" sz="1050" dirty="0" smtClean="0">
                <a:cs typeface="MS PGothic" charset="0"/>
              </a:rPr>
              <a:t>), and </a:t>
            </a:r>
            <a:r>
              <a:rPr lang="en-US" altLang="zh-CN" sz="1050" dirty="0" smtClean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050" dirty="0" smtClean="0">
                <a:cs typeface="MS PGothic" charset="0"/>
              </a:rPr>
              <a:t>will help to take the minutes for these slots.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77914</TotalTime>
  <Words>277</Words>
  <Application>Microsoft Office PowerPoint</Application>
  <PresentationFormat>全屏显示(4:3)</PresentationFormat>
  <Paragraphs>106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MS Gothic</vt:lpstr>
      <vt:lpstr>MS PGothic</vt:lpstr>
      <vt:lpstr>微软雅黑</vt:lpstr>
      <vt:lpstr>Arial</vt:lpstr>
      <vt:lpstr>Times New Roman</vt:lpstr>
      <vt:lpstr>Wingdings</vt:lpstr>
      <vt:lpstr>ACcord Submission Template</vt:lpstr>
      <vt:lpstr>Task Group BF January 2022 Closing Report</vt:lpstr>
      <vt:lpstr>Abstract</vt:lpstr>
      <vt:lpstr>TGbf (WLAN Sensing) – January 2022 </vt:lpstr>
      <vt:lpstr>TGbf Timeline (Updated)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69</cp:revision>
  <cp:lastPrinted>1998-02-10T13:28:06Z</cp:lastPrinted>
  <dcterms:created xsi:type="dcterms:W3CDTF">2009-12-02T19:05:24Z</dcterms:created>
  <dcterms:modified xsi:type="dcterms:W3CDTF">2022-01-24T02:33:50Z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(3)Gx4GLaBtSS+d4TTqg38yn4ypDk1NoVgJ0o7whl1SKnLZYs8QFh0inI4GJrBd+il7smX2QbF0
t3QslMyZLEtIOBekjRV1YfgGxMFBK3NCLvkdacsSxY/iakTHtPlmxGUeH1NDTGJZYK2iFhH8
ar+0SHYisaJyHaSvI9MV9OoXzp5f7hYJKpjd8aTP7XTLuKVJfrt2T4Ks93XW7gvwjNZ9ue9e
CDAL9KjyTjTU87WjPr</vt:lpwstr>
  </property>
  <property fmtid="{D5CDD505-2E9C-101B-9397-08002B2CF9AE}" pid="10" name="_2015_ms_pID_7253431">
    <vt:lpwstr>W9/Dz/LiQsGhh3/QkLkmAEjJB6WiUQzMBAaCf+N/NS57kvajmVxdUX
qt6jQ/g18Ba4hwhHUwcdw14J/OHyr+ouYG8Lo3qovuOmdZ+ES6U8u4lnfVSPkdjVNpOqfgTd
VB6D0vuVFUakxl3CAIxrEvTLpXQqJEzsBLeMerkMP9jc5f8eGhdDcht8f9C9fQ51HcEw9FFg
M/OgKB8uKGRgMDy2KH340Una9KhqYlDcep2q</vt:lpwstr>
  </property>
  <property fmtid="{D5CDD505-2E9C-101B-9397-08002B2CF9AE}" pid="11" name="_2015_ms_pID_7253432">
    <vt:lpwstr>eg==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1631774544</vt:lpwstr>
  </property>
</Properties>
</file>