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272" r:id="rId3"/>
    <p:sldId id="293" r:id="rId4"/>
    <p:sldId id="298" r:id="rId5"/>
    <p:sldId id="297" r:id="rId6"/>
    <p:sldId id="290" r:id="rId7"/>
    <p:sldId id="296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11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39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91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50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4310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1311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BDA00EA-C510-44A9-980E-C8DBCAD60F3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7398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BDA00EA-C510-44A9-980E-C8DBCAD60F3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532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1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baseline="0" dirty="0"/>
              <a:t>January</a:t>
            </a:r>
            <a:r>
              <a:rPr lang="en-US" sz="1800" b="1" dirty="0"/>
              <a:t> 2022	doc.: IEEE 802.11-22/0161r0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2"/>
            <a:ext cx="7772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tabLst>
                <a:tab pos="3749040" algn="ctr"/>
                <a:tab pos="7662672" algn="r"/>
              </a:tabLst>
              <a:defRPr/>
            </a:pPr>
            <a:r>
              <a:rPr lang="en-US" dirty="0"/>
              <a:t>Report	Slide </a:t>
            </a:r>
            <a:fld id="{77B4D580-F81A-477B-82FA-805B1E489321}" type="slidenum">
              <a:rPr lang="en-US" smtClean="0"/>
              <a:t>‹#›</a:t>
            </a:fld>
            <a:r>
              <a:rPr lang="en-US" dirty="0"/>
              <a:t>	Mark Hamilton</a:t>
            </a:r>
            <a:r>
              <a:rPr lang="en-US" baseline="0" dirty="0"/>
              <a:t> (Ruckus/CommScope)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2/11-22-0154-00-00bh-opaque-device-id.pptx" TargetMode="External"/><Relationship Id="rId3" Type="http://schemas.openxmlformats.org/officeDocument/2006/relationships/hyperlink" Target="https://mentor.ieee.org/802.11/dcn/21/11-21-1995-06-00bh-agenda-tgbh-2022-jan-interim.pptx" TargetMode="External"/><Relationship Id="rId7" Type="http://schemas.openxmlformats.org/officeDocument/2006/relationships/hyperlink" Target="https://mentor.ieee.org/802.11/dcn/22/11-22-0145-00-00bh-sta-identifier-way-forward.pptx" TargetMode="External"/><Relationship Id="rId12" Type="http://schemas.openxmlformats.org/officeDocument/2006/relationships/hyperlink" Target="https://mentor.ieee.org/802.11/dcn/21/11-21-1140-01-00bh-issues-matrix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0118-00-00bh-irma-with-id-query.pptx" TargetMode="External"/><Relationship Id="rId11" Type="http://schemas.openxmlformats.org/officeDocument/2006/relationships/hyperlink" Target="https://mentor.ieee.org/802.11/dcn/21/11-21-1634-02-00bh-private-identifier-requirements-for-tgbh.docx" TargetMode="External"/><Relationship Id="rId5" Type="http://schemas.openxmlformats.org/officeDocument/2006/relationships/hyperlink" Target="https://mentor.ieee.org/802.11/dcn/22/11-22-0117-00-00bh-secure-device-id-exchange-concept.pptx" TargetMode="External"/><Relationship Id="rId10" Type="http://schemas.openxmlformats.org/officeDocument/2006/relationships/hyperlink" Target="https://mentor.ieee.org/802.11/dcn/22/11-22-0157-00-00bh-mac-address-designation-maad.pptx" TargetMode="External"/><Relationship Id="rId4" Type="http://schemas.openxmlformats.org/officeDocument/2006/relationships/hyperlink" Target="https://mentor.ieee.org/802.11/dcn/21/11-21-0332-29-00bh-issues-tracking.docx" TargetMode="External"/><Relationship Id="rId9" Type="http://schemas.openxmlformats.org/officeDocument/2006/relationships/hyperlink" Target="https://mentor.ieee.org/802.11/dcn/22/11-22-0158-00-00bh-sta-generated-device-id.doc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err="1"/>
              <a:t>TGbh</a:t>
            </a:r>
            <a:r>
              <a:rPr lang="en-US" dirty="0"/>
              <a:t>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2022-01-21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5098018"/>
              </p:ext>
            </p:extLst>
          </p:nvPr>
        </p:nvGraphicFramePr>
        <p:xfrm>
          <a:off x="517525" y="2286000"/>
          <a:ext cx="7559675" cy="263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67030" imgH="2874253" progId="Word.Document.8">
                  <p:embed/>
                </p:oleObj>
              </mc:Choice>
              <mc:Fallback>
                <p:oleObj name="Document" r:id="rId3" imgW="8267030" imgH="2874253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6000"/>
                        <a:ext cx="7559675" cy="2632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/>
              <a:t>This document is the closing report for </a:t>
            </a:r>
            <a:r>
              <a:rPr lang="en-US" dirty="0" err="1"/>
              <a:t>TGbh</a:t>
            </a:r>
            <a:endParaRPr lang="en-US" dirty="0"/>
          </a:p>
          <a:p>
            <a:pPr algn="ctr" eaLnBrk="1" hangingPunct="1">
              <a:buFontTx/>
              <a:buNone/>
            </a:pPr>
            <a:r>
              <a:rPr lang="en-US" dirty="0"/>
              <a:t>“Randomized and Changing MAC addresses” (RCM)</a:t>
            </a:r>
          </a:p>
          <a:p>
            <a:pPr algn="ctr" eaLnBrk="1" hangingPunct="1">
              <a:buFontTx/>
              <a:buNone/>
            </a:pPr>
            <a:r>
              <a:rPr lang="en-US" dirty="0"/>
              <a:t>January 2022 Plenary Session (virtual)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229600" cy="4495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Agenda is here: </a:t>
            </a:r>
            <a:r>
              <a:rPr lang="en-US" dirty="0">
                <a:hlinkClick r:id="rId3"/>
              </a:rPr>
              <a:t>11-21/1995r6</a:t>
            </a:r>
            <a:r>
              <a:rPr lang="en-US" dirty="0"/>
              <a:t> </a:t>
            </a:r>
          </a:p>
          <a:p>
            <a:pPr>
              <a:spcBef>
                <a:spcPts val="0"/>
              </a:spcBef>
            </a:pPr>
            <a:r>
              <a:rPr lang="en-US" dirty="0"/>
              <a:t>Latest Issue Tracking document: </a:t>
            </a:r>
            <a:r>
              <a:rPr lang="en-US" dirty="0">
                <a:hlinkClick r:id="rId4"/>
              </a:rPr>
              <a:t>11-21/0332r29</a:t>
            </a:r>
            <a:r>
              <a:rPr lang="en-US" dirty="0"/>
              <a:t> </a:t>
            </a:r>
          </a:p>
          <a:p>
            <a:pPr>
              <a:spcBef>
                <a:spcPts val="0"/>
              </a:spcBef>
            </a:pPr>
            <a:r>
              <a:rPr lang="en-US" dirty="0"/>
              <a:t>Contributions reviewed (solutions direction, some with draft text):</a:t>
            </a:r>
          </a:p>
          <a:p>
            <a:pPr marL="857250" lvl="1" indent="-45720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hlinkClick r:id="rId5"/>
              </a:rPr>
              <a:t>11-22/0117r0</a:t>
            </a:r>
            <a:r>
              <a:rPr lang="en-US" altLang="en-US" sz="1800" dirty="0">
                <a:solidFill>
                  <a:schemeClr val="tx1"/>
                </a:solidFill>
              </a:rPr>
              <a:t> : </a:t>
            </a:r>
            <a:r>
              <a:rPr lang="en-US" altLang="en-US" sz="1800" dirty="0"/>
              <a:t>Secure Device ID exchange concept</a:t>
            </a:r>
          </a:p>
          <a:p>
            <a:pPr marL="857250" lvl="1" indent="-45720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hlinkClick r:id="rId6"/>
              </a:rPr>
              <a:t>11-22/0118r0</a:t>
            </a:r>
            <a:r>
              <a:rPr lang="en-US" altLang="en-US" sz="1800" dirty="0">
                <a:solidFill>
                  <a:schemeClr val="tx1"/>
                </a:solidFill>
              </a:rPr>
              <a:t> : </a:t>
            </a:r>
            <a:r>
              <a:rPr lang="en-US" altLang="en-US" sz="1800" dirty="0"/>
              <a:t>IRMA with ID Query</a:t>
            </a:r>
          </a:p>
          <a:p>
            <a:pPr marL="857250" lvl="1" indent="-45720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hlinkClick r:id="rId7"/>
              </a:rPr>
              <a:t>11-22/0145r0</a:t>
            </a:r>
            <a:r>
              <a:rPr lang="en-US" altLang="en-US" sz="1800" dirty="0">
                <a:solidFill>
                  <a:schemeClr val="tx1"/>
                </a:solidFill>
              </a:rPr>
              <a:t> : </a:t>
            </a:r>
            <a:r>
              <a:rPr lang="en-US" altLang="en-US" sz="1800" dirty="0"/>
              <a:t>STA identifier way forward</a:t>
            </a:r>
          </a:p>
          <a:p>
            <a:pPr marL="857250" lvl="1" indent="-45720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hlinkClick r:id="rId8"/>
              </a:rPr>
              <a:t>11-22/0154r0</a:t>
            </a:r>
            <a:r>
              <a:rPr lang="en-US" altLang="en-US" sz="1800" dirty="0">
                <a:solidFill>
                  <a:schemeClr val="tx1"/>
                </a:solidFill>
              </a:rPr>
              <a:t> : Opaque device ID</a:t>
            </a:r>
          </a:p>
          <a:p>
            <a:pPr marL="857250" lvl="1" indent="-45720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hlinkClick r:id="rId9"/>
              </a:rPr>
              <a:t>11-22/0158r0</a:t>
            </a:r>
            <a:r>
              <a:rPr lang="en-US" altLang="en-US" sz="1800" dirty="0">
                <a:solidFill>
                  <a:schemeClr val="tx1"/>
                </a:solidFill>
              </a:rPr>
              <a:t> : STA generated Device ID</a:t>
            </a:r>
          </a:p>
          <a:p>
            <a:pPr marL="857250" lvl="1" indent="-45720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hlinkClick r:id="rId10"/>
              </a:rPr>
              <a:t>11-22/0157r0</a:t>
            </a:r>
            <a:r>
              <a:rPr lang="en-US" altLang="en-US" sz="1800" dirty="0">
                <a:solidFill>
                  <a:schemeClr val="tx1"/>
                </a:solidFill>
              </a:rPr>
              <a:t> : MAC Address designation MAAD</a:t>
            </a:r>
          </a:p>
          <a:p>
            <a:pPr marL="857250" lvl="1" indent="-45720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hlinkClick r:id="rId11"/>
              </a:rPr>
              <a:t>11-21/1634r2</a:t>
            </a:r>
            <a:r>
              <a:rPr lang="en-US" altLang="en-US" sz="1800" dirty="0">
                <a:solidFill>
                  <a:schemeClr val="tx1"/>
                </a:solidFill>
              </a:rPr>
              <a:t> : Non-MAC device identifier requirements for TGbh (partially reviewed)</a:t>
            </a:r>
          </a:p>
          <a:p>
            <a:pPr marL="457200" indent="-4572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Missed target for D0.1, again, out of this session, timeline update needed</a:t>
            </a:r>
          </a:p>
          <a:p>
            <a:pPr marL="457200" indent="-4572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>
              <a:hlinkClick r:id="rId12"/>
            </a:endParaRP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59427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229600" cy="4495800"/>
          </a:xfrm>
        </p:spPr>
        <p:txBody>
          <a:bodyPr/>
          <a:lstStyle/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Consider proposed solutions for impacted features/functions, and incorporate into D0.1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Review what items remain open, for a complete D1.0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Still targeting D1.0 out of March – need to consider if that is feasible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WBA liaison response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187496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82000" cy="4876800"/>
          </a:xfrm>
        </p:spPr>
        <p:txBody>
          <a:bodyPr/>
          <a:lstStyle/>
          <a:p>
            <a:pPr lvl="1">
              <a:spcBef>
                <a:spcPts val="0"/>
              </a:spcBef>
            </a:pPr>
            <a:endParaRPr lang="en-US" sz="1800" b="1" dirty="0"/>
          </a:p>
          <a:p>
            <a:pPr lvl="1" algn="just">
              <a:spcBef>
                <a:spcPts val="0"/>
              </a:spcBef>
            </a:pPr>
            <a:r>
              <a:rPr lang="en-US" altLang="zh-CN" sz="2400" dirty="0"/>
              <a:t>PAR approved				</a:t>
            </a:r>
            <a:r>
              <a:rPr lang="en-US" altLang="zh-CN" sz="2400" dirty="0">
                <a:highlight>
                  <a:srgbClr val="00FF00"/>
                </a:highlight>
              </a:rPr>
              <a:t>Feb 2021</a:t>
            </a:r>
          </a:p>
          <a:p>
            <a:pPr lvl="1" algn="just">
              <a:spcBef>
                <a:spcPts val="0"/>
              </a:spcBef>
            </a:pPr>
            <a:r>
              <a:rPr lang="en-US" altLang="zh-CN" sz="2400" dirty="0"/>
              <a:t>First TG meeting			</a:t>
            </a:r>
            <a:r>
              <a:rPr lang="en-US" altLang="zh-CN" sz="2400" dirty="0">
                <a:highlight>
                  <a:srgbClr val="00FF00"/>
                </a:highlight>
              </a:rPr>
              <a:t>Mar 2021</a:t>
            </a:r>
          </a:p>
          <a:p>
            <a:pPr lvl="1" algn="just">
              <a:spcBef>
                <a:spcPts val="0"/>
              </a:spcBef>
            </a:pPr>
            <a:r>
              <a:rPr lang="en-US" altLang="zh-CN" sz="2400" dirty="0"/>
              <a:t>D0.1 					</a:t>
            </a:r>
            <a:r>
              <a:rPr lang="en-US" altLang="zh-CN" sz="2400" dirty="0">
                <a:highlight>
                  <a:srgbClr val="FF0000"/>
                </a:highlight>
              </a:rPr>
              <a:t>Jan 2022</a:t>
            </a:r>
          </a:p>
          <a:p>
            <a:pPr lvl="1" algn="just">
              <a:spcBef>
                <a:spcPts val="0"/>
              </a:spcBef>
            </a:pPr>
            <a:r>
              <a:rPr lang="en-US" altLang="zh-CN" sz="2400" dirty="0"/>
              <a:t>Initial Letter Ballot (D1.0)		Mar 2022 </a:t>
            </a:r>
          </a:p>
          <a:p>
            <a:pPr lvl="1" algn="just">
              <a:spcBef>
                <a:spcPts val="0"/>
              </a:spcBef>
            </a:pPr>
            <a:r>
              <a:rPr lang="en-US" altLang="zh-CN" sz="2400" dirty="0"/>
              <a:t>Recirculation LB (D2.0)		Jul 2022</a:t>
            </a:r>
          </a:p>
          <a:p>
            <a:pPr lvl="1" algn="just">
              <a:spcBef>
                <a:spcPts val="0"/>
              </a:spcBef>
            </a:pPr>
            <a:r>
              <a:rPr lang="en-US" altLang="zh-CN" sz="2400" dirty="0"/>
              <a:t>Initial SA Ballot (D3.0)			Nov 2022</a:t>
            </a:r>
          </a:p>
          <a:p>
            <a:pPr lvl="1" algn="just">
              <a:spcBef>
                <a:spcPts val="0"/>
              </a:spcBef>
            </a:pPr>
            <a:r>
              <a:rPr lang="en-US" altLang="zh-CN" sz="2400" dirty="0"/>
              <a:t>Final 802.11 WG approval		Mar 2023 </a:t>
            </a:r>
          </a:p>
          <a:p>
            <a:pPr lvl="1" algn="just">
              <a:spcBef>
                <a:spcPts val="0"/>
              </a:spcBef>
            </a:pPr>
            <a:r>
              <a:rPr lang="en-US" altLang="zh-CN" sz="2400" dirty="0"/>
              <a:t>802 EC approval			May 2023</a:t>
            </a:r>
          </a:p>
          <a:p>
            <a:pPr lvl="1" algn="just">
              <a:spcBef>
                <a:spcPts val="0"/>
              </a:spcBef>
            </a:pPr>
            <a:r>
              <a:rPr lang="en-US" altLang="zh-CN" sz="2400" dirty="0" err="1"/>
              <a:t>RevCom</a:t>
            </a:r>
            <a:r>
              <a:rPr lang="en-US" altLang="zh-CN" sz="2400" dirty="0"/>
              <a:t> and SASB approval		May 2023</a:t>
            </a:r>
            <a:endParaRPr lang="en-US" sz="2400" b="1" dirty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644291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Teleconference(s)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ln>
            <a:solidFill>
              <a:schemeClr val="bg1"/>
            </a:solidFill>
          </a:ln>
        </p:spPr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Feb 8, 9:00-11:00 ET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Feb 17, 17:00-19:00 ET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Feb 22, 9:00-11:00 ET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Mar 3, 17:00-19:00 ET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/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5118"/>
          </a:xfrm>
        </p:spPr>
        <p:txBody>
          <a:bodyPr/>
          <a:lstStyle/>
          <a:p>
            <a:r>
              <a:rPr lang="en-US" dirty="0"/>
              <a:t>March 2022 Plans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47244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Four meeting slots planned</a:t>
            </a:r>
          </a:p>
          <a:p>
            <a:pPr marL="0" indent="0">
              <a:lnSpc>
                <a:spcPct val="90000"/>
              </a:lnSpc>
              <a:buNone/>
            </a:pPr>
            <a:endParaRPr lang="en-US" sz="3200" dirty="0"/>
          </a:p>
          <a:p>
            <a:pPr>
              <a:lnSpc>
                <a:spcPct val="90000"/>
              </a:lnSpc>
            </a:pPr>
            <a:r>
              <a:rPr lang="en-US" sz="3200" dirty="0"/>
              <a:t>Consider “solutions” to use cases that are in 802.11 scope to resolve</a:t>
            </a:r>
          </a:p>
          <a:p>
            <a:pPr>
              <a:lnSpc>
                <a:spcPct val="90000"/>
              </a:lnSpc>
            </a:pPr>
            <a:endParaRPr lang="en-US" sz="3200" dirty="0"/>
          </a:p>
          <a:p>
            <a:pPr>
              <a:lnSpc>
                <a:spcPct val="90000"/>
              </a:lnSpc>
            </a:pPr>
            <a:r>
              <a:rPr lang="en-US" sz="3200" dirty="0"/>
              <a:t>Formulate D1.0</a:t>
            </a:r>
          </a:p>
          <a:p>
            <a:pPr marL="684213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90062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12054</TotalTime>
  <Words>380</Words>
  <Application>Microsoft Office PowerPoint</Application>
  <PresentationFormat>On-screen Show (4:3)</PresentationFormat>
  <Paragraphs>87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802-11-Submission</vt:lpstr>
      <vt:lpstr>Document</vt:lpstr>
      <vt:lpstr>TGbh Closing Report </vt:lpstr>
      <vt:lpstr>Abstract</vt:lpstr>
      <vt:lpstr>Work Completed</vt:lpstr>
      <vt:lpstr>Next steps</vt:lpstr>
      <vt:lpstr>Timeline</vt:lpstr>
      <vt:lpstr>Teleconference(s)</vt:lpstr>
      <vt:lpstr>March 2022 Plans</vt:lpstr>
    </vt:vector>
  </TitlesOfParts>
  <Company>Calypso Ventures,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ARC-report-may-2012</dc:title>
  <dc:creator>Mark Hamilton</dc:creator>
  <cp:lastModifiedBy>Hamilton, Mark</cp:lastModifiedBy>
  <cp:revision>359</cp:revision>
  <cp:lastPrinted>1998-02-10T13:28:06Z</cp:lastPrinted>
  <dcterms:created xsi:type="dcterms:W3CDTF">2009-07-15T16:38:20Z</dcterms:created>
  <dcterms:modified xsi:type="dcterms:W3CDTF">2022-01-21T17:23:31Z</dcterms:modified>
</cp:coreProperties>
</file>