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52" r:id="rId3"/>
    <p:sldId id="604" r:id="rId4"/>
    <p:sldId id="605" r:id="rId5"/>
    <p:sldId id="606" r:id="rId6"/>
    <p:sldId id="599" r:id="rId7"/>
    <p:sldId id="603" r:id="rId8"/>
    <p:sldId id="31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培(Zhou Pei)" initials="Pei Zhou" lastIdx="10" clrIdx="0">
    <p:extLst>
      <p:ext uri="{19B8F6BF-5375-455C-9EA6-DF929625EA0E}">
        <p15:presenceInfo xmlns:p15="http://schemas.microsoft.com/office/powerpoint/2012/main" userId="周培(Zhou Pei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10" autoAdjust="0"/>
    <p:restoredTop sz="92385" autoAdjust="0"/>
  </p:normalViewPr>
  <p:slideViewPr>
    <p:cSldViewPr>
      <p:cViewPr varScale="1">
        <p:scale>
          <a:sx n="86" d="100"/>
          <a:sy n="86" d="100"/>
        </p:scale>
        <p:origin x="1315" y="6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376" y="-98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Pei Zhou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Pei Zhou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Pei Zhou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Pei Zhou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Pei Zhou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Pei Zhou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0597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0125</a:t>
            </a:r>
            <a:r>
              <a:rPr lang="en-US" altLang="en-US" sz="1800" b="1" dirty="0"/>
              <a:t>r3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dirty="0"/>
              <a:t>February</a:t>
            </a:r>
            <a:r>
              <a:rPr lang="en-US" altLang="en-US" sz="1800" b="1" dirty="0"/>
              <a:t>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40" r:id="rId2"/>
    <p:sldLayoutId id="2147486141" r:id="rId3"/>
    <p:sldLayoutId id="2147486136" r:id="rId4"/>
    <p:sldLayoutId id="2147486138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>
                <a:latin typeface="+mn-lt"/>
                <a:ea typeface="+mn-ea"/>
              </a:rPr>
              <a:t>Slide </a:t>
            </a:r>
            <a:fld id="{53ABCD13-380B-4CB5-B9B1-96CEC68A8A42}" type="slidenum">
              <a:rPr lang="en-US" altLang="en-US" sz="1200" b="0" smtClean="0">
                <a:latin typeface="+mn-lt"/>
                <a:ea typeface="+mn-ea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>
              <a:latin typeface="+mn-lt"/>
              <a:ea typeface="+mn-ea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z="2800" dirty="0">
                <a:latin typeface="+mn-lt"/>
                <a:ea typeface="+mn-ea"/>
                <a:cs typeface="Arial" panose="020B0604020202020204" pitchFamily="34" charset="0"/>
              </a:rPr>
              <a:t>Discussion on Measurement Setup ID Setting in SBP Case</a:t>
            </a:r>
            <a:endParaRPr lang="en-US" altLang="en-US" sz="2800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ea typeface="+mn-ea"/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ea typeface="+mn-ea"/>
                <a:cs typeface="Arial" panose="020B0604020202020204" pitchFamily="34" charset="0"/>
              </a:rPr>
              <a:t> 2022-02-07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>
                <a:latin typeface="+mn-lt"/>
                <a:ea typeface="+mn-ea"/>
                <a:cs typeface="Arial" panose="020B0604020202020204" pitchFamily="34" charset="0"/>
              </a:rPr>
              <a:t> Authors:</a:t>
            </a:r>
            <a:endParaRPr lang="en-US" altLang="en-US" sz="2000" b="0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>
                <a:latin typeface="+mn-lt"/>
              </a:rPr>
              <a:t>Pei Zhou </a:t>
            </a:r>
            <a:r>
              <a:rPr lang="en-US" altLang="ko-KR" dirty="0">
                <a:latin typeface="+mn-lt"/>
              </a:rPr>
              <a:t>(OPPO)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35453E-01D6-416A-8BCF-BCABF9510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334810"/>
              </p:ext>
            </p:extLst>
          </p:nvPr>
        </p:nvGraphicFramePr>
        <p:xfrm>
          <a:off x="685800" y="2880360"/>
          <a:ext cx="7858124" cy="199644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91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4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OPPO</a:t>
                      </a:r>
                      <a:endParaRPr lang="en-US" alt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zhoupei1@oppo.com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2496378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zh-CN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7919050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altLang="zh-CN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7454712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Ning Gao</a:t>
                      </a:r>
                      <a:endParaRPr lang="ko-KR" altLang="zh-CN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797053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CN" sz="2800" dirty="0">
                <a:cs typeface="Arial" panose="020B0604020202020204" pitchFamily="34" charset="0"/>
              </a:rPr>
              <a:t>Background</a:t>
            </a:r>
            <a:endParaRPr lang="en-SG" sz="28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7934325" cy="479901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400" b="0" kern="0" dirty="0">
                <a:cs typeface="Arial" panose="020B0604020202020204" pitchFamily="34" charset="0"/>
              </a:rPr>
              <a:t>According to [1] and [2], the following Measurement Setup ID related rules/contents are agreed by </a:t>
            </a:r>
            <a:r>
              <a:rPr lang="en-US" altLang="zh-CN" sz="1400" b="0" kern="0" dirty="0" err="1">
                <a:cs typeface="Arial" panose="020B0604020202020204" pitchFamily="34" charset="0"/>
              </a:rPr>
              <a:t>TGbf</a:t>
            </a:r>
            <a:r>
              <a:rPr lang="en-US" altLang="zh-CN" sz="1400" b="0" kern="0" dirty="0">
                <a:cs typeface="Arial" panose="020B0604020202020204" pitchFamily="34" charset="0"/>
              </a:rPr>
              <a:t>: 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400" b="0" kern="0" dirty="0">
                <a:cs typeface="Arial" panose="020B0604020202020204" pitchFamily="34" charset="0"/>
              </a:rPr>
              <a:t>The Measurement Setup ID identifies the attributes/parameters agreed upon between the initiator and one or more responders.</a:t>
            </a:r>
          </a:p>
          <a:p>
            <a:pPr marL="342900" lvl="1" indent="-342900">
              <a:buFont typeface="Wingdings" panose="05000000000000000000" pitchFamily="2" charset="2"/>
              <a:buChar char="q"/>
            </a:pPr>
            <a:endParaRPr lang="en-US" altLang="zh-CN" sz="1400" kern="0" dirty="0">
              <a:cs typeface="Arial" panose="020B0604020202020204" pitchFamily="34" charset="0"/>
            </a:endParaRPr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altLang="zh-CN" sz="1400" kern="0" dirty="0">
                <a:cs typeface="Arial" panose="020B0604020202020204" pitchFamily="34" charset="0"/>
              </a:rPr>
              <a:t>According to [2] and [3], the following SBP related rules/contents are agreed by </a:t>
            </a:r>
            <a:r>
              <a:rPr lang="en-US" altLang="zh-CN" sz="1400" kern="0" dirty="0" err="1">
                <a:cs typeface="Arial" panose="020B0604020202020204" pitchFamily="34" charset="0"/>
              </a:rPr>
              <a:t>TGbf</a:t>
            </a:r>
            <a:r>
              <a:rPr lang="en-US" altLang="zh-CN" sz="1400" kern="0" dirty="0">
                <a:cs typeface="Arial" panose="020B0604020202020204" pitchFamily="34" charset="0"/>
              </a:rPr>
              <a:t>: 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400" b="0" kern="0" dirty="0">
                <a:cs typeface="Arial" panose="020B0604020202020204" pitchFamily="34" charset="0"/>
              </a:rPr>
              <a:t>An optional sensing by proxy (SBP) procedure is defined in which:</a:t>
            </a:r>
          </a:p>
          <a:p>
            <a:pPr lvl="2"/>
            <a:r>
              <a:rPr lang="en-US" altLang="zh-CN" sz="1400" b="0" kern="0" dirty="0">
                <a:cs typeface="Arial" panose="020B0604020202020204" pitchFamily="34" charset="0"/>
              </a:rPr>
              <a:t>An “SBP request” consists of a non-AP STA sending an SBP Request frame to an SBP-capable AP STA.</a:t>
            </a:r>
          </a:p>
          <a:p>
            <a:pPr lvl="3"/>
            <a:r>
              <a:rPr lang="en-US" altLang="zh-CN" sz="1200" b="0" kern="0" dirty="0">
                <a:cs typeface="Arial" panose="020B0604020202020204" pitchFamily="34" charset="0"/>
              </a:rPr>
              <a:t>A STA that sends an SBP Request frame to invoke SBP (and, as a result, WLAN sensing) is denoted by “SBP requesting STA”.</a:t>
            </a:r>
          </a:p>
          <a:p>
            <a:pPr lvl="2"/>
            <a:r>
              <a:rPr lang="en-US" altLang="zh-CN" sz="1400" kern="0" dirty="0">
                <a:cs typeface="Arial" panose="020B0604020202020204" pitchFamily="34" charset="0"/>
              </a:rPr>
              <a:t>An AP STA that receives an SBP request shall send to the SBP requesting STA an SBP Response frame to accept or reject the request.</a:t>
            </a:r>
          </a:p>
          <a:p>
            <a:pPr lvl="2"/>
            <a:r>
              <a:rPr lang="en-US" altLang="zh-CN" sz="1400" kern="0" dirty="0">
                <a:cs typeface="Arial" panose="020B0604020202020204" pitchFamily="34" charset="0"/>
              </a:rPr>
              <a:t>An AP STA that accepts an SBP request shall initiate a WLAN sensing procedure with one or more non-AP STAs using operational parameters derived from those indicated within the SBP Request frame.</a:t>
            </a:r>
          </a:p>
          <a:p>
            <a:pPr lvl="3"/>
            <a:r>
              <a:rPr lang="en-US" altLang="zh-CN" sz="1200" kern="0" dirty="0">
                <a:cs typeface="Arial" panose="020B0604020202020204" pitchFamily="34" charset="0"/>
              </a:rPr>
              <a:t>Whether the SBP requesting STA participates or not in the WLAN sensing procedure as a sensing responder is TBD.</a:t>
            </a:r>
          </a:p>
          <a:p>
            <a:pPr lvl="2"/>
            <a:r>
              <a:rPr lang="en-US" altLang="zh-CN" sz="1400" kern="0" dirty="0">
                <a:cs typeface="Arial" panose="020B0604020202020204" pitchFamily="34" charset="0"/>
              </a:rPr>
              <a:t>Measurement results obtained in a WLAN sensing procedure resultant from an SBP request shall be reported to the SBP requesting STA.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83CB181-2878-4B8E-8C4F-AFDDE219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</p:spTree>
    <p:extLst>
      <p:ext uri="{BB962C8B-B14F-4D97-AF65-F5344CB8AC3E}">
        <p14:creationId xmlns:p14="http://schemas.microsoft.com/office/powerpoint/2010/main" val="331046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CN" sz="2800" dirty="0">
                <a:cs typeface="Arial" panose="020B0604020202020204" pitchFamily="34" charset="0"/>
              </a:rPr>
              <a:t>Measurement Setup in SBP Case</a:t>
            </a:r>
            <a:endParaRPr lang="en-SG" sz="28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09599" y="1630362"/>
            <a:ext cx="7934325" cy="42370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400" b="0" kern="0" dirty="0">
                <a:cs typeface="Arial" panose="020B0604020202020204" pitchFamily="34" charset="0"/>
              </a:rPr>
              <a:t>According to </a:t>
            </a:r>
            <a:r>
              <a:rPr lang="en-US" altLang="zh-CN" sz="1400" b="0" dirty="0">
                <a:cs typeface="Arial" panose="020B0604020202020204" pitchFamily="34" charset="0"/>
              </a:rPr>
              <a:t>[3]</a:t>
            </a:r>
            <a:r>
              <a:rPr lang="en-US" altLang="zh-CN" sz="1400" b="0" kern="0" dirty="0">
                <a:cs typeface="Arial" panose="020B0604020202020204" pitchFamily="34" charset="0"/>
              </a:rPr>
              <a:t>, STA 3 (as SBP Requesting STA) requests AP (as Sensing Proxy) to perform sensing measurement for it through SBP Request frame.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400" b="0" kern="0" dirty="0">
                <a:cs typeface="Arial" panose="020B0604020202020204" pitchFamily="34" charset="0"/>
              </a:rPr>
              <a:t>SBP Requesting STA (e.g., STA 3) is not Sensing Initiator. 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400" b="0" kern="0" dirty="0">
                <a:cs typeface="Arial" panose="020B0604020202020204" pitchFamily="34" charset="0"/>
              </a:rPr>
              <a:t>SBP Responding STA (i.e., AP) is Sensing Initiator.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400" b="0" kern="0" dirty="0">
                <a:cs typeface="Arial" panose="020B0604020202020204" pitchFamily="34" charset="0"/>
              </a:rPr>
              <a:t>Then, AP (as Sensing Initiator) initiates Measurement Setup with one or more STA(s) and assigns Measurement Setup ID.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400" b="0" kern="0" dirty="0">
                <a:cs typeface="Arial" panose="020B0604020202020204" pitchFamily="34" charset="0"/>
              </a:rPr>
              <a:t>This contribution discusses how to assign Measurement Setup ID for the SBP Requesting STA.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83CB181-2878-4B8E-8C4F-AFDDE219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C033C77A-73A6-42C5-BAF4-EE9C086C7A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513557"/>
              </p:ext>
            </p:extLst>
          </p:nvPr>
        </p:nvGraphicFramePr>
        <p:xfrm>
          <a:off x="2813990" y="3124200"/>
          <a:ext cx="3592220" cy="3592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" name="Visio" r:id="rId3" imgW="4290164" imgH="4297944" progId="Visio.Drawing.15">
                  <p:embed/>
                </p:oleObj>
              </mc:Choice>
              <mc:Fallback>
                <p:oleObj name="Visio" r:id="rId3" imgW="4290164" imgH="4297944" progId="Visio.Drawing.15">
                  <p:embed/>
                  <p:pic>
                    <p:nvPicPr>
                      <p:cNvPr id="7" name="对象 6">
                        <a:extLst>
                          <a:ext uri="{FF2B5EF4-FFF2-40B4-BE49-F238E27FC236}">
                            <a16:creationId xmlns:a16="http://schemas.microsoft.com/office/drawing/2014/main" id="{C033C77A-73A6-42C5-BAF4-EE9C086C7A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3990" y="3124200"/>
                        <a:ext cx="3592220" cy="35922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5232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CN" sz="2800" dirty="0">
                <a:cs typeface="Arial" panose="020B0604020202020204" pitchFamily="34" charset="0"/>
              </a:rPr>
              <a:t>Measurement Setup ID Setting Methods</a:t>
            </a:r>
            <a:endParaRPr lang="en-SG" sz="28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09599" y="1630362"/>
            <a:ext cx="7934325" cy="42370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400" kern="0" dirty="0">
                <a:cs typeface="Arial" panose="020B0604020202020204" pitchFamily="34" charset="0"/>
              </a:rPr>
              <a:t>Method 1: AP assigns the Measurement Setup ID for SBP requesting STA after successful Measurement Setup.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zh-CN" sz="1400" b="0" kern="0" dirty="0">
              <a:cs typeface="Arial" panose="020B0604020202020204" pitchFamily="34" charset="0"/>
            </a:endParaRP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83CB181-2878-4B8E-8C4F-AFDDE219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C033C77A-73A6-42C5-BAF4-EE9C086C7A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9640406"/>
              </p:ext>
            </p:extLst>
          </p:nvPr>
        </p:nvGraphicFramePr>
        <p:xfrm>
          <a:off x="5303837" y="2802600"/>
          <a:ext cx="3727450" cy="304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9" name="Visio" r:id="rId3" imgW="5044884" imgH="4130498" progId="Visio.Drawing.15">
                  <p:embed/>
                </p:oleObj>
              </mc:Choice>
              <mc:Fallback>
                <p:oleObj name="Visio" r:id="rId3" imgW="5044884" imgH="4130498" progId="Visio.Drawing.15">
                  <p:embed/>
                  <p:pic>
                    <p:nvPicPr>
                      <p:cNvPr id="7" name="对象 6">
                        <a:extLst>
                          <a:ext uri="{FF2B5EF4-FFF2-40B4-BE49-F238E27FC236}">
                            <a16:creationId xmlns:a16="http://schemas.microsoft.com/office/drawing/2014/main" id="{C033C77A-73A6-42C5-BAF4-EE9C086C7A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3837" y="2802600"/>
                        <a:ext cx="3727450" cy="3044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DF29018-467B-4827-86E9-8673720A13AB}"/>
              </a:ext>
            </a:extLst>
          </p:cNvPr>
          <p:cNvSpPr txBox="1">
            <a:spLocks/>
          </p:cNvSpPr>
          <p:nvPr/>
        </p:nvSpPr>
        <p:spPr>
          <a:xfrm>
            <a:off x="602173" y="2285999"/>
            <a:ext cx="4884227" cy="418941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200" kern="0" dirty="0">
                <a:cs typeface="Arial" panose="020B0604020202020204" pitchFamily="34" charset="0"/>
              </a:rPr>
              <a:t>Example: 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b="1" kern="0" dirty="0">
                <a:cs typeface="Arial" panose="020B0604020202020204" pitchFamily="34" charset="0"/>
              </a:rPr>
              <a:t>SBP Request: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kern="0" dirty="0">
                <a:cs typeface="Arial" panose="020B0604020202020204" pitchFamily="34" charset="0"/>
              </a:rPr>
              <a:t>SBP requesting STA (e.g., STA 3) requests AP as Sensing Proxy to perform WLAN Sensing through SBP Request frame;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b="1" kern="0" dirty="0">
                <a:cs typeface="Arial" panose="020B0604020202020204" pitchFamily="34" charset="0"/>
              </a:rPr>
              <a:t>SBP Response: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kern="0" dirty="0">
                <a:cs typeface="Arial" panose="020B0604020202020204" pitchFamily="34" charset="0"/>
              </a:rPr>
              <a:t>The AP that receives an SBP request shall send to STA 3 an SBP Response frame to accept or reject the request;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kern="0" dirty="0">
                <a:cs typeface="Arial" panose="020B0604020202020204" pitchFamily="34" charset="0"/>
              </a:rPr>
              <a:t>The AP that accepts an SBP request shall initiate measurement setup with one or more STAs and assign a Measurement Setup ID (e.g., Measurement Setup ID = x);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b="1" kern="0" dirty="0">
                <a:cs typeface="Arial" panose="020B0604020202020204" pitchFamily="34" charset="0"/>
              </a:rPr>
              <a:t>SBP Confirm: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kern="0" dirty="0">
                <a:cs typeface="Arial" panose="020B0604020202020204" pitchFamily="34" charset="0"/>
              </a:rPr>
              <a:t>If AP successfully finishes measurement setup, it shall notify STA 3 its assigned Measurement Setup ID is x through SBP Confirm frame (TBD);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kern="0" dirty="0">
                <a:cs typeface="Arial" panose="020B0604020202020204" pitchFamily="34" charset="0"/>
              </a:rPr>
              <a:t>If AP fails the measurement setup, expiration of the predefined inactivity time or SBP Confirm frame (TBD) from AP may terminate the measurement setup.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zh-CN" sz="120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200" kern="0" dirty="0">
                <a:cs typeface="Arial" panose="020B0604020202020204" pitchFamily="34" charset="0"/>
              </a:rPr>
              <a:t>Key point: </a:t>
            </a:r>
            <a:r>
              <a:rPr lang="en-US" altLang="zh-CN" sz="1200" b="0" kern="0" dirty="0">
                <a:cs typeface="Arial" panose="020B0604020202020204" pitchFamily="34" charset="0"/>
              </a:rPr>
              <a:t>SBP Confirm frame transmission is mandatory.</a:t>
            </a:r>
          </a:p>
        </p:txBody>
      </p:sp>
    </p:spTree>
    <p:extLst>
      <p:ext uri="{BB962C8B-B14F-4D97-AF65-F5344CB8AC3E}">
        <p14:creationId xmlns:p14="http://schemas.microsoft.com/office/powerpoint/2010/main" val="2788163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CN" sz="2800" dirty="0">
                <a:cs typeface="Arial" panose="020B0604020202020204" pitchFamily="34" charset="0"/>
              </a:rPr>
              <a:t>Measurement Setup ID Setting Methods</a:t>
            </a:r>
            <a:endParaRPr lang="en-SG" sz="28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09599" y="1630361"/>
            <a:ext cx="7934325" cy="310456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400" kern="0" dirty="0">
                <a:cs typeface="Arial" panose="020B0604020202020204" pitchFamily="34" charset="0"/>
              </a:rPr>
              <a:t>Method 2: AP shares the Measurement Setup ID in its SBP Response frame ahead of time.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83CB181-2878-4B8E-8C4F-AFDDE219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C033C77A-73A6-42C5-BAF4-EE9C086C7A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7643136"/>
              </p:ext>
            </p:extLst>
          </p:nvPr>
        </p:nvGraphicFramePr>
        <p:xfrm>
          <a:off x="5458426" y="2424490"/>
          <a:ext cx="3418271" cy="3180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8" name="Visio" r:id="rId3" imgW="4389120" imgH="4091966" progId="Visio.Drawing.15">
                  <p:embed/>
                </p:oleObj>
              </mc:Choice>
              <mc:Fallback>
                <p:oleObj name="Visio" r:id="rId3" imgW="4389120" imgH="4091966" progId="Visio.Drawing.15">
                  <p:embed/>
                  <p:pic>
                    <p:nvPicPr>
                      <p:cNvPr id="7" name="对象 6">
                        <a:extLst>
                          <a:ext uri="{FF2B5EF4-FFF2-40B4-BE49-F238E27FC236}">
                            <a16:creationId xmlns:a16="http://schemas.microsoft.com/office/drawing/2014/main" id="{C033C77A-73A6-42C5-BAF4-EE9C086C7A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8426" y="2424490"/>
                        <a:ext cx="3418271" cy="31806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E855AE1-B4A1-4714-874F-66525E78CD46}"/>
              </a:ext>
            </a:extLst>
          </p:cNvPr>
          <p:cNvSpPr txBox="1">
            <a:spLocks/>
          </p:cNvSpPr>
          <p:nvPr/>
        </p:nvSpPr>
        <p:spPr>
          <a:xfrm>
            <a:off x="609599" y="1981200"/>
            <a:ext cx="5105401" cy="4419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200" kern="0" dirty="0">
                <a:cs typeface="Arial" panose="020B0604020202020204" pitchFamily="34" charset="0"/>
              </a:rPr>
              <a:t>Example: 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b="1" kern="0" dirty="0">
                <a:cs typeface="Arial" panose="020B0604020202020204" pitchFamily="34" charset="0"/>
              </a:rPr>
              <a:t>SBP Request: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kern="0" dirty="0">
                <a:cs typeface="Arial" panose="020B0604020202020204" pitchFamily="34" charset="0"/>
              </a:rPr>
              <a:t>SBP requesting STA (e.g., STA 3) requests AP as Sensing Proxy to perform WLAN Sensing through SBP Request frame;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b="1" kern="0" dirty="0">
                <a:cs typeface="Arial" panose="020B0604020202020204" pitchFamily="34" charset="0"/>
              </a:rPr>
              <a:t>SBP Response: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kern="0" dirty="0">
                <a:cs typeface="Arial" panose="020B0604020202020204" pitchFamily="34" charset="0"/>
              </a:rPr>
              <a:t>The AP that receives an SBP request shall send to STA 3 an SBP Response frame to accept or reject the request;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kern="0" dirty="0">
                <a:cs typeface="Arial" panose="020B0604020202020204" pitchFamily="34" charset="0"/>
              </a:rPr>
              <a:t>The AP that accepts an SBP request shall pre-assign the Measurement Setup ID (i.e., </a:t>
            </a:r>
            <a:r>
              <a:rPr lang="en-US" altLang="zh-CN" i="1" kern="0" dirty="0">
                <a:cs typeface="Arial" panose="020B0604020202020204" pitchFamily="34" charset="0"/>
              </a:rPr>
              <a:t>x</a:t>
            </a:r>
            <a:r>
              <a:rPr lang="en-US" altLang="zh-CN" kern="0" dirty="0">
                <a:cs typeface="Arial" panose="020B0604020202020204" pitchFamily="34" charset="0"/>
              </a:rPr>
              <a:t>) for STA 3 and include the ID in SBP Response frame;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kern="0" dirty="0">
                <a:cs typeface="Arial" panose="020B0604020202020204" pitchFamily="34" charset="0"/>
              </a:rPr>
              <a:t>Then, AP initiates Measurement Setup with one or more STAs and assign the same Measurement Setup ID (e.g., Measurement Setup ID = </a:t>
            </a:r>
            <a:r>
              <a:rPr lang="en-US" altLang="zh-CN" sz="1200" i="1" kern="0" dirty="0">
                <a:cs typeface="Arial" panose="020B0604020202020204" pitchFamily="34" charset="0"/>
              </a:rPr>
              <a:t>x</a:t>
            </a:r>
            <a:r>
              <a:rPr lang="en-US" altLang="zh-CN" sz="1200" kern="0" dirty="0">
                <a:cs typeface="Arial" panose="020B0604020202020204" pitchFamily="34" charset="0"/>
              </a:rPr>
              <a:t>) as the pre-assigned one; 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b="1" kern="0" dirty="0">
                <a:cs typeface="Arial" panose="020B0604020202020204" pitchFamily="34" charset="0"/>
              </a:rPr>
              <a:t>SBP Termination (optional):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kern="0" dirty="0">
                <a:cs typeface="Arial" panose="020B0604020202020204" pitchFamily="34" charset="0"/>
              </a:rPr>
              <a:t>If AP fails the measurement setup, AP shall send a termination frame (TBD) to terminate the SBP procedure (and the pre-assigned Measurement Setup ID).</a:t>
            </a:r>
            <a:endParaRPr lang="en-US" altLang="zh-CN" b="1" kern="0" dirty="0">
              <a:cs typeface="Arial" panose="020B0604020202020204" pitchFamily="34" charset="0"/>
            </a:endParaRPr>
          </a:p>
          <a:p>
            <a:pPr marL="342900" lvl="2" indent="0">
              <a:buNone/>
            </a:pPr>
            <a:r>
              <a:rPr lang="en-US" altLang="zh-CN" kern="0" dirty="0">
                <a:cs typeface="Arial" panose="020B0604020202020204" pitchFamily="34" charset="0"/>
              </a:rPr>
              <a:t>Note: The pre-assignment of Measurement Setup ID has no influence to the WLAN Sensing procedure.</a:t>
            </a:r>
          </a:p>
          <a:p>
            <a:pPr marL="342900" lvl="1" indent="-342900">
              <a:buFont typeface="Wingdings" panose="05000000000000000000" pitchFamily="2" charset="2"/>
              <a:buChar char="q"/>
            </a:pPr>
            <a:endParaRPr lang="en-US" altLang="zh-CN" sz="1200" b="1" kern="0" dirty="0">
              <a:cs typeface="Arial" panose="020B0604020202020204" pitchFamily="34" charset="0"/>
            </a:endParaRPr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altLang="zh-CN" sz="1200" b="1" kern="0" dirty="0">
                <a:cs typeface="Arial" panose="020B0604020202020204" pitchFamily="34" charset="0"/>
              </a:rPr>
              <a:t>Key points:</a:t>
            </a:r>
            <a:r>
              <a:rPr lang="en-US" altLang="zh-CN" sz="1200" kern="0" dirty="0">
                <a:cs typeface="Arial" panose="020B0604020202020204" pitchFamily="34" charset="0"/>
              </a:rPr>
              <a:t> Termination frame transmission is optional.</a:t>
            </a:r>
          </a:p>
        </p:txBody>
      </p:sp>
    </p:spTree>
    <p:extLst>
      <p:ext uri="{BB962C8B-B14F-4D97-AF65-F5344CB8AC3E}">
        <p14:creationId xmlns:p14="http://schemas.microsoft.com/office/powerpoint/2010/main" val="3904452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CN" sz="2800" dirty="0"/>
              <a:t>Summary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56345662-2CB4-4F8E-9D0B-B1289819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F4C11ED-D77E-465A-B4EB-AF91E251265B}"/>
              </a:ext>
            </a:extLst>
          </p:cNvPr>
          <p:cNvSpPr txBox="1">
            <a:spLocks/>
          </p:cNvSpPr>
          <p:nvPr/>
        </p:nvSpPr>
        <p:spPr>
          <a:xfrm>
            <a:off x="609599" y="1630361"/>
            <a:ext cx="7934325" cy="484505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600" b="0" kern="0" dirty="0">
                <a:cs typeface="Arial" panose="020B0604020202020204" pitchFamily="34" charset="0"/>
              </a:rPr>
              <a:t>We discussed two methods of assigning Measurement Setup ID for the SBP Requesting STA: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400" b="1" kern="0" dirty="0">
                <a:cs typeface="Arial" panose="020B0604020202020204" pitchFamily="34" charset="0"/>
              </a:rPr>
              <a:t>Method 1: </a:t>
            </a:r>
            <a:r>
              <a:rPr lang="en-US" altLang="zh-CN" sz="1400" kern="0" dirty="0">
                <a:cs typeface="Arial" panose="020B0604020202020204" pitchFamily="34" charset="0"/>
              </a:rPr>
              <a:t>AP assigns the Measurement Setup ID for SBP requesting STA after successful measurement setup</a:t>
            </a:r>
            <a:r>
              <a:rPr lang="en-US" altLang="zh-CN" sz="1400" b="0" kern="0" dirty="0">
                <a:cs typeface="Arial" panose="020B0604020202020204" pitchFamily="34" charset="0"/>
              </a:rPr>
              <a:t>.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400" b="1" kern="0" dirty="0">
                <a:cs typeface="Arial" panose="020B0604020202020204" pitchFamily="34" charset="0"/>
              </a:rPr>
              <a:t>Method 2: </a:t>
            </a:r>
            <a:r>
              <a:rPr lang="en-US" altLang="zh-CN" sz="1400" b="0" kern="0" dirty="0">
                <a:cs typeface="Arial" panose="020B0604020202020204" pitchFamily="34" charset="0"/>
              </a:rPr>
              <a:t>AP shares the Measurement Setup ID in its SBP Response frame ahead of time.</a:t>
            </a:r>
          </a:p>
          <a:p>
            <a:pPr lvl="1">
              <a:buFont typeface="Wingdings" panose="05000000000000000000" pitchFamily="2" charset="2"/>
              <a:buChar char="l"/>
            </a:pPr>
            <a:endParaRPr lang="en-US" altLang="zh-CN" sz="1400" kern="0" dirty="0">
              <a:cs typeface="Arial" panose="020B0604020202020204" pitchFamily="34" charset="0"/>
            </a:endParaRPr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altLang="zh-CN" sz="1600" kern="0" dirty="0">
                <a:cs typeface="Arial" panose="020B0604020202020204" pitchFamily="34" charset="0"/>
              </a:rPr>
              <a:t>Method 2 is preferred because it is simpler.</a:t>
            </a:r>
            <a:endParaRPr lang="en-US" altLang="zh-CN" sz="1400" b="0" kern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387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CN" sz="2800" dirty="0"/>
              <a:t>SP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56345662-2CB4-4F8E-9D0B-B1289819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2AACF6C-4E29-4979-81DA-33C505872E71}"/>
              </a:ext>
            </a:extLst>
          </p:cNvPr>
          <p:cNvSpPr txBox="1">
            <a:spLocks/>
          </p:cNvSpPr>
          <p:nvPr/>
        </p:nvSpPr>
        <p:spPr>
          <a:xfrm>
            <a:off x="609599" y="1630362"/>
            <a:ext cx="7934325" cy="42370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600" b="0" kern="0" dirty="0">
                <a:cs typeface="Arial" panose="020B0604020202020204" pitchFamily="34" charset="0"/>
              </a:rPr>
              <a:t>Do you support the method of assigning Measurement Setup ID for the SBP Requesting STA in Sensing by proxy (SBP) procedure?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600" kern="0" dirty="0">
                <a:cs typeface="Arial" panose="020B0604020202020204" pitchFamily="34" charset="0"/>
              </a:rPr>
              <a:t>AP assigns </a:t>
            </a:r>
            <a:r>
              <a:rPr lang="en-US" altLang="zh-CN" sz="1600" b="0" kern="0" dirty="0">
                <a:cs typeface="Arial" panose="020B0604020202020204" pitchFamily="34" charset="0"/>
              </a:rPr>
              <a:t>the Measurement Setup ID in its SBP Response frame.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1600" b="0" kern="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1600" b="0" kern="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zh-CN" sz="1600" b="0" kern="0" dirty="0">
                <a:cs typeface="Arial" panose="020B0604020202020204" pitchFamily="34" charset="0"/>
              </a:rPr>
              <a:t>Yes/No/Abstain:</a:t>
            </a:r>
            <a:r>
              <a:rPr lang="zh-CN" altLang="en-US" sz="1600" b="0" kern="0" dirty="0">
                <a:cs typeface="Arial" panose="020B0604020202020204" pitchFamily="34" charset="0"/>
              </a:rPr>
              <a:t> </a:t>
            </a:r>
            <a:r>
              <a:rPr lang="en-US" altLang="zh-CN" sz="1600" b="0" kern="0" dirty="0">
                <a:cs typeface="Arial" panose="020B0604020202020204" pitchFamily="34" charset="0"/>
              </a:rPr>
              <a:t>20/2/17</a:t>
            </a:r>
          </a:p>
        </p:txBody>
      </p:sp>
    </p:spTree>
    <p:extLst>
      <p:ext uri="{BB962C8B-B14F-4D97-AF65-F5344CB8AC3E}">
        <p14:creationId xmlns:p14="http://schemas.microsoft.com/office/powerpoint/2010/main" val="851244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6764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1600" b="0" dirty="0">
                <a:ea typeface="+mn-ea"/>
                <a:cs typeface="Arial" panose="020B0604020202020204" pitchFamily="34" charset="0"/>
              </a:rPr>
              <a:t>[1] 11-21-1701-01-00bf-measurement-setup-termination.pptx</a:t>
            </a:r>
          </a:p>
          <a:p>
            <a:pPr marL="0" indent="0">
              <a:buNone/>
            </a:pPr>
            <a:r>
              <a:rPr lang="en-US" altLang="zh-CN" sz="1600" b="0" dirty="0">
                <a:ea typeface="+mn-ea"/>
                <a:cs typeface="Arial" panose="020B0604020202020204" pitchFamily="34" charset="0"/>
              </a:rPr>
              <a:t>[2] 11-21-0504-04-00bf-specification-framework-for-tgbf.docx</a:t>
            </a:r>
          </a:p>
          <a:p>
            <a:pPr marL="0" indent="0">
              <a:buNone/>
            </a:pPr>
            <a:r>
              <a:rPr lang="en-US" altLang="zh-CN" sz="1600" b="0" dirty="0">
                <a:ea typeface="+mn-ea"/>
                <a:cs typeface="Arial" panose="020B0604020202020204" pitchFamily="34" charset="0"/>
              </a:rPr>
              <a:t>[3] 11-21-1692-04-00bf-enhancing-client-based-sensing-sensing-by-proxy.pptx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56345662-2CB4-4F8E-9D0B-B1289819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46133</TotalTime>
  <Words>954</Words>
  <Application>Microsoft Office PowerPoint</Application>
  <PresentationFormat>全屏显示(4:3)</PresentationFormat>
  <Paragraphs>101</Paragraphs>
  <Slides>8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맑은 고딕</vt:lpstr>
      <vt:lpstr>MS PGothic</vt:lpstr>
      <vt:lpstr>Arial</vt:lpstr>
      <vt:lpstr>Times New Roman</vt:lpstr>
      <vt:lpstr>Wingdings</vt:lpstr>
      <vt:lpstr>802-11-Submission</vt:lpstr>
      <vt:lpstr>Visio</vt:lpstr>
      <vt:lpstr>Discussion on Measurement Setup ID Setting in SBP Case</vt:lpstr>
      <vt:lpstr>Background</vt:lpstr>
      <vt:lpstr>Measurement Setup in SBP Case</vt:lpstr>
      <vt:lpstr>Measurement Setup ID Setting Methods</vt:lpstr>
      <vt:lpstr>Measurement Setup ID Setting Methods</vt:lpstr>
      <vt:lpstr>Summary</vt:lpstr>
      <vt:lpstr>SP</vt:lpstr>
      <vt:lpstr>Reference</vt:lpstr>
    </vt:vector>
  </TitlesOfParts>
  <Company>OPPO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Measurement Setup ID Setting</dc:title>
  <dc:subject>802.11bf submission</dc:subject>
  <dc:creator>Pei Zhou</dc:creator>
  <cp:lastModifiedBy>周培(Zhou Pei)</cp:lastModifiedBy>
  <cp:revision>242</cp:revision>
  <cp:lastPrinted>2014-11-04T15:04:57Z</cp:lastPrinted>
  <dcterms:created xsi:type="dcterms:W3CDTF">2007-04-17T18:10:23Z</dcterms:created>
  <dcterms:modified xsi:type="dcterms:W3CDTF">2022-02-07T15:25:09Z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