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352" r:id="rId3"/>
    <p:sldId id="604" r:id="rId4"/>
    <p:sldId id="605" r:id="rId5"/>
    <p:sldId id="606" r:id="rId6"/>
    <p:sldId id="599" r:id="rId7"/>
    <p:sldId id="603" r:id="rId8"/>
    <p:sldId id="312"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培(Zhou Pei)" initials="Pei Zhou" lastIdx="10" clrIdx="0">
    <p:extLst>
      <p:ext uri="{19B8F6BF-5375-455C-9EA6-DF929625EA0E}">
        <p15:presenceInfo xmlns:p15="http://schemas.microsoft.com/office/powerpoint/2012/main" userId="周培(Zhou Pe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2385" autoAdjust="0"/>
  </p:normalViewPr>
  <p:slideViewPr>
    <p:cSldViewPr>
      <p:cViewPr varScale="1">
        <p:scale>
          <a:sx n="114" d="100"/>
          <a:sy n="114" d="100"/>
        </p:scale>
        <p:origin x="1638"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528" y="-3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Tree>
    <p:extLst>
      <p:ext uri="{BB962C8B-B14F-4D97-AF65-F5344CB8AC3E}">
        <p14:creationId xmlns:p14="http://schemas.microsoft.com/office/powerpoint/2010/main" val="358575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Pei Zhou (</a:t>
            </a:r>
            <a:r>
              <a:rPr lang="en-US" altLang="zh-CN" dirty="0"/>
              <a:t>OPPO</a:t>
            </a:r>
            <a:r>
              <a:rPr lang="en-US" altLang="ko-KR" dirty="0"/>
              <a:t>)</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Pei Zhou (</a:t>
            </a:r>
            <a:r>
              <a:rPr lang="en-US" altLang="zh-CN" dirty="0"/>
              <a:t>OPPO</a:t>
            </a:r>
            <a:r>
              <a:rPr lang="en-US" altLang="ko-KR" dirty="0"/>
              <a:t>)</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0597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802.11-22/</a:t>
            </a:r>
            <a:r>
              <a:rPr lang="en-US" altLang="zh-CN" sz="1800" b="1" dirty="0"/>
              <a:t>0125</a:t>
            </a:r>
            <a:r>
              <a:rPr lang="en-US" altLang="en-US" sz="1800" b="1" dirty="0"/>
              <a:t>r</a:t>
            </a:r>
            <a:r>
              <a:rPr lang="en-US" altLang="zh-CN" sz="1800" b="1" dirty="0"/>
              <a:t>1</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dirty="0"/>
              <a:t>January</a:t>
            </a:r>
            <a:r>
              <a:rPr lang="en-US" altLang="en-US" sz="1800" b="1" dirty="0"/>
              <a:t> 2022</a:t>
            </a:r>
          </a:p>
        </p:txBody>
      </p:sp>
    </p:spTree>
  </p:cSld>
  <p:clrMap bg1="lt1" tx1="dk1" bg2="lt2" tx2="dk2" accent1="accent1" accent2="accent2" accent3="accent3" accent4="accent4" accent5="accent5" accent6="accent6" hlink="hlink" folHlink="folHlink"/>
  <p:sldLayoutIdLst>
    <p:sldLayoutId id="2147486135" r:id="rId1"/>
    <p:sldLayoutId id="2147486140" r:id="rId2"/>
    <p:sldLayoutId id="2147486141" r:id="rId3"/>
    <p:sldLayoutId id="2147486136" r:id="rId4"/>
    <p:sldLayoutId id="2147486138" r:id="rId5"/>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2.vsd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latin typeface="+mn-lt"/>
                <a:ea typeface="+mn-ea"/>
              </a:rPr>
              <a:t>Slide </a:t>
            </a:r>
            <a:fld id="{53ABCD13-380B-4CB5-B9B1-96CEC68A8A42}" type="slidenum">
              <a:rPr lang="en-US" altLang="en-US" sz="1200" b="0" smtClean="0">
                <a:latin typeface="+mn-lt"/>
                <a:ea typeface="+mn-ea"/>
              </a:rPr>
              <a:pPr>
                <a:spcBef>
                  <a:spcPct val="0"/>
                </a:spcBef>
                <a:buFontTx/>
                <a:buNone/>
              </a:pPr>
              <a:t>1</a:t>
            </a:fld>
            <a:endParaRPr lang="en-US" altLang="en-US" sz="1200" b="0" dirty="0">
              <a:latin typeface="+mn-lt"/>
              <a:ea typeface="+mn-ea"/>
            </a:endParaRPr>
          </a:p>
        </p:txBody>
      </p:sp>
      <p:sp>
        <p:nvSpPr>
          <p:cNvPr id="13317" name="Rectangle 2"/>
          <p:cNvSpPr>
            <a:spLocks noGrp="1" noChangeArrowheads="1"/>
          </p:cNvSpPr>
          <p:nvPr>
            <p:ph type="title"/>
          </p:nvPr>
        </p:nvSpPr>
        <p:spPr>
          <a:xfrm>
            <a:off x="685800" y="609600"/>
            <a:ext cx="7772400" cy="1066800"/>
          </a:xfrm>
        </p:spPr>
        <p:txBody>
          <a:bodyPr/>
          <a:lstStyle/>
          <a:p>
            <a:r>
              <a:rPr lang="en-US" altLang="zh-CN" sz="2800" dirty="0">
                <a:latin typeface="+mn-lt"/>
                <a:ea typeface="+mn-ea"/>
                <a:cs typeface="Arial" panose="020B0604020202020204" pitchFamily="34" charset="0"/>
              </a:rPr>
              <a:t>Discussion on Measurement Setup ID Setting in SBP Case</a:t>
            </a:r>
            <a:endParaRPr lang="en-US" altLang="en-US" sz="2800" dirty="0">
              <a:latin typeface="+mn-lt"/>
              <a:ea typeface="+mn-ea"/>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ea typeface="+mn-ea"/>
                <a:cs typeface="Arial" panose="020B0604020202020204" pitchFamily="34" charset="0"/>
              </a:rPr>
              <a:t>Date:</a:t>
            </a:r>
            <a:r>
              <a:rPr lang="en-US" altLang="en-US" sz="2000" b="0" dirty="0">
                <a:ea typeface="+mn-ea"/>
                <a:cs typeface="Arial" panose="020B0604020202020204" pitchFamily="34" charset="0"/>
              </a:rPr>
              <a:t> 2022-01-</a:t>
            </a:r>
            <a:r>
              <a:rPr lang="en-US" altLang="zh-CN" sz="2000" b="0" dirty="0">
                <a:ea typeface="+mn-ea"/>
                <a:cs typeface="Arial" panose="020B0604020202020204" pitchFamily="34" charset="0"/>
              </a:rPr>
              <a:t>20</a:t>
            </a:r>
            <a:endParaRPr lang="en-US" altLang="en-US" sz="2000" b="0" dirty="0">
              <a:ea typeface="+mn-ea"/>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mn-lt"/>
                <a:ea typeface="+mn-ea"/>
                <a:cs typeface="Arial" panose="020B0604020202020204" pitchFamily="34" charset="0"/>
              </a:rPr>
              <a:t> Authors:</a:t>
            </a:r>
            <a:endParaRPr lang="en-US" altLang="en-US" sz="2000" b="0" dirty="0">
              <a:latin typeface="+mn-lt"/>
              <a:ea typeface="+mn-ea"/>
              <a:cs typeface="Arial" panose="020B0604020202020204" pitchFamily="34" charset="0"/>
            </a:endParaRPr>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altLang="zh-CN" dirty="0">
                <a:latin typeface="+mn-lt"/>
              </a:rPr>
              <a:t>Pei Zhou </a:t>
            </a:r>
            <a:r>
              <a:rPr lang="en-US" altLang="ko-KR" dirty="0">
                <a:latin typeface="+mn-lt"/>
              </a:rPr>
              <a:t>(OPPO)</a:t>
            </a:r>
          </a:p>
        </p:txBody>
      </p:sp>
      <p:graphicFrame>
        <p:nvGraphicFramePr>
          <p:cNvPr id="8" name="Table 7">
            <a:extLst>
              <a:ext uri="{FF2B5EF4-FFF2-40B4-BE49-F238E27FC236}">
                <a16:creationId xmlns:a16="http://schemas.microsoft.com/office/drawing/2014/main" id="{4D35453E-01D6-416A-8BCF-BCABF95104F2}"/>
              </a:ext>
            </a:extLst>
          </p:cNvPr>
          <p:cNvGraphicFramePr>
            <a:graphicFrameLocks noGrp="1"/>
          </p:cNvGraphicFramePr>
          <p:nvPr>
            <p:extLst>
              <p:ext uri="{D42A27DB-BD31-4B8C-83A1-F6EECF244321}">
                <p14:modId xmlns:p14="http://schemas.microsoft.com/office/powerpoint/2010/main" val="2609336823"/>
              </p:ext>
            </p:extLst>
          </p:nvPr>
        </p:nvGraphicFramePr>
        <p:xfrm>
          <a:off x="685800" y="2880360"/>
          <a:ext cx="7858124" cy="1996442"/>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499110">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74333">
                <a:tc>
                  <a:txBody>
                    <a:bodyPr/>
                    <a:lstStyle/>
                    <a:p>
                      <a:pPr marL="0" algn="ctr" defTabSz="914400" rtl="0" eaLnBrk="1" latinLnBrk="0" hangingPunct="1">
                        <a:spcAft>
                          <a:spcPts val="0"/>
                        </a:spcAft>
                      </a:pPr>
                      <a:r>
                        <a:rPr lang="en-US"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lnSpc>
                          <a:spcPct val="400000"/>
                        </a:lnSpc>
                        <a:spcAft>
                          <a:spcPts val="0"/>
                        </a:spcAft>
                      </a:pPr>
                      <a:r>
                        <a:rPr lang="en-US" altLang="zh-CN" sz="1800" b="0" dirty="0">
                          <a:effectLst/>
                          <a:latin typeface="Times New Roman" panose="02020603050405020304" pitchFamily="18" charset="0"/>
                          <a:ea typeface="맑은 고딕" panose="020B0503020000020004" pitchFamily="50" charset="-127"/>
                        </a:rPr>
                        <a:t>OPPO</a:t>
                      </a:r>
                      <a:endParaRPr lang="en-US" alt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zhoupei1@oppo.com</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3082496378"/>
                  </a:ext>
                </a:extLst>
              </a:tr>
              <a:tr h="374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Chaoming Luo</a:t>
                      </a:r>
                      <a:endParaRPr lang="ko-KR" altLang="zh-CN"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857919050"/>
                  </a:ext>
                </a:extLst>
              </a:tr>
              <a:tr h="374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0" dirty="0">
                          <a:solidFill>
                            <a:schemeClr val="tx1"/>
                          </a:solidFill>
                          <a:effectLst/>
                          <a:latin typeface="Times New Roman" panose="02020603050405020304" pitchFamily="18" charset="0"/>
                          <a:ea typeface="+mn-ea"/>
                          <a:cs typeface="+mn-cs"/>
                        </a:rPr>
                        <a:t>Lei Huang</a:t>
                      </a:r>
                      <a:endParaRPr lang="ko-KR" altLang="zh-CN"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957454712"/>
                  </a:ext>
                </a:extLst>
              </a:tr>
              <a:tr h="374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0" dirty="0">
                          <a:solidFill>
                            <a:schemeClr val="tx1"/>
                          </a:solidFill>
                          <a:effectLst/>
                          <a:latin typeface="Times New Roman" panose="02020603050405020304" pitchFamily="18" charset="0"/>
                          <a:ea typeface="+mn-ea"/>
                          <a:cs typeface="+mn-cs"/>
                        </a:rPr>
                        <a:t>Ning Gao</a:t>
                      </a:r>
                      <a:endParaRPr lang="ko-KR" altLang="zh-CN"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50797053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800" dirty="0">
                <a:cs typeface="Arial" panose="020B0604020202020204" pitchFamily="34" charset="0"/>
              </a:rPr>
              <a:t>Background</a:t>
            </a:r>
            <a:endParaRPr lang="en-SG" sz="28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2</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600" y="1676400"/>
            <a:ext cx="7934325" cy="479901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According to [1] and [2], the following Measurement Setup ID related rules/contents are agreed by </a:t>
            </a:r>
            <a:r>
              <a:rPr lang="en-US" altLang="zh-CN" sz="1400" b="0" kern="0" dirty="0" err="1">
                <a:cs typeface="Arial" panose="020B0604020202020204" pitchFamily="34" charset="0"/>
              </a:rPr>
              <a:t>TGbf</a:t>
            </a:r>
            <a:r>
              <a:rPr lang="en-US" altLang="zh-CN" sz="1400" b="0" kern="0" dirty="0">
                <a:cs typeface="Arial" panose="020B0604020202020204" pitchFamily="34" charset="0"/>
              </a:rPr>
              <a:t>: </a:t>
            </a:r>
          </a:p>
          <a:p>
            <a:pPr lvl="1">
              <a:buFont typeface="Wingdings" panose="05000000000000000000" pitchFamily="2" charset="2"/>
              <a:buChar char="l"/>
            </a:pPr>
            <a:r>
              <a:rPr lang="en-US" altLang="zh-CN" sz="1400" b="0" kern="0" dirty="0">
                <a:cs typeface="Arial" panose="020B0604020202020204" pitchFamily="34" charset="0"/>
              </a:rPr>
              <a:t>The Measurement Setup ID identifies the attributes/parameters agreed upon between the initiator and one or more responders.</a:t>
            </a:r>
          </a:p>
          <a:p>
            <a:pPr marL="342900" lvl="1" indent="-342900">
              <a:buFont typeface="Wingdings" panose="05000000000000000000" pitchFamily="2" charset="2"/>
              <a:buChar char="q"/>
            </a:pPr>
            <a:endParaRPr lang="en-US" altLang="zh-CN" sz="1400" kern="0" dirty="0">
              <a:cs typeface="Arial" panose="020B0604020202020204" pitchFamily="34" charset="0"/>
            </a:endParaRPr>
          </a:p>
          <a:p>
            <a:pPr marL="342900" lvl="1" indent="-342900">
              <a:buFont typeface="Wingdings" panose="05000000000000000000" pitchFamily="2" charset="2"/>
              <a:buChar char="q"/>
            </a:pPr>
            <a:r>
              <a:rPr lang="en-US" altLang="zh-CN" sz="1400" kern="0" dirty="0">
                <a:cs typeface="Arial" panose="020B0604020202020204" pitchFamily="34" charset="0"/>
              </a:rPr>
              <a:t>According to [2] and [3], the following SBP related rules/contents are agreed by </a:t>
            </a:r>
            <a:r>
              <a:rPr lang="en-US" altLang="zh-CN" sz="1400" kern="0" dirty="0" err="1">
                <a:cs typeface="Arial" panose="020B0604020202020204" pitchFamily="34" charset="0"/>
              </a:rPr>
              <a:t>TGbf</a:t>
            </a:r>
            <a:r>
              <a:rPr lang="en-US" altLang="zh-CN" sz="1400" kern="0" dirty="0">
                <a:cs typeface="Arial" panose="020B0604020202020204" pitchFamily="34" charset="0"/>
              </a:rPr>
              <a:t>: </a:t>
            </a:r>
          </a:p>
          <a:p>
            <a:pPr lvl="1">
              <a:buFont typeface="Wingdings" panose="05000000000000000000" pitchFamily="2" charset="2"/>
              <a:buChar char="l"/>
            </a:pPr>
            <a:r>
              <a:rPr lang="en-US" altLang="zh-CN" sz="1400" b="0" kern="0" dirty="0">
                <a:cs typeface="Arial" panose="020B0604020202020204" pitchFamily="34" charset="0"/>
              </a:rPr>
              <a:t>An optional sensing by proxy (SBP) procedure is defined in which:</a:t>
            </a:r>
          </a:p>
          <a:p>
            <a:pPr lvl="2"/>
            <a:r>
              <a:rPr lang="en-US" altLang="zh-CN" sz="1400" b="0" kern="0" dirty="0">
                <a:cs typeface="Arial" panose="020B0604020202020204" pitchFamily="34" charset="0"/>
              </a:rPr>
              <a:t>An “SBP request” consists of a non-AP STA sending an SBP Request frame to an SBP-capable AP STA.</a:t>
            </a:r>
          </a:p>
          <a:p>
            <a:pPr lvl="3"/>
            <a:r>
              <a:rPr lang="en-US" altLang="zh-CN" sz="1200" b="0" kern="0" dirty="0">
                <a:cs typeface="Arial" panose="020B0604020202020204" pitchFamily="34" charset="0"/>
              </a:rPr>
              <a:t>A STA that sends an SBP Request frame to invoke SBP (and, as a result, WLAN sensing) is denoted by “SBP requesting STA”.</a:t>
            </a:r>
          </a:p>
          <a:p>
            <a:pPr lvl="2"/>
            <a:r>
              <a:rPr lang="en-US" altLang="zh-CN" sz="1400" kern="0" dirty="0">
                <a:cs typeface="Arial" panose="020B0604020202020204" pitchFamily="34" charset="0"/>
              </a:rPr>
              <a:t>An AP STA that receives an SBP request shall send to the SBP requesting STA an SBP Response frame to accept or reject the request.</a:t>
            </a:r>
          </a:p>
          <a:p>
            <a:pPr lvl="2"/>
            <a:r>
              <a:rPr lang="en-US" altLang="zh-CN" sz="1400" kern="0" dirty="0">
                <a:cs typeface="Arial" panose="020B0604020202020204" pitchFamily="34" charset="0"/>
              </a:rPr>
              <a:t>An AP STA that accepts an SBP request shall initiate a WLAN sensing procedure with one or more non-AP STAs using operational parameters derived from those indicated within the SBP Request frame.</a:t>
            </a:r>
          </a:p>
          <a:p>
            <a:pPr lvl="3"/>
            <a:r>
              <a:rPr lang="en-US" altLang="zh-CN" sz="1200" kern="0" dirty="0">
                <a:cs typeface="Arial" panose="020B0604020202020204" pitchFamily="34" charset="0"/>
              </a:rPr>
              <a:t>Whether the SBP requesting STA participates or not in the WLAN sensing procedure as a sensing responder is TBD.</a:t>
            </a:r>
          </a:p>
          <a:p>
            <a:pPr lvl="2"/>
            <a:r>
              <a:rPr lang="en-US" altLang="zh-CN" sz="1400" kern="0" dirty="0">
                <a:cs typeface="Arial" panose="020B0604020202020204" pitchFamily="34" charset="0"/>
              </a:rPr>
              <a:t>Measurement results obtained in a WLAN sensing procedure resultant from an SBP request shall be reported to the SBP requesting STA.</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331046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800" dirty="0">
                <a:cs typeface="Arial" panose="020B0604020202020204" pitchFamily="34" charset="0"/>
              </a:rPr>
              <a:t>Measurement Setup in SBP Case</a:t>
            </a:r>
            <a:endParaRPr lang="en-SG" sz="28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3</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According to </a:t>
            </a:r>
            <a:r>
              <a:rPr lang="en-US" altLang="zh-CN" sz="1400" b="0" dirty="0">
                <a:cs typeface="Arial" panose="020B0604020202020204" pitchFamily="34" charset="0"/>
              </a:rPr>
              <a:t>[3]</a:t>
            </a:r>
            <a:r>
              <a:rPr lang="en-US" altLang="zh-CN" sz="1400" b="0" kern="0" dirty="0">
                <a:cs typeface="Arial" panose="020B0604020202020204" pitchFamily="34" charset="0"/>
              </a:rPr>
              <a:t>, STA 3 (as SBP Requesting STA) requests AP (as Sensing Proxy) to perform sensing measurement for it through SBP Request frame.</a:t>
            </a:r>
          </a:p>
          <a:p>
            <a:pPr lvl="1">
              <a:buFont typeface="Wingdings" panose="05000000000000000000" pitchFamily="2" charset="2"/>
              <a:buChar char="l"/>
            </a:pPr>
            <a:r>
              <a:rPr lang="en-US" altLang="zh-CN" sz="1400" b="0" kern="0" dirty="0">
                <a:cs typeface="Arial" panose="020B0604020202020204" pitchFamily="34" charset="0"/>
              </a:rPr>
              <a:t>SBP Requesting STA (e.g., STA 3) is not Sensing Initiator. </a:t>
            </a:r>
          </a:p>
          <a:p>
            <a:pPr lvl="1">
              <a:buFont typeface="Wingdings" panose="05000000000000000000" pitchFamily="2" charset="2"/>
              <a:buChar char="l"/>
            </a:pPr>
            <a:r>
              <a:rPr lang="en-US" altLang="zh-CN" sz="1400" b="0" kern="0" dirty="0">
                <a:cs typeface="Arial" panose="020B0604020202020204" pitchFamily="34" charset="0"/>
              </a:rPr>
              <a:t>SBP Responding STA (i.e., AP) is Sensing Initiator.</a:t>
            </a:r>
          </a:p>
          <a:p>
            <a:pPr>
              <a:buFont typeface="Wingdings" panose="05000000000000000000" pitchFamily="2" charset="2"/>
              <a:buChar char="q"/>
            </a:pPr>
            <a:r>
              <a:rPr lang="en-US" altLang="zh-CN" sz="1400" b="0" kern="0" dirty="0">
                <a:cs typeface="Arial" panose="020B0604020202020204" pitchFamily="34" charset="0"/>
              </a:rPr>
              <a:t>Then, AP (as Sensing Initiator) initiates Measurement Setup with one or more STA(s) and assigns Measurement Setup ID. </a:t>
            </a:r>
          </a:p>
          <a:p>
            <a:pPr>
              <a:buFont typeface="Wingdings" panose="05000000000000000000" pitchFamily="2" charset="2"/>
              <a:buChar char="q"/>
            </a:pPr>
            <a:r>
              <a:rPr lang="en-US" altLang="zh-CN" sz="1400" b="0" kern="0" dirty="0">
                <a:cs typeface="Arial" panose="020B0604020202020204" pitchFamily="34" charset="0"/>
              </a:rPr>
              <a:t>This contribution discusses two methods for SBP Requesting STA to identify a specific measurement setup.</a:t>
            </a:r>
          </a:p>
          <a:p>
            <a:pPr>
              <a:buFont typeface="Wingdings" panose="05000000000000000000" pitchFamily="2" charset="2"/>
              <a:buChar char="q"/>
            </a:pPr>
            <a:endParaRPr lang="en-US" altLang="zh-CN" sz="1400" b="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7" name="对象 6">
            <a:extLst>
              <a:ext uri="{FF2B5EF4-FFF2-40B4-BE49-F238E27FC236}">
                <a16:creationId xmlns:a16="http://schemas.microsoft.com/office/drawing/2014/main" id="{C033C77A-73A6-42C5-BAF4-EE9C086C7A47}"/>
              </a:ext>
            </a:extLst>
          </p:cNvPr>
          <p:cNvGraphicFramePr>
            <a:graphicFrameLocks noChangeAspect="1"/>
          </p:cNvGraphicFramePr>
          <p:nvPr>
            <p:extLst>
              <p:ext uri="{D42A27DB-BD31-4B8C-83A1-F6EECF244321}">
                <p14:modId xmlns:p14="http://schemas.microsoft.com/office/powerpoint/2010/main" val="467513557"/>
              </p:ext>
            </p:extLst>
          </p:nvPr>
        </p:nvGraphicFramePr>
        <p:xfrm>
          <a:off x="2813990" y="3124200"/>
          <a:ext cx="3592220" cy="3592220"/>
        </p:xfrm>
        <a:graphic>
          <a:graphicData uri="http://schemas.openxmlformats.org/presentationml/2006/ole">
            <mc:AlternateContent xmlns:mc="http://schemas.openxmlformats.org/markup-compatibility/2006">
              <mc:Choice xmlns:v="urn:schemas-microsoft-com:vml" Requires="v">
                <p:oleObj spid="_x0000_s3308" name="Visio" r:id="rId3" imgW="4290164" imgH="4297944" progId="Visio.Drawing.15">
                  <p:embed/>
                </p:oleObj>
              </mc:Choice>
              <mc:Fallback>
                <p:oleObj name="Visio" r:id="rId3" imgW="4290164" imgH="4297944" progId="Visio.Drawing.15">
                  <p:embed/>
                  <p:pic>
                    <p:nvPicPr>
                      <p:cNvPr id="7" name="对象 6">
                        <a:extLst>
                          <a:ext uri="{FF2B5EF4-FFF2-40B4-BE49-F238E27FC236}">
                            <a16:creationId xmlns:a16="http://schemas.microsoft.com/office/drawing/2014/main" id="{C033C77A-73A6-42C5-BAF4-EE9C086C7A47}"/>
                          </a:ext>
                        </a:extLst>
                      </p:cNvPr>
                      <p:cNvPicPr>
                        <a:picLocks noChangeAspect="1" noChangeArrowheads="1"/>
                      </p:cNvPicPr>
                      <p:nvPr/>
                    </p:nvPicPr>
                    <p:blipFill>
                      <a:blip r:embed="rId4"/>
                      <a:srcRect/>
                      <a:stretch>
                        <a:fillRect/>
                      </a:stretch>
                    </p:blipFill>
                    <p:spPr bwMode="auto">
                      <a:xfrm>
                        <a:off x="2813990" y="3124200"/>
                        <a:ext cx="3592220" cy="3592220"/>
                      </a:xfrm>
                      <a:prstGeom prst="rect">
                        <a:avLst/>
                      </a:prstGeom>
                      <a:noFill/>
                    </p:spPr>
                  </p:pic>
                </p:oleObj>
              </mc:Fallback>
            </mc:AlternateContent>
          </a:graphicData>
        </a:graphic>
      </p:graphicFrame>
    </p:spTree>
    <p:extLst>
      <p:ext uri="{BB962C8B-B14F-4D97-AF65-F5344CB8AC3E}">
        <p14:creationId xmlns:p14="http://schemas.microsoft.com/office/powerpoint/2010/main" val="1165232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800" dirty="0">
                <a:cs typeface="Arial" panose="020B0604020202020204" pitchFamily="34" charset="0"/>
              </a:rPr>
              <a:t>Measurement Setup ID Setting Methods</a:t>
            </a:r>
            <a:endParaRPr lang="en-SG" sz="28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4</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kern="0" dirty="0">
                <a:cs typeface="Arial" panose="020B0604020202020204" pitchFamily="34" charset="0"/>
              </a:rPr>
              <a:t>Method 1: AP manages the mapping between Dialog Token and Measurement Setup ID.</a:t>
            </a:r>
          </a:p>
          <a:p>
            <a:pPr>
              <a:buFont typeface="Wingdings" panose="05000000000000000000" pitchFamily="2" charset="2"/>
              <a:buChar char="q"/>
            </a:pPr>
            <a:r>
              <a:rPr lang="en-US" altLang="zh-CN" sz="1400" kern="0" dirty="0">
                <a:cs typeface="Arial" panose="020B0604020202020204" pitchFamily="34" charset="0"/>
              </a:rPr>
              <a:t>Example: </a:t>
            </a:r>
          </a:p>
          <a:p>
            <a:pPr lvl="1">
              <a:buFont typeface="Wingdings" panose="05000000000000000000" pitchFamily="2" charset="2"/>
              <a:buChar char="l"/>
            </a:pPr>
            <a:r>
              <a:rPr lang="en-US" altLang="zh-CN" sz="1200" b="0" kern="0" dirty="0">
                <a:cs typeface="Arial" panose="020B0604020202020204" pitchFamily="34" charset="0"/>
              </a:rPr>
              <a:t>Dialog Token in SBP Request: a (applicable in SBP Request &amp; Response frames);</a:t>
            </a:r>
          </a:p>
          <a:p>
            <a:pPr lvl="1">
              <a:buFont typeface="Wingdings" panose="05000000000000000000" pitchFamily="2" charset="2"/>
              <a:buChar char="l"/>
            </a:pPr>
            <a:r>
              <a:rPr lang="en-US" altLang="zh-CN" sz="1200" b="0" kern="0" dirty="0">
                <a:cs typeface="Arial" panose="020B0604020202020204" pitchFamily="34" charset="0"/>
              </a:rPr>
              <a:t>Dialog Token in SBP Response: a;</a:t>
            </a:r>
          </a:p>
          <a:p>
            <a:pPr lvl="1">
              <a:buFont typeface="Wingdings" panose="05000000000000000000" pitchFamily="2" charset="2"/>
              <a:buChar char="l"/>
            </a:pPr>
            <a:r>
              <a:rPr lang="en-US" altLang="zh-CN" sz="1200" b="0" kern="0" dirty="0">
                <a:cs typeface="Arial" panose="020B0604020202020204" pitchFamily="34" charset="0"/>
              </a:rPr>
              <a:t>Measurement Setup ID set by AP: 1 (applicable between AP and Sensing Responders);</a:t>
            </a:r>
          </a:p>
          <a:p>
            <a:pPr lvl="1">
              <a:buFont typeface="Wingdings" panose="05000000000000000000" pitchFamily="2" charset="2"/>
              <a:buChar char="l"/>
            </a:pPr>
            <a:r>
              <a:rPr lang="en-US" altLang="zh-CN" sz="1200" b="0" kern="0" dirty="0">
                <a:cs typeface="Arial" panose="020B0604020202020204" pitchFamily="34" charset="0"/>
              </a:rPr>
              <a:t>Mapping information managed in AP: a </a:t>
            </a:r>
            <a:r>
              <a:rPr lang="en-US" altLang="zh-CN" sz="1200" kern="0" dirty="0">
                <a:cs typeface="Arial" panose="020B0604020202020204" pitchFamily="34" charset="0"/>
              </a:rPr>
              <a:t>↔</a:t>
            </a:r>
            <a:r>
              <a:rPr lang="en-US" altLang="zh-CN" sz="1200" b="0" kern="0" dirty="0">
                <a:cs typeface="Arial" panose="020B0604020202020204" pitchFamily="34" charset="0"/>
              </a:rPr>
              <a:t> 1;</a:t>
            </a:r>
          </a:p>
          <a:p>
            <a:pPr lvl="1">
              <a:buFont typeface="Wingdings" panose="05000000000000000000" pitchFamily="2" charset="2"/>
              <a:buChar char="l"/>
            </a:pPr>
            <a:r>
              <a:rPr lang="en-US" altLang="zh-CN" sz="1200" b="0" kern="0" dirty="0">
                <a:cs typeface="Arial" panose="020B0604020202020204" pitchFamily="34" charset="0"/>
              </a:rPr>
              <a:t>Measurement Setup ID in Measurement Report received from Sensing Responders: 1;</a:t>
            </a:r>
          </a:p>
          <a:p>
            <a:pPr lvl="1">
              <a:buFont typeface="Wingdings" panose="05000000000000000000" pitchFamily="2" charset="2"/>
              <a:buChar char="l"/>
            </a:pPr>
            <a:r>
              <a:rPr lang="en-US" altLang="zh-CN" sz="1200" b="0" kern="0" dirty="0">
                <a:cs typeface="Arial" panose="020B0604020202020204" pitchFamily="34" charset="0"/>
              </a:rPr>
              <a:t>So, AP translates 1 to a, then transmits SBP Report with Dialog Token a to STA 3.</a:t>
            </a:r>
          </a:p>
          <a:p>
            <a:pPr lvl="1">
              <a:buFont typeface="Wingdings" panose="05000000000000000000" pitchFamily="2" charset="2"/>
              <a:buChar char="l"/>
            </a:pPr>
            <a:r>
              <a:rPr lang="en-US" altLang="zh-CN" sz="1200" kern="0" dirty="0">
                <a:cs typeface="Arial" panose="020B0604020202020204" pitchFamily="34" charset="0"/>
              </a:rPr>
              <a:t>Therefore, SBP Requesting STA can use dialog token to identify a specific measurement setup.</a:t>
            </a:r>
            <a:endParaRPr lang="en-US" altLang="zh-CN" sz="12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7" name="对象 6">
            <a:extLst>
              <a:ext uri="{FF2B5EF4-FFF2-40B4-BE49-F238E27FC236}">
                <a16:creationId xmlns:a16="http://schemas.microsoft.com/office/drawing/2014/main" id="{C033C77A-73A6-42C5-BAF4-EE9C086C7A47}"/>
              </a:ext>
            </a:extLst>
          </p:cNvPr>
          <p:cNvGraphicFramePr>
            <a:graphicFrameLocks noChangeAspect="1"/>
          </p:cNvGraphicFramePr>
          <p:nvPr>
            <p:extLst>
              <p:ext uri="{D42A27DB-BD31-4B8C-83A1-F6EECF244321}">
                <p14:modId xmlns:p14="http://schemas.microsoft.com/office/powerpoint/2010/main" val="1066218063"/>
              </p:ext>
            </p:extLst>
          </p:nvPr>
        </p:nvGraphicFramePr>
        <p:xfrm>
          <a:off x="5104605" y="3603112"/>
          <a:ext cx="4125913" cy="3044825"/>
        </p:xfrm>
        <a:graphic>
          <a:graphicData uri="http://schemas.openxmlformats.org/presentationml/2006/ole">
            <mc:AlternateContent xmlns:mc="http://schemas.openxmlformats.org/markup-compatibility/2006">
              <mc:Choice xmlns:v="urn:schemas-microsoft-com:vml" Requires="v">
                <p:oleObj spid="_x0000_s4225" name="Visio" r:id="rId3" imgW="5585593" imgH="4130498" progId="Visio.Drawing.15">
                  <p:embed/>
                </p:oleObj>
              </mc:Choice>
              <mc:Fallback>
                <p:oleObj name="Visio" r:id="rId3" imgW="5585593" imgH="4130498" progId="Visio.Drawing.15">
                  <p:embed/>
                  <p:pic>
                    <p:nvPicPr>
                      <p:cNvPr id="7" name="对象 6">
                        <a:extLst>
                          <a:ext uri="{FF2B5EF4-FFF2-40B4-BE49-F238E27FC236}">
                            <a16:creationId xmlns:a16="http://schemas.microsoft.com/office/drawing/2014/main" id="{C033C77A-73A6-42C5-BAF4-EE9C086C7A47}"/>
                          </a:ext>
                        </a:extLst>
                      </p:cNvPr>
                      <p:cNvPicPr>
                        <a:picLocks noChangeAspect="1" noChangeArrowheads="1"/>
                      </p:cNvPicPr>
                      <p:nvPr/>
                    </p:nvPicPr>
                    <p:blipFill>
                      <a:blip r:embed="rId4"/>
                      <a:srcRect/>
                      <a:stretch>
                        <a:fillRect/>
                      </a:stretch>
                    </p:blipFill>
                    <p:spPr bwMode="auto">
                      <a:xfrm>
                        <a:off x="5104605" y="3603112"/>
                        <a:ext cx="4125913" cy="3044825"/>
                      </a:xfrm>
                      <a:prstGeom prst="rect">
                        <a:avLst/>
                      </a:prstGeom>
                      <a:noFill/>
                    </p:spPr>
                  </p:pic>
                </p:oleObj>
              </mc:Fallback>
            </mc:AlternateContent>
          </a:graphicData>
        </a:graphic>
      </p:graphicFrame>
      <p:sp>
        <p:nvSpPr>
          <p:cNvPr id="8" name="Content Placeholder 2">
            <a:extLst>
              <a:ext uri="{FF2B5EF4-FFF2-40B4-BE49-F238E27FC236}">
                <a16:creationId xmlns:a16="http://schemas.microsoft.com/office/drawing/2014/main" id="{2DF29018-467B-4827-86E9-8673720A13AB}"/>
              </a:ext>
            </a:extLst>
          </p:cNvPr>
          <p:cNvSpPr txBox="1">
            <a:spLocks/>
          </p:cNvSpPr>
          <p:nvPr/>
        </p:nvSpPr>
        <p:spPr>
          <a:xfrm>
            <a:off x="609600" y="3810000"/>
            <a:ext cx="4538663" cy="263105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kern="0" dirty="0">
                <a:cs typeface="Arial" panose="020B0604020202020204" pitchFamily="34" charset="0"/>
              </a:rPr>
              <a:t>Summary: </a:t>
            </a:r>
            <a:endParaRPr lang="zh-CN" altLang="zh-CN" sz="1400" kern="0" dirty="0">
              <a:cs typeface="Arial" panose="020B0604020202020204" pitchFamily="34" charset="0"/>
            </a:endParaRPr>
          </a:p>
          <a:p>
            <a:pPr lvl="1">
              <a:buFont typeface="Wingdings" panose="05000000000000000000" pitchFamily="2" charset="2"/>
              <a:buChar char="l"/>
            </a:pPr>
            <a:r>
              <a:rPr lang="en-US" altLang="zh-CN" sz="1200" kern="0" dirty="0">
                <a:cs typeface="Arial" panose="020B0604020202020204" pitchFamily="34" charset="0"/>
              </a:rPr>
              <a:t>Dialog token is only used between SBP Requesting STA and Proxy (AP);</a:t>
            </a:r>
            <a:endParaRPr lang="zh-CN" altLang="zh-CN" sz="1200" kern="0" dirty="0">
              <a:cs typeface="Arial" panose="020B0604020202020204" pitchFamily="34" charset="0"/>
            </a:endParaRPr>
          </a:p>
          <a:p>
            <a:pPr lvl="1">
              <a:buFont typeface="Wingdings" panose="05000000000000000000" pitchFamily="2" charset="2"/>
              <a:buChar char="l"/>
            </a:pPr>
            <a:r>
              <a:rPr lang="en-US" altLang="zh-CN" sz="1200" kern="0" dirty="0">
                <a:cs typeface="Arial" panose="020B0604020202020204" pitchFamily="34" charset="0"/>
              </a:rPr>
              <a:t>Measurement Setup ID is only used between Proxy (AP) and Sensing Responders;</a:t>
            </a:r>
            <a:endParaRPr lang="zh-CN" altLang="zh-CN" sz="1200" kern="0" dirty="0">
              <a:cs typeface="Arial" panose="020B0604020202020204" pitchFamily="34" charset="0"/>
            </a:endParaRPr>
          </a:p>
          <a:p>
            <a:pPr lvl="1">
              <a:buFont typeface="Wingdings" panose="05000000000000000000" pitchFamily="2" charset="2"/>
              <a:buChar char="l"/>
            </a:pPr>
            <a:r>
              <a:rPr lang="en-US" altLang="zh-CN" sz="1200" kern="0" dirty="0">
                <a:cs typeface="Arial" panose="020B0604020202020204" pitchFamily="34" charset="0"/>
              </a:rPr>
              <a:t>Proxy (AP) manages the mapping between </a:t>
            </a:r>
            <a:r>
              <a:rPr lang="en-US" altLang="zh-CN" sz="1200" kern="0" dirty="0">
                <a:solidFill>
                  <a:srgbClr val="00B050"/>
                </a:solidFill>
                <a:cs typeface="Arial" panose="020B0604020202020204" pitchFamily="34" charset="0"/>
              </a:rPr>
              <a:t>Dialog Token </a:t>
            </a:r>
            <a:r>
              <a:rPr lang="en-US" altLang="zh-CN" sz="1200" kern="0" dirty="0">
                <a:cs typeface="Arial" panose="020B0604020202020204" pitchFamily="34" charset="0"/>
              </a:rPr>
              <a:t>and </a:t>
            </a:r>
            <a:r>
              <a:rPr lang="en-US" altLang="zh-CN" sz="1200" kern="0" dirty="0">
                <a:solidFill>
                  <a:srgbClr val="FF0000"/>
                </a:solidFill>
                <a:cs typeface="Arial" panose="020B0604020202020204" pitchFamily="34" charset="0"/>
              </a:rPr>
              <a:t>Measurement Setup ID</a:t>
            </a:r>
            <a:r>
              <a:rPr lang="en-US" altLang="zh-CN" sz="1200" kern="0" dirty="0">
                <a:cs typeface="Arial" panose="020B0604020202020204" pitchFamily="34" charset="0"/>
              </a:rPr>
              <a:t>.</a:t>
            </a:r>
            <a:endParaRPr lang="zh-CN" altLang="zh-CN" sz="120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r>
              <a:rPr lang="en-US" altLang="zh-CN" sz="1400" kern="0" dirty="0">
                <a:cs typeface="Arial" panose="020B0604020202020204" pitchFamily="34" charset="0"/>
              </a:rPr>
              <a:t>Key point: </a:t>
            </a:r>
            <a:r>
              <a:rPr lang="en-US" altLang="zh-CN" sz="1400" b="0" kern="0" dirty="0">
                <a:cs typeface="Arial" panose="020B0604020202020204" pitchFamily="34" charset="0"/>
              </a:rPr>
              <a:t>AP shall cache all the mapping information for all the SBP Requesting STAs.</a:t>
            </a:r>
          </a:p>
        </p:txBody>
      </p:sp>
    </p:spTree>
    <p:extLst>
      <p:ext uri="{BB962C8B-B14F-4D97-AF65-F5344CB8AC3E}">
        <p14:creationId xmlns:p14="http://schemas.microsoft.com/office/powerpoint/2010/main" val="2788163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800" dirty="0">
                <a:cs typeface="Arial" panose="020B0604020202020204" pitchFamily="34" charset="0"/>
              </a:rPr>
              <a:t>Measurement Setup ID Setting Methods</a:t>
            </a:r>
            <a:endParaRPr lang="en-SG" sz="28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5</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2"/>
            <a:ext cx="7934325" cy="1570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kern="0" dirty="0">
                <a:cs typeface="Arial" panose="020B0604020202020204" pitchFamily="34" charset="0"/>
              </a:rPr>
              <a:t>Method 2: AP shares the Measurement Setup ID in its SBP Response frame ahead of time.</a:t>
            </a:r>
          </a:p>
          <a:p>
            <a:pPr>
              <a:buFont typeface="Wingdings" panose="05000000000000000000" pitchFamily="2" charset="2"/>
              <a:buChar char="q"/>
            </a:pPr>
            <a:r>
              <a:rPr lang="en-US" altLang="zh-CN" sz="1400" kern="0" dirty="0">
                <a:cs typeface="Arial" panose="020B0604020202020204" pitchFamily="34" charset="0"/>
              </a:rPr>
              <a:t>Example: </a:t>
            </a:r>
          </a:p>
          <a:p>
            <a:pPr lvl="1">
              <a:buFont typeface="Wingdings" panose="05000000000000000000" pitchFamily="2" charset="2"/>
              <a:buChar char="l"/>
            </a:pPr>
            <a:r>
              <a:rPr lang="en-US" altLang="zh-CN" sz="1200" kern="0" dirty="0">
                <a:cs typeface="Arial" panose="020B0604020202020204" pitchFamily="34" charset="0"/>
              </a:rPr>
              <a:t>STA 3 requests AP as Sensing Proxy to perform WLAN Sensing through SBP Request frame;</a:t>
            </a:r>
          </a:p>
          <a:p>
            <a:pPr lvl="1">
              <a:buFont typeface="Wingdings" panose="05000000000000000000" pitchFamily="2" charset="2"/>
              <a:buChar char="l"/>
            </a:pPr>
            <a:r>
              <a:rPr lang="en-US" altLang="zh-CN" sz="1200" kern="0" dirty="0">
                <a:cs typeface="Arial" panose="020B0604020202020204" pitchFamily="34" charset="0"/>
              </a:rPr>
              <a:t>AP pre-assigns the Measurement Setup ID (i.e., 1) for STA 3 and puts the ID in SBP Response frame;</a:t>
            </a:r>
          </a:p>
          <a:p>
            <a:pPr lvl="1">
              <a:buFont typeface="Wingdings" panose="05000000000000000000" pitchFamily="2" charset="2"/>
              <a:buChar char="l"/>
            </a:pPr>
            <a:r>
              <a:rPr lang="en-US" altLang="zh-CN" sz="1200" kern="0" dirty="0">
                <a:cs typeface="Arial" panose="020B0604020202020204" pitchFamily="34" charset="0"/>
              </a:rPr>
              <a:t>Then, AP initiates measurement setup with STA1 and STA 2 using the Measurement Setup ID = 1;</a:t>
            </a:r>
          </a:p>
          <a:p>
            <a:pPr lvl="1">
              <a:buFont typeface="Wingdings" panose="05000000000000000000" pitchFamily="2" charset="2"/>
              <a:buChar char="l"/>
            </a:pPr>
            <a:r>
              <a:rPr lang="en-US" altLang="zh-CN" sz="1200" kern="0" dirty="0">
                <a:cs typeface="Arial" panose="020B0604020202020204" pitchFamily="34" charset="0"/>
              </a:rPr>
              <a:t>Therefore, SBP Requesting STA can use Measurement Setup ID to identify a specific measurement setup.</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7" name="对象 6">
            <a:extLst>
              <a:ext uri="{FF2B5EF4-FFF2-40B4-BE49-F238E27FC236}">
                <a16:creationId xmlns:a16="http://schemas.microsoft.com/office/drawing/2014/main" id="{C033C77A-73A6-42C5-BAF4-EE9C086C7A47}"/>
              </a:ext>
            </a:extLst>
          </p:cNvPr>
          <p:cNvGraphicFramePr>
            <a:graphicFrameLocks noChangeAspect="1"/>
          </p:cNvGraphicFramePr>
          <p:nvPr>
            <p:extLst>
              <p:ext uri="{D42A27DB-BD31-4B8C-83A1-F6EECF244321}">
                <p14:modId xmlns:p14="http://schemas.microsoft.com/office/powerpoint/2010/main" val="100508586"/>
              </p:ext>
            </p:extLst>
          </p:nvPr>
        </p:nvGraphicFramePr>
        <p:xfrm>
          <a:off x="5334000" y="2991518"/>
          <a:ext cx="3418271" cy="3180682"/>
        </p:xfrm>
        <a:graphic>
          <a:graphicData uri="http://schemas.openxmlformats.org/presentationml/2006/ole">
            <mc:AlternateContent xmlns:mc="http://schemas.openxmlformats.org/markup-compatibility/2006">
              <mc:Choice xmlns:v="urn:schemas-microsoft-com:vml" Requires="v">
                <p:oleObj spid="_x0000_s5234" name="Visio" r:id="rId3" imgW="4389120" imgH="4091966" progId="Visio.Drawing.15">
                  <p:embed/>
                </p:oleObj>
              </mc:Choice>
              <mc:Fallback>
                <p:oleObj name="Visio" r:id="rId3" imgW="4389120" imgH="4091966" progId="Visio.Drawing.15">
                  <p:embed/>
                  <p:pic>
                    <p:nvPicPr>
                      <p:cNvPr id="7" name="对象 6">
                        <a:extLst>
                          <a:ext uri="{FF2B5EF4-FFF2-40B4-BE49-F238E27FC236}">
                            <a16:creationId xmlns:a16="http://schemas.microsoft.com/office/drawing/2014/main" id="{C033C77A-73A6-42C5-BAF4-EE9C086C7A47}"/>
                          </a:ext>
                        </a:extLst>
                      </p:cNvPr>
                      <p:cNvPicPr>
                        <a:picLocks noChangeAspect="1" noChangeArrowheads="1"/>
                      </p:cNvPicPr>
                      <p:nvPr/>
                    </p:nvPicPr>
                    <p:blipFill>
                      <a:blip r:embed="rId4"/>
                      <a:srcRect/>
                      <a:stretch>
                        <a:fillRect/>
                      </a:stretch>
                    </p:blipFill>
                    <p:spPr bwMode="auto">
                      <a:xfrm>
                        <a:off x="5334000" y="2991518"/>
                        <a:ext cx="3418271" cy="3180682"/>
                      </a:xfrm>
                      <a:prstGeom prst="rect">
                        <a:avLst/>
                      </a:prstGeom>
                      <a:noFill/>
                    </p:spPr>
                  </p:pic>
                </p:oleObj>
              </mc:Fallback>
            </mc:AlternateContent>
          </a:graphicData>
        </a:graphic>
      </p:graphicFrame>
      <p:sp>
        <p:nvSpPr>
          <p:cNvPr id="9" name="Content Placeholder 2">
            <a:extLst>
              <a:ext uri="{FF2B5EF4-FFF2-40B4-BE49-F238E27FC236}">
                <a16:creationId xmlns:a16="http://schemas.microsoft.com/office/drawing/2014/main" id="{5E855AE1-B4A1-4714-874F-66525E78CD46}"/>
              </a:ext>
            </a:extLst>
          </p:cNvPr>
          <p:cNvSpPr txBox="1">
            <a:spLocks/>
          </p:cNvSpPr>
          <p:nvPr/>
        </p:nvSpPr>
        <p:spPr>
          <a:xfrm>
            <a:off x="620084" y="4267200"/>
            <a:ext cx="4942515" cy="2142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buFont typeface="Wingdings" panose="05000000000000000000" pitchFamily="2" charset="2"/>
              <a:buChar char="q"/>
            </a:pPr>
            <a:r>
              <a:rPr lang="en-US" altLang="zh-CN" sz="1400" b="1" kern="0" dirty="0">
                <a:cs typeface="Arial" panose="020B0604020202020204" pitchFamily="34" charset="0"/>
              </a:rPr>
              <a:t>Key points:</a:t>
            </a:r>
          </a:p>
          <a:p>
            <a:pPr lvl="1">
              <a:buFont typeface="Wingdings" panose="05000000000000000000" pitchFamily="2" charset="2"/>
              <a:buChar char="l"/>
            </a:pPr>
            <a:r>
              <a:rPr lang="en-US" altLang="zh-CN" sz="1400" kern="0" dirty="0">
                <a:cs typeface="Arial" panose="020B0604020202020204" pitchFamily="34" charset="0"/>
              </a:rPr>
              <a:t>AP only maintains Measurement Setup ID. </a:t>
            </a:r>
          </a:p>
          <a:p>
            <a:pPr lvl="1">
              <a:buFont typeface="Wingdings" panose="05000000000000000000" pitchFamily="2" charset="2"/>
              <a:buChar char="l"/>
            </a:pPr>
            <a:r>
              <a:rPr lang="en-US" altLang="zh-CN" sz="1400" kern="0" dirty="0">
                <a:cs typeface="Arial" panose="020B0604020202020204" pitchFamily="34" charset="0"/>
              </a:rPr>
              <a:t>SBP Response frame may need to carry both dialog token and Measurement Setup ID.</a:t>
            </a:r>
          </a:p>
        </p:txBody>
      </p:sp>
    </p:spTree>
    <p:extLst>
      <p:ext uri="{BB962C8B-B14F-4D97-AF65-F5344CB8AC3E}">
        <p14:creationId xmlns:p14="http://schemas.microsoft.com/office/powerpoint/2010/main" val="3904452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800" dirty="0"/>
              <a:t>Summary</a:t>
            </a:r>
            <a:endParaRPr lang="en-US" sz="28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9" name="Content Placeholder 2">
            <a:extLst>
              <a:ext uri="{FF2B5EF4-FFF2-40B4-BE49-F238E27FC236}">
                <a16:creationId xmlns:a16="http://schemas.microsoft.com/office/drawing/2014/main" id="{FF4C11ED-D77E-465A-B4EB-AF91E251265B}"/>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We discussed two methods for SBP Requesting STA to identify a specific measurement setup in SBP case:</a:t>
            </a:r>
          </a:p>
          <a:p>
            <a:pPr lvl="1">
              <a:buFont typeface="Wingdings" panose="05000000000000000000" pitchFamily="2" charset="2"/>
              <a:buChar char="l"/>
            </a:pPr>
            <a:r>
              <a:rPr lang="en-US" altLang="zh-CN" sz="1400" b="1" kern="0" dirty="0">
                <a:cs typeface="Arial" panose="020B0604020202020204" pitchFamily="34" charset="0"/>
              </a:rPr>
              <a:t>Method 1: </a:t>
            </a:r>
            <a:r>
              <a:rPr lang="en-US" altLang="zh-CN" sz="1400" b="0" kern="0" dirty="0">
                <a:cs typeface="Arial" panose="020B0604020202020204" pitchFamily="34" charset="0"/>
              </a:rPr>
              <a:t>AP manages the mapping between Dialog Token and Measurement Setup ID.</a:t>
            </a:r>
          </a:p>
          <a:p>
            <a:pPr lvl="1">
              <a:buFont typeface="Wingdings" panose="05000000000000000000" pitchFamily="2" charset="2"/>
              <a:buChar char="l"/>
            </a:pPr>
            <a:r>
              <a:rPr lang="en-US" altLang="zh-CN" sz="1400" b="1" kern="0" dirty="0">
                <a:cs typeface="Arial" panose="020B0604020202020204" pitchFamily="34" charset="0"/>
              </a:rPr>
              <a:t>Method 2: </a:t>
            </a:r>
            <a:r>
              <a:rPr lang="en-US" altLang="zh-CN" sz="1400" b="0" kern="0" dirty="0">
                <a:cs typeface="Arial" panose="020B0604020202020204" pitchFamily="34" charset="0"/>
              </a:rPr>
              <a:t>AP shares the Measurement Setup ID in its SBP Response frame ahead of time.</a:t>
            </a:r>
          </a:p>
          <a:p>
            <a:pPr lvl="1">
              <a:buFont typeface="Wingdings" panose="05000000000000000000" pitchFamily="2" charset="2"/>
              <a:buChar char="l"/>
            </a:pPr>
            <a:endParaRPr lang="en-US" altLang="zh-CN" sz="1400" kern="0" dirty="0">
              <a:cs typeface="Arial" panose="020B0604020202020204" pitchFamily="34" charset="0"/>
            </a:endParaRPr>
          </a:p>
          <a:p>
            <a:pPr lvl="1">
              <a:buFont typeface="Wingdings" panose="05000000000000000000" pitchFamily="2" charset="2"/>
              <a:buChar char="l"/>
            </a:pPr>
            <a:endParaRPr lang="en-US" altLang="zh-CN" sz="1400" b="0" kern="0" dirty="0">
              <a:cs typeface="Arial" panose="020B0604020202020204" pitchFamily="34" charset="0"/>
            </a:endParaRPr>
          </a:p>
          <a:p>
            <a:pPr marL="342900" lvl="1" indent="-342900">
              <a:buFont typeface="Wingdings" panose="05000000000000000000" pitchFamily="2" charset="2"/>
              <a:buChar char="q"/>
            </a:pPr>
            <a:r>
              <a:rPr lang="en-US" altLang="zh-CN" sz="1600" kern="0" dirty="0">
                <a:cs typeface="Arial" panose="020B0604020202020204" pitchFamily="34" charset="0"/>
              </a:rPr>
              <a:t>The pros. and cons. of method 1 and method 2 are shown below:</a:t>
            </a:r>
          </a:p>
          <a:p>
            <a:pPr lvl="1">
              <a:buFont typeface="Wingdings" panose="05000000000000000000" pitchFamily="2" charset="2"/>
              <a:buChar char="l"/>
            </a:pPr>
            <a:endParaRPr lang="en-US" altLang="zh-CN" sz="1400" b="0" kern="0" dirty="0">
              <a:cs typeface="Arial" panose="020B0604020202020204" pitchFamily="34" charset="0"/>
            </a:endParaRPr>
          </a:p>
        </p:txBody>
      </p:sp>
      <p:graphicFrame>
        <p:nvGraphicFramePr>
          <p:cNvPr id="7" name="表格 6">
            <a:extLst>
              <a:ext uri="{FF2B5EF4-FFF2-40B4-BE49-F238E27FC236}">
                <a16:creationId xmlns:a16="http://schemas.microsoft.com/office/drawing/2014/main" id="{C15B6079-5EA0-4329-9BD3-267CFF8423AC}"/>
              </a:ext>
            </a:extLst>
          </p:cNvPr>
          <p:cNvGraphicFramePr>
            <a:graphicFrameLocks noGrp="1"/>
          </p:cNvGraphicFramePr>
          <p:nvPr>
            <p:extLst>
              <p:ext uri="{D42A27DB-BD31-4B8C-83A1-F6EECF244321}">
                <p14:modId xmlns:p14="http://schemas.microsoft.com/office/powerpoint/2010/main" val="2312738032"/>
              </p:ext>
            </p:extLst>
          </p:nvPr>
        </p:nvGraphicFramePr>
        <p:xfrm>
          <a:off x="672227" y="3581400"/>
          <a:ext cx="7799546" cy="2392840"/>
        </p:xfrm>
        <a:graphic>
          <a:graphicData uri="http://schemas.openxmlformats.org/drawingml/2006/table">
            <a:tbl>
              <a:tblPr firstRow="1" bandRow="1">
                <a:tableStyleId>{5C22544A-7EE6-4342-B048-85BDC9FD1C3A}</a:tableStyleId>
              </a:tblPr>
              <a:tblGrid>
                <a:gridCol w="990375">
                  <a:extLst>
                    <a:ext uri="{9D8B030D-6E8A-4147-A177-3AD203B41FA5}">
                      <a16:colId xmlns:a16="http://schemas.microsoft.com/office/drawing/2014/main" val="1429048153"/>
                    </a:ext>
                  </a:extLst>
                </a:gridCol>
                <a:gridCol w="3218247">
                  <a:extLst>
                    <a:ext uri="{9D8B030D-6E8A-4147-A177-3AD203B41FA5}">
                      <a16:colId xmlns:a16="http://schemas.microsoft.com/office/drawing/2014/main" val="3486794300"/>
                    </a:ext>
                  </a:extLst>
                </a:gridCol>
                <a:gridCol w="3590924">
                  <a:extLst>
                    <a:ext uri="{9D8B030D-6E8A-4147-A177-3AD203B41FA5}">
                      <a16:colId xmlns:a16="http://schemas.microsoft.com/office/drawing/2014/main" val="1841673009"/>
                    </a:ext>
                  </a:extLst>
                </a:gridCol>
              </a:tblGrid>
              <a:tr h="426880">
                <a:tc>
                  <a:txBody>
                    <a:bodyPr/>
                    <a:lstStyle/>
                    <a:p>
                      <a:pPr algn="ctr"/>
                      <a:endParaRPr lang="zh-CN" altLang="en-US" sz="1400" dirty="0">
                        <a:solidFill>
                          <a:schemeClr val="tx1"/>
                        </a:solidFill>
                      </a:endParaRPr>
                    </a:p>
                  </a:txBody>
                  <a:tcPr/>
                </a:tc>
                <a:tc>
                  <a:txBody>
                    <a:bodyPr/>
                    <a:lstStyle/>
                    <a:p>
                      <a:pPr algn="ctr"/>
                      <a:r>
                        <a:rPr lang="en-US" altLang="zh-CN" sz="1400" b="1" dirty="0">
                          <a:solidFill>
                            <a:schemeClr val="tx1"/>
                          </a:solidFill>
                        </a:rPr>
                        <a:t>Pros.</a:t>
                      </a:r>
                      <a:r>
                        <a:rPr lang="en-US" altLang="zh-CN" sz="1400" dirty="0">
                          <a:solidFill>
                            <a:schemeClr val="tx1"/>
                          </a:solidFill>
                        </a:rPr>
                        <a:t> </a:t>
                      </a:r>
                      <a:endParaRPr lang="zh-CN" altLang="en-US" sz="1400" dirty="0">
                        <a:solidFill>
                          <a:schemeClr val="tx1"/>
                        </a:solidFill>
                      </a:endParaRPr>
                    </a:p>
                  </a:txBody>
                  <a:tcPr/>
                </a:tc>
                <a:tc>
                  <a:txBody>
                    <a:bodyPr/>
                    <a:lstStyle/>
                    <a:p>
                      <a:pPr algn="ctr"/>
                      <a:r>
                        <a:rPr lang="en-US" altLang="zh-CN" sz="1400" b="1" dirty="0">
                          <a:solidFill>
                            <a:schemeClr val="tx1"/>
                          </a:solidFill>
                        </a:rPr>
                        <a:t>Cons.</a:t>
                      </a:r>
                      <a:r>
                        <a:rPr lang="en-US" altLang="zh-CN" sz="1400" dirty="0">
                          <a:solidFill>
                            <a:schemeClr val="tx1"/>
                          </a:solidFill>
                        </a:rPr>
                        <a:t> </a:t>
                      </a:r>
                      <a:endParaRPr lang="zh-CN" altLang="en-US" sz="1400" dirty="0">
                        <a:solidFill>
                          <a:schemeClr val="tx1"/>
                        </a:solidFill>
                      </a:endParaRPr>
                    </a:p>
                  </a:txBody>
                  <a:tcPr/>
                </a:tc>
                <a:extLst>
                  <a:ext uri="{0D108BD9-81ED-4DB2-BD59-A6C34878D82A}">
                    <a16:rowId xmlns:a16="http://schemas.microsoft.com/office/drawing/2014/main" val="1467763955"/>
                  </a:ext>
                </a:extLst>
              </a:tr>
              <a:tr h="9906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rPr>
                        <a:t>Method 1</a:t>
                      </a:r>
                      <a:endParaRPr lang="zh-CN" altLang="en-US" sz="1400" b="1" dirty="0">
                        <a:solidFill>
                          <a:schemeClr val="tx1"/>
                        </a:solidFill>
                      </a:endParaRPr>
                    </a:p>
                  </a:txBody>
                  <a:tcPr/>
                </a:tc>
                <a:tc>
                  <a:txBody>
                    <a:bodyPr/>
                    <a:lstStyle/>
                    <a:p>
                      <a:pPr marL="171450" indent="-171450" algn="l">
                        <a:buFont typeface="Wingdings" panose="05000000000000000000" pitchFamily="2" charset="2"/>
                        <a:buChar char="l"/>
                      </a:pPr>
                      <a:r>
                        <a:rPr lang="en-US" altLang="zh-CN" sz="1200" dirty="0"/>
                        <a:t>Lower overhead in SBP Response frame: only carries dialog token, no need to carry Measurement Setup ID.</a:t>
                      </a:r>
                    </a:p>
                  </a:txBody>
                  <a:tcPr/>
                </a:tc>
                <a:tc>
                  <a:txBody>
                    <a:bodyPr/>
                    <a:lstStyle/>
                    <a:p>
                      <a:pPr marL="171450" indent="-171450" algn="l">
                        <a:buFont typeface="Wingdings" panose="05000000000000000000" pitchFamily="2" charset="2"/>
                        <a:buChar char="l"/>
                      </a:pPr>
                      <a:r>
                        <a:rPr lang="en-US" altLang="zh-CN" sz="1200" dirty="0"/>
                        <a:t>Needs more storage because AP shall cache and manage all the mapping information (Dialog Token </a:t>
                      </a:r>
                      <a:r>
                        <a:rPr lang="en-US" altLang="zh-CN" sz="1200" kern="0" dirty="0">
                          <a:cs typeface="Arial" panose="020B0604020202020204" pitchFamily="34" charset="0"/>
                        </a:rPr>
                        <a:t>↔</a:t>
                      </a:r>
                      <a:r>
                        <a:rPr lang="en-US" altLang="zh-CN" sz="1200" dirty="0"/>
                        <a:t> Measurement Setup ID) for all the SBP Requesting STAs.</a:t>
                      </a:r>
                      <a:endParaRPr lang="zh-CN" altLang="en-US" sz="1200" dirty="0"/>
                    </a:p>
                  </a:txBody>
                  <a:tcPr/>
                </a:tc>
                <a:extLst>
                  <a:ext uri="{0D108BD9-81ED-4DB2-BD59-A6C34878D82A}">
                    <a16:rowId xmlns:a16="http://schemas.microsoft.com/office/drawing/2014/main" val="1383395600"/>
                  </a:ext>
                </a:extLst>
              </a:tr>
              <a:tr h="975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rPr>
                        <a:t>Method 2</a:t>
                      </a:r>
                      <a:endParaRPr lang="zh-CN" altLang="en-US" sz="1400" b="1"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en-US" altLang="zh-CN" sz="1200" dirty="0"/>
                        <a:t>AP only maintains Measurement Setup ID. </a:t>
                      </a:r>
                    </a:p>
                  </a:txBody>
                  <a:tcPr/>
                </a:tc>
                <a:tc>
                  <a:txBody>
                    <a:bodyPr/>
                    <a:lstStyle/>
                    <a:p>
                      <a:pPr marL="171450" indent="-171450" algn="l">
                        <a:buFont typeface="Wingdings" panose="05000000000000000000" pitchFamily="2" charset="2"/>
                        <a:buChar char="l"/>
                      </a:pPr>
                      <a:r>
                        <a:rPr lang="en-US" altLang="zh-CN" sz="1200" dirty="0"/>
                        <a:t>Higher overhead in SBP Response frame: needs to carry both dialog token and Measurement Setup ID.</a:t>
                      </a:r>
                    </a:p>
                  </a:txBody>
                  <a:tcPr/>
                </a:tc>
                <a:extLst>
                  <a:ext uri="{0D108BD9-81ED-4DB2-BD59-A6C34878D82A}">
                    <a16:rowId xmlns:a16="http://schemas.microsoft.com/office/drawing/2014/main" val="1014076546"/>
                  </a:ext>
                </a:extLst>
              </a:tr>
            </a:tbl>
          </a:graphicData>
        </a:graphic>
      </p:graphicFrame>
    </p:spTree>
    <p:extLst>
      <p:ext uri="{BB962C8B-B14F-4D97-AF65-F5344CB8AC3E}">
        <p14:creationId xmlns:p14="http://schemas.microsoft.com/office/powerpoint/2010/main" val="1137387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800" dirty="0"/>
              <a:t>SP</a:t>
            </a:r>
            <a:endParaRPr lang="en-US" sz="28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 name="Content Placeholder 2">
            <a:extLst>
              <a:ext uri="{FF2B5EF4-FFF2-40B4-BE49-F238E27FC236}">
                <a16:creationId xmlns:a16="http://schemas.microsoft.com/office/drawing/2014/main" id="{02AACF6C-4E29-4979-81DA-33C505872E71}"/>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Which option do you prefer when defining the method for a SBP Requesting STA to identify a specific measurement setup in Sensing by proxy (SBP) procedure?</a:t>
            </a:r>
          </a:p>
          <a:p>
            <a:pPr lvl="1">
              <a:buFont typeface="Wingdings" panose="05000000000000000000" pitchFamily="2" charset="2"/>
              <a:buChar char="l"/>
            </a:pPr>
            <a:r>
              <a:rPr lang="en-US" altLang="zh-CN" sz="1400" b="1" kern="0" dirty="0">
                <a:cs typeface="Arial" panose="020B0604020202020204" pitchFamily="34" charset="0"/>
              </a:rPr>
              <a:t>Option 1: </a:t>
            </a:r>
            <a:r>
              <a:rPr lang="en-US" altLang="zh-CN" sz="1400" b="0" kern="0" dirty="0">
                <a:cs typeface="Arial" panose="020B0604020202020204" pitchFamily="34" charset="0"/>
              </a:rPr>
              <a:t>Dialog token is used between SBP Requesting STA and Proxy (AP). Measurement Setup ID is used between Proxy (AP) and Sensing Responders. Proxy (AP) manages the mapping between Dialog Token and Measurement Setup ID.</a:t>
            </a:r>
          </a:p>
          <a:p>
            <a:pPr lvl="1">
              <a:buFont typeface="Wingdings" panose="05000000000000000000" pitchFamily="2" charset="2"/>
              <a:buChar char="l"/>
            </a:pPr>
            <a:r>
              <a:rPr lang="en-US" altLang="zh-CN" sz="1400" b="1" kern="0" dirty="0">
                <a:cs typeface="Arial" panose="020B0604020202020204" pitchFamily="34" charset="0"/>
              </a:rPr>
              <a:t>Option 2: </a:t>
            </a:r>
            <a:r>
              <a:rPr lang="en-US" altLang="zh-CN" sz="1400" b="0" kern="0" dirty="0">
                <a:cs typeface="Arial" panose="020B0604020202020204" pitchFamily="34" charset="0"/>
              </a:rPr>
              <a:t>AP shares the Measurement Setup ID in its SBP Response frame ahead of time.</a:t>
            </a:r>
          </a:p>
          <a:p>
            <a:pPr>
              <a:buFont typeface="Wingdings" panose="05000000000000000000" pitchFamily="2" charset="2"/>
              <a:buChar char="l"/>
            </a:pPr>
            <a:endParaRPr lang="en-US" altLang="zh-CN" sz="1600" b="0" kern="0" dirty="0">
              <a:cs typeface="Arial" panose="020B0604020202020204" pitchFamily="34" charset="0"/>
            </a:endParaRPr>
          </a:p>
          <a:p>
            <a:pPr marL="0" indent="0">
              <a:buNone/>
            </a:pPr>
            <a:endParaRPr lang="en-US" altLang="zh-CN" sz="1600" b="0" kern="0" dirty="0">
              <a:cs typeface="Arial" panose="020B0604020202020204" pitchFamily="34" charset="0"/>
            </a:endParaRPr>
          </a:p>
          <a:p>
            <a:pPr marL="0" indent="0">
              <a:buNone/>
            </a:pPr>
            <a:r>
              <a:rPr lang="en-US" altLang="zh-CN" sz="1600" b="0" kern="0" dirty="0">
                <a:cs typeface="Arial" panose="020B0604020202020204" pitchFamily="34" charset="0"/>
              </a:rPr>
              <a:t>Option 1/Option 2/Abstain</a:t>
            </a:r>
          </a:p>
        </p:txBody>
      </p:sp>
    </p:spTree>
    <p:extLst>
      <p:ext uri="{BB962C8B-B14F-4D97-AF65-F5344CB8AC3E}">
        <p14:creationId xmlns:p14="http://schemas.microsoft.com/office/powerpoint/2010/main" val="851244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z="2800" dirty="0"/>
              <a:t>Reference</a:t>
            </a:r>
          </a:p>
        </p:txBody>
      </p:sp>
      <p:sp>
        <p:nvSpPr>
          <p:cNvPr id="3" name="Content Placeholder 2"/>
          <p:cNvSpPr>
            <a:spLocks noGrp="1"/>
          </p:cNvSpPr>
          <p:nvPr>
            <p:ph idx="1"/>
          </p:nvPr>
        </p:nvSpPr>
        <p:spPr>
          <a:xfrm>
            <a:off x="685800" y="1600199"/>
            <a:ext cx="7772400" cy="1676401"/>
          </a:xfrm>
        </p:spPr>
        <p:txBody>
          <a:bodyPr>
            <a:noAutofit/>
          </a:bodyPr>
          <a:lstStyle/>
          <a:p>
            <a:pPr marL="0" indent="0">
              <a:buNone/>
            </a:pPr>
            <a:r>
              <a:rPr lang="en-US" altLang="zh-CN" sz="1600" b="0" dirty="0">
                <a:ea typeface="+mn-ea"/>
                <a:cs typeface="Arial" panose="020B0604020202020204" pitchFamily="34" charset="0"/>
              </a:rPr>
              <a:t>[1] 11-21-1701-01-00bf-measurement-setup-termination.pptx</a:t>
            </a:r>
          </a:p>
          <a:p>
            <a:pPr marL="0" indent="0">
              <a:buNone/>
            </a:pPr>
            <a:r>
              <a:rPr lang="en-US" altLang="zh-CN" sz="1600" b="0" dirty="0">
                <a:ea typeface="+mn-ea"/>
                <a:cs typeface="Arial" panose="020B0604020202020204" pitchFamily="34" charset="0"/>
              </a:rPr>
              <a:t>[2] 11-21-0504-04-00bf-specification-framework-for-tgbf.docx</a:t>
            </a:r>
          </a:p>
          <a:p>
            <a:pPr marL="0" indent="0">
              <a:buNone/>
            </a:pPr>
            <a:r>
              <a:rPr lang="en-US" altLang="zh-CN" sz="1600" b="0" dirty="0">
                <a:ea typeface="+mn-ea"/>
                <a:cs typeface="Arial" panose="020B0604020202020204" pitchFamily="34" charset="0"/>
              </a:rPr>
              <a:t>[3] 11-21-1692-04-00bf-enhancing-client-based-sensing-sensing-by-proxy.pptx</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8</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3254890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45893</TotalTime>
  <Words>1026</Words>
  <Application>Microsoft Office PowerPoint</Application>
  <PresentationFormat>全屏显示(4:3)</PresentationFormat>
  <Paragraphs>110</Paragraphs>
  <Slides>8</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5" baseType="lpstr">
      <vt:lpstr>맑은 고딕</vt:lpstr>
      <vt:lpstr>MS PGothic</vt:lpstr>
      <vt:lpstr>Arial</vt:lpstr>
      <vt:lpstr>Times New Roman</vt:lpstr>
      <vt:lpstr>Wingdings</vt:lpstr>
      <vt:lpstr>802-11-Submission</vt:lpstr>
      <vt:lpstr>Visio</vt:lpstr>
      <vt:lpstr>Discussion on Measurement Setup ID Setting in SBP Case</vt:lpstr>
      <vt:lpstr>Background</vt:lpstr>
      <vt:lpstr>Measurement Setup in SBP Case</vt:lpstr>
      <vt:lpstr>Measurement Setup ID Setting Methods</vt:lpstr>
      <vt:lpstr>Measurement Setup ID Setting Methods</vt:lpstr>
      <vt:lpstr>Summary</vt:lpstr>
      <vt:lpstr>SP</vt:lpstr>
      <vt:lpstr>Reference</vt:lpstr>
    </vt:vector>
  </TitlesOfParts>
  <Company>OPPO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Measurement Setup ID Setting</dc:title>
  <dc:subject>802.11bf submission</dc:subject>
  <dc:creator>Pei Zhou</dc:creator>
  <cp:lastModifiedBy>周培(Zhou Pei)</cp:lastModifiedBy>
  <cp:revision>161</cp:revision>
  <cp:lastPrinted>2014-11-04T15:04:57Z</cp:lastPrinted>
  <dcterms:created xsi:type="dcterms:W3CDTF">2007-04-17T18:10:23Z</dcterms:created>
  <dcterms:modified xsi:type="dcterms:W3CDTF">2022-01-20T03:08:59Z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