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52" r:id="rId3"/>
    <p:sldId id="604" r:id="rId4"/>
    <p:sldId id="605" r:id="rId5"/>
    <p:sldId id="606" r:id="rId6"/>
    <p:sldId id="598" r:id="rId7"/>
    <p:sldId id="599" r:id="rId8"/>
    <p:sldId id="603"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10"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2385" autoAdjust="0"/>
  </p:normalViewPr>
  <p:slideViewPr>
    <p:cSldViewPr>
      <p:cViewPr varScale="1">
        <p:scale>
          <a:sx n="114" d="100"/>
          <a:sy n="114" d="100"/>
        </p:scale>
        <p:origin x="163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528" y="-3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a:t>
            </a:r>
            <a:r>
              <a:rPr lang="en-US" altLang="zh-CN" sz="1800" b="1" dirty="0"/>
              <a:t>0125</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dirty="0"/>
              <a:t>January</a:t>
            </a:r>
            <a:r>
              <a:rPr lang="en-US" altLang="en-US" sz="1800" b="1" dirty="0"/>
              <a:t> 2022</a:t>
            </a:r>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800" dirty="0">
                <a:latin typeface="+mn-lt"/>
                <a:ea typeface="+mn-ea"/>
                <a:cs typeface="Arial" panose="020B0604020202020204" pitchFamily="34" charset="0"/>
              </a:rPr>
              <a:t>Discussion on Measurement Setup ID Setting in SBP Case</a:t>
            </a:r>
            <a:endParaRPr lang="en-US" altLang="en-US" sz="28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2022-01-</a:t>
            </a:r>
            <a:r>
              <a:rPr lang="en-US" altLang="zh-CN" sz="2000" b="0" dirty="0">
                <a:ea typeface="+mn-ea"/>
                <a:cs typeface="Arial" panose="020B0604020202020204" pitchFamily="34" charset="0"/>
              </a:rPr>
              <a:t>19</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mn-lt"/>
                <a:ea typeface="+mn-ea"/>
                <a:cs typeface="Arial" panose="020B0604020202020204" pitchFamily="34" charset="0"/>
              </a:rPr>
              <a:t> Authors:</a:t>
            </a:r>
            <a:endParaRPr lang="en-US" altLang="en-US" sz="20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2609336823"/>
              </p:ext>
            </p:extLst>
          </p:nvPr>
        </p:nvGraphicFramePr>
        <p:xfrm>
          <a:off x="685800" y="2880360"/>
          <a:ext cx="7858124" cy="1996442"/>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499110">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400000"/>
                        </a:lnSpc>
                        <a:spcAft>
                          <a:spcPts val="0"/>
                        </a:spcAft>
                      </a:pPr>
                      <a:r>
                        <a:rPr lang="en-US" altLang="zh-CN" sz="1800" b="0" dirty="0">
                          <a:effectLst/>
                          <a:latin typeface="Times New Roman" panose="02020603050405020304" pitchFamily="18" charset="0"/>
                          <a:ea typeface="맑은 고딕" panose="020B0503020000020004" pitchFamily="50" charset="-127"/>
                        </a:rPr>
                        <a:t>OPPO</a:t>
                      </a:r>
                      <a:endParaRPr lang="en-US" alt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zhoupei1@oppo.com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dirty="0">
                          <a:solidFill>
                            <a:schemeClr val="tx1"/>
                          </a:solidFill>
                          <a:effectLst/>
                          <a:latin typeface="Times New Roman" panose="02020603050405020304" pitchFamily="18" charset="0"/>
                          <a:ea typeface="+mn-ea"/>
                          <a:cs typeface="+mn-cs"/>
                        </a:rPr>
                        <a:t>Lei Huang</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dirty="0">
                          <a:solidFill>
                            <a:schemeClr val="tx1"/>
                          </a:solidFill>
                          <a:effectLst/>
                          <a:latin typeface="Times New Roman" panose="02020603050405020304" pitchFamily="18" charset="0"/>
                          <a:ea typeface="+mn-ea"/>
                          <a:cs typeface="+mn-cs"/>
                        </a:rPr>
                        <a:t>Ning Gao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Background</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600" y="1676400"/>
            <a:ext cx="7934325" cy="479901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[1] and [2], the following Measurement Setup ID related rules/contents are agreed by </a:t>
            </a:r>
            <a:r>
              <a:rPr lang="en-US" altLang="zh-CN" sz="1400" b="0" kern="0" dirty="0" err="1">
                <a:cs typeface="Arial" panose="020B0604020202020204" pitchFamily="34" charset="0"/>
              </a:rPr>
              <a:t>TGbf</a:t>
            </a:r>
            <a:r>
              <a:rPr lang="en-US" altLang="zh-CN" sz="1400" b="0" kern="0" dirty="0">
                <a:cs typeface="Arial" panose="020B0604020202020204" pitchFamily="34" charset="0"/>
              </a:rPr>
              <a:t>: </a:t>
            </a:r>
          </a:p>
          <a:p>
            <a:pPr lvl="1">
              <a:buFont typeface="Wingdings" panose="05000000000000000000" pitchFamily="2" charset="2"/>
              <a:buChar char="l"/>
            </a:pPr>
            <a:r>
              <a:rPr lang="en-US" altLang="zh-CN" sz="1400" b="0" kern="0" dirty="0">
                <a:cs typeface="Arial" panose="020B0604020202020204" pitchFamily="34" charset="0"/>
              </a:rPr>
              <a:t>The Measurement Setup ID identifies the attributes/parameters agreed upon between the initiator and one or more responders.</a:t>
            </a:r>
          </a:p>
          <a:p>
            <a:pPr marL="342900" lvl="1" indent="-342900">
              <a:buFont typeface="Wingdings" panose="05000000000000000000" pitchFamily="2" charset="2"/>
              <a:buChar char="q"/>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According to [2] and [3], the following SBP related rules/contents are agreed by </a:t>
            </a:r>
            <a:r>
              <a:rPr lang="en-US" altLang="zh-CN" sz="1400" kern="0" dirty="0" err="1">
                <a:cs typeface="Arial" panose="020B0604020202020204" pitchFamily="34" charset="0"/>
              </a:rPr>
              <a:t>TGbf</a:t>
            </a:r>
            <a:r>
              <a:rPr lang="en-US" altLang="zh-CN" sz="1400" kern="0" dirty="0">
                <a:cs typeface="Arial" panose="020B0604020202020204" pitchFamily="34" charset="0"/>
              </a:rPr>
              <a:t>: </a:t>
            </a:r>
          </a:p>
          <a:p>
            <a:pPr lvl="1">
              <a:buFont typeface="Wingdings" panose="05000000000000000000" pitchFamily="2" charset="2"/>
              <a:buChar char="l"/>
            </a:pPr>
            <a:r>
              <a:rPr lang="en-US" altLang="zh-CN" sz="1400" b="0" kern="0" dirty="0">
                <a:cs typeface="Arial" panose="020B0604020202020204" pitchFamily="34" charset="0"/>
              </a:rPr>
              <a:t>An optional sensing by proxy (SBP) procedure is defined in which:</a:t>
            </a:r>
          </a:p>
          <a:p>
            <a:pPr lvl="2"/>
            <a:r>
              <a:rPr lang="en-US" altLang="zh-CN" sz="1400" b="0" kern="0" dirty="0">
                <a:cs typeface="Arial" panose="020B0604020202020204" pitchFamily="34" charset="0"/>
              </a:rPr>
              <a:t>An “SBP request” consists of a non-AP STA sending an SBP Request frame to an SBP-capable AP STA.</a:t>
            </a:r>
          </a:p>
          <a:p>
            <a:pPr lvl="3"/>
            <a:r>
              <a:rPr lang="en-US" altLang="zh-CN" sz="1200" b="0" kern="0" dirty="0">
                <a:cs typeface="Arial" panose="020B0604020202020204" pitchFamily="34" charset="0"/>
              </a:rPr>
              <a:t>A STA that sends an SBP Request frame to invoke SBP (and, as a result, WLAN sensing) is denoted by “SBP requesting STA”.</a:t>
            </a:r>
          </a:p>
          <a:p>
            <a:pPr lvl="2"/>
            <a:r>
              <a:rPr lang="en-US" altLang="zh-CN" sz="1400" kern="0" dirty="0">
                <a:cs typeface="Arial" panose="020B0604020202020204" pitchFamily="34" charset="0"/>
              </a:rPr>
              <a:t>An AP STA that receives an SBP request shall send to the SBP requesting STA an SBP Response frame to accept or reject the request.</a:t>
            </a:r>
          </a:p>
          <a:p>
            <a:pPr lvl="2"/>
            <a:r>
              <a:rPr lang="en-US" altLang="zh-CN" sz="1400" kern="0" dirty="0">
                <a:cs typeface="Arial" panose="020B0604020202020204" pitchFamily="34" charset="0"/>
              </a:rPr>
              <a:t>An AP STA that accepts an SBP request shall initiate a WLAN sensing procedure with one or more non-AP STAs using operational parameters derived from those indicated within the SBP Request frame.</a:t>
            </a:r>
          </a:p>
          <a:p>
            <a:pPr lvl="3"/>
            <a:r>
              <a:rPr lang="en-US" altLang="zh-CN" sz="1200" kern="0" dirty="0">
                <a:cs typeface="Arial" panose="020B0604020202020204" pitchFamily="34" charset="0"/>
              </a:rPr>
              <a:t>Whether the SBP requesting STA participates or not in the WLAN sensing procedure as a sensing responder is TBD.</a:t>
            </a:r>
          </a:p>
          <a:p>
            <a:pPr lvl="2"/>
            <a:r>
              <a:rPr lang="en-US" altLang="zh-CN" sz="1400" kern="0" dirty="0">
                <a:cs typeface="Arial" panose="020B0604020202020204" pitchFamily="34" charset="0"/>
              </a:rPr>
              <a:t>Measurement results obtained in a WLAN sensing procedure resultant from an SBP request shall be reported to the SBP requesting STA.</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in SBP Case</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a:t>
            </a:r>
            <a:r>
              <a:rPr lang="en-US" altLang="zh-CN" sz="1400" b="0" dirty="0">
                <a:cs typeface="Arial" panose="020B0604020202020204" pitchFamily="34" charset="0"/>
              </a:rPr>
              <a:t>[3]</a:t>
            </a:r>
            <a:r>
              <a:rPr lang="en-US" altLang="zh-CN" sz="1400" b="0" kern="0" dirty="0">
                <a:cs typeface="Arial" panose="020B0604020202020204" pitchFamily="34" charset="0"/>
              </a:rPr>
              <a:t>, STA 3 (as SBP Requesting STA) requests AP (as Sensing Proxy) to perform sensing measurement for it through SBP Request frame.</a:t>
            </a:r>
          </a:p>
          <a:p>
            <a:pPr lvl="1">
              <a:buFont typeface="Wingdings" panose="05000000000000000000" pitchFamily="2" charset="2"/>
              <a:buChar char="l"/>
            </a:pPr>
            <a:r>
              <a:rPr lang="en-US" altLang="zh-CN" sz="1400" b="0" kern="0" dirty="0">
                <a:cs typeface="Arial" panose="020B0604020202020204" pitchFamily="34" charset="0"/>
              </a:rPr>
              <a:t>SBP Requesting STA (e.g., STA 3) is not Sensing Initiator. </a:t>
            </a:r>
          </a:p>
          <a:p>
            <a:pPr lvl="1">
              <a:buFont typeface="Wingdings" panose="05000000000000000000" pitchFamily="2" charset="2"/>
              <a:buChar char="l"/>
            </a:pPr>
            <a:r>
              <a:rPr lang="en-US" altLang="zh-CN" sz="1400" b="0" kern="0" dirty="0">
                <a:cs typeface="Arial" panose="020B0604020202020204" pitchFamily="34" charset="0"/>
              </a:rPr>
              <a:t>SBP Responding STA (i.e., AP) is Sensing Initiator.</a:t>
            </a:r>
          </a:p>
          <a:p>
            <a:pPr>
              <a:buFont typeface="Wingdings" panose="05000000000000000000" pitchFamily="2" charset="2"/>
              <a:buChar char="q"/>
            </a:pPr>
            <a:r>
              <a:rPr lang="en-US" altLang="zh-CN" sz="1400" b="0" kern="0" dirty="0">
                <a:cs typeface="Arial" panose="020B0604020202020204" pitchFamily="34" charset="0"/>
              </a:rPr>
              <a:t>Then, AP (as Sensing Initiator) initiates Measurement Setup with one or more STA(s) and assigns Measurement Setup ID. </a:t>
            </a:r>
          </a:p>
          <a:p>
            <a:pPr>
              <a:buFont typeface="Wingdings" panose="05000000000000000000" pitchFamily="2" charset="2"/>
              <a:buChar char="q"/>
            </a:pPr>
            <a:r>
              <a:rPr lang="en-US" altLang="zh-CN" sz="1400" b="0" kern="0" dirty="0">
                <a:cs typeface="Arial" panose="020B0604020202020204" pitchFamily="34" charset="0"/>
              </a:rPr>
              <a:t>This contribution discusses two methods for SBP Requesting STA to identify a specific measurement setup.</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467513557"/>
              </p:ext>
            </p:extLst>
          </p:nvPr>
        </p:nvGraphicFramePr>
        <p:xfrm>
          <a:off x="2813990" y="3124200"/>
          <a:ext cx="3592220" cy="3592220"/>
        </p:xfrm>
        <a:graphic>
          <a:graphicData uri="http://schemas.openxmlformats.org/presentationml/2006/ole">
            <mc:AlternateContent xmlns:mc="http://schemas.openxmlformats.org/markup-compatibility/2006">
              <mc:Choice xmlns:v="urn:schemas-microsoft-com:vml" Requires="v">
                <p:oleObj spid="_x0000_s3295" name="Visio" r:id="rId3" imgW="4290164" imgH="4297944" progId="Visio.Drawing.15">
                  <p:embed/>
                </p:oleObj>
              </mc:Choice>
              <mc:Fallback>
                <p:oleObj name="Visio" r:id="rId3" imgW="4290164" imgH="4297944"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2813990" y="3124200"/>
                        <a:ext cx="3592220" cy="3592220"/>
                      </a:xfrm>
                      <a:prstGeom prst="rect">
                        <a:avLst/>
                      </a:prstGeom>
                      <a:noFill/>
                    </p:spPr>
                  </p:pic>
                </p:oleObj>
              </mc:Fallback>
            </mc:AlternateContent>
          </a:graphicData>
        </a:graphic>
      </p:graphicFrame>
    </p:spTree>
    <p:extLst>
      <p:ext uri="{BB962C8B-B14F-4D97-AF65-F5344CB8AC3E}">
        <p14:creationId xmlns:p14="http://schemas.microsoft.com/office/powerpoint/2010/main" val="1165232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ID Setting Methods</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Method 1: AP manages the mapping between Dialog Token and Measurement Setup ID.</a:t>
            </a:r>
          </a:p>
          <a:p>
            <a:pPr>
              <a:buFont typeface="Wingdings" panose="05000000000000000000" pitchFamily="2" charset="2"/>
              <a:buChar char="q"/>
            </a:pPr>
            <a:r>
              <a:rPr lang="en-US" altLang="zh-CN" sz="1400" kern="0" dirty="0">
                <a:cs typeface="Arial" panose="020B0604020202020204" pitchFamily="34" charset="0"/>
              </a:rPr>
              <a:t>Example: </a:t>
            </a:r>
          </a:p>
          <a:p>
            <a:pPr lvl="1">
              <a:buFont typeface="Wingdings" panose="05000000000000000000" pitchFamily="2" charset="2"/>
              <a:buChar char="l"/>
            </a:pPr>
            <a:r>
              <a:rPr lang="en-US" altLang="zh-CN" sz="1200" b="0" kern="0" dirty="0">
                <a:cs typeface="Arial" panose="020B0604020202020204" pitchFamily="34" charset="0"/>
              </a:rPr>
              <a:t>Dialog Token in SBP Request: a (applicable in SBP Request &amp; Response frames);</a:t>
            </a:r>
          </a:p>
          <a:p>
            <a:pPr lvl="1">
              <a:buFont typeface="Wingdings" panose="05000000000000000000" pitchFamily="2" charset="2"/>
              <a:buChar char="l"/>
            </a:pPr>
            <a:r>
              <a:rPr lang="en-US" altLang="zh-CN" sz="1200" b="0" kern="0" dirty="0">
                <a:cs typeface="Arial" panose="020B0604020202020204" pitchFamily="34" charset="0"/>
              </a:rPr>
              <a:t>Dialog Token in SBP Response: a;</a:t>
            </a:r>
          </a:p>
          <a:p>
            <a:pPr lvl="1">
              <a:buFont typeface="Wingdings" panose="05000000000000000000" pitchFamily="2" charset="2"/>
              <a:buChar char="l"/>
            </a:pPr>
            <a:r>
              <a:rPr lang="en-US" altLang="zh-CN" sz="1200" b="0" kern="0" dirty="0">
                <a:cs typeface="Arial" panose="020B0604020202020204" pitchFamily="34" charset="0"/>
              </a:rPr>
              <a:t>Measurement Setup ID set by AP: 1 (applicable between AP and Sensing Responders);</a:t>
            </a:r>
          </a:p>
          <a:p>
            <a:pPr lvl="1">
              <a:buFont typeface="Wingdings" panose="05000000000000000000" pitchFamily="2" charset="2"/>
              <a:buChar char="l"/>
            </a:pPr>
            <a:r>
              <a:rPr lang="en-US" altLang="zh-CN" sz="1200" b="0" kern="0" dirty="0">
                <a:cs typeface="Arial" panose="020B0604020202020204" pitchFamily="34" charset="0"/>
              </a:rPr>
              <a:t>Mapping information managed in AP: a </a:t>
            </a:r>
            <a:r>
              <a:rPr lang="en-US" altLang="zh-CN" sz="1200" kern="0" dirty="0">
                <a:cs typeface="Arial" panose="020B0604020202020204" pitchFamily="34" charset="0"/>
              </a:rPr>
              <a:t>↔</a:t>
            </a:r>
            <a:r>
              <a:rPr lang="en-US" altLang="zh-CN" sz="1200" b="0" kern="0" dirty="0">
                <a:cs typeface="Arial" panose="020B0604020202020204" pitchFamily="34" charset="0"/>
              </a:rPr>
              <a:t> 1;</a:t>
            </a:r>
          </a:p>
          <a:p>
            <a:pPr lvl="1">
              <a:buFont typeface="Wingdings" panose="05000000000000000000" pitchFamily="2" charset="2"/>
              <a:buChar char="l"/>
            </a:pPr>
            <a:r>
              <a:rPr lang="en-US" altLang="zh-CN" sz="1200" b="0" kern="0" dirty="0">
                <a:cs typeface="Arial" panose="020B0604020202020204" pitchFamily="34" charset="0"/>
              </a:rPr>
              <a:t>Measurement Setup ID in Measurement Report received from Sensing Responders: 1;</a:t>
            </a:r>
          </a:p>
          <a:p>
            <a:pPr lvl="1">
              <a:buFont typeface="Wingdings" panose="05000000000000000000" pitchFamily="2" charset="2"/>
              <a:buChar char="l"/>
            </a:pPr>
            <a:r>
              <a:rPr lang="en-US" altLang="zh-CN" sz="1200" b="0" kern="0" dirty="0">
                <a:cs typeface="Arial" panose="020B0604020202020204" pitchFamily="34" charset="0"/>
              </a:rPr>
              <a:t>So, AP translates 1 to a, then transmits SBP Report with Dialog Token a to STA 3.</a:t>
            </a:r>
          </a:p>
          <a:p>
            <a:pPr lvl="1">
              <a:buFont typeface="Wingdings" panose="05000000000000000000" pitchFamily="2" charset="2"/>
              <a:buChar char="l"/>
            </a:pPr>
            <a:r>
              <a:rPr lang="en-US" altLang="zh-CN" sz="1200" kern="0" dirty="0">
                <a:cs typeface="Arial" panose="020B0604020202020204" pitchFamily="34" charset="0"/>
              </a:rPr>
              <a:t>Therefore, SBP Requesting STA can use dialog token to identify a specific measurement setup.</a:t>
            </a:r>
            <a:endParaRPr lang="en-US" altLang="zh-CN" sz="12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1066218063"/>
              </p:ext>
            </p:extLst>
          </p:nvPr>
        </p:nvGraphicFramePr>
        <p:xfrm>
          <a:off x="5104605" y="3603112"/>
          <a:ext cx="4125913" cy="3044825"/>
        </p:xfrm>
        <a:graphic>
          <a:graphicData uri="http://schemas.openxmlformats.org/presentationml/2006/ole">
            <mc:AlternateContent xmlns:mc="http://schemas.openxmlformats.org/markup-compatibility/2006">
              <mc:Choice xmlns:v="urn:schemas-microsoft-com:vml" Requires="v">
                <p:oleObj spid="_x0000_s4212" name="Visio" r:id="rId3" imgW="5585593" imgH="4130498" progId="Visio.Drawing.15">
                  <p:embed/>
                </p:oleObj>
              </mc:Choice>
              <mc:Fallback>
                <p:oleObj name="Visio" r:id="rId3" imgW="5585593" imgH="4130498"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5104605" y="3603112"/>
                        <a:ext cx="4125913" cy="3044825"/>
                      </a:xfrm>
                      <a:prstGeom prst="rect">
                        <a:avLst/>
                      </a:prstGeom>
                      <a:noFill/>
                    </p:spPr>
                  </p:pic>
                </p:oleObj>
              </mc:Fallback>
            </mc:AlternateContent>
          </a:graphicData>
        </a:graphic>
      </p:graphicFrame>
      <p:sp>
        <p:nvSpPr>
          <p:cNvPr id="8" name="Content Placeholder 2">
            <a:extLst>
              <a:ext uri="{FF2B5EF4-FFF2-40B4-BE49-F238E27FC236}">
                <a16:creationId xmlns:a16="http://schemas.microsoft.com/office/drawing/2014/main" id="{2DF29018-467B-4827-86E9-8673720A13AB}"/>
              </a:ext>
            </a:extLst>
          </p:cNvPr>
          <p:cNvSpPr txBox="1">
            <a:spLocks/>
          </p:cNvSpPr>
          <p:nvPr/>
        </p:nvSpPr>
        <p:spPr>
          <a:xfrm>
            <a:off x="609600" y="3810000"/>
            <a:ext cx="4538663" cy="26310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Summary: </a:t>
            </a:r>
            <a:endParaRPr lang="zh-CN" altLang="zh-CN" sz="14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Dialog token is only used between SBP Requesting STA and Proxy (AP);</a:t>
            </a:r>
            <a:endParaRPr lang="zh-CN" altLang="zh-CN" sz="12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Measurement Setup ID is only used between Proxy (AP) and Sensing Responders;</a:t>
            </a:r>
            <a:endParaRPr lang="zh-CN" altLang="zh-CN" sz="1200" kern="0" dirty="0">
              <a:cs typeface="Arial" panose="020B0604020202020204" pitchFamily="34" charset="0"/>
            </a:endParaRPr>
          </a:p>
          <a:p>
            <a:pPr lvl="1">
              <a:buFont typeface="Wingdings" panose="05000000000000000000" pitchFamily="2" charset="2"/>
              <a:buChar char="l"/>
            </a:pPr>
            <a:r>
              <a:rPr lang="en-US" altLang="zh-CN" sz="1200" kern="0" dirty="0">
                <a:cs typeface="Arial" panose="020B0604020202020204" pitchFamily="34" charset="0"/>
              </a:rPr>
              <a:t>Proxy (AP) manages the mapping between </a:t>
            </a:r>
            <a:r>
              <a:rPr lang="en-US" altLang="zh-CN" sz="1200" kern="0" dirty="0">
                <a:solidFill>
                  <a:srgbClr val="00B050"/>
                </a:solidFill>
                <a:cs typeface="Arial" panose="020B0604020202020204" pitchFamily="34" charset="0"/>
              </a:rPr>
              <a:t>Dialog Token </a:t>
            </a:r>
            <a:r>
              <a:rPr lang="en-US" altLang="zh-CN" sz="1200" kern="0" dirty="0">
                <a:cs typeface="Arial" panose="020B0604020202020204" pitchFamily="34" charset="0"/>
              </a:rPr>
              <a:t>and </a:t>
            </a:r>
            <a:r>
              <a:rPr lang="en-US" altLang="zh-CN" sz="1200" kern="0" dirty="0">
                <a:solidFill>
                  <a:srgbClr val="FF0000"/>
                </a:solidFill>
                <a:cs typeface="Arial" panose="020B0604020202020204" pitchFamily="34" charset="0"/>
              </a:rPr>
              <a:t>Measurement Setup ID</a:t>
            </a:r>
            <a:r>
              <a:rPr lang="en-US" altLang="zh-CN" sz="1200" kern="0" dirty="0">
                <a:cs typeface="Arial" panose="020B0604020202020204" pitchFamily="34" charset="0"/>
              </a:rPr>
              <a:t>.</a:t>
            </a:r>
            <a:endParaRPr lang="zh-CN" altLang="zh-CN" sz="120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kern="0" dirty="0">
                <a:cs typeface="Arial" panose="020B0604020202020204" pitchFamily="34" charset="0"/>
              </a:rPr>
              <a:t>Key point: </a:t>
            </a:r>
            <a:r>
              <a:rPr lang="en-US" altLang="zh-CN" sz="1400" b="0" kern="0" dirty="0">
                <a:cs typeface="Arial" panose="020B0604020202020204" pitchFamily="34" charset="0"/>
              </a:rPr>
              <a:t>AP shall cache all the mapping information for all the SBP Requesting STAs.</a:t>
            </a:r>
          </a:p>
        </p:txBody>
      </p:sp>
    </p:spTree>
    <p:extLst>
      <p:ext uri="{BB962C8B-B14F-4D97-AF65-F5344CB8AC3E}">
        <p14:creationId xmlns:p14="http://schemas.microsoft.com/office/powerpoint/2010/main" val="2788163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800" dirty="0">
                <a:cs typeface="Arial" panose="020B0604020202020204" pitchFamily="34" charset="0"/>
              </a:rPr>
              <a:t>Measurement Setup ID Setting Methods</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5</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1570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kern="0" dirty="0">
                <a:cs typeface="Arial" panose="020B0604020202020204" pitchFamily="34" charset="0"/>
              </a:rPr>
              <a:t>Method 2: AP shares the Measurement Setup ID in its SBP Response frame ahead of time.</a:t>
            </a:r>
          </a:p>
          <a:p>
            <a:pPr>
              <a:buFont typeface="Wingdings" panose="05000000000000000000" pitchFamily="2" charset="2"/>
              <a:buChar char="q"/>
            </a:pPr>
            <a:r>
              <a:rPr lang="en-US" altLang="zh-CN" sz="1400" kern="0" dirty="0">
                <a:cs typeface="Arial" panose="020B0604020202020204" pitchFamily="34" charset="0"/>
              </a:rPr>
              <a:t>Example: </a:t>
            </a:r>
          </a:p>
          <a:p>
            <a:pPr lvl="1">
              <a:buFont typeface="Wingdings" panose="05000000000000000000" pitchFamily="2" charset="2"/>
              <a:buChar char="l"/>
            </a:pPr>
            <a:r>
              <a:rPr lang="en-US" altLang="zh-CN" sz="1200" kern="0" dirty="0">
                <a:cs typeface="Arial" panose="020B0604020202020204" pitchFamily="34" charset="0"/>
              </a:rPr>
              <a:t>STA 3 requests AP as Sensing Proxy to perform WLAN Sensing through SBP Request frame;</a:t>
            </a:r>
          </a:p>
          <a:p>
            <a:pPr lvl="1">
              <a:buFont typeface="Wingdings" panose="05000000000000000000" pitchFamily="2" charset="2"/>
              <a:buChar char="l"/>
            </a:pPr>
            <a:r>
              <a:rPr lang="en-US" altLang="zh-CN" sz="1200" kern="0" dirty="0">
                <a:cs typeface="Arial" panose="020B0604020202020204" pitchFamily="34" charset="0"/>
              </a:rPr>
              <a:t>AP pre-assigns the Measurement Setup ID (i.e., 1) for STA 3 and puts the ID in SBP Response frame;</a:t>
            </a:r>
          </a:p>
          <a:p>
            <a:pPr lvl="1">
              <a:buFont typeface="Wingdings" panose="05000000000000000000" pitchFamily="2" charset="2"/>
              <a:buChar char="l"/>
            </a:pPr>
            <a:r>
              <a:rPr lang="en-US" altLang="zh-CN" sz="1200" kern="0" dirty="0">
                <a:cs typeface="Arial" panose="020B0604020202020204" pitchFamily="34" charset="0"/>
              </a:rPr>
              <a:t>Then, AP initiates measurement setup with STA1 and STA 2 using the Measurement Setup ID = 1;</a:t>
            </a:r>
          </a:p>
          <a:p>
            <a:pPr lvl="1">
              <a:buFont typeface="Wingdings" panose="05000000000000000000" pitchFamily="2" charset="2"/>
              <a:buChar char="l"/>
            </a:pPr>
            <a:r>
              <a:rPr lang="en-US" altLang="zh-CN" sz="1200" kern="0" dirty="0">
                <a:cs typeface="Arial" panose="020B0604020202020204" pitchFamily="34" charset="0"/>
              </a:rPr>
              <a:t>Therefore, SBP Requesting STA can use Measurement Setup ID to identify a specific measurement setup.</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对象 6">
            <a:extLst>
              <a:ext uri="{FF2B5EF4-FFF2-40B4-BE49-F238E27FC236}">
                <a16:creationId xmlns:a16="http://schemas.microsoft.com/office/drawing/2014/main" id="{C033C77A-73A6-42C5-BAF4-EE9C086C7A47}"/>
              </a:ext>
            </a:extLst>
          </p:cNvPr>
          <p:cNvGraphicFramePr>
            <a:graphicFrameLocks noChangeAspect="1"/>
          </p:cNvGraphicFramePr>
          <p:nvPr>
            <p:extLst>
              <p:ext uri="{D42A27DB-BD31-4B8C-83A1-F6EECF244321}">
                <p14:modId xmlns:p14="http://schemas.microsoft.com/office/powerpoint/2010/main" val="100508586"/>
              </p:ext>
            </p:extLst>
          </p:nvPr>
        </p:nvGraphicFramePr>
        <p:xfrm>
          <a:off x="5334000" y="2991518"/>
          <a:ext cx="3418271" cy="3180682"/>
        </p:xfrm>
        <a:graphic>
          <a:graphicData uri="http://schemas.openxmlformats.org/presentationml/2006/ole">
            <mc:AlternateContent xmlns:mc="http://schemas.openxmlformats.org/markup-compatibility/2006">
              <mc:Choice xmlns:v="urn:schemas-microsoft-com:vml" Requires="v">
                <p:oleObj spid="_x0000_s5221" name="Visio" r:id="rId3" imgW="4389120" imgH="4091966" progId="Visio.Drawing.15">
                  <p:embed/>
                </p:oleObj>
              </mc:Choice>
              <mc:Fallback>
                <p:oleObj name="Visio" r:id="rId3" imgW="4389120" imgH="4091966" progId="Visio.Drawing.15">
                  <p:embed/>
                  <p:pic>
                    <p:nvPicPr>
                      <p:cNvPr id="7" name="对象 6">
                        <a:extLst>
                          <a:ext uri="{FF2B5EF4-FFF2-40B4-BE49-F238E27FC236}">
                            <a16:creationId xmlns:a16="http://schemas.microsoft.com/office/drawing/2014/main" id="{C033C77A-73A6-42C5-BAF4-EE9C086C7A47}"/>
                          </a:ext>
                        </a:extLst>
                      </p:cNvPr>
                      <p:cNvPicPr>
                        <a:picLocks noChangeAspect="1" noChangeArrowheads="1"/>
                      </p:cNvPicPr>
                      <p:nvPr/>
                    </p:nvPicPr>
                    <p:blipFill>
                      <a:blip r:embed="rId4"/>
                      <a:srcRect/>
                      <a:stretch>
                        <a:fillRect/>
                      </a:stretch>
                    </p:blipFill>
                    <p:spPr bwMode="auto">
                      <a:xfrm>
                        <a:off x="5334000" y="2991518"/>
                        <a:ext cx="3418271" cy="3180682"/>
                      </a:xfrm>
                      <a:prstGeom prst="rect">
                        <a:avLst/>
                      </a:prstGeom>
                      <a:noFill/>
                    </p:spPr>
                  </p:pic>
                </p:oleObj>
              </mc:Fallback>
            </mc:AlternateContent>
          </a:graphicData>
        </a:graphic>
      </p:graphicFrame>
      <p:sp>
        <p:nvSpPr>
          <p:cNvPr id="9" name="Content Placeholder 2">
            <a:extLst>
              <a:ext uri="{FF2B5EF4-FFF2-40B4-BE49-F238E27FC236}">
                <a16:creationId xmlns:a16="http://schemas.microsoft.com/office/drawing/2014/main" id="{5E855AE1-B4A1-4714-874F-66525E78CD46}"/>
              </a:ext>
            </a:extLst>
          </p:cNvPr>
          <p:cNvSpPr txBox="1">
            <a:spLocks/>
          </p:cNvSpPr>
          <p:nvPr/>
        </p:nvSpPr>
        <p:spPr>
          <a:xfrm>
            <a:off x="620084" y="3229062"/>
            <a:ext cx="4942515" cy="318068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buFont typeface="Wingdings" panose="05000000000000000000" pitchFamily="2" charset="2"/>
              <a:buChar char="q"/>
            </a:pPr>
            <a:r>
              <a:rPr lang="en-US" altLang="zh-CN" sz="1400" b="1" kern="0" dirty="0">
                <a:cs typeface="Arial" panose="020B0604020202020204" pitchFamily="34" charset="0"/>
              </a:rPr>
              <a:t>Key points:</a:t>
            </a:r>
          </a:p>
          <a:p>
            <a:pPr lvl="1">
              <a:buFont typeface="Wingdings" panose="05000000000000000000" pitchFamily="2" charset="2"/>
              <a:buChar char="l"/>
            </a:pPr>
            <a:r>
              <a:rPr lang="en-US" altLang="zh-CN" sz="1400" kern="0" dirty="0">
                <a:cs typeface="Arial" panose="020B0604020202020204" pitchFamily="34" charset="0"/>
              </a:rPr>
              <a:t>Additional overhead: SBP Response frame may need to carry both dialog token and Measurement Setup ID.</a:t>
            </a:r>
          </a:p>
          <a:p>
            <a:pPr lvl="1">
              <a:buFont typeface="Wingdings" panose="05000000000000000000" pitchFamily="2" charset="2"/>
              <a:buChar char="l"/>
            </a:pPr>
            <a:r>
              <a:rPr lang="en-US" altLang="zh-CN" sz="1400" kern="0" dirty="0">
                <a:cs typeface="Arial" panose="020B0604020202020204" pitchFamily="34" charset="0"/>
              </a:rPr>
              <a:t>It is inappropriate that the Measurement Setup ID is pre-assigned to the SBP Requesting STA if the measurement setup procedure is failed (e.g., the proxy AP can’t find suitable STAs based on the operational parameters of the SBP Request frame).</a:t>
            </a:r>
          </a:p>
          <a:p>
            <a:pPr lvl="1">
              <a:buFont typeface="Wingdings" panose="05000000000000000000" pitchFamily="2" charset="2"/>
              <a:buChar char="l"/>
            </a:pPr>
            <a:r>
              <a:rPr lang="en-US" altLang="zh-CN" sz="1400" kern="0" dirty="0">
                <a:cs typeface="Arial" panose="020B0604020202020204" pitchFamily="34" charset="0"/>
              </a:rPr>
              <a:t>If however, AP manages to never find (perhaps we need to have some timeout specified) Sensing Responders to proceed with measurement instances, then it would need to send termination message to the SBP Requesting STA and release the Measurement Setup ID.</a:t>
            </a:r>
          </a:p>
        </p:txBody>
      </p:sp>
    </p:spTree>
    <p:extLst>
      <p:ext uri="{BB962C8B-B14F-4D97-AF65-F5344CB8AC3E}">
        <p14:creationId xmlns:p14="http://schemas.microsoft.com/office/powerpoint/2010/main" val="390445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800" dirty="0">
                <a:cs typeface="Arial" panose="020B0604020202020204" pitchFamily="34" charset="0"/>
              </a:rPr>
              <a:t>Method 1 </a:t>
            </a:r>
            <a:r>
              <a:rPr lang="en-US" sz="2800" dirty="0" err="1">
                <a:cs typeface="Arial" panose="020B0604020202020204" pitchFamily="34" charset="0"/>
              </a:rPr>
              <a:t>v.s</a:t>
            </a:r>
            <a:r>
              <a:rPr lang="en-US" sz="2800" dirty="0">
                <a:cs typeface="Arial" panose="020B0604020202020204" pitchFamily="34" charset="0"/>
              </a:rPr>
              <a:t>. Method 2</a:t>
            </a:r>
            <a:endParaRPr lang="en-SG" sz="28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6</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The pros. and cons. of method 1 and method 2 are shown below:</a:t>
            </a: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r>
              <a:rPr lang="en-US" altLang="zh-CN" sz="1600" b="0" kern="0" dirty="0">
                <a:cs typeface="Arial" panose="020B0604020202020204" pitchFamily="34" charset="0"/>
              </a:rPr>
              <a:t>Method 1 is preferred because it consumes lower signaling overhead and has no issue when the measurement setup fails. </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7" name="表格 6">
            <a:extLst>
              <a:ext uri="{FF2B5EF4-FFF2-40B4-BE49-F238E27FC236}">
                <a16:creationId xmlns:a16="http://schemas.microsoft.com/office/drawing/2014/main" id="{FFBDA6C4-0ECD-421E-8440-572E6C2AFDC7}"/>
              </a:ext>
            </a:extLst>
          </p:cNvPr>
          <p:cNvGraphicFramePr>
            <a:graphicFrameLocks noGrp="1"/>
          </p:cNvGraphicFramePr>
          <p:nvPr>
            <p:extLst>
              <p:ext uri="{D42A27DB-BD31-4B8C-83A1-F6EECF244321}">
                <p14:modId xmlns:p14="http://schemas.microsoft.com/office/powerpoint/2010/main" val="1731586756"/>
              </p:ext>
            </p:extLst>
          </p:nvPr>
        </p:nvGraphicFramePr>
        <p:xfrm>
          <a:off x="710327" y="2224960"/>
          <a:ext cx="7799546" cy="2408080"/>
        </p:xfrm>
        <a:graphic>
          <a:graphicData uri="http://schemas.openxmlformats.org/drawingml/2006/table">
            <a:tbl>
              <a:tblPr firstRow="1" bandRow="1">
                <a:tableStyleId>{5C22544A-7EE6-4342-B048-85BDC9FD1C3A}</a:tableStyleId>
              </a:tblPr>
              <a:tblGrid>
                <a:gridCol w="990375">
                  <a:extLst>
                    <a:ext uri="{9D8B030D-6E8A-4147-A177-3AD203B41FA5}">
                      <a16:colId xmlns:a16="http://schemas.microsoft.com/office/drawing/2014/main" val="1429048153"/>
                    </a:ext>
                  </a:extLst>
                </a:gridCol>
                <a:gridCol w="3218247">
                  <a:extLst>
                    <a:ext uri="{9D8B030D-6E8A-4147-A177-3AD203B41FA5}">
                      <a16:colId xmlns:a16="http://schemas.microsoft.com/office/drawing/2014/main" val="3486794300"/>
                    </a:ext>
                  </a:extLst>
                </a:gridCol>
                <a:gridCol w="3590924">
                  <a:extLst>
                    <a:ext uri="{9D8B030D-6E8A-4147-A177-3AD203B41FA5}">
                      <a16:colId xmlns:a16="http://schemas.microsoft.com/office/drawing/2014/main" val="1841673009"/>
                    </a:ext>
                  </a:extLst>
                </a:gridCol>
              </a:tblGrid>
              <a:tr h="426880">
                <a:tc>
                  <a:txBody>
                    <a:bodyPr/>
                    <a:lstStyle/>
                    <a:p>
                      <a:pPr algn="ctr"/>
                      <a:endParaRPr lang="zh-CN" altLang="en-US" sz="1400" dirty="0">
                        <a:solidFill>
                          <a:schemeClr val="tx1"/>
                        </a:solidFill>
                      </a:endParaRPr>
                    </a:p>
                  </a:txBody>
                  <a:tcPr/>
                </a:tc>
                <a:tc>
                  <a:txBody>
                    <a:bodyPr/>
                    <a:lstStyle/>
                    <a:p>
                      <a:pPr algn="ctr"/>
                      <a:r>
                        <a:rPr lang="en-US" altLang="zh-CN" sz="1400" b="1" dirty="0">
                          <a:solidFill>
                            <a:schemeClr val="tx1"/>
                          </a:solidFill>
                        </a:rPr>
                        <a:t>Pros.</a:t>
                      </a:r>
                      <a:r>
                        <a:rPr lang="en-US" altLang="zh-CN" sz="1400" dirty="0">
                          <a:solidFill>
                            <a:schemeClr val="tx1"/>
                          </a:solidFill>
                        </a:rPr>
                        <a:t> </a:t>
                      </a:r>
                      <a:endParaRPr lang="zh-CN" altLang="en-US" sz="1400" dirty="0">
                        <a:solidFill>
                          <a:schemeClr val="tx1"/>
                        </a:solidFill>
                      </a:endParaRPr>
                    </a:p>
                  </a:txBody>
                  <a:tcPr/>
                </a:tc>
                <a:tc>
                  <a:txBody>
                    <a:bodyPr/>
                    <a:lstStyle/>
                    <a:p>
                      <a:pPr algn="ctr"/>
                      <a:r>
                        <a:rPr lang="en-US" altLang="zh-CN" sz="1400" b="1" dirty="0">
                          <a:solidFill>
                            <a:schemeClr val="tx1"/>
                          </a:solidFill>
                        </a:rPr>
                        <a:t>Cons.</a:t>
                      </a:r>
                      <a:r>
                        <a:rPr lang="en-US" altLang="zh-CN" sz="1400" dirty="0">
                          <a:solidFill>
                            <a:schemeClr val="tx1"/>
                          </a:solidFill>
                        </a:rPr>
                        <a:t> </a:t>
                      </a:r>
                      <a:endParaRPr lang="zh-CN" altLang="en-US" sz="1400" dirty="0">
                        <a:solidFill>
                          <a:schemeClr val="tx1"/>
                        </a:solidFill>
                      </a:endParaRPr>
                    </a:p>
                  </a:txBody>
                  <a:tcPr/>
                </a:tc>
                <a:extLst>
                  <a:ext uri="{0D108BD9-81ED-4DB2-BD59-A6C34878D82A}">
                    <a16:rowId xmlns:a16="http://schemas.microsoft.com/office/drawing/2014/main" val="1467763955"/>
                  </a:ext>
                </a:extLst>
              </a:tr>
              <a:tr h="990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rPr>
                        <a:t>Method 1</a:t>
                      </a:r>
                      <a:endParaRPr lang="zh-CN" altLang="en-US" sz="1400" b="1" dirty="0">
                        <a:solidFill>
                          <a:schemeClr val="tx1"/>
                        </a:solidFill>
                      </a:endParaRPr>
                    </a:p>
                  </a:txBody>
                  <a:tcPr/>
                </a:tc>
                <a:tc>
                  <a:txBody>
                    <a:bodyPr/>
                    <a:lstStyle/>
                    <a:p>
                      <a:pPr marL="171450" indent="-171450" algn="l">
                        <a:buFont typeface="Wingdings" panose="05000000000000000000" pitchFamily="2" charset="2"/>
                        <a:buChar char="l"/>
                      </a:pPr>
                      <a:r>
                        <a:rPr lang="en-US" altLang="zh-CN" sz="1200" dirty="0"/>
                        <a:t>Lower overhead in SBP Response frame: only carries dialog token, no need to carry Measurement Setup ID.</a:t>
                      </a:r>
                    </a:p>
                    <a:p>
                      <a:pPr marL="171450" indent="-171450" algn="l">
                        <a:buFont typeface="Wingdings" panose="05000000000000000000" pitchFamily="2" charset="2"/>
                        <a:buChar char="l"/>
                      </a:pPr>
                      <a:r>
                        <a:rPr lang="en-US" altLang="zh-CN" sz="1200" dirty="0"/>
                        <a:t>No issue when the measurement setup fails.</a:t>
                      </a:r>
                    </a:p>
                    <a:p>
                      <a:pPr marL="171450" indent="-171450" algn="l">
                        <a:buFont typeface="Wingdings" panose="05000000000000000000" pitchFamily="2" charset="2"/>
                        <a:buChar char="l"/>
                      </a:pPr>
                      <a:endParaRPr lang="zh-CN" altLang="en-US" sz="1200" dirty="0"/>
                    </a:p>
                  </a:txBody>
                  <a:tcPr/>
                </a:tc>
                <a:tc>
                  <a:txBody>
                    <a:bodyPr/>
                    <a:lstStyle/>
                    <a:p>
                      <a:pPr marL="171450" indent="-171450" algn="l">
                        <a:buFont typeface="Wingdings" panose="05000000000000000000" pitchFamily="2" charset="2"/>
                        <a:buChar char="l"/>
                      </a:pPr>
                      <a:r>
                        <a:rPr lang="en-US" altLang="zh-CN" sz="1200" dirty="0"/>
                        <a:t>Needs more storage because AP shall cache and manage all the mapping information (Dialog Token </a:t>
                      </a:r>
                      <a:r>
                        <a:rPr lang="en-US" altLang="zh-CN" sz="1200" kern="0" dirty="0">
                          <a:cs typeface="Arial" panose="020B0604020202020204" pitchFamily="34" charset="0"/>
                        </a:rPr>
                        <a:t>↔</a:t>
                      </a:r>
                      <a:r>
                        <a:rPr lang="en-US" altLang="zh-CN" sz="1200" dirty="0"/>
                        <a:t> Measurement Setup ID) for all the SBP Requesting STAs.</a:t>
                      </a:r>
                      <a:endParaRPr lang="zh-CN" altLang="en-US" sz="1200" dirty="0"/>
                    </a:p>
                  </a:txBody>
                  <a:tcPr/>
                </a:tc>
                <a:extLst>
                  <a:ext uri="{0D108BD9-81ED-4DB2-BD59-A6C34878D82A}">
                    <a16:rowId xmlns:a16="http://schemas.microsoft.com/office/drawing/2014/main" val="1383395600"/>
                  </a:ext>
                </a:extLst>
              </a:tr>
              <a:tr h="975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rPr>
                        <a:t>Method 2</a:t>
                      </a:r>
                      <a:endParaRPr lang="zh-CN" altLang="en-US" sz="1400" b="1"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zh-CN" sz="1200" dirty="0"/>
                        <a:t>No need to cache and manage mapping information (Dialog Token </a:t>
                      </a:r>
                      <a:r>
                        <a:rPr lang="en-US" altLang="zh-CN" sz="1200" kern="0" dirty="0">
                          <a:cs typeface="Arial" panose="020B0604020202020204" pitchFamily="34" charset="0"/>
                        </a:rPr>
                        <a:t>↔</a:t>
                      </a:r>
                      <a:r>
                        <a:rPr lang="en-US" altLang="zh-CN" sz="1200" dirty="0"/>
                        <a:t> Measurement Setup ID).</a:t>
                      </a:r>
                      <a:endParaRPr lang="zh-CN" altLang="en-US" sz="1200" dirty="0"/>
                    </a:p>
                  </a:txBody>
                  <a:tcPr/>
                </a:tc>
                <a:tc>
                  <a:txBody>
                    <a:bodyPr/>
                    <a:lstStyle/>
                    <a:p>
                      <a:pPr marL="171450" indent="-171450" algn="l">
                        <a:buFont typeface="Wingdings" panose="05000000000000000000" pitchFamily="2" charset="2"/>
                        <a:buChar char="l"/>
                      </a:pPr>
                      <a:r>
                        <a:rPr lang="en-US" altLang="zh-CN" sz="1200" dirty="0"/>
                        <a:t>Higher overhead in SBP Response frame: needs to carry both dialog token and Measurement Setup ID.</a:t>
                      </a:r>
                    </a:p>
                    <a:p>
                      <a:pPr marL="171450" indent="-171450" algn="l">
                        <a:buFont typeface="Wingdings" panose="05000000000000000000" pitchFamily="2" charset="2"/>
                        <a:buChar char="l"/>
                      </a:pPr>
                      <a:r>
                        <a:rPr lang="en-US" altLang="zh-CN" sz="1200" dirty="0"/>
                        <a:t>Complicated to deal with the measurement setup failure issue.</a:t>
                      </a:r>
                    </a:p>
                  </a:txBody>
                  <a:tcPr/>
                </a:tc>
                <a:extLst>
                  <a:ext uri="{0D108BD9-81ED-4DB2-BD59-A6C34878D82A}">
                    <a16:rowId xmlns:a16="http://schemas.microsoft.com/office/drawing/2014/main" val="1014076546"/>
                  </a:ext>
                </a:extLst>
              </a:tr>
            </a:tbl>
          </a:graphicData>
        </a:graphic>
      </p:graphicFrame>
    </p:spTree>
    <p:extLst>
      <p:ext uri="{BB962C8B-B14F-4D97-AF65-F5344CB8AC3E}">
        <p14:creationId xmlns:p14="http://schemas.microsoft.com/office/powerpoint/2010/main" val="276307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Summary</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We discussed two methods for SBP Requesting STA to identify a specific measurement setup in SBP case:</a:t>
            </a:r>
          </a:p>
          <a:p>
            <a:pPr lvl="1">
              <a:buFont typeface="Wingdings" panose="05000000000000000000" pitchFamily="2" charset="2"/>
              <a:buChar char="l"/>
            </a:pPr>
            <a:r>
              <a:rPr lang="en-US" altLang="zh-CN" sz="1400" b="1" kern="0" dirty="0">
                <a:cs typeface="Arial" panose="020B0604020202020204" pitchFamily="34" charset="0"/>
              </a:rPr>
              <a:t>Method 1: </a:t>
            </a:r>
            <a:r>
              <a:rPr lang="en-US" altLang="zh-CN" sz="1400" b="0" kern="0" dirty="0">
                <a:cs typeface="Arial" panose="020B0604020202020204" pitchFamily="34" charset="0"/>
              </a:rPr>
              <a:t>AP manages the mapping between Dialog Token and Measurement Setup ID.</a:t>
            </a:r>
          </a:p>
          <a:p>
            <a:pPr lvl="1">
              <a:buFont typeface="Wingdings" panose="05000000000000000000" pitchFamily="2" charset="2"/>
              <a:buChar char="l"/>
            </a:pPr>
            <a:r>
              <a:rPr lang="en-US" altLang="zh-CN" sz="1400" b="1" kern="0" dirty="0">
                <a:cs typeface="Arial" panose="020B0604020202020204" pitchFamily="34" charset="0"/>
              </a:rPr>
              <a:t>Method 2: </a:t>
            </a:r>
            <a:r>
              <a:rPr lang="en-US" altLang="zh-CN" sz="1400" b="0" kern="0" dirty="0">
                <a:cs typeface="Arial" panose="020B0604020202020204" pitchFamily="34" charset="0"/>
              </a:rPr>
              <a:t>AP shares the Measurement Setup ID in its SBP Response frame ahead of time.</a:t>
            </a:r>
          </a:p>
        </p:txBody>
      </p:sp>
    </p:spTree>
    <p:extLst>
      <p:ext uri="{BB962C8B-B14F-4D97-AF65-F5344CB8AC3E}">
        <p14:creationId xmlns:p14="http://schemas.microsoft.com/office/powerpoint/2010/main" val="113738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SP</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Which option do you prefer when defining the method for a SBP Requesting STA to identify a specific measurement setup in Sensing by proxy (SBP) procedure?</a:t>
            </a:r>
          </a:p>
          <a:p>
            <a:pPr lvl="1">
              <a:buFont typeface="Wingdings" panose="05000000000000000000" pitchFamily="2" charset="2"/>
              <a:buChar char="l"/>
            </a:pPr>
            <a:r>
              <a:rPr lang="en-US" altLang="zh-CN" sz="1400" b="1" kern="0" dirty="0">
                <a:cs typeface="Arial" panose="020B0604020202020204" pitchFamily="34" charset="0"/>
              </a:rPr>
              <a:t>Option 1: </a:t>
            </a:r>
            <a:r>
              <a:rPr lang="en-US" altLang="zh-CN" sz="1400" b="0" kern="0" dirty="0">
                <a:cs typeface="Arial" panose="020B0604020202020204" pitchFamily="34" charset="0"/>
              </a:rPr>
              <a:t>Dialog token is used between SBP Requesting STA and Proxy (AP). Measurement Setup ID is used between Proxy (AP) and Sensing Responders. Proxy (AP) manages the mapping between Dialog Token and Measurement Setup ID.</a:t>
            </a:r>
          </a:p>
          <a:p>
            <a:pPr lvl="1">
              <a:buFont typeface="Wingdings" panose="05000000000000000000" pitchFamily="2" charset="2"/>
              <a:buChar char="l"/>
            </a:pPr>
            <a:r>
              <a:rPr lang="en-US" altLang="zh-CN" sz="1400" b="1" kern="0" dirty="0">
                <a:cs typeface="Arial" panose="020B0604020202020204" pitchFamily="34" charset="0"/>
              </a:rPr>
              <a:t>Option 2: </a:t>
            </a:r>
            <a:r>
              <a:rPr lang="en-US" altLang="zh-CN" sz="1400" b="0" kern="0" dirty="0">
                <a:cs typeface="Arial" panose="020B0604020202020204" pitchFamily="34" charset="0"/>
              </a:rPr>
              <a:t>AP shares the Measurement Setup ID in its SBP Response frame ahead of time.</a:t>
            </a:r>
          </a:p>
          <a:p>
            <a:pPr>
              <a:buFont typeface="Wingdings" panose="05000000000000000000" pitchFamily="2" charset="2"/>
              <a:buChar char="l"/>
            </a:pPr>
            <a:endParaRPr lang="en-US" altLang="zh-CN" sz="1600" b="0" kern="0" dirty="0">
              <a:cs typeface="Arial" panose="020B0604020202020204" pitchFamily="34" charset="0"/>
            </a:endParaRPr>
          </a:p>
          <a:p>
            <a:pPr marL="0" indent="0">
              <a:buNone/>
            </a:pPr>
            <a:endParaRPr lang="en-US" altLang="zh-CN" sz="1600" b="0" kern="0" dirty="0">
              <a:cs typeface="Arial" panose="020B0604020202020204" pitchFamily="34" charset="0"/>
            </a:endParaRPr>
          </a:p>
          <a:p>
            <a:pPr marL="0" indent="0">
              <a:buNone/>
            </a:pPr>
            <a:r>
              <a:rPr lang="en-US" altLang="zh-CN" sz="1600" b="0" kern="0" dirty="0">
                <a:cs typeface="Arial" panose="020B0604020202020204" pitchFamily="34" charset="0"/>
              </a:rPr>
              <a:t>Option 1/Option 2/Abstain</a:t>
            </a:r>
          </a:p>
        </p:txBody>
      </p:sp>
    </p:spTree>
    <p:extLst>
      <p:ext uri="{BB962C8B-B14F-4D97-AF65-F5344CB8AC3E}">
        <p14:creationId xmlns:p14="http://schemas.microsoft.com/office/powerpoint/2010/main" val="85124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11-21-1701-01-00bf-measurement-setup-termination.pptx</a:t>
            </a:r>
          </a:p>
          <a:p>
            <a:pPr marL="0" indent="0">
              <a:buNone/>
            </a:pPr>
            <a:r>
              <a:rPr lang="en-US" altLang="zh-CN" sz="1600" b="0" dirty="0">
                <a:ea typeface="+mn-ea"/>
                <a:cs typeface="Arial" panose="020B0604020202020204" pitchFamily="34" charset="0"/>
              </a:rPr>
              <a:t>[2] 11-21-0504-04-00bf-specification-framework-for-tgbf.docx</a:t>
            </a:r>
          </a:p>
          <a:p>
            <a:pPr marL="0" indent="0">
              <a:buNone/>
            </a:pPr>
            <a:r>
              <a:rPr lang="en-US" altLang="zh-CN" sz="1600" b="0" dirty="0">
                <a:ea typeface="+mn-ea"/>
                <a:cs typeface="Arial" panose="020B0604020202020204" pitchFamily="34" charset="0"/>
              </a:rPr>
              <a:t>[3] 11-21-1692-04-00bf-enhancing-client-based-sensing-sensing-by-proxy.pptx</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45885</TotalTime>
  <Words>1175</Words>
  <Application>Microsoft Office PowerPoint</Application>
  <PresentationFormat>全屏显示(4:3)</PresentationFormat>
  <Paragraphs>126</Paragraphs>
  <Slides>9</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맑은 고딕</vt:lpstr>
      <vt:lpstr>MS PGothic</vt:lpstr>
      <vt:lpstr>Arial</vt:lpstr>
      <vt:lpstr>Times New Roman</vt:lpstr>
      <vt:lpstr>Wingdings</vt:lpstr>
      <vt:lpstr>802-11-Submission</vt:lpstr>
      <vt:lpstr>Visio</vt:lpstr>
      <vt:lpstr>Discussion on Measurement Setup ID Setting in SBP Case</vt:lpstr>
      <vt:lpstr>Background</vt:lpstr>
      <vt:lpstr>Measurement Setup in SBP Case</vt:lpstr>
      <vt:lpstr>Measurement Setup ID Setting Methods</vt:lpstr>
      <vt:lpstr>Measurement Setup ID Setting Methods</vt:lpstr>
      <vt:lpstr>Method 1 v.s. Method 2</vt:lpstr>
      <vt:lpstr>Summary</vt:lpstr>
      <vt:lpstr>SP</vt:lpstr>
      <vt:lpstr>Reference</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ID Setting</dc:title>
  <dc:subject>802.11bf submission</dc:subject>
  <dc:creator>Pei Zhou</dc:creator>
  <cp:lastModifiedBy>周培(Zhou Pei)</cp:lastModifiedBy>
  <cp:revision>151</cp:revision>
  <cp:lastPrinted>2014-11-04T15:04:57Z</cp:lastPrinted>
  <dcterms:created xsi:type="dcterms:W3CDTF">2007-04-17T18:10:23Z</dcterms:created>
  <dcterms:modified xsi:type="dcterms:W3CDTF">2022-01-19T09:32:54Z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