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7" r:id="rId5"/>
    <p:sldId id="268" r:id="rId6"/>
    <p:sldId id="269" r:id="rId7"/>
    <p:sldId id="270" r:id="rId8"/>
    <p:sldId id="1363" r:id="rId9"/>
    <p:sldId id="1362" r:id="rId10"/>
    <p:sldId id="1361"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94660"/>
  </p:normalViewPr>
  <p:slideViewPr>
    <p:cSldViewPr>
      <p:cViewPr varScale="1">
        <p:scale>
          <a:sx n="161" d="100"/>
          <a:sy n="161" d="100"/>
        </p:scale>
        <p:origin x="372" y="1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A5B301-4B0E-BF46-8D8B-9F5376EADEFE}" type="slidenum">
              <a:rPr lang="en-US" smtClean="0"/>
              <a:t>10</a:t>
            </a:fld>
            <a:endParaRPr lang="en-US"/>
          </a:p>
        </p:txBody>
      </p:sp>
    </p:spTree>
    <p:extLst>
      <p:ext uri="{BB962C8B-B14F-4D97-AF65-F5344CB8AC3E}">
        <p14:creationId xmlns:p14="http://schemas.microsoft.com/office/powerpoint/2010/main" val="3753047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8157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0145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0509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3007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0575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2567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2022</a:t>
            </a:r>
            <a:endParaRPr lang="en-GB" dirty="0"/>
          </a:p>
        </p:txBody>
      </p:sp>
      <p:sp>
        <p:nvSpPr>
          <p:cNvPr id="5" name="Footer Placeholder 4"/>
          <p:cNvSpPr>
            <a:spLocks noGrp="1"/>
          </p:cNvSpPr>
          <p:nvPr>
            <p:ph type="ftr" idx="11"/>
          </p:nvPr>
        </p:nvSpPr>
        <p:spPr/>
        <p:txBody>
          <a:bodyPr/>
          <a:lstStyle>
            <a:lvl1pPr>
              <a:defRPr/>
            </a:lvl1pPr>
          </a:lstStyle>
          <a:p>
            <a:r>
              <a:rPr lang="en-GB" dirty="0"/>
              <a:t>Dorin Viorel, </a:t>
            </a:r>
            <a:r>
              <a:rPr lang="en-GB" dirty="0" err="1"/>
              <a:t>CableLabs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Dorin Viorel, </a:t>
            </a:r>
            <a:r>
              <a:rPr lang="en-GB" dirty="0" err="1"/>
              <a:t>CableLabs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2022</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8" name="Footer Placeholder 4">
            <a:extLst>
              <a:ext uri="{FF2B5EF4-FFF2-40B4-BE49-F238E27FC236}">
                <a16:creationId xmlns:a16="http://schemas.microsoft.com/office/drawing/2014/main" id="{11721D03-9461-A34F-823B-0E43CF52F7C8}"/>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2022</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Footer Placeholder 4">
            <a:extLst>
              <a:ext uri="{FF2B5EF4-FFF2-40B4-BE49-F238E27FC236}">
                <a16:creationId xmlns:a16="http://schemas.microsoft.com/office/drawing/2014/main" id="{4CBC0922-725B-0D45-B217-332CE0F4EB4B}"/>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2022</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Footer Placeholder 4">
            <a:extLst>
              <a:ext uri="{FF2B5EF4-FFF2-40B4-BE49-F238E27FC236}">
                <a16:creationId xmlns:a16="http://schemas.microsoft.com/office/drawing/2014/main" id="{FD3DA005-18F0-754F-8B9F-D61CFE1C1D67}"/>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2022</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Footer Placeholder 4">
            <a:extLst>
              <a:ext uri="{FF2B5EF4-FFF2-40B4-BE49-F238E27FC236}">
                <a16:creationId xmlns:a16="http://schemas.microsoft.com/office/drawing/2014/main" id="{32D95E7E-9504-9E46-BA76-70739A8C3A56}"/>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2022</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a:extLst>
              <a:ext uri="{FF2B5EF4-FFF2-40B4-BE49-F238E27FC236}">
                <a16:creationId xmlns:a16="http://schemas.microsoft.com/office/drawing/2014/main" id="{AC6D39F3-5D76-E340-8A4E-C77F6AAA4CEA}"/>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2022</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Footer Placeholder 4">
            <a:extLst>
              <a:ext uri="{FF2B5EF4-FFF2-40B4-BE49-F238E27FC236}">
                <a16:creationId xmlns:a16="http://schemas.microsoft.com/office/drawing/2014/main" id="{21AAF8B5-EEC8-3C44-A765-D385F1BFC10D}"/>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Footer Placeholder 4">
            <a:extLst>
              <a:ext uri="{FF2B5EF4-FFF2-40B4-BE49-F238E27FC236}">
                <a16:creationId xmlns:a16="http://schemas.microsoft.com/office/drawing/2014/main" id="{88BFF913-2EA0-C749-B174-52EB5E895D5E}"/>
              </a:ext>
            </a:extLst>
          </p:cNvPr>
          <p:cNvSpPr>
            <a:spLocks noGrp="1"/>
          </p:cNvSpPr>
          <p:nvPr>
            <p:ph type="ftr" idx="11"/>
          </p:nvPr>
        </p:nvSpPr>
        <p:spPr>
          <a:xfrm>
            <a:off x="7143757" y="6475414"/>
            <a:ext cx="4246027" cy="180975"/>
          </a:xfrm>
        </p:spPr>
        <p:txBody>
          <a:bodyPr/>
          <a:lstStyle/>
          <a:p>
            <a:r>
              <a:rPr lang="en-GB" dirty="0"/>
              <a:t>Dorin </a:t>
            </a:r>
            <a:r>
              <a:rPr lang="en-GB" dirty="0" err="1"/>
              <a:t>Vorel</a:t>
            </a:r>
            <a:r>
              <a:rPr lang="en-GB" dirty="0"/>
              <a:t>, </a:t>
            </a:r>
            <a:r>
              <a:rPr lang="en-GB" dirty="0" err="1"/>
              <a:t>CableLabs</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2022-01-24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Dorin Viorel, </a:t>
            </a:r>
            <a:r>
              <a:rPr lang="en-GB" dirty="0" err="1"/>
              <a:t>CableLabs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498167" y="34264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 11-22-0124-00-coex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39491"/>
            <a:ext cx="10363200"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3GPP Coexistence Update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2022-01-24</a:t>
            </a:r>
          </a:p>
        </p:txBody>
      </p:sp>
      <p:sp>
        <p:nvSpPr>
          <p:cNvPr id="6" name="Date Placeholder 3"/>
          <p:cNvSpPr>
            <a:spLocks noGrp="1"/>
          </p:cNvSpPr>
          <p:nvPr>
            <p:ph type="dt" idx="10"/>
          </p:nvPr>
        </p:nvSpPr>
        <p:spPr/>
        <p:txBody>
          <a:bodyPr/>
          <a:lstStyle/>
          <a:p>
            <a:r>
              <a:rPr lang="en-US" dirty="0"/>
              <a:t>01/24/2022</a:t>
            </a:r>
            <a:endParaRPr lang="en-GB" dirty="0"/>
          </a:p>
        </p:txBody>
      </p:sp>
      <p:sp>
        <p:nvSpPr>
          <p:cNvPr id="7" name="Footer Placeholder 4"/>
          <p:cNvSpPr>
            <a:spLocks noGrp="1"/>
          </p:cNvSpPr>
          <p:nvPr>
            <p:ph type="ftr" idx="11"/>
          </p:nvPr>
        </p:nvSpPr>
        <p:spPr/>
        <p:txBody>
          <a:bodyPr/>
          <a:lstStyle/>
          <a:p>
            <a:r>
              <a:rPr lang="en-GB" dirty="0"/>
              <a:t>Dorin </a:t>
            </a:r>
            <a:r>
              <a:rPr lang="en-GB" dirty="0" err="1"/>
              <a:t>Vorel</a:t>
            </a:r>
            <a:r>
              <a:rPr lang="en-GB" dirty="0"/>
              <a:t>, </a:t>
            </a:r>
            <a:r>
              <a:rPr lang="en-GB" dirty="0" err="1"/>
              <a:t>CableLabs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2626775"/>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3106" name="Document" r:id="rId4" imgW="10439400" imgH="2387600" progId="Word.Document.8">
                  <p:embed/>
                </p:oleObj>
              </mc:Choice>
              <mc:Fallback>
                <p:oleObj name="Document"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66E7E3-F65D-844A-B9C5-9961771F1D79}"/>
              </a:ext>
            </a:extLst>
          </p:cNvPr>
          <p:cNvSpPr>
            <a:spLocks noGrp="1"/>
          </p:cNvSpPr>
          <p:nvPr>
            <p:ph type="title"/>
          </p:nvPr>
        </p:nvSpPr>
        <p:spPr>
          <a:xfrm>
            <a:off x="237140" y="76200"/>
            <a:ext cx="10515600" cy="610631"/>
          </a:xfrm>
        </p:spPr>
        <p:txBody>
          <a:bodyPr/>
          <a:lstStyle/>
          <a:p>
            <a:r>
              <a:rPr lang="en-US" dirty="0"/>
              <a:t>SL-U Timeline [4]</a:t>
            </a:r>
          </a:p>
        </p:txBody>
      </p:sp>
      <p:pic>
        <p:nvPicPr>
          <p:cNvPr id="7" name="Picture 6">
            <a:extLst>
              <a:ext uri="{FF2B5EF4-FFF2-40B4-BE49-F238E27FC236}">
                <a16:creationId xmlns:a16="http://schemas.microsoft.com/office/drawing/2014/main" id="{D4515739-6C90-C544-B49F-D6A4BDAA3508}"/>
              </a:ext>
            </a:extLst>
          </p:cNvPr>
          <p:cNvPicPr>
            <a:picLocks noChangeAspect="1"/>
          </p:cNvPicPr>
          <p:nvPr/>
        </p:nvPicPr>
        <p:blipFill>
          <a:blip r:embed="rId3"/>
          <a:stretch>
            <a:fillRect/>
          </a:stretch>
        </p:blipFill>
        <p:spPr>
          <a:xfrm>
            <a:off x="1534510" y="907464"/>
            <a:ext cx="9914540" cy="5480635"/>
          </a:xfrm>
          <a:prstGeom prst="rect">
            <a:avLst/>
          </a:prstGeom>
        </p:spPr>
      </p:pic>
      <p:sp>
        <p:nvSpPr>
          <p:cNvPr id="3" name="Rectangle 2">
            <a:extLst>
              <a:ext uri="{FF2B5EF4-FFF2-40B4-BE49-F238E27FC236}">
                <a16:creationId xmlns:a16="http://schemas.microsoft.com/office/drawing/2014/main" id="{0556CC7B-9A21-6548-AC27-C7BDF3DD5FDF}"/>
              </a:ext>
            </a:extLst>
          </p:cNvPr>
          <p:cNvSpPr/>
          <p:nvPr/>
        </p:nvSpPr>
        <p:spPr bwMode="auto">
          <a:xfrm>
            <a:off x="1534510" y="1447800"/>
            <a:ext cx="9914540" cy="1524000"/>
          </a:xfrm>
          <a:prstGeom prst="rect">
            <a:avLst/>
          </a:prstGeom>
          <a:solidFill>
            <a:schemeClr val="bg1">
              <a:lumMod val="85000"/>
              <a:alpha val="75359"/>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Rectangle 5">
            <a:extLst>
              <a:ext uri="{FF2B5EF4-FFF2-40B4-BE49-F238E27FC236}">
                <a16:creationId xmlns:a16="http://schemas.microsoft.com/office/drawing/2014/main" id="{D6EC7A23-CEE7-1147-BA3C-7083086F63F6}"/>
              </a:ext>
            </a:extLst>
          </p:cNvPr>
          <p:cNvSpPr/>
          <p:nvPr/>
        </p:nvSpPr>
        <p:spPr bwMode="auto">
          <a:xfrm>
            <a:off x="1534510" y="3422373"/>
            <a:ext cx="9914540" cy="2965725"/>
          </a:xfrm>
          <a:prstGeom prst="rect">
            <a:avLst/>
          </a:prstGeom>
          <a:solidFill>
            <a:schemeClr val="bg1">
              <a:lumMod val="85000"/>
              <a:alpha val="75359"/>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 name="TextBox 3">
            <a:extLst>
              <a:ext uri="{FF2B5EF4-FFF2-40B4-BE49-F238E27FC236}">
                <a16:creationId xmlns:a16="http://schemas.microsoft.com/office/drawing/2014/main" id="{32E85497-F091-7149-AC40-1F2D6FB2D347}"/>
              </a:ext>
            </a:extLst>
          </p:cNvPr>
          <p:cNvSpPr txBox="1"/>
          <p:nvPr/>
        </p:nvSpPr>
        <p:spPr>
          <a:xfrm>
            <a:off x="539703" y="6388098"/>
            <a:ext cx="11112594" cy="400110"/>
          </a:xfrm>
          <a:prstGeom prst="rect">
            <a:avLst/>
          </a:prstGeom>
          <a:solidFill>
            <a:schemeClr val="bg1"/>
          </a:solidFill>
        </p:spPr>
        <p:txBody>
          <a:bodyPr wrap="none" rtlCol="0">
            <a:spAutoFit/>
          </a:bodyPr>
          <a:lstStyle/>
          <a:p>
            <a:r>
              <a:rPr lang="en-US" sz="2000" dirty="0">
                <a:solidFill>
                  <a:schemeClr val="tx1"/>
                </a:solidFill>
              </a:rPr>
              <a:t>A more accurate update of SL-U direction (in or out NR-U </a:t>
            </a:r>
            <a:r>
              <a:rPr lang="en-US" sz="2000" dirty="0" err="1">
                <a:solidFill>
                  <a:schemeClr val="tx1"/>
                </a:solidFill>
              </a:rPr>
              <a:t>workframe</a:t>
            </a:r>
            <a:r>
              <a:rPr lang="en-US" sz="2000" dirty="0">
                <a:solidFill>
                  <a:schemeClr val="tx1"/>
                </a:solidFill>
              </a:rPr>
              <a:t>) may become available by Q3/2022</a:t>
            </a:r>
          </a:p>
        </p:txBody>
      </p:sp>
    </p:spTree>
    <p:extLst>
      <p:ext uri="{BB962C8B-B14F-4D97-AF65-F5344CB8AC3E}">
        <p14:creationId xmlns:p14="http://schemas.microsoft.com/office/powerpoint/2010/main" val="2613866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381000" y="1838411"/>
            <a:ext cx="11430000" cy="4113213"/>
          </a:xfrm>
        </p:spPr>
        <p:txBody>
          <a:bodyPr/>
          <a:lstStyle/>
          <a:p>
            <a:pPr marL="457200" indent="-457200">
              <a:buAutoNum type="arabicPeriod"/>
            </a:pPr>
            <a:r>
              <a:rPr lang="en-GB" b="0" dirty="0"/>
              <a:t>3GPP TS22.886</a:t>
            </a:r>
          </a:p>
          <a:p>
            <a:pPr marL="457200" indent="-457200">
              <a:buAutoNum type="arabicPeriod"/>
            </a:pPr>
            <a:r>
              <a:rPr lang="en-GB" b="0" dirty="0"/>
              <a:t>‘Securing Vehicle-to-Everything (V2X) Communication Platform’, M. Hasan et al</a:t>
            </a:r>
          </a:p>
          <a:p>
            <a:pPr marL="457200" indent="-457200">
              <a:buAutoNum type="arabicPeriod"/>
            </a:pPr>
            <a:r>
              <a:rPr lang="en-GB" b="0" dirty="0"/>
              <a:t>RP-213678, RAN Plenary #94e, December 2021</a:t>
            </a:r>
          </a:p>
          <a:p>
            <a:pPr marL="457200" indent="-457200">
              <a:buFont typeface="Times New Roman" pitchFamily="16" charset="0"/>
              <a:buAutoNum type="arabicPeriod"/>
            </a:pPr>
            <a:r>
              <a:rPr lang="en-GB" b="0" dirty="0"/>
              <a:t>RP-213469, RAN Plenary #94e, December 2021</a:t>
            </a:r>
          </a:p>
          <a:p>
            <a:pPr marL="457200" indent="-457200">
              <a:buAutoNum type="arabicPeriod"/>
            </a:pP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7" name="Footer Placeholder 4">
            <a:extLst>
              <a:ext uri="{FF2B5EF4-FFF2-40B4-BE49-F238E27FC236}">
                <a16:creationId xmlns:a16="http://schemas.microsoft.com/office/drawing/2014/main" id="{E8A2D0CD-5370-804E-B1BF-AB18B54E1727}"/>
              </a:ext>
            </a:extLst>
          </p:cNvPr>
          <p:cNvSpPr>
            <a:spLocks noGrp="1"/>
          </p:cNvSpPr>
          <p:nvPr>
            <p:ph type="ftr" idx="14"/>
          </p:nvPr>
        </p:nvSpPr>
        <p:spPr>
          <a:xfrm>
            <a:off x="7143757" y="6475414"/>
            <a:ext cx="4246027" cy="180975"/>
          </a:xfrm>
        </p:spPr>
        <p:txBody>
          <a:bodyPr/>
          <a:lstStyle/>
          <a:p>
            <a:r>
              <a:rPr lang="en-GB" dirty="0"/>
              <a:t>Dorin Viorel, </a:t>
            </a:r>
            <a:r>
              <a:rPr lang="en-GB" dirty="0" err="1"/>
              <a:t>CableLabs</a:t>
            </a:r>
            <a:endParaRPr lang="en-GB" dirty="0"/>
          </a:p>
        </p:txBody>
      </p:sp>
      <p:sp>
        <p:nvSpPr>
          <p:cNvPr id="8" name="Date Placeholder 3">
            <a:extLst>
              <a:ext uri="{FF2B5EF4-FFF2-40B4-BE49-F238E27FC236}">
                <a16:creationId xmlns:a16="http://schemas.microsoft.com/office/drawing/2014/main" id="{720A8714-B302-B048-BE05-A6446AF49CAD}"/>
              </a:ext>
            </a:extLst>
          </p:cNvPr>
          <p:cNvSpPr>
            <a:spLocks noGrp="1"/>
          </p:cNvSpPr>
          <p:nvPr>
            <p:ph type="dt" idx="15"/>
          </p:nvPr>
        </p:nvSpPr>
        <p:spPr>
          <a:xfrm>
            <a:off x="929217" y="333375"/>
            <a:ext cx="2499764" cy="273050"/>
          </a:xfrm>
        </p:spPr>
        <p:txBody>
          <a:bodyPr/>
          <a:lstStyle/>
          <a:p>
            <a:r>
              <a:rPr lang="en-US" dirty="0"/>
              <a:t>2022/01/24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609600" y="1981201"/>
            <a:ext cx="10665885"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While  3GPP </a:t>
            </a:r>
            <a:r>
              <a:rPr lang="en-GB" dirty="0" err="1"/>
              <a:t>Rel</a:t>
            </a:r>
            <a:r>
              <a:rPr lang="en-GB" dirty="0"/>
              <a:t> 12-14 developed specifications for LAA LTE (5GHz) and </a:t>
            </a:r>
            <a:r>
              <a:rPr lang="en-GB" dirty="0" err="1"/>
              <a:t>Rel</a:t>
            </a:r>
            <a:r>
              <a:rPr lang="en-GB" dirty="0"/>
              <a:t> 15-16 specified NR-U (PHY), a few developments concerning coexistence in unlicensed spectra (</a:t>
            </a:r>
            <a:r>
              <a:rPr lang="en-GB" dirty="0" err="1"/>
              <a:t>Rel</a:t>
            </a:r>
            <a:r>
              <a:rPr lang="en-GB" dirty="0"/>
              <a:t> 17-18) are discussed in this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dirty="0"/>
              <a:t>Month Year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569028"/>
            <a:ext cx="10970685" cy="60960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3GPP Access Technologies in Un-licensed Spectra. Timeline.</a:t>
            </a:r>
          </a:p>
        </p:txBody>
      </p:sp>
      <p:sp>
        <p:nvSpPr>
          <p:cNvPr id="5122" name="Rectangle 2"/>
          <p:cNvSpPr>
            <a:spLocks noGrp="1" noChangeArrowheads="1"/>
          </p:cNvSpPr>
          <p:nvPr>
            <p:ph idx="1"/>
          </p:nvPr>
        </p:nvSpPr>
        <p:spPr>
          <a:xfrm>
            <a:off x="197390" y="4882463"/>
            <a:ext cx="5696894" cy="1603354"/>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LAA LTE: Licensed Assisted Access LTE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err="1"/>
              <a:t>eLAA</a:t>
            </a:r>
            <a:r>
              <a:rPr lang="en-US" sz="2000" b="0" dirty="0"/>
              <a:t> LTE: enhanced Licensed Assisted Access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NR-U: NR Unlicensed (Spectra)</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SL-U: Side-Link Unlicensed (Spectra)</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John Doe, Some Company</a:t>
            </a:r>
          </a:p>
        </p:txBody>
      </p:sp>
      <p:sp>
        <p:nvSpPr>
          <p:cNvPr id="4" name="Date Placeholder 3"/>
          <p:cNvSpPr>
            <a:spLocks noGrp="1"/>
          </p:cNvSpPr>
          <p:nvPr>
            <p:ph type="dt" idx="15"/>
          </p:nvPr>
        </p:nvSpPr>
        <p:spPr/>
        <p:txBody>
          <a:bodyPr/>
          <a:lstStyle/>
          <a:p>
            <a:r>
              <a:rPr lang="en-US" dirty="0"/>
              <a:t>2022/01/24</a:t>
            </a:r>
            <a:endParaRPr lang="en-GB" dirty="0"/>
          </a:p>
        </p:txBody>
      </p:sp>
      <p:sp>
        <p:nvSpPr>
          <p:cNvPr id="2" name="Can 1">
            <a:extLst>
              <a:ext uri="{FF2B5EF4-FFF2-40B4-BE49-F238E27FC236}">
                <a16:creationId xmlns:a16="http://schemas.microsoft.com/office/drawing/2014/main" id="{AB911EE5-89C7-B24E-8175-B9DB83CEEE33}"/>
              </a:ext>
            </a:extLst>
          </p:cNvPr>
          <p:cNvSpPr/>
          <p:nvPr/>
        </p:nvSpPr>
        <p:spPr bwMode="auto">
          <a:xfrm rot="5400000">
            <a:off x="1692584" y="1655635"/>
            <a:ext cx="609600" cy="1204383"/>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Can 7">
            <a:extLst>
              <a:ext uri="{FF2B5EF4-FFF2-40B4-BE49-F238E27FC236}">
                <a16:creationId xmlns:a16="http://schemas.microsoft.com/office/drawing/2014/main" id="{CC925073-09DF-144D-A0AC-8DC22C61CC6B}"/>
              </a:ext>
            </a:extLst>
          </p:cNvPr>
          <p:cNvSpPr/>
          <p:nvPr/>
        </p:nvSpPr>
        <p:spPr bwMode="auto">
          <a:xfrm rot="5400000">
            <a:off x="2853846" y="1537878"/>
            <a:ext cx="609600" cy="1460537"/>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Can 8">
            <a:extLst>
              <a:ext uri="{FF2B5EF4-FFF2-40B4-BE49-F238E27FC236}">
                <a16:creationId xmlns:a16="http://schemas.microsoft.com/office/drawing/2014/main" id="{F2607234-41E8-354C-9963-E715F8CC2804}"/>
              </a:ext>
            </a:extLst>
          </p:cNvPr>
          <p:cNvSpPr/>
          <p:nvPr/>
        </p:nvSpPr>
        <p:spPr bwMode="auto">
          <a:xfrm rot="5400000">
            <a:off x="4047780" y="1612024"/>
            <a:ext cx="609600" cy="1312244"/>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Can 9">
            <a:extLst>
              <a:ext uri="{FF2B5EF4-FFF2-40B4-BE49-F238E27FC236}">
                <a16:creationId xmlns:a16="http://schemas.microsoft.com/office/drawing/2014/main" id="{C7C1BAF5-D6AE-BA4F-9543-616B3C74DC98}"/>
              </a:ext>
            </a:extLst>
          </p:cNvPr>
          <p:cNvSpPr/>
          <p:nvPr/>
        </p:nvSpPr>
        <p:spPr bwMode="auto">
          <a:xfrm rot="5400000">
            <a:off x="5249761" y="1551256"/>
            <a:ext cx="609600" cy="1422873"/>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Can 10">
            <a:extLst>
              <a:ext uri="{FF2B5EF4-FFF2-40B4-BE49-F238E27FC236}">
                <a16:creationId xmlns:a16="http://schemas.microsoft.com/office/drawing/2014/main" id="{0917E34F-873A-AB40-A04F-90378E6D3F0A}"/>
              </a:ext>
            </a:extLst>
          </p:cNvPr>
          <p:cNvSpPr/>
          <p:nvPr/>
        </p:nvSpPr>
        <p:spPr bwMode="auto">
          <a:xfrm rot="5400000">
            <a:off x="7016395" y="1050001"/>
            <a:ext cx="609600" cy="2426409"/>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Can 11">
            <a:extLst>
              <a:ext uri="{FF2B5EF4-FFF2-40B4-BE49-F238E27FC236}">
                <a16:creationId xmlns:a16="http://schemas.microsoft.com/office/drawing/2014/main" id="{0456A4E0-C23F-254B-B851-850BDF90A06C}"/>
              </a:ext>
            </a:extLst>
          </p:cNvPr>
          <p:cNvSpPr/>
          <p:nvPr/>
        </p:nvSpPr>
        <p:spPr bwMode="auto">
          <a:xfrm rot="5400000">
            <a:off x="8841918" y="1401296"/>
            <a:ext cx="609600" cy="1713059"/>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Can 13">
            <a:extLst>
              <a:ext uri="{FF2B5EF4-FFF2-40B4-BE49-F238E27FC236}">
                <a16:creationId xmlns:a16="http://schemas.microsoft.com/office/drawing/2014/main" id="{DB326F19-55AD-E247-ADE1-BAF8EA91D2FF}"/>
              </a:ext>
            </a:extLst>
          </p:cNvPr>
          <p:cNvSpPr/>
          <p:nvPr/>
        </p:nvSpPr>
        <p:spPr bwMode="auto">
          <a:xfrm rot="5400000">
            <a:off x="10339504" y="1435287"/>
            <a:ext cx="609600" cy="1645077"/>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F8EF5B57-D9A2-9348-9BBA-100A329EB936}"/>
              </a:ext>
            </a:extLst>
          </p:cNvPr>
          <p:cNvSpPr txBox="1"/>
          <p:nvPr/>
        </p:nvSpPr>
        <p:spPr>
          <a:xfrm>
            <a:off x="1456275" y="2057770"/>
            <a:ext cx="875561" cy="400110"/>
          </a:xfrm>
          <a:prstGeom prst="rect">
            <a:avLst/>
          </a:prstGeom>
          <a:noFill/>
        </p:spPr>
        <p:txBody>
          <a:bodyPr wrap="none" rtlCol="0">
            <a:spAutoFit/>
          </a:bodyPr>
          <a:lstStyle/>
          <a:p>
            <a:r>
              <a:rPr lang="en-US" sz="2000" dirty="0">
                <a:solidFill>
                  <a:schemeClr val="tx1"/>
                </a:solidFill>
              </a:rPr>
              <a:t>Rel 12</a:t>
            </a:r>
            <a:endParaRPr lang="en-US" sz="2000" dirty="0"/>
          </a:p>
        </p:txBody>
      </p:sp>
      <p:sp>
        <p:nvSpPr>
          <p:cNvPr id="17" name="TextBox 16">
            <a:extLst>
              <a:ext uri="{FF2B5EF4-FFF2-40B4-BE49-F238E27FC236}">
                <a16:creationId xmlns:a16="http://schemas.microsoft.com/office/drawing/2014/main" id="{1AE58EF0-0D76-A44B-A330-EB8DC3CD94E8}"/>
              </a:ext>
            </a:extLst>
          </p:cNvPr>
          <p:cNvSpPr txBox="1"/>
          <p:nvPr/>
        </p:nvSpPr>
        <p:spPr>
          <a:xfrm>
            <a:off x="2752546" y="2040159"/>
            <a:ext cx="861133" cy="400110"/>
          </a:xfrm>
          <a:prstGeom prst="rect">
            <a:avLst/>
          </a:prstGeom>
          <a:noFill/>
        </p:spPr>
        <p:txBody>
          <a:bodyPr wrap="none" rtlCol="0">
            <a:spAutoFit/>
          </a:bodyPr>
          <a:lstStyle/>
          <a:p>
            <a:r>
              <a:rPr lang="en-US" sz="2000" dirty="0">
                <a:solidFill>
                  <a:schemeClr val="tx1"/>
                </a:solidFill>
              </a:rPr>
              <a:t>Rel 13</a:t>
            </a:r>
            <a:endParaRPr lang="en-US" sz="2000" dirty="0"/>
          </a:p>
        </p:txBody>
      </p:sp>
      <p:sp>
        <p:nvSpPr>
          <p:cNvPr id="18" name="TextBox 17">
            <a:extLst>
              <a:ext uri="{FF2B5EF4-FFF2-40B4-BE49-F238E27FC236}">
                <a16:creationId xmlns:a16="http://schemas.microsoft.com/office/drawing/2014/main" id="{BA8DBE2E-2C15-E44A-8923-A1222BD96D8D}"/>
              </a:ext>
            </a:extLst>
          </p:cNvPr>
          <p:cNvSpPr txBox="1"/>
          <p:nvPr/>
        </p:nvSpPr>
        <p:spPr>
          <a:xfrm>
            <a:off x="3851223" y="2089133"/>
            <a:ext cx="861133" cy="400110"/>
          </a:xfrm>
          <a:prstGeom prst="rect">
            <a:avLst/>
          </a:prstGeom>
          <a:noFill/>
        </p:spPr>
        <p:txBody>
          <a:bodyPr wrap="none" rtlCol="0">
            <a:spAutoFit/>
          </a:bodyPr>
          <a:lstStyle/>
          <a:p>
            <a:r>
              <a:rPr lang="en-US" sz="2000" dirty="0">
                <a:solidFill>
                  <a:schemeClr val="tx1"/>
                </a:solidFill>
              </a:rPr>
              <a:t>Rel 14</a:t>
            </a:r>
            <a:endParaRPr lang="en-US" sz="2000" dirty="0"/>
          </a:p>
        </p:txBody>
      </p:sp>
      <p:sp>
        <p:nvSpPr>
          <p:cNvPr id="19" name="TextBox 18">
            <a:extLst>
              <a:ext uri="{FF2B5EF4-FFF2-40B4-BE49-F238E27FC236}">
                <a16:creationId xmlns:a16="http://schemas.microsoft.com/office/drawing/2014/main" id="{96696895-A4E2-6F4D-ACA9-C2B9F4D4F21E}"/>
              </a:ext>
            </a:extLst>
          </p:cNvPr>
          <p:cNvSpPr txBox="1"/>
          <p:nvPr/>
        </p:nvSpPr>
        <p:spPr>
          <a:xfrm>
            <a:off x="5276126" y="2047955"/>
            <a:ext cx="861133" cy="400110"/>
          </a:xfrm>
          <a:prstGeom prst="rect">
            <a:avLst/>
          </a:prstGeom>
          <a:noFill/>
        </p:spPr>
        <p:txBody>
          <a:bodyPr wrap="none" rtlCol="0">
            <a:spAutoFit/>
          </a:bodyPr>
          <a:lstStyle/>
          <a:p>
            <a:r>
              <a:rPr lang="en-US" sz="2000" dirty="0">
                <a:solidFill>
                  <a:schemeClr val="tx1"/>
                </a:solidFill>
              </a:rPr>
              <a:t>Rel 15</a:t>
            </a:r>
            <a:endParaRPr lang="en-US" sz="2000" dirty="0"/>
          </a:p>
        </p:txBody>
      </p:sp>
      <p:sp>
        <p:nvSpPr>
          <p:cNvPr id="20" name="TextBox 19">
            <a:extLst>
              <a:ext uri="{FF2B5EF4-FFF2-40B4-BE49-F238E27FC236}">
                <a16:creationId xmlns:a16="http://schemas.microsoft.com/office/drawing/2014/main" id="{4E9ABFD2-D7CC-964B-B3EF-8DA41B830AAE}"/>
              </a:ext>
            </a:extLst>
          </p:cNvPr>
          <p:cNvSpPr txBox="1"/>
          <p:nvPr/>
        </p:nvSpPr>
        <p:spPr>
          <a:xfrm>
            <a:off x="6663596" y="2039812"/>
            <a:ext cx="861133" cy="400110"/>
          </a:xfrm>
          <a:prstGeom prst="rect">
            <a:avLst/>
          </a:prstGeom>
          <a:noFill/>
        </p:spPr>
        <p:txBody>
          <a:bodyPr wrap="none" rtlCol="0">
            <a:spAutoFit/>
          </a:bodyPr>
          <a:lstStyle/>
          <a:p>
            <a:r>
              <a:rPr lang="en-US" sz="2000" dirty="0">
                <a:solidFill>
                  <a:schemeClr val="tx1"/>
                </a:solidFill>
              </a:rPr>
              <a:t>Rel 16</a:t>
            </a:r>
            <a:endParaRPr lang="en-US" sz="2000" dirty="0"/>
          </a:p>
        </p:txBody>
      </p:sp>
      <p:sp>
        <p:nvSpPr>
          <p:cNvPr id="21" name="TextBox 20">
            <a:extLst>
              <a:ext uri="{FF2B5EF4-FFF2-40B4-BE49-F238E27FC236}">
                <a16:creationId xmlns:a16="http://schemas.microsoft.com/office/drawing/2014/main" id="{E17D9BF9-E5C0-A940-BE03-7134AC271BF9}"/>
              </a:ext>
            </a:extLst>
          </p:cNvPr>
          <p:cNvSpPr txBox="1"/>
          <p:nvPr/>
        </p:nvSpPr>
        <p:spPr>
          <a:xfrm>
            <a:off x="8672519" y="2045895"/>
            <a:ext cx="861133" cy="400110"/>
          </a:xfrm>
          <a:prstGeom prst="rect">
            <a:avLst/>
          </a:prstGeom>
          <a:noFill/>
        </p:spPr>
        <p:txBody>
          <a:bodyPr wrap="none" rtlCol="0">
            <a:spAutoFit/>
          </a:bodyPr>
          <a:lstStyle/>
          <a:p>
            <a:r>
              <a:rPr lang="en-US" sz="2000" dirty="0">
                <a:solidFill>
                  <a:schemeClr val="tx1"/>
                </a:solidFill>
              </a:rPr>
              <a:t>Rel 17</a:t>
            </a:r>
            <a:endParaRPr lang="en-US" sz="2000" dirty="0"/>
          </a:p>
        </p:txBody>
      </p:sp>
      <p:sp>
        <p:nvSpPr>
          <p:cNvPr id="22" name="TextBox 21">
            <a:extLst>
              <a:ext uri="{FF2B5EF4-FFF2-40B4-BE49-F238E27FC236}">
                <a16:creationId xmlns:a16="http://schemas.microsoft.com/office/drawing/2014/main" id="{A846D970-3A3C-D448-A74D-92764165C360}"/>
              </a:ext>
            </a:extLst>
          </p:cNvPr>
          <p:cNvSpPr txBox="1"/>
          <p:nvPr/>
        </p:nvSpPr>
        <p:spPr>
          <a:xfrm>
            <a:off x="10002055" y="1997364"/>
            <a:ext cx="861133" cy="400110"/>
          </a:xfrm>
          <a:prstGeom prst="rect">
            <a:avLst/>
          </a:prstGeom>
          <a:noFill/>
        </p:spPr>
        <p:txBody>
          <a:bodyPr wrap="none" rtlCol="0">
            <a:spAutoFit/>
          </a:bodyPr>
          <a:lstStyle/>
          <a:p>
            <a:r>
              <a:rPr lang="en-US" sz="2000" dirty="0">
                <a:solidFill>
                  <a:schemeClr val="tx1"/>
                </a:solidFill>
              </a:rPr>
              <a:t>Rel 18</a:t>
            </a:r>
            <a:endParaRPr lang="en-US" sz="2000" dirty="0"/>
          </a:p>
        </p:txBody>
      </p:sp>
      <p:sp>
        <p:nvSpPr>
          <p:cNvPr id="23" name="Rounded Rectangle 22">
            <a:extLst>
              <a:ext uri="{FF2B5EF4-FFF2-40B4-BE49-F238E27FC236}">
                <a16:creationId xmlns:a16="http://schemas.microsoft.com/office/drawing/2014/main" id="{B6EE4F4A-F9C6-7448-8987-E34385FA6F38}"/>
              </a:ext>
            </a:extLst>
          </p:cNvPr>
          <p:cNvSpPr/>
          <p:nvPr/>
        </p:nvSpPr>
        <p:spPr bwMode="auto">
          <a:xfrm rot="2712352">
            <a:off x="3341935" y="1862623"/>
            <a:ext cx="173567" cy="16195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6" name="Rounded Rectangle 25">
            <a:extLst>
              <a:ext uri="{FF2B5EF4-FFF2-40B4-BE49-F238E27FC236}">
                <a16:creationId xmlns:a16="http://schemas.microsoft.com/office/drawing/2014/main" id="{E19C70AC-BCA1-6644-8E3C-1FB1077A26F0}"/>
              </a:ext>
            </a:extLst>
          </p:cNvPr>
          <p:cNvSpPr/>
          <p:nvPr/>
        </p:nvSpPr>
        <p:spPr bwMode="auto">
          <a:xfrm rot="2712352">
            <a:off x="2177853" y="1882515"/>
            <a:ext cx="173567" cy="16195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ounded Rectangle 27">
            <a:extLst>
              <a:ext uri="{FF2B5EF4-FFF2-40B4-BE49-F238E27FC236}">
                <a16:creationId xmlns:a16="http://schemas.microsoft.com/office/drawing/2014/main" id="{0048FC37-C7C3-3542-AE65-B7F3B3D37AFB}"/>
              </a:ext>
            </a:extLst>
          </p:cNvPr>
          <p:cNvSpPr/>
          <p:nvPr/>
        </p:nvSpPr>
        <p:spPr bwMode="auto">
          <a:xfrm rot="2712352">
            <a:off x="5390881" y="1889521"/>
            <a:ext cx="173567" cy="16195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9" name="Rounded Rectangle 28">
            <a:extLst>
              <a:ext uri="{FF2B5EF4-FFF2-40B4-BE49-F238E27FC236}">
                <a16:creationId xmlns:a16="http://schemas.microsoft.com/office/drawing/2014/main" id="{A6DC5F0E-7D4D-4346-932F-32BDA211DADC}"/>
              </a:ext>
            </a:extLst>
          </p:cNvPr>
          <p:cNvSpPr/>
          <p:nvPr/>
        </p:nvSpPr>
        <p:spPr bwMode="auto">
          <a:xfrm rot="2712352">
            <a:off x="4296885" y="1878622"/>
            <a:ext cx="173567" cy="16195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AC0CC6F0-4DF8-E44B-8002-46A383F621ED}"/>
              </a:ext>
            </a:extLst>
          </p:cNvPr>
          <p:cNvSpPr txBox="1"/>
          <p:nvPr/>
        </p:nvSpPr>
        <p:spPr>
          <a:xfrm rot="16200000">
            <a:off x="3057389" y="1344026"/>
            <a:ext cx="646331" cy="369332"/>
          </a:xfrm>
          <a:prstGeom prst="rect">
            <a:avLst/>
          </a:prstGeom>
          <a:noFill/>
        </p:spPr>
        <p:txBody>
          <a:bodyPr wrap="none" rtlCol="0">
            <a:spAutoFit/>
          </a:bodyPr>
          <a:lstStyle/>
          <a:p>
            <a:r>
              <a:rPr lang="en-US" sz="1800" dirty="0">
                <a:solidFill>
                  <a:srgbClr val="FF0000"/>
                </a:solidFill>
              </a:rPr>
              <a:t>2016</a:t>
            </a:r>
          </a:p>
        </p:txBody>
      </p:sp>
      <p:sp>
        <p:nvSpPr>
          <p:cNvPr id="34" name="Rounded Rectangle 33">
            <a:extLst>
              <a:ext uri="{FF2B5EF4-FFF2-40B4-BE49-F238E27FC236}">
                <a16:creationId xmlns:a16="http://schemas.microsoft.com/office/drawing/2014/main" id="{C55DA0D4-339B-8F4B-885D-4F75B49E4D94}"/>
              </a:ext>
            </a:extLst>
          </p:cNvPr>
          <p:cNvSpPr/>
          <p:nvPr/>
        </p:nvSpPr>
        <p:spPr bwMode="auto">
          <a:xfrm rot="2712352">
            <a:off x="6632316" y="1864861"/>
            <a:ext cx="173567" cy="181708"/>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6" name="Rounded Rectangle 35">
            <a:extLst>
              <a:ext uri="{FF2B5EF4-FFF2-40B4-BE49-F238E27FC236}">
                <a16:creationId xmlns:a16="http://schemas.microsoft.com/office/drawing/2014/main" id="{7336CDA6-90A1-D244-A886-C54FD23B61E8}"/>
              </a:ext>
            </a:extLst>
          </p:cNvPr>
          <p:cNvSpPr/>
          <p:nvPr/>
        </p:nvSpPr>
        <p:spPr bwMode="auto">
          <a:xfrm rot="2712352">
            <a:off x="7782741" y="1875701"/>
            <a:ext cx="173567" cy="181708"/>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7" name="Rounded Rectangle 36">
            <a:extLst>
              <a:ext uri="{FF2B5EF4-FFF2-40B4-BE49-F238E27FC236}">
                <a16:creationId xmlns:a16="http://schemas.microsoft.com/office/drawing/2014/main" id="{FFF0DBC8-CC86-164E-9985-076A2AC240DE}"/>
              </a:ext>
            </a:extLst>
          </p:cNvPr>
          <p:cNvSpPr/>
          <p:nvPr/>
        </p:nvSpPr>
        <p:spPr bwMode="auto">
          <a:xfrm rot="2712352">
            <a:off x="8904448" y="1879641"/>
            <a:ext cx="173567" cy="181708"/>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8" name="TextBox 37">
            <a:extLst>
              <a:ext uri="{FF2B5EF4-FFF2-40B4-BE49-F238E27FC236}">
                <a16:creationId xmlns:a16="http://schemas.microsoft.com/office/drawing/2014/main" id="{1367A5C2-1B35-964D-AE2E-37072C70767F}"/>
              </a:ext>
            </a:extLst>
          </p:cNvPr>
          <p:cNvSpPr txBox="1"/>
          <p:nvPr/>
        </p:nvSpPr>
        <p:spPr>
          <a:xfrm rot="16200000">
            <a:off x="7220557" y="1317129"/>
            <a:ext cx="646331" cy="369332"/>
          </a:xfrm>
          <a:prstGeom prst="rect">
            <a:avLst/>
          </a:prstGeom>
          <a:noFill/>
        </p:spPr>
        <p:txBody>
          <a:bodyPr wrap="none" rtlCol="0">
            <a:spAutoFit/>
          </a:bodyPr>
          <a:lstStyle/>
          <a:p>
            <a:r>
              <a:rPr lang="en-US" sz="1800" dirty="0">
                <a:solidFill>
                  <a:srgbClr val="FF0000"/>
                </a:solidFill>
              </a:rPr>
              <a:t>2020</a:t>
            </a:r>
          </a:p>
        </p:txBody>
      </p:sp>
      <p:sp>
        <p:nvSpPr>
          <p:cNvPr id="39" name="TextBox 38">
            <a:extLst>
              <a:ext uri="{FF2B5EF4-FFF2-40B4-BE49-F238E27FC236}">
                <a16:creationId xmlns:a16="http://schemas.microsoft.com/office/drawing/2014/main" id="{CA052D39-7B12-1948-9FCF-560CF1CF5224}"/>
              </a:ext>
            </a:extLst>
          </p:cNvPr>
          <p:cNvSpPr txBox="1"/>
          <p:nvPr/>
        </p:nvSpPr>
        <p:spPr>
          <a:xfrm rot="16200000">
            <a:off x="8733052" y="1337065"/>
            <a:ext cx="646331" cy="369332"/>
          </a:xfrm>
          <a:prstGeom prst="rect">
            <a:avLst/>
          </a:prstGeom>
          <a:noFill/>
        </p:spPr>
        <p:txBody>
          <a:bodyPr wrap="none" rtlCol="0">
            <a:spAutoFit/>
          </a:bodyPr>
          <a:lstStyle/>
          <a:p>
            <a:r>
              <a:rPr lang="en-US" sz="1800" dirty="0">
                <a:solidFill>
                  <a:srgbClr val="FF0000"/>
                </a:solidFill>
              </a:rPr>
              <a:t>2021</a:t>
            </a:r>
          </a:p>
        </p:txBody>
      </p:sp>
      <p:sp>
        <p:nvSpPr>
          <p:cNvPr id="40" name="Rounded Rectangle 39">
            <a:extLst>
              <a:ext uri="{FF2B5EF4-FFF2-40B4-BE49-F238E27FC236}">
                <a16:creationId xmlns:a16="http://schemas.microsoft.com/office/drawing/2014/main" id="{DF03E249-3310-ED42-9C88-1F8506BB3B7C}"/>
              </a:ext>
            </a:extLst>
          </p:cNvPr>
          <p:cNvSpPr/>
          <p:nvPr/>
        </p:nvSpPr>
        <p:spPr bwMode="auto">
          <a:xfrm rot="2712352">
            <a:off x="10026157" y="1893949"/>
            <a:ext cx="173567" cy="181708"/>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811689FC-5BCF-1641-8878-E7DBBF0C382A}"/>
              </a:ext>
            </a:extLst>
          </p:cNvPr>
          <p:cNvSpPr txBox="1"/>
          <p:nvPr/>
        </p:nvSpPr>
        <p:spPr>
          <a:xfrm rot="16200000">
            <a:off x="9936433" y="1351373"/>
            <a:ext cx="646331" cy="369332"/>
          </a:xfrm>
          <a:prstGeom prst="rect">
            <a:avLst/>
          </a:prstGeom>
          <a:noFill/>
        </p:spPr>
        <p:txBody>
          <a:bodyPr wrap="none" rtlCol="0">
            <a:spAutoFit/>
          </a:bodyPr>
          <a:lstStyle/>
          <a:p>
            <a:r>
              <a:rPr lang="en-US" sz="1800" dirty="0">
                <a:solidFill>
                  <a:srgbClr val="FF0000"/>
                </a:solidFill>
              </a:rPr>
              <a:t>2022</a:t>
            </a:r>
          </a:p>
        </p:txBody>
      </p:sp>
      <p:sp>
        <p:nvSpPr>
          <p:cNvPr id="42" name="TextBox 41">
            <a:extLst>
              <a:ext uri="{FF2B5EF4-FFF2-40B4-BE49-F238E27FC236}">
                <a16:creationId xmlns:a16="http://schemas.microsoft.com/office/drawing/2014/main" id="{338A3466-E969-B641-B393-93B8D9B9DCC0}"/>
              </a:ext>
            </a:extLst>
          </p:cNvPr>
          <p:cNvSpPr txBox="1"/>
          <p:nvPr/>
        </p:nvSpPr>
        <p:spPr>
          <a:xfrm rot="16200000">
            <a:off x="6359668" y="1317129"/>
            <a:ext cx="646331" cy="369332"/>
          </a:xfrm>
          <a:prstGeom prst="rect">
            <a:avLst/>
          </a:prstGeom>
          <a:noFill/>
        </p:spPr>
        <p:txBody>
          <a:bodyPr wrap="none" rtlCol="0">
            <a:spAutoFit/>
          </a:bodyPr>
          <a:lstStyle/>
          <a:p>
            <a:r>
              <a:rPr lang="en-US" sz="1800" dirty="0">
                <a:solidFill>
                  <a:srgbClr val="FF0000"/>
                </a:solidFill>
              </a:rPr>
              <a:t>2019</a:t>
            </a:r>
          </a:p>
        </p:txBody>
      </p:sp>
      <p:sp>
        <p:nvSpPr>
          <p:cNvPr id="43" name="TextBox 42">
            <a:extLst>
              <a:ext uri="{FF2B5EF4-FFF2-40B4-BE49-F238E27FC236}">
                <a16:creationId xmlns:a16="http://schemas.microsoft.com/office/drawing/2014/main" id="{BDADC137-F0A9-864E-B372-62E183D089F2}"/>
              </a:ext>
            </a:extLst>
          </p:cNvPr>
          <p:cNvSpPr txBox="1"/>
          <p:nvPr/>
        </p:nvSpPr>
        <p:spPr>
          <a:xfrm rot="16200000">
            <a:off x="5154499" y="1392225"/>
            <a:ext cx="646331" cy="369332"/>
          </a:xfrm>
          <a:prstGeom prst="rect">
            <a:avLst/>
          </a:prstGeom>
          <a:noFill/>
        </p:spPr>
        <p:txBody>
          <a:bodyPr wrap="none" rtlCol="0">
            <a:spAutoFit/>
          </a:bodyPr>
          <a:lstStyle/>
          <a:p>
            <a:r>
              <a:rPr lang="en-US" sz="1800" dirty="0">
                <a:solidFill>
                  <a:srgbClr val="FF0000"/>
                </a:solidFill>
              </a:rPr>
              <a:t>2018</a:t>
            </a:r>
          </a:p>
        </p:txBody>
      </p:sp>
      <p:sp>
        <p:nvSpPr>
          <p:cNvPr id="44" name="TextBox 43">
            <a:extLst>
              <a:ext uri="{FF2B5EF4-FFF2-40B4-BE49-F238E27FC236}">
                <a16:creationId xmlns:a16="http://schemas.microsoft.com/office/drawing/2014/main" id="{DCDBC664-3115-7242-BAE3-D8D32DBA9430}"/>
              </a:ext>
            </a:extLst>
          </p:cNvPr>
          <p:cNvSpPr txBox="1"/>
          <p:nvPr/>
        </p:nvSpPr>
        <p:spPr>
          <a:xfrm rot="16200000">
            <a:off x="4060503" y="1371811"/>
            <a:ext cx="646331" cy="369332"/>
          </a:xfrm>
          <a:prstGeom prst="rect">
            <a:avLst/>
          </a:prstGeom>
          <a:noFill/>
        </p:spPr>
        <p:txBody>
          <a:bodyPr wrap="none" rtlCol="0">
            <a:spAutoFit/>
          </a:bodyPr>
          <a:lstStyle/>
          <a:p>
            <a:r>
              <a:rPr lang="en-US" sz="1800" dirty="0">
                <a:solidFill>
                  <a:srgbClr val="FF0000"/>
                </a:solidFill>
              </a:rPr>
              <a:t>2017</a:t>
            </a:r>
          </a:p>
        </p:txBody>
      </p:sp>
      <p:sp>
        <p:nvSpPr>
          <p:cNvPr id="45" name="TextBox 44">
            <a:extLst>
              <a:ext uri="{FF2B5EF4-FFF2-40B4-BE49-F238E27FC236}">
                <a16:creationId xmlns:a16="http://schemas.microsoft.com/office/drawing/2014/main" id="{B413E914-5D0B-F246-9687-B0E6547A0634}"/>
              </a:ext>
            </a:extLst>
          </p:cNvPr>
          <p:cNvSpPr txBox="1"/>
          <p:nvPr/>
        </p:nvSpPr>
        <p:spPr>
          <a:xfrm rot="16200000">
            <a:off x="1941471" y="1397679"/>
            <a:ext cx="646331" cy="369332"/>
          </a:xfrm>
          <a:prstGeom prst="rect">
            <a:avLst/>
          </a:prstGeom>
          <a:noFill/>
        </p:spPr>
        <p:txBody>
          <a:bodyPr wrap="none" rtlCol="0">
            <a:spAutoFit/>
          </a:bodyPr>
          <a:lstStyle/>
          <a:p>
            <a:r>
              <a:rPr lang="en-US" sz="1800" dirty="0">
                <a:solidFill>
                  <a:srgbClr val="FF0000"/>
                </a:solidFill>
              </a:rPr>
              <a:t>2015</a:t>
            </a:r>
          </a:p>
        </p:txBody>
      </p:sp>
      <p:sp>
        <p:nvSpPr>
          <p:cNvPr id="3" name="TextBox 2">
            <a:extLst>
              <a:ext uri="{FF2B5EF4-FFF2-40B4-BE49-F238E27FC236}">
                <a16:creationId xmlns:a16="http://schemas.microsoft.com/office/drawing/2014/main" id="{656C6865-B410-8A48-B7C3-0E6E193FA987}"/>
              </a:ext>
            </a:extLst>
          </p:cNvPr>
          <p:cNvSpPr txBox="1"/>
          <p:nvPr/>
        </p:nvSpPr>
        <p:spPr>
          <a:xfrm>
            <a:off x="1897929" y="2928530"/>
            <a:ext cx="1585690" cy="1077218"/>
          </a:xfrm>
          <a:prstGeom prst="rect">
            <a:avLst/>
          </a:prstGeom>
          <a:noFill/>
        </p:spPr>
        <p:txBody>
          <a:bodyPr wrap="none" rtlCol="0">
            <a:spAutoFit/>
          </a:bodyPr>
          <a:lstStyle/>
          <a:p>
            <a:r>
              <a:rPr lang="en-US" dirty="0">
                <a:solidFill>
                  <a:schemeClr val="tx1"/>
                </a:solidFill>
              </a:rPr>
              <a:t>LAA LTE</a:t>
            </a:r>
          </a:p>
          <a:p>
            <a:pPr marL="342900" indent="-342900">
              <a:buFont typeface="Wingdings" pitchFamily="2" charset="2"/>
              <a:buChar char="§"/>
            </a:pPr>
            <a:r>
              <a:rPr lang="en-US" sz="2000" dirty="0">
                <a:solidFill>
                  <a:schemeClr val="tx1"/>
                </a:solidFill>
              </a:rPr>
              <a:t>DL 5GHz</a:t>
            </a:r>
          </a:p>
          <a:p>
            <a:pPr marL="342900" indent="-342900">
              <a:buFont typeface="Wingdings" pitchFamily="2" charset="2"/>
              <a:buChar char="§"/>
            </a:pPr>
            <a:r>
              <a:rPr lang="en-US" sz="2000" dirty="0" err="1">
                <a:solidFill>
                  <a:schemeClr val="tx1"/>
                </a:solidFill>
              </a:rPr>
              <a:t>Lic+Unlic</a:t>
            </a:r>
            <a:endParaRPr lang="en-US" sz="2000" dirty="0">
              <a:solidFill>
                <a:schemeClr val="tx1"/>
              </a:solidFill>
            </a:endParaRPr>
          </a:p>
        </p:txBody>
      </p:sp>
      <p:sp>
        <p:nvSpPr>
          <p:cNvPr id="46" name="TextBox 45">
            <a:extLst>
              <a:ext uri="{FF2B5EF4-FFF2-40B4-BE49-F238E27FC236}">
                <a16:creationId xmlns:a16="http://schemas.microsoft.com/office/drawing/2014/main" id="{E7F786ED-0471-234A-9E60-D1FACF8DFABC}"/>
              </a:ext>
            </a:extLst>
          </p:cNvPr>
          <p:cNvSpPr txBox="1"/>
          <p:nvPr/>
        </p:nvSpPr>
        <p:spPr>
          <a:xfrm>
            <a:off x="3664963" y="3046745"/>
            <a:ext cx="1585690" cy="1077218"/>
          </a:xfrm>
          <a:prstGeom prst="rect">
            <a:avLst/>
          </a:prstGeom>
          <a:noFill/>
        </p:spPr>
        <p:txBody>
          <a:bodyPr wrap="none" rtlCol="0">
            <a:spAutoFit/>
          </a:bodyPr>
          <a:lstStyle/>
          <a:p>
            <a:r>
              <a:rPr lang="en-US" dirty="0" err="1">
                <a:solidFill>
                  <a:schemeClr val="tx1"/>
                </a:solidFill>
              </a:rPr>
              <a:t>eLAA</a:t>
            </a:r>
            <a:endParaRPr lang="en-US" dirty="0">
              <a:solidFill>
                <a:schemeClr val="tx1"/>
              </a:solidFill>
            </a:endParaRPr>
          </a:p>
          <a:p>
            <a:pPr marL="342900" indent="-342900">
              <a:buFont typeface="Wingdings" pitchFamily="2" charset="2"/>
              <a:buChar char="§"/>
            </a:pPr>
            <a:r>
              <a:rPr lang="en-US" sz="2000" dirty="0">
                <a:solidFill>
                  <a:schemeClr val="tx1"/>
                </a:solidFill>
              </a:rPr>
              <a:t>UL 5GHz</a:t>
            </a:r>
          </a:p>
          <a:p>
            <a:pPr marL="342900" indent="-342900">
              <a:buFont typeface="Wingdings" pitchFamily="2" charset="2"/>
              <a:buChar char="§"/>
            </a:pPr>
            <a:r>
              <a:rPr lang="en-US" sz="2000" dirty="0" err="1">
                <a:solidFill>
                  <a:schemeClr val="tx1"/>
                </a:solidFill>
              </a:rPr>
              <a:t>Lic+Unlic</a:t>
            </a:r>
            <a:endParaRPr lang="en-US" sz="2000" dirty="0">
              <a:solidFill>
                <a:schemeClr val="tx1"/>
              </a:solidFill>
            </a:endParaRPr>
          </a:p>
        </p:txBody>
      </p:sp>
      <p:sp>
        <p:nvSpPr>
          <p:cNvPr id="47" name="TextBox 46">
            <a:extLst>
              <a:ext uri="{FF2B5EF4-FFF2-40B4-BE49-F238E27FC236}">
                <a16:creationId xmlns:a16="http://schemas.microsoft.com/office/drawing/2014/main" id="{269C3F49-3A20-B34A-9A6B-96C3EE25FA9D}"/>
              </a:ext>
            </a:extLst>
          </p:cNvPr>
          <p:cNvSpPr txBox="1"/>
          <p:nvPr/>
        </p:nvSpPr>
        <p:spPr>
          <a:xfrm>
            <a:off x="5192031" y="3727897"/>
            <a:ext cx="1955985" cy="769441"/>
          </a:xfrm>
          <a:prstGeom prst="rect">
            <a:avLst/>
          </a:prstGeom>
          <a:noFill/>
        </p:spPr>
        <p:txBody>
          <a:bodyPr wrap="none" rtlCol="0">
            <a:spAutoFit/>
          </a:bodyPr>
          <a:lstStyle/>
          <a:p>
            <a:r>
              <a:rPr lang="en-US" dirty="0">
                <a:solidFill>
                  <a:schemeClr val="tx1"/>
                </a:solidFill>
              </a:rPr>
              <a:t>NR-U (6GHz)</a:t>
            </a:r>
          </a:p>
          <a:p>
            <a:pPr marL="342900" indent="-342900">
              <a:buFont typeface="Wingdings" pitchFamily="2" charset="2"/>
              <a:buChar char="§"/>
            </a:pPr>
            <a:r>
              <a:rPr lang="en-US" sz="2000" dirty="0">
                <a:solidFill>
                  <a:schemeClr val="tx1"/>
                </a:solidFill>
              </a:rPr>
              <a:t>RAN1 SI</a:t>
            </a:r>
          </a:p>
        </p:txBody>
      </p:sp>
      <p:sp>
        <p:nvSpPr>
          <p:cNvPr id="49" name="TextBox 48">
            <a:extLst>
              <a:ext uri="{FF2B5EF4-FFF2-40B4-BE49-F238E27FC236}">
                <a16:creationId xmlns:a16="http://schemas.microsoft.com/office/drawing/2014/main" id="{B913A4E2-2E8D-6C44-85FF-D2E5B2F20103}"/>
              </a:ext>
            </a:extLst>
          </p:cNvPr>
          <p:cNvSpPr txBox="1"/>
          <p:nvPr/>
        </p:nvSpPr>
        <p:spPr>
          <a:xfrm>
            <a:off x="8630217" y="4599930"/>
            <a:ext cx="2124299" cy="1384995"/>
          </a:xfrm>
          <a:prstGeom prst="rect">
            <a:avLst/>
          </a:prstGeom>
          <a:noFill/>
        </p:spPr>
        <p:txBody>
          <a:bodyPr wrap="none" rtlCol="0">
            <a:spAutoFit/>
          </a:bodyPr>
          <a:lstStyle/>
          <a:p>
            <a:r>
              <a:rPr lang="en-US" dirty="0">
                <a:solidFill>
                  <a:schemeClr val="tx1"/>
                </a:solidFill>
              </a:rPr>
              <a:t>NR-U</a:t>
            </a:r>
          </a:p>
          <a:p>
            <a:pPr marL="342900" indent="-342900">
              <a:buFont typeface="Wingdings" pitchFamily="2" charset="2"/>
              <a:buChar char="§"/>
            </a:pPr>
            <a:r>
              <a:rPr lang="en-US" sz="2000" dirty="0">
                <a:solidFill>
                  <a:schemeClr val="tx1"/>
                </a:solidFill>
              </a:rPr>
              <a:t>RAN4 </a:t>
            </a:r>
          </a:p>
          <a:p>
            <a:r>
              <a:rPr lang="en-US" sz="2000" dirty="0">
                <a:solidFill>
                  <a:schemeClr val="tx1"/>
                </a:solidFill>
              </a:rPr>
              <a:t>(</a:t>
            </a:r>
            <a:r>
              <a:rPr lang="en-US" sz="2000" dirty="0" err="1">
                <a:solidFill>
                  <a:schemeClr val="tx1"/>
                </a:solidFill>
              </a:rPr>
              <a:t>ChBW</a:t>
            </a:r>
            <a:r>
              <a:rPr lang="en-US" sz="2000" dirty="0">
                <a:solidFill>
                  <a:schemeClr val="tx1"/>
                </a:solidFill>
              </a:rPr>
              <a:t>=100MHz)</a:t>
            </a:r>
          </a:p>
          <a:p>
            <a:pPr marL="342900" indent="-342900">
              <a:buFont typeface="Wingdings" pitchFamily="2" charset="2"/>
              <a:buChar char="§"/>
            </a:pPr>
            <a:r>
              <a:rPr lang="en-US" sz="2000" dirty="0">
                <a:solidFill>
                  <a:schemeClr val="tx1"/>
                </a:solidFill>
              </a:rPr>
              <a:t>60GHz</a:t>
            </a:r>
          </a:p>
        </p:txBody>
      </p:sp>
      <p:sp>
        <p:nvSpPr>
          <p:cNvPr id="50" name="TextBox 49">
            <a:extLst>
              <a:ext uri="{FF2B5EF4-FFF2-40B4-BE49-F238E27FC236}">
                <a16:creationId xmlns:a16="http://schemas.microsoft.com/office/drawing/2014/main" id="{2E74A387-CE3D-5540-85E0-A2EBA1FFDED7}"/>
              </a:ext>
            </a:extLst>
          </p:cNvPr>
          <p:cNvSpPr txBox="1"/>
          <p:nvPr/>
        </p:nvSpPr>
        <p:spPr>
          <a:xfrm>
            <a:off x="10444265" y="5725861"/>
            <a:ext cx="869149" cy="461665"/>
          </a:xfrm>
          <a:prstGeom prst="rect">
            <a:avLst/>
          </a:prstGeom>
          <a:noFill/>
        </p:spPr>
        <p:txBody>
          <a:bodyPr wrap="none" rtlCol="0">
            <a:spAutoFit/>
          </a:bodyPr>
          <a:lstStyle/>
          <a:p>
            <a:r>
              <a:rPr lang="en-US" dirty="0">
                <a:solidFill>
                  <a:schemeClr val="tx1"/>
                </a:solidFill>
              </a:rPr>
              <a:t>SL-U</a:t>
            </a:r>
          </a:p>
        </p:txBody>
      </p:sp>
      <p:sp>
        <p:nvSpPr>
          <p:cNvPr id="51" name="TextBox 50">
            <a:extLst>
              <a:ext uri="{FF2B5EF4-FFF2-40B4-BE49-F238E27FC236}">
                <a16:creationId xmlns:a16="http://schemas.microsoft.com/office/drawing/2014/main" id="{C1D638D8-36D5-EE46-A729-7ED1C65A3B12}"/>
              </a:ext>
            </a:extLst>
          </p:cNvPr>
          <p:cNvSpPr txBox="1"/>
          <p:nvPr/>
        </p:nvSpPr>
        <p:spPr>
          <a:xfrm>
            <a:off x="6719099" y="4113022"/>
            <a:ext cx="1955985" cy="1077218"/>
          </a:xfrm>
          <a:prstGeom prst="rect">
            <a:avLst/>
          </a:prstGeom>
          <a:noFill/>
        </p:spPr>
        <p:txBody>
          <a:bodyPr wrap="none" rtlCol="0">
            <a:spAutoFit/>
          </a:bodyPr>
          <a:lstStyle/>
          <a:p>
            <a:r>
              <a:rPr lang="en-US" dirty="0">
                <a:solidFill>
                  <a:schemeClr val="tx1"/>
                </a:solidFill>
              </a:rPr>
              <a:t>NR-U (6GHz)</a:t>
            </a:r>
          </a:p>
          <a:p>
            <a:pPr marL="342900" indent="-342900">
              <a:buFont typeface="Wingdings" pitchFamily="2" charset="2"/>
              <a:buChar char="§"/>
            </a:pPr>
            <a:r>
              <a:rPr lang="en-US" sz="2000" dirty="0">
                <a:solidFill>
                  <a:schemeClr val="tx1"/>
                </a:solidFill>
              </a:rPr>
              <a:t>RAN1 WID</a:t>
            </a:r>
          </a:p>
          <a:p>
            <a:pPr marL="342900" indent="-342900">
              <a:buFont typeface="Wingdings" pitchFamily="2" charset="2"/>
              <a:buChar char="§"/>
            </a:pPr>
            <a:r>
              <a:rPr lang="en-US" sz="2000" dirty="0">
                <a:solidFill>
                  <a:schemeClr val="tx1"/>
                </a:solidFill>
              </a:rPr>
              <a:t>Unlicensed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569028"/>
            <a:ext cx="10970685" cy="60960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Side-Link. Use Cases [1]</a:t>
            </a:r>
          </a:p>
        </p:txBody>
      </p:sp>
      <p:sp>
        <p:nvSpPr>
          <p:cNvPr id="5122" name="Rectangle 2"/>
          <p:cNvSpPr>
            <a:spLocks noGrp="1" noChangeArrowheads="1"/>
          </p:cNvSpPr>
          <p:nvPr>
            <p:ph idx="1"/>
          </p:nvPr>
        </p:nvSpPr>
        <p:spPr>
          <a:xfrm>
            <a:off x="226388" y="1201520"/>
            <a:ext cx="11658600" cy="3142914"/>
          </a:xfrm>
          <a:ln/>
        </p:spPr>
        <p:txBody>
          <a:bodyPr/>
          <a:lstStyle/>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LTE developed Side-Link specifications starting with  Rel 12-13, initially as LTE D2D (Device-to-Device) </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LTE Slide-Link described the frame structure, channel access used by the air interface to support proximity services (</a:t>
            </a:r>
            <a:r>
              <a:rPr lang="en-US" sz="2000" b="0" dirty="0" err="1"/>
              <a:t>ProSe</a:t>
            </a:r>
            <a:r>
              <a:rPr lang="en-US" sz="2000" b="0" dirty="0"/>
              <a:t>).</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The technology became of high interest, being later optimized for vehicular applications. 5G Rel 16 [1] introduced enhanced V2X, targeting applications of interest for vehicular public safety/car manufacturers.</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Rel 17 standardized Proximity based services, extending the scope to public safety and commercial services.</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pic>
        <p:nvPicPr>
          <p:cNvPr id="13" name="Picture 12">
            <a:extLst>
              <a:ext uri="{FF2B5EF4-FFF2-40B4-BE49-F238E27FC236}">
                <a16:creationId xmlns:a16="http://schemas.microsoft.com/office/drawing/2014/main" id="{66A42DBF-E56D-DC4E-A8AE-5D031A17D042}"/>
              </a:ext>
            </a:extLst>
          </p:cNvPr>
          <p:cNvPicPr>
            <a:picLocks noChangeAspect="1"/>
          </p:cNvPicPr>
          <p:nvPr/>
        </p:nvPicPr>
        <p:blipFill>
          <a:blip r:embed="rId3"/>
          <a:stretch>
            <a:fillRect/>
          </a:stretch>
        </p:blipFill>
        <p:spPr>
          <a:xfrm>
            <a:off x="304800" y="3536305"/>
            <a:ext cx="3262851" cy="1185281"/>
          </a:xfrm>
          <a:prstGeom prst="rect">
            <a:avLst/>
          </a:prstGeom>
        </p:spPr>
      </p:pic>
      <p:pic>
        <p:nvPicPr>
          <p:cNvPr id="15" name="Picture 14">
            <a:extLst>
              <a:ext uri="{FF2B5EF4-FFF2-40B4-BE49-F238E27FC236}">
                <a16:creationId xmlns:a16="http://schemas.microsoft.com/office/drawing/2014/main" id="{F794668C-DBA8-2547-A803-58B8191F83FB}"/>
              </a:ext>
            </a:extLst>
          </p:cNvPr>
          <p:cNvPicPr>
            <a:picLocks noChangeAspect="1"/>
          </p:cNvPicPr>
          <p:nvPr/>
        </p:nvPicPr>
        <p:blipFill>
          <a:blip r:embed="rId4"/>
          <a:stretch>
            <a:fillRect/>
          </a:stretch>
        </p:blipFill>
        <p:spPr>
          <a:xfrm>
            <a:off x="6248399" y="3340923"/>
            <a:ext cx="3039813" cy="1497333"/>
          </a:xfrm>
          <a:prstGeom prst="rect">
            <a:avLst/>
          </a:prstGeom>
        </p:spPr>
      </p:pic>
      <p:pic>
        <p:nvPicPr>
          <p:cNvPr id="16" name="Picture 15">
            <a:extLst>
              <a:ext uri="{FF2B5EF4-FFF2-40B4-BE49-F238E27FC236}">
                <a16:creationId xmlns:a16="http://schemas.microsoft.com/office/drawing/2014/main" id="{F2526EC5-BCED-5B4F-83BC-78C13763949F}"/>
              </a:ext>
            </a:extLst>
          </p:cNvPr>
          <p:cNvPicPr>
            <a:picLocks noChangeAspect="1"/>
          </p:cNvPicPr>
          <p:nvPr/>
        </p:nvPicPr>
        <p:blipFill>
          <a:blip r:embed="rId5"/>
          <a:stretch>
            <a:fillRect/>
          </a:stretch>
        </p:blipFill>
        <p:spPr>
          <a:xfrm>
            <a:off x="80358" y="4886779"/>
            <a:ext cx="3987800" cy="1637846"/>
          </a:xfrm>
          <a:prstGeom prst="rect">
            <a:avLst/>
          </a:prstGeom>
        </p:spPr>
      </p:pic>
      <p:pic>
        <p:nvPicPr>
          <p:cNvPr id="24" name="Picture 23">
            <a:extLst>
              <a:ext uri="{FF2B5EF4-FFF2-40B4-BE49-F238E27FC236}">
                <a16:creationId xmlns:a16="http://schemas.microsoft.com/office/drawing/2014/main" id="{B2D8771B-4A29-F84A-9458-2DA7C62A2FDA}"/>
              </a:ext>
            </a:extLst>
          </p:cNvPr>
          <p:cNvPicPr>
            <a:picLocks noChangeAspect="1"/>
          </p:cNvPicPr>
          <p:nvPr/>
        </p:nvPicPr>
        <p:blipFill>
          <a:blip r:embed="rId6"/>
          <a:stretch>
            <a:fillRect/>
          </a:stretch>
        </p:blipFill>
        <p:spPr>
          <a:xfrm>
            <a:off x="6087772" y="4867423"/>
            <a:ext cx="3448050" cy="1657202"/>
          </a:xfrm>
          <a:prstGeom prst="rect">
            <a:avLst/>
          </a:prstGeom>
        </p:spPr>
      </p:pic>
      <p:sp>
        <p:nvSpPr>
          <p:cNvPr id="25" name="TextBox 24">
            <a:extLst>
              <a:ext uri="{FF2B5EF4-FFF2-40B4-BE49-F238E27FC236}">
                <a16:creationId xmlns:a16="http://schemas.microsoft.com/office/drawing/2014/main" id="{6108FF1A-2810-6E44-89F5-115081CF11EB}"/>
              </a:ext>
            </a:extLst>
          </p:cNvPr>
          <p:cNvSpPr txBox="1"/>
          <p:nvPr/>
        </p:nvSpPr>
        <p:spPr>
          <a:xfrm>
            <a:off x="4068158" y="3962400"/>
            <a:ext cx="1516762" cy="461665"/>
          </a:xfrm>
          <a:prstGeom prst="rect">
            <a:avLst/>
          </a:prstGeom>
          <a:noFill/>
        </p:spPr>
        <p:txBody>
          <a:bodyPr wrap="none" rtlCol="0">
            <a:spAutoFit/>
          </a:bodyPr>
          <a:lstStyle/>
          <a:p>
            <a:r>
              <a:rPr lang="en-US" dirty="0">
                <a:solidFill>
                  <a:schemeClr val="tx1"/>
                </a:solidFill>
              </a:rPr>
              <a:t>Platooning</a:t>
            </a:r>
          </a:p>
        </p:txBody>
      </p:sp>
      <p:sp>
        <p:nvSpPr>
          <p:cNvPr id="48" name="TextBox 47">
            <a:extLst>
              <a:ext uri="{FF2B5EF4-FFF2-40B4-BE49-F238E27FC236}">
                <a16:creationId xmlns:a16="http://schemas.microsoft.com/office/drawing/2014/main" id="{56B0E927-7CBD-8749-A231-D42FC208C439}"/>
              </a:ext>
            </a:extLst>
          </p:cNvPr>
          <p:cNvSpPr txBox="1"/>
          <p:nvPr/>
        </p:nvSpPr>
        <p:spPr>
          <a:xfrm>
            <a:off x="4068158" y="5543012"/>
            <a:ext cx="1345240" cy="830997"/>
          </a:xfrm>
          <a:prstGeom prst="rect">
            <a:avLst/>
          </a:prstGeom>
          <a:noFill/>
        </p:spPr>
        <p:txBody>
          <a:bodyPr wrap="none" rtlCol="0">
            <a:spAutoFit/>
          </a:bodyPr>
          <a:lstStyle/>
          <a:p>
            <a:r>
              <a:rPr lang="en-US" dirty="0">
                <a:solidFill>
                  <a:schemeClr val="tx1"/>
                </a:solidFill>
              </a:rPr>
              <a:t>Extended</a:t>
            </a:r>
          </a:p>
          <a:p>
            <a:r>
              <a:rPr lang="en-US" dirty="0">
                <a:solidFill>
                  <a:schemeClr val="tx1"/>
                </a:solidFill>
              </a:rPr>
              <a:t>Sensors</a:t>
            </a:r>
          </a:p>
        </p:txBody>
      </p:sp>
      <p:sp>
        <p:nvSpPr>
          <p:cNvPr id="52" name="TextBox 51">
            <a:extLst>
              <a:ext uri="{FF2B5EF4-FFF2-40B4-BE49-F238E27FC236}">
                <a16:creationId xmlns:a16="http://schemas.microsoft.com/office/drawing/2014/main" id="{A1847F4C-2E36-BF4D-A203-2A4A1C9A858C}"/>
              </a:ext>
            </a:extLst>
          </p:cNvPr>
          <p:cNvSpPr txBox="1"/>
          <p:nvPr/>
        </p:nvSpPr>
        <p:spPr>
          <a:xfrm>
            <a:off x="9594787" y="3699054"/>
            <a:ext cx="2465740" cy="461665"/>
          </a:xfrm>
          <a:prstGeom prst="rect">
            <a:avLst/>
          </a:prstGeom>
          <a:noFill/>
        </p:spPr>
        <p:txBody>
          <a:bodyPr wrap="none" rtlCol="0">
            <a:spAutoFit/>
          </a:bodyPr>
          <a:lstStyle/>
          <a:p>
            <a:r>
              <a:rPr lang="en-US" dirty="0">
                <a:solidFill>
                  <a:schemeClr val="tx1"/>
                </a:solidFill>
              </a:rPr>
              <a:t>Advanced Driving</a:t>
            </a:r>
          </a:p>
        </p:txBody>
      </p:sp>
      <p:sp>
        <p:nvSpPr>
          <p:cNvPr id="53" name="TextBox 52">
            <a:extLst>
              <a:ext uri="{FF2B5EF4-FFF2-40B4-BE49-F238E27FC236}">
                <a16:creationId xmlns:a16="http://schemas.microsoft.com/office/drawing/2014/main" id="{577796D2-DA98-7944-8734-0811F7C5C6D5}"/>
              </a:ext>
            </a:extLst>
          </p:cNvPr>
          <p:cNvSpPr txBox="1"/>
          <p:nvPr/>
        </p:nvSpPr>
        <p:spPr>
          <a:xfrm>
            <a:off x="9594787" y="5520522"/>
            <a:ext cx="2173993" cy="461665"/>
          </a:xfrm>
          <a:prstGeom prst="rect">
            <a:avLst/>
          </a:prstGeom>
          <a:noFill/>
        </p:spPr>
        <p:txBody>
          <a:bodyPr wrap="none" rtlCol="0">
            <a:spAutoFit/>
          </a:bodyPr>
          <a:lstStyle/>
          <a:p>
            <a:r>
              <a:rPr lang="en-US" dirty="0">
                <a:solidFill>
                  <a:schemeClr val="tx1"/>
                </a:solidFill>
              </a:rPr>
              <a:t>Remote Driving</a:t>
            </a:r>
          </a:p>
        </p:txBody>
      </p:sp>
      <p:sp>
        <p:nvSpPr>
          <p:cNvPr id="54" name="TextBox 53">
            <a:extLst>
              <a:ext uri="{FF2B5EF4-FFF2-40B4-BE49-F238E27FC236}">
                <a16:creationId xmlns:a16="http://schemas.microsoft.com/office/drawing/2014/main" id="{6A7D9A11-6EAA-6D48-946E-885D3ADC2417}"/>
              </a:ext>
            </a:extLst>
          </p:cNvPr>
          <p:cNvSpPr txBox="1"/>
          <p:nvPr/>
        </p:nvSpPr>
        <p:spPr>
          <a:xfrm>
            <a:off x="9830276" y="6150472"/>
            <a:ext cx="856325" cy="276999"/>
          </a:xfrm>
          <a:prstGeom prst="rect">
            <a:avLst/>
          </a:prstGeom>
          <a:noFill/>
        </p:spPr>
        <p:txBody>
          <a:bodyPr wrap="none" rtlCol="0">
            <a:spAutoFit/>
          </a:bodyPr>
          <a:lstStyle/>
          <a:p>
            <a:r>
              <a:rPr lang="en-US" sz="1200" dirty="0">
                <a:solidFill>
                  <a:schemeClr val="tx1"/>
                </a:solidFill>
              </a:rPr>
              <a:t>Source LG</a:t>
            </a:r>
          </a:p>
        </p:txBody>
      </p:sp>
    </p:spTree>
    <p:extLst>
      <p:ext uri="{BB962C8B-B14F-4D97-AF65-F5344CB8AC3E}">
        <p14:creationId xmlns:p14="http://schemas.microsoft.com/office/powerpoint/2010/main" val="32141851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569028"/>
            <a:ext cx="10970685" cy="60960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Side-Link. Enhanced V2X KPI</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sp>
        <p:nvSpPr>
          <p:cNvPr id="27" name="TextBox 26">
            <a:extLst>
              <a:ext uri="{FF2B5EF4-FFF2-40B4-BE49-F238E27FC236}">
                <a16:creationId xmlns:a16="http://schemas.microsoft.com/office/drawing/2014/main" id="{7E425ED7-B8AA-C542-A85B-C740C2A25D9F}"/>
              </a:ext>
            </a:extLst>
          </p:cNvPr>
          <p:cNvSpPr txBox="1"/>
          <p:nvPr/>
        </p:nvSpPr>
        <p:spPr>
          <a:xfrm>
            <a:off x="1940236" y="6519540"/>
            <a:ext cx="1317412" cy="276999"/>
          </a:xfrm>
          <a:prstGeom prst="rect">
            <a:avLst/>
          </a:prstGeom>
          <a:noFill/>
        </p:spPr>
        <p:txBody>
          <a:bodyPr wrap="none" rtlCol="0">
            <a:spAutoFit/>
          </a:bodyPr>
          <a:lstStyle/>
          <a:p>
            <a:r>
              <a:rPr lang="en-US" sz="1200" dirty="0">
                <a:solidFill>
                  <a:schemeClr val="tx1"/>
                </a:solidFill>
              </a:rPr>
              <a:t>* 3GPP, TS22.866</a:t>
            </a:r>
          </a:p>
        </p:txBody>
      </p:sp>
      <p:graphicFrame>
        <p:nvGraphicFramePr>
          <p:cNvPr id="2" name="Table 2">
            <a:extLst>
              <a:ext uri="{FF2B5EF4-FFF2-40B4-BE49-F238E27FC236}">
                <a16:creationId xmlns:a16="http://schemas.microsoft.com/office/drawing/2014/main" id="{72DF77C6-AA8F-A940-BBB7-8CA92F04AEB3}"/>
              </a:ext>
            </a:extLst>
          </p:cNvPr>
          <p:cNvGraphicFramePr>
            <a:graphicFrameLocks noGrp="1"/>
          </p:cNvGraphicFramePr>
          <p:nvPr>
            <p:extLst>
              <p:ext uri="{D42A27DB-BD31-4B8C-83A1-F6EECF244321}">
                <p14:modId xmlns:p14="http://schemas.microsoft.com/office/powerpoint/2010/main" val="667237597"/>
              </p:ext>
            </p:extLst>
          </p:nvPr>
        </p:nvGraphicFramePr>
        <p:xfrm>
          <a:off x="1143000" y="1828800"/>
          <a:ext cx="8763000" cy="212344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764257317"/>
                    </a:ext>
                  </a:extLst>
                </a:gridCol>
                <a:gridCol w="1600200">
                  <a:extLst>
                    <a:ext uri="{9D8B030D-6E8A-4147-A177-3AD203B41FA5}">
                      <a16:colId xmlns:a16="http://schemas.microsoft.com/office/drawing/2014/main" val="875992357"/>
                    </a:ext>
                  </a:extLst>
                </a:gridCol>
                <a:gridCol w="1752600">
                  <a:extLst>
                    <a:ext uri="{9D8B030D-6E8A-4147-A177-3AD203B41FA5}">
                      <a16:colId xmlns:a16="http://schemas.microsoft.com/office/drawing/2014/main" val="2030771639"/>
                    </a:ext>
                  </a:extLst>
                </a:gridCol>
                <a:gridCol w="1593273">
                  <a:extLst>
                    <a:ext uri="{9D8B030D-6E8A-4147-A177-3AD203B41FA5}">
                      <a16:colId xmlns:a16="http://schemas.microsoft.com/office/drawing/2014/main" val="2451269955"/>
                    </a:ext>
                  </a:extLst>
                </a:gridCol>
                <a:gridCol w="1911927">
                  <a:extLst>
                    <a:ext uri="{9D8B030D-6E8A-4147-A177-3AD203B41FA5}">
                      <a16:colId xmlns:a16="http://schemas.microsoft.com/office/drawing/2014/main" val="1899307780"/>
                    </a:ext>
                  </a:extLst>
                </a:gridCol>
              </a:tblGrid>
              <a:tr h="370840">
                <a:tc>
                  <a:txBody>
                    <a:bodyPr/>
                    <a:lstStyle/>
                    <a:p>
                      <a:pPr algn="ctr"/>
                      <a:endParaRPr lang="en-US" dirty="0"/>
                    </a:p>
                  </a:txBody>
                  <a:tcPr/>
                </a:tc>
                <a:tc>
                  <a:txBody>
                    <a:bodyPr/>
                    <a:lstStyle/>
                    <a:p>
                      <a:pPr algn="ctr"/>
                      <a:r>
                        <a:rPr lang="en-US" dirty="0"/>
                        <a:t>Latency</a:t>
                      </a:r>
                    </a:p>
                    <a:p>
                      <a:pPr algn="ctr"/>
                      <a:r>
                        <a:rPr lang="en-US" dirty="0"/>
                        <a:t>[</a:t>
                      </a:r>
                      <a:r>
                        <a:rPr lang="en-US" dirty="0" err="1"/>
                        <a:t>ms</a:t>
                      </a:r>
                      <a:r>
                        <a:rPr lang="en-US" dirty="0"/>
                        <a:t>]</a:t>
                      </a:r>
                    </a:p>
                  </a:txBody>
                  <a:tcPr/>
                </a:tc>
                <a:tc>
                  <a:txBody>
                    <a:bodyPr/>
                    <a:lstStyle/>
                    <a:p>
                      <a:pPr algn="ctr"/>
                      <a:r>
                        <a:rPr lang="en-US" dirty="0"/>
                        <a:t>Reliability</a:t>
                      </a:r>
                    </a:p>
                    <a:p>
                      <a:pPr algn="ctr"/>
                      <a:r>
                        <a:rPr lang="en-US" dirty="0"/>
                        <a:t>[%]</a:t>
                      </a:r>
                    </a:p>
                  </a:txBody>
                  <a:tcPr/>
                </a:tc>
                <a:tc>
                  <a:txBody>
                    <a:bodyPr/>
                    <a:lstStyle/>
                    <a:p>
                      <a:pPr algn="ctr"/>
                      <a:r>
                        <a:rPr lang="en-US" dirty="0"/>
                        <a:t>Data Rate</a:t>
                      </a:r>
                    </a:p>
                    <a:p>
                      <a:pPr algn="ctr"/>
                      <a:r>
                        <a:rPr lang="en-US" dirty="0"/>
                        <a:t>[Mbps]</a:t>
                      </a:r>
                    </a:p>
                  </a:txBody>
                  <a:tcPr/>
                </a:tc>
                <a:tc>
                  <a:txBody>
                    <a:bodyPr/>
                    <a:lstStyle/>
                    <a:p>
                      <a:pPr algn="ctr"/>
                      <a:r>
                        <a:rPr lang="en-US" dirty="0" err="1"/>
                        <a:t>CommunicationRange</a:t>
                      </a:r>
                      <a:r>
                        <a:rPr lang="en-US" dirty="0"/>
                        <a:t> [m]</a:t>
                      </a:r>
                    </a:p>
                  </a:txBody>
                  <a:tcPr/>
                </a:tc>
                <a:extLst>
                  <a:ext uri="{0D108BD9-81ED-4DB2-BD59-A6C34878D82A}">
                    <a16:rowId xmlns:a16="http://schemas.microsoft.com/office/drawing/2014/main" val="103314775"/>
                  </a:ext>
                </a:extLst>
              </a:tr>
              <a:tr h="370840">
                <a:tc>
                  <a:txBody>
                    <a:bodyPr/>
                    <a:lstStyle/>
                    <a:p>
                      <a:pPr algn="l"/>
                      <a:r>
                        <a:rPr lang="en-US" dirty="0"/>
                        <a:t>Platooning</a:t>
                      </a:r>
                    </a:p>
                  </a:txBody>
                  <a:tcPr/>
                </a:tc>
                <a:tc>
                  <a:txBody>
                    <a:bodyPr/>
                    <a:lstStyle/>
                    <a:p>
                      <a:pPr algn="ctr"/>
                      <a:r>
                        <a:rPr lang="en-US" dirty="0"/>
                        <a:t>10-25</a:t>
                      </a:r>
                    </a:p>
                  </a:txBody>
                  <a:tcPr/>
                </a:tc>
                <a:tc>
                  <a:txBody>
                    <a:bodyPr/>
                    <a:lstStyle/>
                    <a:p>
                      <a:pPr algn="ctr"/>
                      <a:r>
                        <a:rPr lang="en-US" dirty="0"/>
                        <a:t>90-99.99</a:t>
                      </a:r>
                    </a:p>
                  </a:txBody>
                  <a:tcPr/>
                </a:tc>
                <a:tc>
                  <a:txBody>
                    <a:bodyPr/>
                    <a:lstStyle/>
                    <a:p>
                      <a:pPr algn="ctr"/>
                      <a:r>
                        <a:rPr lang="en-US" dirty="0"/>
                        <a:t>Up to 65</a:t>
                      </a:r>
                    </a:p>
                  </a:txBody>
                  <a:tcPr/>
                </a:tc>
                <a:tc>
                  <a:txBody>
                    <a:bodyPr/>
                    <a:lstStyle/>
                    <a:p>
                      <a:pPr algn="ctr"/>
                      <a:r>
                        <a:rPr lang="en-US" dirty="0"/>
                        <a:t>~80</a:t>
                      </a:r>
                    </a:p>
                  </a:txBody>
                  <a:tcPr/>
                </a:tc>
                <a:extLst>
                  <a:ext uri="{0D108BD9-81ED-4DB2-BD59-A6C34878D82A}">
                    <a16:rowId xmlns:a16="http://schemas.microsoft.com/office/drawing/2014/main" val="1361082942"/>
                  </a:ext>
                </a:extLst>
              </a:tr>
              <a:tr h="370840">
                <a:tc>
                  <a:txBody>
                    <a:bodyPr/>
                    <a:lstStyle/>
                    <a:p>
                      <a:pPr algn="l"/>
                      <a:r>
                        <a:rPr lang="en-US" dirty="0"/>
                        <a:t>Advanced driving</a:t>
                      </a:r>
                    </a:p>
                  </a:txBody>
                  <a:tcPr/>
                </a:tc>
                <a:tc>
                  <a:txBody>
                    <a:bodyPr/>
                    <a:lstStyle/>
                    <a:p>
                      <a:pPr algn="ctr"/>
                      <a:r>
                        <a:rPr lang="en-US" dirty="0"/>
                        <a:t>~3-100</a:t>
                      </a:r>
                    </a:p>
                  </a:txBody>
                  <a:tcPr/>
                </a:tc>
                <a:tc>
                  <a:txBody>
                    <a:bodyPr/>
                    <a:lstStyle/>
                    <a:p>
                      <a:pPr algn="ctr"/>
                      <a:r>
                        <a:rPr lang="en-US" dirty="0"/>
                        <a:t>~99.99-99.999</a:t>
                      </a:r>
                    </a:p>
                  </a:txBody>
                  <a:tcPr/>
                </a:tc>
                <a:tc>
                  <a:txBody>
                    <a:bodyPr/>
                    <a:lstStyle/>
                    <a:p>
                      <a:pPr algn="ctr"/>
                      <a:r>
                        <a:rPr lang="en-US" dirty="0"/>
                        <a:t>Up to 50 (DL) </a:t>
                      </a:r>
                    </a:p>
                  </a:txBody>
                  <a:tcPr/>
                </a:tc>
                <a:tc>
                  <a:txBody>
                    <a:bodyPr/>
                    <a:lstStyle/>
                    <a:p>
                      <a:pPr algn="ctr"/>
                      <a:r>
                        <a:rPr lang="en-US" dirty="0"/>
                        <a:t>~500</a:t>
                      </a:r>
                    </a:p>
                  </a:txBody>
                  <a:tcPr/>
                </a:tc>
                <a:extLst>
                  <a:ext uri="{0D108BD9-81ED-4DB2-BD59-A6C34878D82A}">
                    <a16:rowId xmlns:a16="http://schemas.microsoft.com/office/drawing/2014/main" val="2826041961"/>
                  </a:ext>
                </a:extLst>
              </a:tr>
              <a:tr h="370840">
                <a:tc>
                  <a:txBody>
                    <a:bodyPr/>
                    <a:lstStyle/>
                    <a:p>
                      <a:pPr algn="l"/>
                      <a:r>
                        <a:rPr lang="en-US" dirty="0"/>
                        <a:t>Extended sensors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~3-100</a:t>
                      </a:r>
                    </a:p>
                  </a:txBody>
                  <a:tcPr/>
                </a:tc>
                <a:tc>
                  <a:txBody>
                    <a:bodyPr/>
                    <a:lstStyle/>
                    <a:p>
                      <a:pPr algn="ctr"/>
                      <a:r>
                        <a:rPr lang="en-US" dirty="0"/>
                        <a:t>~90-99.999</a:t>
                      </a:r>
                    </a:p>
                  </a:txBody>
                  <a:tcPr/>
                </a:tc>
                <a:tc>
                  <a:txBody>
                    <a:bodyPr/>
                    <a:lstStyle/>
                    <a:p>
                      <a:pPr algn="ctr"/>
                      <a:r>
                        <a:rPr lang="en-US" dirty="0"/>
                        <a:t>25</a:t>
                      </a:r>
                    </a:p>
                  </a:txBody>
                  <a:tcPr/>
                </a:tc>
                <a:tc>
                  <a:txBody>
                    <a:bodyPr/>
                    <a:lstStyle/>
                    <a:p>
                      <a:pPr algn="ctr"/>
                      <a:r>
                        <a:rPr lang="en-US" dirty="0"/>
                        <a:t>Up to 1000</a:t>
                      </a:r>
                    </a:p>
                  </a:txBody>
                  <a:tcPr/>
                </a:tc>
                <a:extLst>
                  <a:ext uri="{0D108BD9-81ED-4DB2-BD59-A6C34878D82A}">
                    <a16:rowId xmlns:a16="http://schemas.microsoft.com/office/drawing/2014/main" val="3620876832"/>
                  </a:ext>
                </a:extLst>
              </a:tr>
              <a:tr h="370840">
                <a:tc>
                  <a:txBody>
                    <a:bodyPr/>
                    <a:lstStyle/>
                    <a:p>
                      <a:pPr algn="l"/>
                      <a:r>
                        <a:rPr lang="en-US" dirty="0"/>
                        <a:t>Remote driving</a:t>
                      </a:r>
                    </a:p>
                  </a:txBody>
                  <a:tcPr/>
                </a:tc>
                <a:tc>
                  <a:txBody>
                    <a:bodyPr/>
                    <a:lstStyle/>
                    <a:p>
                      <a:pPr algn="ctr"/>
                      <a:r>
                        <a:rPr lang="en-US" dirty="0"/>
                        <a:t>Up to 20</a:t>
                      </a:r>
                    </a:p>
                  </a:txBody>
                  <a:tcPr/>
                </a:tc>
                <a:tc>
                  <a:txBody>
                    <a:bodyPr/>
                    <a:lstStyle/>
                    <a:p>
                      <a:pPr algn="ctr"/>
                      <a:r>
                        <a:rPr lang="en-US" dirty="0"/>
                        <a:t>~99.999</a:t>
                      </a:r>
                    </a:p>
                  </a:txBody>
                  <a:tcPr/>
                </a:tc>
                <a:tc>
                  <a:txBody>
                    <a:bodyPr/>
                    <a:lstStyle/>
                    <a:p>
                      <a:pPr algn="ctr"/>
                      <a:r>
                        <a:rPr lang="en-US" dirty="0"/>
                        <a:t>1/25 (DL/UL)</a:t>
                      </a:r>
                    </a:p>
                  </a:txBody>
                  <a:tcPr/>
                </a:tc>
                <a:tc>
                  <a:txBody>
                    <a:bodyPr/>
                    <a:lstStyle/>
                    <a:p>
                      <a:pPr algn="ctr"/>
                      <a:endParaRPr lang="en-US" dirty="0"/>
                    </a:p>
                  </a:txBody>
                  <a:tcPr/>
                </a:tc>
                <a:extLst>
                  <a:ext uri="{0D108BD9-81ED-4DB2-BD59-A6C34878D82A}">
                    <a16:rowId xmlns:a16="http://schemas.microsoft.com/office/drawing/2014/main" val="3170447384"/>
                  </a:ext>
                </a:extLst>
              </a:tr>
            </a:tbl>
          </a:graphicData>
        </a:graphic>
      </p:graphicFrame>
      <p:sp>
        <p:nvSpPr>
          <p:cNvPr id="9" name="TextBox 8">
            <a:extLst>
              <a:ext uri="{FF2B5EF4-FFF2-40B4-BE49-F238E27FC236}">
                <a16:creationId xmlns:a16="http://schemas.microsoft.com/office/drawing/2014/main" id="{736788B9-2BD5-BA4B-A96D-458B32553B1F}"/>
              </a:ext>
            </a:extLst>
          </p:cNvPr>
          <p:cNvSpPr txBox="1"/>
          <p:nvPr/>
        </p:nvSpPr>
        <p:spPr>
          <a:xfrm>
            <a:off x="0" y="5005057"/>
            <a:ext cx="12207188" cy="830997"/>
          </a:xfrm>
          <a:prstGeom prst="rect">
            <a:avLst/>
          </a:prstGeom>
          <a:noFill/>
        </p:spPr>
        <p:txBody>
          <a:bodyPr wrap="none" rtlCol="0">
            <a:spAutoFit/>
          </a:bodyPr>
          <a:lstStyle/>
          <a:p>
            <a:r>
              <a:rPr lang="en-US" dirty="0">
                <a:solidFill>
                  <a:srgbClr val="FF0000"/>
                </a:solidFill>
              </a:rPr>
              <a:t>The high data rates backed by high reliability requirements may additionally increase the medium</a:t>
            </a:r>
          </a:p>
          <a:p>
            <a:r>
              <a:rPr lang="en-US" dirty="0">
                <a:solidFill>
                  <a:srgbClr val="FF0000"/>
                </a:solidFill>
              </a:rPr>
              <a:t>occupancy in unlicensed spectra. </a:t>
            </a:r>
          </a:p>
        </p:txBody>
      </p:sp>
    </p:spTree>
    <p:extLst>
      <p:ext uri="{BB962C8B-B14F-4D97-AF65-F5344CB8AC3E}">
        <p14:creationId xmlns:p14="http://schemas.microsoft.com/office/powerpoint/2010/main" val="16513804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569028"/>
            <a:ext cx="10970685" cy="60960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Side-Link. Main modes of Operation</a:t>
            </a:r>
          </a:p>
        </p:txBody>
      </p:sp>
      <p:sp>
        <p:nvSpPr>
          <p:cNvPr id="5122" name="Rectangle 2"/>
          <p:cNvSpPr>
            <a:spLocks noGrp="1" noChangeArrowheads="1"/>
          </p:cNvSpPr>
          <p:nvPr>
            <p:ph idx="1"/>
          </p:nvPr>
        </p:nvSpPr>
        <p:spPr>
          <a:xfrm>
            <a:off x="152400" y="4764972"/>
            <a:ext cx="11658600" cy="1524000"/>
          </a:xfrm>
          <a:ln/>
        </p:spPr>
        <p:txBody>
          <a:bodyPr/>
          <a:lstStyle/>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Side-Link developed a new PHY (new transport and PHY channels) and IP Stack </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Of specific interest for this discussion is the out-of-coverage operation, based mostly on the better availability of UL resources, developing UE to UE communication.</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Initial spectrum support: 5.885-5.925GHz</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pic>
        <p:nvPicPr>
          <p:cNvPr id="7" name="Picture 6" descr="Diagram&#10;&#10;Description automatically generated">
            <a:extLst>
              <a:ext uri="{FF2B5EF4-FFF2-40B4-BE49-F238E27FC236}">
                <a16:creationId xmlns:a16="http://schemas.microsoft.com/office/drawing/2014/main" id="{EE4C51C5-C77C-234C-9260-A64E74996E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980" y="1377260"/>
            <a:ext cx="4281621" cy="2432739"/>
          </a:xfrm>
          <a:prstGeom prst="rect">
            <a:avLst/>
          </a:prstGeom>
        </p:spPr>
      </p:pic>
      <p:sp>
        <p:nvSpPr>
          <p:cNvPr id="8" name="TextBox 7">
            <a:extLst>
              <a:ext uri="{FF2B5EF4-FFF2-40B4-BE49-F238E27FC236}">
                <a16:creationId xmlns:a16="http://schemas.microsoft.com/office/drawing/2014/main" id="{45DB29C8-C613-D74A-BDAF-246FA657BBA1}"/>
              </a:ext>
            </a:extLst>
          </p:cNvPr>
          <p:cNvSpPr txBox="1"/>
          <p:nvPr/>
        </p:nvSpPr>
        <p:spPr>
          <a:xfrm>
            <a:off x="3581400" y="3974335"/>
            <a:ext cx="3698448" cy="400110"/>
          </a:xfrm>
          <a:prstGeom prst="rect">
            <a:avLst/>
          </a:prstGeom>
          <a:noFill/>
        </p:spPr>
        <p:txBody>
          <a:bodyPr wrap="none" rtlCol="0">
            <a:spAutoFit/>
          </a:bodyPr>
          <a:lstStyle/>
          <a:p>
            <a:r>
              <a:rPr lang="en-US" sz="2000" dirty="0">
                <a:solidFill>
                  <a:schemeClr val="tx1"/>
                </a:solidFill>
              </a:rPr>
              <a:t>Side-Link Modes of Operation [2]</a:t>
            </a:r>
          </a:p>
        </p:txBody>
      </p:sp>
      <p:sp>
        <p:nvSpPr>
          <p:cNvPr id="9" name="TextBox 8">
            <a:extLst>
              <a:ext uri="{FF2B5EF4-FFF2-40B4-BE49-F238E27FC236}">
                <a16:creationId xmlns:a16="http://schemas.microsoft.com/office/drawing/2014/main" id="{978B065A-EA96-5F43-A673-C7AC0BB36128}"/>
              </a:ext>
            </a:extLst>
          </p:cNvPr>
          <p:cNvSpPr txBox="1"/>
          <p:nvPr/>
        </p:nvSpPr>
        <p:spPr>
          <a:xfrm>
            <a:off x="1143000" y="2514600"/>
            <a:ext cx="1653017" cy="461665"/>
          </a:xfrm>
          <a:prstGeom prst="rect">
            <a:avLst/>
          </a:prstGeom>
          <a:noFill/>
        </p:spPr>
        <p:txBody>
          <a:bodyPr wrap="none" rtlCol="0">
            <a:spAutoFit/>
          </a:bodyPr>
          <a:lstStyle/>
          <a:p>
            <a:r>
              <a:rPr lang="en-US" dirty="0">
                <a:solidFill>
                  <a:schemeClr val="tx1"/>
                </a:solidFill>
              </a:rPr>
              <a:t>In-coverage</a:t>
            </a:r>
          </a:p>
        </p:txBody>
      </p:sp>
      <p:sp>
        <p:nvSpPr>
          <p:cNvPr id="13" name="TextBox 12">
            <a:extLst>
              <a:ext uri="{FF2B5EF4-FFF2-40B4-BE49-F238E27FC236}">
                <a16:creationId xmlns:a16="http://schemas.microsoft.com/office/drawing/2014/main" id="{0BE1D982-2EA0-D241-BCCA-8C42410443F4}"/>
              </a:ext>
            </a:extLst>
          </p:cNvPr>
          <p:cNvSpPr txBox="1"/>
          <p:nvPr/>
        </p:nvSpPr>
        <p:spPr>
          <a:xfrm>
            <a:off x="8610600" y="2362796"/>
            <a:ext cx="2217274" cy="461665"/>
          </a:xfrm>
          <a:prstGeom prst="rect">
            <a:avLst/>
          </a:prstGeom>
          <a:noFill/>
        </p:spPr>
        <p:txBody>
          <a:bodyPr wrap="none" rtlCol="0">
            <a:spAutoFit/>
          </a:bodyPr>
          <a:lstStyle/>
          <a:p>
            <a:r>
              <a:rPr lang="en-US" dirty="0">
                <a:solidFill>
                  <a:schemeClr val="tx1"/>
                </a:solidFill>
              </a:rPr>
              <a:t>Out-of-coverage</a:t>
            </a:r>
          </a:p>
        </p:txBody>
      </p:sp>
    </p:spTree>
    <p:extLst>
      <p:ext uri="{BB962C8B-B14F-4D97-AF65-F5344CB8AC3E}">
        <p14:creationId xmlns:p14="http://schemas.microsoft.com/office/powerpoint/2010/main" val="24359880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606424"/>
            <a:ext cx="10970685" cy="57220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Rel</a:t>
            </a:r>
            <a:r>
              <a:rPr lang="en-GB" dirty="0"/>
              <a:t> 18 Side-Link</a:t>
            </a:r>
          </a:p>
        </p:txBody>
      </p:sp>
      <p:sp>
        <p:nvSpPr>
          <p:cNvPr id="5122" name="Rectangle 2"/>
          <p:cNvSpPr>
            <a:spLocks noGrp="1" noChangeArrowheads="1"/>
          </p:cNvSpPr>
          <p:nvPr>
            <p:ph idx="1"/>
          </p:nvPr>
        </p:nvSpPr>
        <p:spPr>
          <a:xfrm>
            <a:off x="202142" y="1600200"/>
            <a:ext cx="11887200" cy="2895600"/>
          </a:xfrm>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Rel 18 intends to expand [3] the commercial applications, identifying two key new requirements:</a:t>
            </a:r>
          </a:p>
          <a:p>
            <a:pPr lvl="0" fontAlgn="auto" latinLnBrk="1">
              <a:buFont typeface="Wingdings" pitchFamily="2" charset="2"/>
              <a:buChar char="§"/>
            </a:pPr>
            <a:r>
              <a:rPr lang="en-GB" sz="2000" b="0" dirty="0"/>
              <a:t>Increased </a:t>
            </a:r>
            <a:r>
              <a:rPr lang="en-GB" sz="2000" b="0" dirty="0" err="1"/>
              <a:t>sidelink</a:t>
            </a:r>
            <a:r>
              <a:rPr lang="en-GB" sz="2000" b="0" dirty="0"/>
              <a:t> data rate </a:t>
            </a:r>
            <a:endParaRPr lang="en-US" sz="2000" b="0" dirty="0"/>
          </a:p>
          <a:p>
            <a:pPr lvl="0" fontAlgn="auto" latinLnBrk="1">
              <a:buFont typeface="Wingdings" pitchFamily="2" charset="2"/>
              <a:buChar char="§"/>
            </a:pPr>
            <a:r>
              <a:rPr lang="en-GB" sz="2000" b="0" dirty="0"/>
              <a:t>Support of new carrier frequencies (carrier aggregation) for Side-Link</a:t>
            </a:r>
          </a:p>
          <a:p>
            <a:pPr marL="0" lvl="0" indent="0" fontAlgn="auto" latinLnBrk="1"/>
            <a:r>
              <a:rPr lang="en-GB" sz="2000" b="0" dirty="0"/>
              <a:t>The increased data rate is driven by new applications, like sensor video information, shared between vehicles with high degree of automation. The expected data rates, go beyond what was specified by NR </a:t>
            </a:r>
            <a:r>
              <a:rPr lang="en-GB" sz="2000" b="0" dirty="0" err="1"/>
              <a:t>Rel</a:t>
            </a:r>
            <a:r>
              <a:rPr lang="en-GB" sz="2000" b="0" dirty="0"/>
              <a:t> 17.</a:t>
            </a:r>
          </a:p>
          <a:p>
            <a:pPr marL="0" lvl="0" indent="0" fontAlgn="auto" latinLnBrk="1"/>
            <a:r>
              <a:rPr lang="en-GB" sz="2000" b="0" dirty="0"/>
              <a:t>The adopted solution addressing these new requirements expands SL operation onto unlicensed spectra (SL-U), for both Modes 1 and 2.</a:t>
            </a:r>
          </a:p>
          <a:p>
            <a:pPr marL="0" lvl="0" indent="0" fontAlgn="auto" latinLnBrk="1"/>
            <a:r>
              <a:rPr lang="en-GB" sz="2000" b="0" dirty="0"/>
              <a:t>Following heavy negotiations, SL-U channel access mechanism has been confined to the NR-U frame-work.</a:t>
            </a:r>
          </a:p>
          <a:p>
            <a:pPr marL="0" lvl="0" indent="0" fontAlgn="auto" latinLnBrk="1"/>
            <a:r>
              <a:rPr lang="en-GB" sz="2000" b="0" dirty="0"/>
              <a:t>However, if NR-U will not properly support SL-U requirements, then SL-U WG will make further </a:t>
            </a:r>
          </a:p>
          <a:p>
            <a:pPr marL="0" lvl="0" indent="0" fontAlgn="auto" latinLnBrk="1"/>
            <a:r>
              <a:rPr lang="en-GB" sz="2000" b="0" dirty="0"/>
              <a:t>recommendations to RAN Plenary, potentially re-opening NR-U for further changes.</a:t>
            </a:r>
          </a:p>
          <a:p>
            <a:pPr marL="0" lvl="0" indent="0" fontAlgn="auto" latinLnBrk="1"/>
            <a:r>
              <a:rPr lang="en-GB" sz="2000" b="0" dirty="0"/>
              <a:t>Intended bands of unlicensed operation: n46 (5150-5925MHz)  and n96 (5925-7125MHz)/n102</a:t>
            </a:r>
            <a:endParaRPr lang="en-US" sz="2000" b="0" dirty="0"/>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spTree>
    <p:extLst>
      <p:ext uri="{BB962C8B-B14F-4D97-AF65-F5344CB8AC3E}">
        <p14:creationId xmlns:p14="http://schemas.microsoft.com/office/powerpoint/2010/main" val="4555869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606424"/>
            <a:ext cx="10970685" cy="57220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Rel</a:t>
            </a:r>
            <a:r>
              <a:rPr lang="en-GB" dirty="0"/>
              <a:t> 18 SL-U. Possible Coverage Scenarios</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sp>
        <p:nvSpPr>
          <p:cNvPr id="16" name="Rectangle 2">
            <a:extLst>
              <a:ext uri="{FF2B5EF4-FFF2-40B4-BE49-F238E27FC236}">
                <a16:creationId xmlns:a16="http://schemas.microsoft.com/office/drawing/2014/main" id="{B7BBE492-E940-0945-8DDC-A94B865B51F4}"/>
              </a:ext>
            </a:extLst>
          </p:cNvPr>
          <p:cNvSpPr>
            <a:spLocks noGrp="1" noChangeArrowheads="1"/>
          </p:cNvSpPr>
          <p:nvPr>
            <p:ph idx="1"/>
          </p:nvPr>
        </p:nvSpPr>
        <p:spPr>
          <a:xfrm>
            <a:off x="4114800" y="1234216"/>
            <a:ext cx="7924800" cy="4099784"/>
          </a:xfrm>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 Studied by NR-U</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UE01 connected to gNB01 and also within the AP01 coverage</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 Studied by 5G SL</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UE03 connected to UE04 (ITS 5.9 GHz spectrum)</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C. Not studied neither by NR-U nor by NR SL</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C1. Partial NR-U and Wi-Fi coverage</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UE01 covered by </a:t>
            </a:r>
            <a:r>
              <a:rPr lang="en-US" sz="1800" b="0" dirty="0" err="1"/>
              <a:t>gNB</a:t>
            </a:r>
            <a:r>
              <a:rPr lang="en-US" sz="1800" b="0" dirty="0"/>
              <a:t> and AP01</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UE02 connected to UE01 and covered only by AP01</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C2. No NR-U coverage and Wi-Fi coverage</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UE03 connected to UE04 (covered by AP01</a:t>
            </a:r>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UE04 connected to UE01 and covered only by AP01</a:t>
            </a:r>
          </a:p>
        </p:txBody>
      </p:sp>
      <p:sp>
        <p:nvSpPr>
          <p:cNvPr id="17" name="TextBox 16">
            <a:extLst>
              <a:ext uri="{FF2B5EF4-FFF2-40B4-BE49-F238E27FC236}">
                <a16:creationId xmlns:a16="http://schemas.microsoft.com/office/drawing/2014/main" id="{5D4C7208-BF07-F748-9A80-502668BB3ECD}"/>
              </a:ext>
            </a:extLst>
          </p:cNvPr>
          <p:cNvSpPr txBox="1"/>
          <p:nvPr/>
        </p:nvSpPr>
        <p:spPr>
          <a:xfrm>
            <a:off x="48082" y="5838420"/>
            <a:ext cx="12283051" cy="1015663"/>
          </a:xfrm>
          <a:prstGeom prst="rect">
            <a:avLst/>
          </a:prstGeom>
          <a:noFill/>
        </p:spPr>
        <p:txBody>
          <a:bodyPr wrap="square" rtlCol="0">
            <a:spAutoFit/>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solidFill>
                  <a:srgbClr val="FF0000"/>
                </a:solidFill>
              </a:rPr>
              <a:t>Dependent on the NR-U and Wi-Fi coverage scenarios, the NR-U specs </a:t>
            </a:r>
            <a:r>
              <a:rPr lang="en-US" sz="2000" dirty="0" err="1">
                <a:solidFill>
                  <a:srgbClr val="FF0000"/>
                </a:solidFill>
              </a:rPr>
              <a:t>workframe</a:t>
            </a:r>
            <a:r>
              <a:rPr lang="en-US" sz="2000" dirty="0">
                <a:solidFill>
                  <a:srgbClr val="FF0000"/>
                </a:solidFill>
              </a:rPr>
              <a:t> may be exceeded, which in return may require NR-U amendments</a:t>
            </a:r>
          </a:p>
          <a:p>
            <a:endParaRPr lang="en-US" sz="2000" dirty="0"/>
          </a:p>
        </p:txBody>
      </p:sp>
      <p:pic>
        <p:nvPicPr>
          <p:cNvPr id="18" name="Picture 17">
            <a:extLst>
              <a:ext uri="{FF2B5EF4-FFF2-40B4-BE49-F238E27FC236}">
                <a16:creationId xmlns:a16="http://schemas.microsoft.com/office/drawing/2014/main" id="{53426417-8B00-D74B-A385-FD429043118A}"/>
              </a:ext>
            </a:extLst>
          </p:cNvPr>
          <p:cNvPicPr>
            <a:picLocks noChangeAspect="1"/>
          </p:cNvPicPr>
          <p:nvPr/>
        </p:nvPicPr>
        <p:blipFill>
          <a:blip r:embed="rId3"/>
          <a:stretch>
            <a:fillRect/>
          </a:stretch>
        </p:blipFill>
        <p:spPr>
          <a:xfrm>
            <a:off x="152400" y="836332"/>
            <a:ext cx="3000499" cy="4895551"/>
          </a:xfrm>
          <a:prstGeom prst="rect">
            <a:avLst/>
          </a:prstGeom>
        </p:spPr>
      </p:pic>
    </p:spTree>
    <p:extLst>
      <p:ext uri="{BB962C8B-B14F-4D97-AF65-F5344CB8AC3E}">
        <p14:creationId xmlns:p14="http://schemas.microsoft.com/office/powerpoint/2010/main" val="38390006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70346" y="606424"/>
            <a:ext cx="10970685" cy="57220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Rel</a:t>
            </a:r>
            <a:r>
              <a:rPr lang="en-GB" dirty="0"/>
              <a:t> 18 Enhanced Positioning</a:t>
            </a:r>
          </a:p>
        </p:txBody>
      </p:sp>
      <p:sp>
        <p:nvSpPr>
          <p:cNvPr id="5122" name="Rectangle 2"/>
          <p:cNvSpPr>
            <a:spLocks noGrp="1" noChangeArrowheads="1"/>
          </p:cNvSpPr>
          <p:nvPr>
            <p:ph idx="1"/>
          </p:nvPr>
        </p:nvSpPr>
        <p:spPr>
          <a:xfrm>
            <a:off x="202142" y="1600200"/>
            <a:ext cx="11887200" cy="2895600"/>
          </a:xfrm>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Rel 18 intends to increase the accuracy of positioning and also add support for new applications (selection):</a:t>
            </a:r>
          </a:p>
          <a:p>
            <a:pPr lvl="0" fontAlgn="auto" latinLnBrk="1">
              <a:buFont typeface="Wingdings" pitchFamily="2" charset="2"/>
              <a:buChar char="§"/>
            </a:pPr>
            <a:r>
              <a:rPr lang="en-GB" sz="2000" b="0" dirty="0"/>
              <a:t>Increased positioning accuracy to cm level, possible based on NR carrier phase measurements (indoor)</a:t>
            </a:r>
          </a:p>
          <a:p>
            <a:pPr lvl="0" fontAlgn="auto" latinLnBrk="1">
              <a:buFont typeface="Wingdings" pitchFamily="2" charset="2"/>
              <a:buChar char="§"/>
            </a:pPr>
            <a:r>
              <a:rPr lang="en-GB" sz="2000" b="0" dirty="0"/>
              <a:t>Support Side-Link positioning</a:t>
            </a:r>
          </a:p>
          <a:p>
            <a:pPr lvl="0" fontAlgn="auto" latinLnBrk="1">
              <a:buFont typeface="Wingdings" pitchFamily="2" charset="2"/>
              <a:buChar char="§"/>
            </a:pPr>
            <a:r>
              <a:rPr lang="en-GB" sz="2000" b="0" dirty="0"/>
              <a:t>Increased accuracy of </a:t>
            </a:r>
            <a:r>
              <a:rPr lang="en-GB" sz="2000" b="0" dirty="0" err="1"/>
              <a:t>iIoT</a:t>
            </a:r>
            <a:r>
              <a:rPr lang="en-GB" sz="2000" b="0" dirty="0"/>
              <a:t> applications (e.g. robotics)</a:t>
            </a:r>
          </a:p>
          <a:p>
            <a:pPr lvl="0" fontAlgn="auto" latinLnBrk="1">
              <a:buFont typeface="Wingdings" pitchFamily="2" charset="2"/>
              <a:buChar char="§"/>
            </a:pPr>
            <a:endParaRPr lang="en-GB" sz="2000" b="0" dirty="0"/>
          </a:p>
          <a:p>
            <a:pPr marL="0" lvl="0" indent="0" fontAlgn="auto" latinLnBrk="1"/>
            <a:r>
              <a:rPr lang="en-GB" sz="2000" b="0" dirty="0"/>
              <a:t>All the above would require higher data rates, possible leading in the future (</a:t>
            </a:r>
            <a:r>
              <a:rPr lang="en-GB" sz="2000" b="0" dirty="0" err="1"/>
              <a:t>Rel</a:t>
            </a:r>
            <a:r>
              <a:rPr lang="en-GB" sz="2000" b="0" dirty="0"/>
              <a:t> 19?) to expand the support to </a:t>
            </a:r>
          </a:p>
          <a:p>
            <a:pPr marL="0" lvl="0" indent="0" fontAlgn="auto" latinLnBrk="1"/>
            <a:r>
              <a:rPr lang="en-GB" sz="2000" b="0" dirty="0"/>
              <a:t>unlicensed spectra.</a:t>
            </a:r>
            <a:endParaRPr lang="en-US" sz="2000" b="0" dirty="0"/>
          </a:p>
          <a:p>
            <a:pP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5" name="Footer Placeholder 4"/>
          <p:cNvSpPr>
            <a:spLocks noGrp="1"/>
          </p:cNvSpPr>
          <p:nvPr>
            <p:ph type="ftr" idx="14"/>
          </p:nvPr>
        </p:nvSpPr>
        <p:spPr/>
        <p:txBody>
          <a:bodyPr/>
          <a:lstStyle/>
          <a:p>
            <a:r>
              <a:rPr lang="en-GB" dirty="0"/>
              <a:t>Dorin Viorel, </a:t>
            </a:r>
            <a:r>
              <a:rPr lang="en-GB" dirty="0" err="1"/>
              <a:t>CableLabs</a:t>
            </a:r>
            <a:endParaRPr lang="en-GB" dirty="0"/>
          </a:p>
        </p:txBody>
      </p:sp>
      <p:sp>
        <p:nvSpPr>
          <p:cNvPr id="4" name="Date Placeholder 3"/>
          <p:cNvSpPr>
            <a:spLocks noGrp="1"/>
          </p:cNvSpPr>
          <p:nvPr>
            <p:ph type="dt" idx="15"/>
          </p:nvPr>
        </p:nvSpPr>
        <p:spPr/>
        <p:txBody>
          <a:bodyPr/>
          <a:lstStyle/>
          <a:p>
            <a:r>
              <a:rPr lang="en-US" dirty="0"/>
              <a:t>2022/01/24</a:t>
            </a:r>
            <a:endParaRPr lang="en-GB" dirty="0"/>
          </a:p>
        </p:txBody>
      </p:sp>
    </p:spTree>
    <p:extLst>
      <p:ext uri="{BB962C8B-B14F-4D97-AF65-F5344CB8AC3E}">
        <p14:creationId xmlns:p14="http://schemas.microsoft.com/office/powerpoint/2010/main" val="2896937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1245</TotalTime>
  <Words>1040</Words>
  <Application>Microsoft Office PowerPoint</Application>
  <PresentationFormat>Widescreen</PresentationFormat>
  <Paragraphs>200</Paragraphs>
  <Slides>11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Times New Roman</vt:lpstr>
      <vt:lpstr>Wingdings</vt:lpstr>
      <vt:lpstr>Office Theme</vt:lpstr>
      <vt:lpstr>Document</vt:lpstr>
      <vt:lpstr>3GPP Coexistence Update</vt:lpstr>
      <vt:lpstr>Abstract</vt:lpstr>
      <vt:lpstr>3GPP Access Technologies in Un-licensed Spectra. Timeline.</vt:lpstr>
      <vt:lpstr>Side-Link. Use Cases [1]</vt:lpstr>
      <vt:lpstr>Side-Link. Enhanced V2X KPI</vt:lpstr>
      <vt:lpstr>Side-Link. Main modes of Operation</vt:lpstr>
      <vt:lpstr>Rel 18 Side-Link</vt:lpstr>
      <vt:lpstr>Rel 18 SL-U. Possible Coverage Scenarios</vt:lpstr>
      <vt:lpstr>Rel 18 Enhanced Positioning</vt:lpstr>
      <vt:lpstr>SL-U Timeline [4]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Dorin Viorel</dc:creator>
  <cp:lastModifiedBy>Andrew Myles (amyles)</cp:lastModifiedBy>
  <cp:revision>22</cp:revision>
  <cp:lastPrinted>1601-01-01T00:00:00Z</cp:lastPrinted>
  <dcterms:created xsi:type="dcterms:W3CDTF">2022-01-23T23:00:30Z</dcterms:created>
  <dcterms:modified xsi:type="dcterms:W3CDTF">2022-01-24T20:32:25Z</dcterms:modified>
</cp:coreProperties>
</file>