
<file path=[Content_Types].xml><?xml version="1.0" encoding="utf-8"?>
<Types xmlns="http://schemas.openxmlformats.org/package/2006/content-types"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2" r:id="rId3"/>
    <p:sldId id="380" r:id="rId4"/>
    <p:sldId id="387" r:id="rId5"/>
    <p:sldId id="388" r:id="rId6"/>
    <p:sldId id="381" r:id="rId7"/>
    <p:sldId id="382" r:id="rId8"/>
    <p:sldId id="390" r:id="rId9"/>
    <p:sldId id="385" r:id="rId10"/>
    <p:sldId id="383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5" autoAdjust="0"/>
    <p:restoredTop sz="86410" autoAdjust="0"/>
  </p:normalViewPr>
  <p:slideViewPr>
    <p:cSldViewPr>
      <p:cViewPr varScale="1">
        <p:scale>
          <a:sx n="81" d="100"/>
          <a:sy n="81" d="100"/>
        </p:scale>
        <p:origin x="16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42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AF28EB-3E6B-495A-90E6-3B2B5A04371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524000" y="381000"/>
            <a:ext cx="9144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B8458D74-E816-469E-B719-0D2CCD37C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AA523-84AE-4AD9-9737-5A61F2840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03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8784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Jan 2022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802.11-22/0117r0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6584482" y="6476484"/>
            <a:ext cx="20181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Luther Smith, CableLabs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13" r:id="rId3"/>
    <p:sldLayoutId id="2147486104" r:id="rId4"/>
    <p:sldLayoutId id="2147486105" r:id="rId5"/>
    <p:sldLayoutId id="2147486106" r:id="rId6"/>
    <p:sldLayoutId id="2147486107" r:id="rId7"/>
    <p:sldLayoutId id="2147486108" r:id="rId8"/>
    <p:sldLayoutId id="2147486109" r:id="rId9"/>
    <p:sldLayoutId id="2147486110" r:id="rId10"/>
    <p:sldLayoutId id="2147486111" r:id="rId11"/>
    <p:sldLayoutId id="214748611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sz="2800" dirty="0"/>
              <a:t>Secure Device ID Exchange concept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4132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2022-01-18</a:t>
            </a:r>
            <a:endParaRPr lang="en-US" altLang="en-US" sz="2000" b="0" dirty="0"/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859611"/>
              </p:ext>
            </p:extLst>
          </p:nvPr>
        </p:nvGraphicFramePr>
        <p:xfrm>
          <a:off x="531813" y="2819400"/>
          <a:ext cx="7742237" cy="291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4" imgW="8310960" imgH="3114720" progId="Word.Document.8">
                  <p:embed/>
                </p:oleObj>
              </mc:Choice>
              <mc:Fallback>
                <p:oleObj name="Document" r:id="rId4" imgW="8310960" imgH="311472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819400"/>
                        <a:ext cx="7742237" cy="291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82107-5E38-4FE1-81ED-C9FD6E7CE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107BB-5F6A-4228-9E23-4995DAE04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dirty="0"/>
              <a:t>The device MAC has been used to identify a device, while MAC was not intended for this prepose, RCM has forced that the MAC cannot be used for device identification.</a:t>
            </a:r>
          </a:p>
          <a:p>
            <a:r>
              <a:rPr lang="en-US" sz="2000" dirty="0"/>
              <a:t>There needs to be a secure way to share a device ID that eliminates that ability for 3</a:t>
            </a:r>
            <a:r>
              <a:rPr lang="en-US" sz="2000" baseline="30000" dirty="0"/>
              <a:t>rd</a:t>
            </a:r>
            <a:r>
              <a:rPr lang="en-US" sz="2000" dirty="0"/>
              <a:t> parties to identify a device or trace a device beyond a BSS service area.</a:t>
            </a:r>
          </a:p>
          <a:p>
            <a:r>
              <a:rPr lang="en-US" sz="2000" dirty="0"/>
              <a:t>By use of a keypair, the STA can use the public key to encrypt the ID and only the AP (holder of the private key) is able to decrypt the ID. </a:t>
            </a:r>
          </a:p>
          <a:p>
            <a:r>
              <a:rPr lang="en-US" sz="2000" dirty="0"/>
              <a:t>The STA could still ignore the message or decline to provide a unique identifier.</a:t>
            </a:r>
          </a:p>
          <a:p>
            <a:r>
              <a:rPr lang="en-US" sz="2000" dirty="0"/>
              <a:t>The AP could ignore the request from the STA to request the device ID</a:t>
            </a:r>
          </a:p>
          <a:p>
            <a:r>
              <a:rPr lang="en-US" sz="2000" dirty="0"/>
              <a:t>The STA can provide the ID without need for solicited request.</a:t>
            </a:r>
          </a:p>
        </p:txBody>
      </p:sp>
    </p:spTree>
    <p:extLst>
      <p:ext uri="{BB962C8B-B14F-4D97-AF65-F5344CB8AC3E}">
        <p14:creationId xmlns:p14="http://schemas.microsoft.com/office/powerpoint/2010/main" val="104800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Proposal of enable the exchange an encrypted unique device identifier over secure or non-secure link</a:t>
            </a:r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This proposal is an extension to 11-21/1378 &amp; 11-21/1379r3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* Add additional field to MLME SAP primitives.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* Modify MLME descriptions as defined in 11-21/1379r3 </a:t>
            </a:r>
          </a:p>
          <a:p>
            <a:pPr eaLnBrk="1" hangingPunct="1"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Randomized and Changing MAC (RCM) has been introduced to increase user privacy and reduce the ability of device tracking</a:t>
            </a:r>
          </a:p>
          <a:p>
            <a:pPr eaLnBrk="1" hangingPunct="1"/>
            <a:r>
              <a:rPr lang="en-US" altLang="en-US" dirty="0"/>
              <a:t>MAC has been used by Wi-Fi technologies and services as the method to identify a device</a:t>
            </a:r>
          </a:p>
          <a:p>
            <a:pPr eaLnBrk="1" hangingPunct="1"/>
            <a:r>
              <a:rPr lang="en-US" altLang="en-US" dirty="0"/>
              <a:t>RCM impacts many services that made use of the MAC as the device identity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1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</p:spPr>
        <p:txBody>
          <a:bodyPr/>
          <a:lstStyle/>
          <a:p>
            <a:r>
              <a:rPr lang="en-US" altLang="en-US" dirty="0"/>
              <a:t>Allow an AP to request an ID from a STA  and the STA to return the ID in an encrypted format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51164" y="2362200"/>
            <a:ext cx="7772400" cy="3581400"/>
          </a:xfrm>
        </p:spPr>
        <p:txBody>
          <a:bodyPr>
            <a:normAutofit lnSpcReduction="10000"/>
          </a:bodyPr>
          <a:lstStyle/>
          <a:p>
            <a:r>
              <a:rPr lang="en-US" altLang="en-US" i="1" dirty="0"/>
              <a:t>This proposal expands the Client ID Query (11-21/1378 &amp; 11-21/1379r3) proposal</a:t>
            </a:r>
          </a:p>
          <a:p>
            <a:r>
              <a:rPr lang="en-US" altLang="en-US" dirty="0"/>
              <a:t>The exchange can happen over a non-secure or secure link</a:t>
            </a:r>
          </a:p>
          <a:p>
            <a:r>
              <a:rPr lang="en-US" altLang="en-US" dirty="0"/>
              <a:t>The ID form is not defined but recommended to be unique to the device</a:t>
            </a:r>
          </a:p>
          <a:p>
            <a:r>
              <a:rPr lang="en-US" altLang="en-US" dirty="0"/>
              <a:t>There is a requirement that a keypair rooted in the AP </a:t>
            </a:r>
          </a:p>
          <a:p>
            <a:pPr lvl="1"/>
            <a:r>
              <a:rPr lang="en-US" altLang="en-US" dirty="0"/>
              <a:t>The keypair can be static or dynamically generated</a:t>
            </a:r>
          </a:p>
          <a:p>
            <a:pPr lvl="1"/>
            <a:r>
              <a:rPr lang="en-US" altLang="en-US" dirty="0"/>
              <a:t>AP shares the public key with the STA for ID encryption, private key maintained by the AP and is used to decrypt the ID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362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en-US" dirty="0"/>
              <a:t>Allows the STA to request information to share the STA ID in the encrypted form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362200"/>
            <a:ext cx="7924800" cy="4038600"/>
          </a:xfrm>
        </p:spPr>
        <p:txBody>
          <a:bodyPr>
            <a:normAutofit/>
          </a:bodyPr>
          <a:lstStyle/>
          <a:p>
            <a:r>
              <a:rPr lang="en-US" altLang="en-US" dirty="0"/>
              <a:t>Unlike Client ID Query (11-21/1378 &amp; 11-21/1379r3) proposal this would allow the STA to request a public key from the AP to enable the ID encryption.</a:t>
            </a:r>
          </a:p>
          <a:p>
            <a:r>
              <a:rPr lang="en-US" altLang="en-US" dirty="0"/>
              <a:t>This is where the two proposal differ in flow. </a:t>
            </a:r>
          </a:p>
          <a:p>
            <a:r>
              <a:rPr lang="en-US" altLang="en-US" dirty="0"/>
              <a:t>The STA send message to the AP which triggers the AP to start the request of STA ID</a:t>
            </a:r>
          </a:p>
          <a:p>
            <a:r>
              <a:rPr lang="en-US" altLang="en-US" dirty="0"/>
              <a:t>This allows the STA to provide the ID pre-association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099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1661C-A5FF-4C1C-9917-291E16ECC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Request Frame Format for AP</a:t>
            </a:r>
            <a:br>
              <a:rPr lang="en-US" dirty="0"/>
            </a:br>
            <a:r>
              <a:rPr lang="en-US" dirty="0"/>
              <a:t>(Modify from 11-21/1378)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E6C041-59DE-4C7B-AC9F-1C7FE3B0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98320"/>
            <a:ext cx="7772400" cy="4114800"/>
          </a:xfrm>
        </p:spPr>
        <p:txBody>
          <a:bodyPr/>
          <a:lstStyle/>
          <a:p>
            <a:r>
              <a:rPr lang="en-US" dirty="0"/>
              <a:t>The Request frame allows an AP to query an associated STA for a unique identifier.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BF12B31-7CE6-40EA-8A53-F7F129554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051114"/>
              </p:ext>
            </p:extLst>
          </p:nvPr>
        </p:nvGraphicFramePr>
        <p:xfrm>
          <a:off x="2819400" y="3276600"/>
          <a:ext cx="3653559" cy="563880"/>
        </p:xfrm>
        <a:graphic>
          <a:graphicData uri="http://schemas.openxmlformats.org/drawingml/2006/table">
            <a:tbl>
              <a:tblPr firstRow="1" firstCol="1" bandRow="1"/>
              <a:tblGrid>
                <a:gridCol w="921179">
                  <a:extLst>
                    <a:ext uri="{9D8B030D-6E8A-4147-A177-3AD203B41FA5}">
                      <a16:colId xmlns:a16="http://schemas.microsoft.com/office/drawing/2014/main" val="3334247878"/>
                    </a:ext>
                  </a:extLst>
                </a:gridCol>
                <a:gridCol w="1136221">
                  <a:extLst>
                    <a:ext uri="{9D8B030D-6E8A-4147-A177-3AD203B41FA5}">
                      <a16:colId xmlns:a16="http://schemas.microsoft.com/office/drawing/2014/main" val="386437169"/>
                    </a:ext>
                  </a:extLst>
                </a:gridCol>
                <a:gridCol w="1596159">
                  <a:extLst>
                    <a:ext uri="{9D8B030D-6E8A-4147-A177-3AD203B41FA5}">
                      <a16:colId xmlns:a16="http://schemas.microsoft.com/office/drawing/2014/main" val="385352647"/>
                    </a:ext>
                  </a:extLst>
                </a:gridCol>
              </a:tblGrid>
              <a:tr h="563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Query Action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Public key to be used to encrypt ID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4176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3B77E40-F098-4DEA-88A2-69625A91C2B9}"/>
              </a:ext>
            </a:extLst>
          </p:cNvPr>
          <p:cNvSpPr/>
          <p:nvPr/>
        </p:nvSpPr>
        <p:spPr>
          <a:xfrm>
            <a:off x="2171699" y="394357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a typeface="Malgun Gothic" panose="020B0503020000020004" pitchFamily="34" charset="-127"/>
              </a:rPr>
              <a:t>Octets:	1	       1	     Variable</a:t>
            </a:r>
            <a:endParaRPr lang="en-US" dirty="0"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1522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8E849-FBB3-4358-B58D-F7107F764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2800" dirty="0"/>
              <a:t>Response Frame Format</a:t>
            </a:r>
            <a:br>
              <a:rPr lang="en-US" sz="2800" dirty="0"/>
            </a:br>
            <a:r>
              <a:rPr lang="en-US" sz="2800" dirty="0"/>
              <a:t>(as defined in 11-21/1378)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A93DB-C564-44FB-B2E0-A8163697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091" y="1818235"/>
            <a:ext cx="7955318" cy="4114800"/>
          </a:xfrm>
        </p:spPr>
        <p:txBody>
          <a:bodyPr/>
          <a:lstStyle/>
          <a:p>
            <a:r>
              <a:rPr lang="en-US" sz="2000" dirty="0">
                <a:cs typeface="Adobe Devanagari" panose="02040503050201020203" pitchFamily="18" charset="0"/>
              </a:rPr>
              <a:t>The Response Frame format allows the responding STA to indicate either that it will not provide an ID or that it will.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The Response includes optional ID and TTL fields, if the STA decides to provide an ID. 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The Response includes a Length field to allow for variable sized ID, and extensibility for vendor specific information, etc.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A Vendor Specific field is also included in the Response to allow vendor differentiation.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751E2BA-69E7-4088-B3B8-2E61A7226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342" y="5628556"/>
            <a:ext cx="819185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Octets:</a:t>
            </a:r>
            <a:r>
              <a:rPr lang="en-GB" altLang="en-US" sz="1400" dirty="0">
                <a:ea typeface="Malgun Gothic" panose="020B0503020000020004" pitchFamily="34" charset="-127"/>
                <a:cs typeface="Times New Roman" panose="02020603050405020304" pitchFamily="18" charset="0"/>
              </a:rPr>
              <a:t>                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1	           1	                 1</a:t>
            </a:r>
            <a:r>
              <a:rPr lang="en-GB" altLang="en-US" sz="1400" dirty="0">
                <a:ea typeface="Malgun Gothic" panose="020B0503020000020004" pitchFamily="34" charset="-127"/>
                <a:cs typeface="Times New Roman" panose="02020603050405020304" pitchFamily="18" charset="0"/>
              </a:rPr>
              <a:t>            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       2	            </a:t>
            </a:r>
            <a:r>
              <a:rPr lang="en-GB" altLang="en-US" sz="1400" dirty="0">
                <a:ea typeface="Malgun Gothic" panose="020B0503020000020004" pitchFamily="34" charset="-127"/>
                <a:cs typeface="Times New Roman" panose="02020603050405020304" pitchFamily="18" charset="0"/>
              </a:rPr>
              <a:t> Variable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                2              Variable</a:t>
            </a:r>
            <a:endParaRPr kumimoji="0" lang="en-GB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DEF1F09-11FC-47C6-B3C5-E74D079F7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938715"/>
              </p:ext>
            </p:extLst>
          </p:nvPr>
        </p:nvGraphicFramePr>
        <p:xfrm>
          <a:off x="1110343" y="4822344"/>
          <a:ext cx="7315200" cy="685800"/>
        </p:xfrm>
        <a:graphic>
          <a:graphicData uri="http://schemas.openxmlformats.org/drawingml/2006/table">
            <a:tbl>
              <a:tblPr firstRow="1" firstCol="1" bandRow="1"/>
              <a:tblGrid>
                <a:gridCol w="1012835">
                  <a:extLst>
                    <a:ext uri="{9D8B030D-6E8A-4147-A177-3AD203B41FA5}">
                      <a16:colId xmlns:a16="http://schemas.microsoft.com/office/drawing/2014/main" val="1575312604"/>
                    </a:ext>
                  </a:extLst>
                </a:gridCol>
                <a:gridCol w="1213240">
                  <a:extLst>
                    <a:ext uri="{9D8B030D-6E8A-4147-A177-3AD203B41FA5}">
                      <a16:colId xmlns:a16="http://schemas.microsoft.com/office/drawing/2014/main" val="2877960487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1611169687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3203357656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2269845291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2055179124"/>
                    </a:ext>
                  </a:extLst>
                </a:gridCol>
                <a:gridCol w="1017825">
                  <a:extLst>
                    <a:ext uri="{9D8B030D-6E8A-4147-A177-3AD203B41FA5}">
                      <a16:colId xmlns:a16="http://schemas.microsoft.com/office/drawing/2014/main" val="348794335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Query Action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Response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Length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(optional)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TTL (optional)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Vendor Specific (optional)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876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195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1661C-A5FF-4C1C-9917-291E16ECC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Key Request Frame Format for STA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E6C041-59DE-4C7B-AC9F-1C7FE3B0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98320"/>
            <a:ext cx="7772400" cy="4114800"/>
          </a:xfrm>
        </p:spPr>
        <p:txBody>
          <a:bodyPr/>
          <a:lstStyle/>
          <a:p>
            <a:r>
              <a:rPr lang="en-US" dirty="0"/>
              <a:t>The Key Request frame allows a STA request the AP to share public key for encrypting ID. This triggers the AP to start the ID Request flow. 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BF12B31-7CE6-40EA-8A53-F7F129554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823032"/>
              </p:ext>
            </p:extLst>
          </p:nvPr>
        </p:nvGraphicFramePr>
        <p:xfrm>
          <a:off x="2819400" y="3276600"/>
          <a:ext cx="2057400" cy="563880"/>
        </p:xfrm>
        <a:graphic>
          <a:graphicData uri="http://schemas.openxmlformats.org/drawingml/2006/table">
            <a:tbl>
              <a:tblPr firstRow="1" firstCol="1" bandRow="1"/>
              <a:tblGrid>
                <a:gridCol w="921179">
                  <a:extLst>
                    <a:ext uri="{9D8B030D-6E8A-4147-A177-3AD203B41FA5}">
                      <a16:colId xmlns:a16="http://schemas.microsoft.com/office/drawing/2014/main" val="3334247878"/>
                    </a:ext>
                  </a:extLst>
                </a:gridCol>
                <a:gridCol w="1136221">
                  <a:extLst>
                    <a:ext uri="{9D8B030D-6E8A-4147-A177-3AD203B41FA5}">
                      <a16:colId xmlns:a16="http://schemas.microsoft.com/office/drawing/2014/main" val="386437169"/>
                    </a:ext>
                  </a:extLst>
                </a:gridCol>
              </a:tblGrid>
              <a:tr h="563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ID Query Action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41767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3B77E40-F098-4DEA-88A2-69625A91C2B9}"/>
              </a:ext>
            </a:extLst>
          </p:cNvPr>
          <p:cNvSpPr/>
          <p:nvPr/>
        </p:nvSpPr>
        <p:spPr>
          <a:xfrm>
            <a:off x="2171699" y="3943574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a typeface="Malgun Gothic" panose="020B0503020000020004" pitchFamily="34" charset="-127"/>
              </a:rPr>
              <a:t>Octets:	1	       1	    </a:t>
            </a:r>
            <a:endParaRPr lang="en-US" dirty="0"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8131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7BA5-14F0-4962-9965-F9D32ACF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Advertisement of Support for ID Query</a:t>
            </a:r>
            <a:br>
              <a:rPr lang="en-US" dirty="0"/>
            </a:br>
            <a:r>
              <a:rPr lang="en-US" dirty="0"/>
              <a:t>(as defined by 11-21/1378)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765EF-5400-4DCB-B2A4-49A89D19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Extended Capability bit is proposed.</a:t>
            </a:r>
          </a:p>
          <a:p>
            <a:r>
              <a:rPr lang="en-US" dirty="0"/>
              <a:t>The ID </a:t>
            </a:r>
            <a:r>
              <a:rPr lang="en-US" dirty="0" err="1"/>
              <a:t>Query_Support</a:t>
            </a:r>
            <a:r>
              <a:rPr lang="en-US" dirty="0"/>
              <a:t> bit set to 1 indicates that a STA can support an ID Query action frame.</a:t>
            </a:r>
          </a:p>
          <a:p>
            <a:r>
              <a:rPr lang="en-US" dirty="0"/>
              <a:t>At a higher layer, a user may direct a STA to not share a permanent or semi-permanent identifier, so a STA may still decline to provide an ID even though it indicates support for the message.</a:t>
            </a:r>
          </a:p>
          <a:p>
            <a:pPr lvl="1"/>
            <a:r>
              <a:rPr lang="en-US" dirty="0"/>
              <a:t>For example, such a decision might be based on the network being associated, and the level of trust in the networks’ provider(s).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673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60153</TotalTime>
  <Words>807</Words>
  <Application>Microsoft Office PowerPoint</Application>
  <PresentationFormat>On-screen Show (4:3)</PresentationFormat>
  <Paragraphs>77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802-11-Submission</vt:lpstr>
      <vt:lpstr>Microsoft Word 97 - 2003 Document</vt:lpstr>
      <vt:lpstr>Secure Device ID Exchange concept</vt:lpstr>
      <vt:lpstr>Abstract</vt:lpstr>
      <vt:lpstr>Background</vt:lpstr>
      <vt:lpstr>Allow an AP to request an ID from a STA  and the STA to return the ID in an encrypted format</vt:lpstr>
      <vt:lpstr>Allows the STA to request information to share the STA ID in the encrypted form</vt:lpstr>
      <vt:lpstr>Request Frame Format for AP (Modify from 11-21/1378)</vt:lpstr>
      <vt:lpstr>Response Frame Format (as defined in 11-21/1378)</vt:lpstr>
      <vt:lpstr>Key Request Frame Format for STA</vt:lpstr>
      <vt:lpstr>Advertisement of Support for ID Query (as defined by 11-21/1378)</vt:lpstr>
      <vt:lpstr>Summary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Hamilton;Carol Ansley</dc:creator>
  <cp:lastModifiedBy>Luther Smith</cp:lastModifiedBy>
  <cp:revision>744</cp:revision>
  <cp:lastPrinted>1998-02-10T13:28:06Z</cp:lastPrinted>
  <dcterms:created xsi:type="dcterms:W3CDTF">2009-07-15T16:38:20Z</dcterms:created>
  <dcterms:modified xsi:type="dcterms:W3CDTF">2022-01-18T15:17:51Z</dcterms:modified>
</cp:coreProperties>
</file>