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8" r:id="rId3"/>
    <p:sldId id="257" r:id="rId4"/>
    <p:sldId id="262" r:id="rId5"/>
    <p:sldId id="274" r:id="rId6"/>
    <p:sldId id="273" r:id="rId7"/>
    <p:sldId id="270" r:id="rId8"/>
    <p:sldId id="271" r:id="rId9"/>
    <p:sldId id="277" r:id="rId10"/>
    <p:sldId id="278" r:id="rId11"/>
    <p:sldId id="269" r:id="rId12"/>
    <p:sldId id="279" r:id="rId13"/>
    <p:sldId id="264" r:id="rId14"/>
    <p:sldId id="275" r:id="rId15"/>
    <p:sldId id="27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37" autoAdjust="0"/>
  </p:normalViewPr>
  <p:slideViewPr>
    <p:cSldViewPr>
      <p:cViewPr varScale="1">
        <p:scale>
          <a:sx n="113" d="100"/>
          <a:sy n="113" d="100"/>
        </p:scale>
        <p:origin x="456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5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98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22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14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802.11-22/0114r3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663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dirty="0" err="1"/>
              <a:t>Enhanced</a:t>
            </a:r>
            <a:r>
              <a:rPr lang="fr-FR" dirty="0"/>
              <a:t> </a:t>
            </a:r>
            <a:r>
              <a:rPr lang="fr-FR" dirty="0" err="1"/>
              <a:t>Randomized</a:t>
            </a:r>
            <a:r>
              <a:rPr lang="fr-FR" dirty="0"/>
              <a:t> and </a:t>
            </a:r>
            <a:r>
              <a:rPr lang="fr-FR" dirty="0" err="1"/>
              <a:t>Changing</a:t>
            </a:r>
            <a:r>
              <a:rPr lang="fr-FR" dirty="0"/>
              <a:t> MAC </a:t>
            </a:r>
            <a:r>
              <a:rPr lang="fr-FR" dirty="0" err="1"/>
              <a:t>address</a:t>
            </a:r>
            <a:r>
              <a:rPr lang="fr-FR" dirty="0"/>
              <a:t> </a:t>
            </a:r>
            <a:r>
              <a:rPr lang="en-GB" dirty="0"/>
              <a:t>(ERCM)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793474"/>
              </p:ext>
            </p:extLst>
          </p:nvPr>
        </p:nvGraphicFramePr>
        <p:xfrm>
          <a:off x="1001713" y="2416175"/>
          <a:ext cx="10125075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10439723" imgH="2546910" progId="Word.Document.8">
                  <p:embed/>
                </p:oleObj>
              </mc:Choice>
              <mc:Fallback>
                <p:oleObj name="Document" r:id="rId4" imgW="10439723" imgH="25469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6175"/>
                        <a:ext cx="10125075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4DF4-E325-4BB6-8279-AA00AAF3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708057"/>
            <a:ext cx="10361084" cy="1065213"/>
          </a:xfrm>
        </p:spPr>
        <p:txBody>
          <a:bodyPr/>
          <a:lstStyle/>
          <a:p>
            <a:r>
              <a:rPr lang="en-GB" dirty="0"/>
              <a:t>ERCM regarding </a:t>
            </a:r>
            <a:r>
              <a:rPr lang="en-US" dirty="0"/>
              <a:t>Client Privacy Enhancements Requirements [4]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CFED9-B6AA-412B-9225-C1FD458F2A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B3A76-BB50-4E43-906E-F5CCFAD0A1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425151-D95F-4378-BB99-6B2309D720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DB9FACCF-5CD6-4E6C-8916-F156FF01D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437970"/>
              </p:ext>
            </p:extLst>
          </p:nvPr>
        </p:nvGraphicFramePr>
        <p:xfrm>
          <a:off x="609600" y="2133600"/>
          <a:ext cx="11277601" cy="3730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101">
                  <a:extLst>
                    <a:ext uri="{9D8B030D-6E8A-4147-A177-3AD203B41FA5}">
                      <a16:colId xmlns:a16="http://schemas.microsoft.com/office/drawing/2014/main" val="705763351"/>
                    </a:ext>
                  </a:extLst>
                </a:gridCol>
                <a:gridCol w="8192299">
                  <a:extLst>
                    <a:ext uri="{9D8B030D-6E8A-4147-A177-3AD203B41FA5}">
                      <a16:colId xmlns:a16="http://schemas.microsoft.com/office/drawing/2014/main" val="2658757987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183933409"/>
                    </a:ext>
                  </a:extLst>
                </a:gridCol>
              </a:tblGrid>
              <a:tr h="731647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/>
                        <a:t>Req ID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/>
                        <a:t>Client OTA MAC Address randomization Requirement</a:t>
                      </a:r>
                    </a:p>
                  </a:txBody>
                  <a:tcPr marT="18288" marB="1828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/>
                        <a:t>Status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3855998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6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11bi shall define a mechanism for a CPE Client to change its own OTA MAC Address when </a:t>
                      </a:r>
                      <a:r>
                        <a:rPr kumimoji="0" lang="en-US" sz="1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reassociating</a:t>
                      </a: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 from a CPE AP to another CPE AP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T="18288" marB="1828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Not addressed at the </a:t>
                      </a: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current stage but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compatible</a:t>
                      </a:r>
                      <a:endParaRPr kumimoji="0"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201449"/>
                  </a:ext>
                </a:extLst>
              </a:tr>
              <a:tr h="5447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7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11bi shall define a mechanism for a CPE Client to initiate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changing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its own OTA MAC Address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used with a CPE AP in Associate STA State 4 without any loss of connection.</a:t>
                      </a:r>
                    </a:p>
                  </a:txBody>
                  <a:tcPr marT="18288" marB="1828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Addressed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84465552"/>
                  </a:ext>
                </a:extLst>
              </a:tr>
              <a:tr h="1729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8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11bi shall define a mechanism for a CPE AP to initiate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changing the OTA MAC Addresses of a set of associated CPE Client’s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in the BSS (those CPE Clients in Associate STA State 4) without any loss of connection</a:t>
                      </a:r>
                    </a:p>
                  </a:txBody>
                  <a:tcPr marT="18288" marB="1828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Addressed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54619660"/>
                  </a:ext>
                </a:extLst>
              </a:tr>
              <a:tr h="422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39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11bi shall define a mechanism to for BPE AP and BPE Client to </a:t>
                      </a: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change the OTA MAC addresses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, SN and PN they use for unicast transmissions at STA specific schedule.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18288" marB="1828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Addressed Partially (OTA MAC address part)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492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202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B489-5296-49AD-B0CD-E7B0BB82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A830-C8F4-4EBB-A342-4D35C72FAB9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/>
            <a:r>
              <a:rPr lang="en-US" dirty="0"/>
              <a:t>The user privacy is now ensured also when the non-AP STA is associated.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539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Is there interest within the 802.11bi WG to pursue the idea of defining and specifying the use of a pseudo random generation of OTA </a:t>
            </a:r>
            <a:r>
              <a:rPr lang="en-US"/>
              <a:t>MAC address as </a:t>
            </a:r>
            <a:r>
              <a:rPr lang="en-US" dirty="0"/>
              <a:t>defined is slides 4 to 9 ?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831740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4113213"/>
          </a:xfrm>
        </p:spPr>
        <p:txBody>
          <a:bodyPr/>
          <a:lstStyle/>
          <a:p>
            <a:r>
              <a:rPr lang="en-GB" dirty="0"/>
              <a:t>[1] IEEE 802.11-21/1854r1 – Association MAC Address based on AID (A-AMAC)</a:t>
            </a:r>
          </a:p>
          <a:p>
            <a:r>
              <a:rPr lang="en-GB" dirty="0"/>
              <a:t>[2] IEEE 802.11-21/1539r0 – Rotating MAC Addresses Over the Air</a:t>
            </a:r>
          </a:p>
          <a:p>
            <a:r>
              <a:rPr lang="en-GB" dirty="0"/>
              <a:t>[3] IEEE 802.11-21/1848r7 – </a:t>
            </a:r>
            <a:r>
              <a:rPr lang="fr-FR" dirty="0" err="1"/>
              <a:t>Requirements</a:t>
            </a:r>
            <a:r>
              <a:rPr lang="fr-FR" dirty="0"/>
              <a:t> Document</a:t>
            </a:r>
          </a:p>
          <a:p>
            <a:r>
              <a:rPr lang="fr-FR" dirty="0"/>
              <a:t>[4] IEEE 802.11-22/0622r7 </a:t>
            </a:r>
            <a:r>
              <a:rPr lang="en-GB" dirty="0"/>
              <a:t>– </a:t>
            </a:r>
            <a:r>
              <a:rPr lang="sv-SE" dirty="0"/>
              <a:t>EDP – TGbi -Agenda- April 2022</a:t>
            </a:r>
          </a:p>
          <a:p>
            <a:r>
              <a:rPr lang="fr-FR" dirty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C8B1-FBAE-43D5-BD96-EA9D8C45F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59A2C-98BB-4E43-9321-3915B01F8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947" y="2328504"/>
            <a:ext cx="10361084" cy="1065213"/>
          </a:xfrm>
        </p:spPr>
        <p:txBody>
          <a:bodyPr/>
          <a:lstStyle/>
          <a:p>
            <a:r>
              <a:rPr lang="en-US" dirty="0"/>
              <a:t>	An ERCM Capability field is used in the STA and AP to </a:t>
            </a:r>
            <a:r>
              <a:rPr lang="fr-FR" dirty="0" err="1"/>
              <a:t>advertise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capability</a:t>
            </a:r>
            <a:r>
              <a:rPr lang="fr-FR" dirty="0"/>
              <a:t> </a:t>
            </a:r>
            <a:r>
              <a:rPr lang="en-US" dirty="0"/>
              <a:t> to support ERCM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3163A-37B2-4DA3-8684-8845E23D9D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9864C-C33B-475C-92B6-2AD0728C8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664EF6-FC95-4B7F-9265-8D80EB962C8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B9FCE0B-796B-422B-ACBD-235111C963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358081"/>
              </p:ext>
            </p:extLst>
          </p:nvPr>
        </p:nvGraphicFramePr>
        <p:xfrm>
          <a:off x="1752600" y="4810125"/>
          <a:ext cx="7777113" cy="104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371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2592371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  <a:gridCol w="2592371">
                  <a:extLst>
                    <a:ext uri="{9D8B030D-6E8A-4147-A177-3AD203B41FA5}">
                      <a16:colId xmlns:a16="http://schemas.microsoft.com/office/drawing/2014/main" val="321128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Notes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&lt;ANA&gt;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RCM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Capabilitiy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The STA sets Enhanced RCM Capabilities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 to 1 to indicate support for Enhanced RCM  and sets to 0 if Enhanced RCM  is not supported.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3034D84-FF3E-406B-8F9B-552E2F3A0763}"/>
              </a:ext>
            </a:extLst>
          </p:cNvPr>
          <p:cNvSpPr/>
          <p:nvPr/>
        </p:nvSpPr>
        <p:spPr>
          <a:xfrm>
            <a:off x="1757658" y="4460685"/>
            <a:ext cx="66779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Insert new row in </a:t>
            </a:r>
            <a:r>
              <a:rPr lang="en-US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Table 9-153—Extended Capabilities field</a:t>
            </a:r>
            <a:r>
              <a:rPr lang="en-GB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, Clause 9.4.2.26</a:t>
            </a:r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9C93D5-62CD-4C15-A82D-697366282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336" y="5148364"/>
            <a:ext cx="522434" cy="32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1053" tIns="54554" rIns="111053" bIns="54554">
            <a:spAutoFit/>
          </a:bodyPr>
          <a:lstStyle/>
          <a:p>
            <a:pPr defTabSz="935143" eaLnBrk="0" hangingPunct="0"/>
            <a:fld id="{E54C04FF-EE42-4451-8085-1F9D4E280C20}" type="slidenum">
              <a:rPr lang="fr-FR" sz="140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14</a:t>
            </a:fld>
            <a:r>
              <a:rPr lang="fr-FR" sz="14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31</a:t>
            </a:r>
            <a:endParaRPr lang="fr-FR" sz="16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C1E037B2-6FD4-464E-A50A-DB34EDD06E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705605"/>
              </p:ext>
            </p:extLst>
          </p:nvPr>
        </p:nvGraphicFramePr>
        <p:xfrm>
          <a:off x="3258041" y="3732213"/>
          <a:ext cx="3843528" cy="393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6510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376218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321128580"/>
                    </a:ext>
                  </a:extLst>
                </a:gridCol>
              </a:tblGrid>
              <a:tr h="39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Element ID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Length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Extended Capabilities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223CB9F4-1296-4F8F-AD9C-E63A8A6CA7FE}"/>
              </a:ext>
            </a:extLst>
          </p:cNvPr>
          <p:cNvSpPr/>
          <p:nvPr/>
        </p:nvSpPr>
        <p:spPr>
          <a:xfrm>
            <a:off x="1669094" y="4470422"/>
            <a:ext cx="66779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Insert new row in </a:t>
            </a:r>
            <a:r>
              <a:rPr lang="en-US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Table 9-153—Extended Capabilities field</a:t>
            </a:r>
            <a:r>
              <a:rPr lang="en-GB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Clause 9.4.2.26</a:t>
            </a:r>
            <a:endParaRPr lang="en-US" sz="14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0234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32D02-F8D9-4CCA-A579-B0327942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Action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8324C-AB3A-46C7-998E-5EF8A79B03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0D5D-5357-4C00-B65E-75A461E04B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68934D-0B58-4148-9D0E-C34A302F07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Rectangle 75">
            <a:extLst>
              <a:ext uri="{FF2B5EF4-FFF2-40B4-BE49-F238E27FC236}">
                <a16:creationId xmlns:a16="http://schemas.microsoft.com/office/drawing/2014/main" id="{53720377-9303-4660-B5E0-BE48955F6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5739" y="1720960"/>
            <a:ext cx="976631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10" name="Rectangle 75">
            <a:extLst>
              <a:ext uri="{FF2B5EF4-FFF2-40B4-BE49-F238E27FC236}">
                <a16:creationId xmlns:a16="http://schemas.microsoft.com/office/drawing/2014/main" id="{703A1702-A4F3-4715-AF6B-11D3B8C19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2370" y="1720960"/>
            <a:ext cx="1505484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15" name="ZoneTexte 1">
            <a:extLst>
              <a:ext uri="{FF2B5EF4-FFF2-40B4-BE49-F238E27FC236}">
                <a16:creationId xmlns:a16="http://schemas.microsoft.com/office/drawing/2014/main" id="{85AE75F0-036F-45D6-8236-21448F67A978}"/>
              </a:ext>
            </a:extLst>
          </p:cNvPr>
          <p:cNvSpPr txBox="1"/>
          <p:nvPr/>
        </p:nvSpPr>
        <p:spPr>
          <a:xfrm flipH="1">
            <a:off x="7188809" y="2011059"/>
            <a:ext cx="1912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/>
                </a:solidFill>
              </a:rPr>
              <a:t>ERCM Key </a:t>
            </a:r>
            <a:r>
              <a:rPr lang="fr-FR" sz="1100" dirty="0" err="1">
                <a:solidFill>
                  <a:schemeClr val="tx1"/>
                </a:solidFill>
              </a:rPr>
              <a:t>delivery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r>
              <a:rPr lang="fr-FR" sz="1100" dirty="0" err="1">
                <a:solidFill>
                  <a:schemeClr val="tx1"/>
                </a:solidFill>
              </a:rPr>
              <a:t>Request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ectangle 75">
            <a:extLst>
              <a:ext uri="{FF2B5EF4-FFF2-40B4-BE49-F238E27FC236}">
                <a16:creationId xmlns:a16="http://schemas.microsoft.com/office/drawing/2014/main" id="{3053F4CA-DCE9-48DA-9848-63A618522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6936" y="2457391"/>
            <a:ext cx="976631" cy="25771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19" name="Rectangle 75">
            <a:extLst>
              <a:ext uri="{FF2B5EF4-FFF2-40B4-BE49-F238E27FC236}">
                <a16:creationId xmlns:a16="http://schemas.microsoft.com/office/drawing/2014/main" id="{04190D25-EB46-4BA8-A07E-585B6D829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050" y="2455943"/>
            <a:ext cx="1505484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24" name="ZoneTexte 135">
            <a:extLst>
              <a:ext uri="{FF2B5EF4-FFF2-40B4-BE49-F238E27FC236}">
                <a16:creationId xmlns:a16="http://schemas.microsoft.com/office/drawing/2014/main" id="{11F405D1-83C8-4345-ABB4-0CDCEC876321}"/>
              </a:ext>
            </a:extLst>
          </p:cNvPr>
          <p:cNvSpPr txBox="1"/>
          <p:nvPr/>
        </p:nvSpPr>
        <p:spPr>
          <a:xfrm flipH="1">
            <a:off x="7186355" y="2740739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Key </a:t>
            </a:r>
            <a:r>
              <a:rPr lang="fr-FR" sz="1200" dirty="0" err="1">
                <a:solidFill>
                  <a:schemeClr val="tx1"/>
                </a:solidFill>
              </a:rPr>
              <a:t>delivery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Response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ZoneTexte 136">
            <a:extLst>
              <a:ext uri="{FF2B5EF4-FFF2-40B4-BE49-F238E27FC236}">
                <a16:creationId xmlns:a16="http://schemas.microsoft.com/office/drawing/2014/main" id="{C8323843-264D-4450-B999-96B10E8C8360}"/>
              </a:ext>
            </a:extLst>
          </p:cNvPr>
          <p:cNvSpPr txBox="1"/>
          <p:nvPr/>
        </p:nvSpPr>
        <p:spPr>
          <a:xfrm>
            <a:off x="6550094" y="3527485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830</a:t>
            </a:r>
          </a:p>
        </p:txBody>
      </p:sp>
      <p:sp>
        <p:nvSpPr>
          <p:cNvPr id="26" name="Rectangle 75">
            <a:extLst>
              <a:ext uri="{FF2B5EF4-FFF2-40B4-BE49-F238E27FC236}">
                <a16:creationId xmlns:a16="http://schemas.microsoft.com/office/drawing/2014/main" id="{C060F502-65AA-4F06-B762-6B2C32C8E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511" y="3290858"/>
            <a:ext cx="976631" cy="27445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28" name="Rectangle 75">
            <a:extLst>
              <a:ext uri="{FF2B5EF4-FFF2-40B4-BE49-F238E27FC236}">
                <a16:creationId xmlns:a16="http://schemas.microsoft.com/office/drawing/2014/main" id="{E82C0B5E-D98A-4297-89C5-7CB73D7A0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9142" y="3290858"/>
            <a:ext cx="1505484" cy="27445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32" name="ZoneTexte 143">
            <a:extLst>
              <a:ext uri="{FF2B5EF4-FFF2-40B4-BE49-F238E27FC236}">
                <a16:creationId xmlns:a16="http://schemas.microsoft.com/office/drawing/2014/main" id="{0C41E821-D3DA-40C4-B9D0-8DB141085C66}"/>
              </a:ext>
            </a:extLst>
          </p:cNvPr>
          <p:cNvSpPr txBox="1"/>
          <p:nvPr/>
        </p:nvSpPr>
        <p:spPr>
          <a:xfrm>
            <a:off x="9150677" y="279727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832</a:t>
            </a:r>
          </a:p>
        </p:txBody>
      </p:sp>
      <p:sp>
        <p:nvSpPr>
          <p:cNvPr id="33" name="ZoneTexte 144">
            <a:extLst>
              <a:ext uri="{FF2B5EF4-FFF2-40B4-BE49-F238E27FC236}">
                <a16:creationId xmlns:a16="http://schemas.microsoft.com/office/drawing/2014/main" id="{192C03A4-FE15-4FE7-83C9-02A1615FC5F8}"/>
              </a:ext>
            </a:extLst>
          </p:cNvPr>
          <p:cNvSpPr txBox="1"/>
          <p:nvPr/>
        </p:nvSpPr>
        <p:spPr>
          <a:xfrm flipH="1">
            <a:off x="7231954" y="3609177"/>
            <a:ext cx="2268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Key </a:t>
            </a:r>
            <a:r>
              <a:rPr lang="fr-FR" sz="1200" dirty="0" err="1">
                <a:solidFill>
                  <a:schemeClr val="tx1"/>
                </a:solidFill>
              </a:rPr>
              <a:t>delivery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Confirm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75">
            <a:extLst>
              <a:ext uri="{FF2B5EF4-FFF2-40B4-BE49-F238E27FC236}">
                <a16:creationId xmlns:a16="http://schemas.microsoft.com/office/drawing/2014/main" id="{C9BE0882-DEAD-4F48-AD8A-25A227228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1534" y="2455942"/>
            <a:ext cx="1505484" cy="25661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Key</a:t>
            </a:r>
          </a:p>
        </p:txBody>
      </p:sp>
      <p:sp>
        <p:nvSpPr>
          <p:cNvPr id="35" name="ZoneTexte 146">
            <a:extLst>
              <a:ext uri="{FF2B5EF4-FFF2-40B4-BE49-F238E27FC236}">
                <a16:creationId xmlns:a16="http://schemas.microsoft.com/office/drawing/2014/main" id="{5D9D0CD9-377F-4457-B305-4C51073D819E}"/>
              </a:ext>
            </a:extLst>
          </p:cNvPr>
          <p:cNvSpPr txBox="1"/>
          <p:nvPr/>
        </p:nvSpPr>
        <p:spPr>
          <a:xfrm>
            <a:off x="6569861" y="643242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840</a:t>
            </a:r>
          </a:p>
        </p:txBody>
      </p:sp>
      <p:sp>
        <p:nvSpPr>
          <p:cNvPr id="36" name="Rectangle 75">
            <a:extLst>
              <a:ext uri="{FF2B5EF4-FFF2-40B4-BE49-F238E27FC236}">
                <a16:creationId xmlns:a16="http://schemas.microsoft.com/office/drawing/2014/main" id="{828D416E-006C-4FAF-9E19-CE90D32E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932" y="4302344"/>
            <a:ext cx="976631" cy="408444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38" name="Rectangle 75">
            <a:extLst>
              <a:ext uri="{FF2B5EF4-FFF2-40B4-BE49-F238E27FC236}">
                <a16:creationId xmlns:a16="http://schemas.microsoft.com/office/drawing/2014/main" id="{24B45364-AD46-405B-AD68-213348B13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4368" y="4302344"/>
            <a:ext cx="1064135" cy="408444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SERCM Action</a:t>
            </a:r>
          </a:p>
        </p:txBody>
      </p:sp>
      <p:sp>
        <p:nvSpPr>
          <p:cNvPr id="43" name="ZoneTexte 154">
            <a:extLst>
              <a:ext uri="{FF2B5EF4-FFF2-40B4-BE49-F238E27FC236}">
                <a16:creationId xmlns:a16="http://schemas.microsoft.com/office/drawing/2014/main" id="{A5EA9D4F-D8FF-45CC-9AB3-A4AF05168EB6}"/>
              </a:ext>
            </a:extLst>
          </p:cNvPr>
          <p:cNvSpPr txBox="1"/>
          <p:nvPr/>
        </p:nvSpPr>
        <p:spPr>
          <a:xfrm flipH="1">
            <a:off x="6648458" y="4710124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SERCM change </a:t>
            </a:r>
            <a:r>
              <a:rPr lang="fr-FR" sz="1200" dirty="0" err="1">
                <a:solidFill>
                  <a:schemeClr val="tx1"/>
                </a:solidFill>
              </a:rPr>
              <a:t>Request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ectangle 75">
            <a:extLst>
              <a:ext uri="{FF2B5EF4-FFF2-40B4-BE49-F238E27FC236}">
                <a16:creationId xmlns:a16="http://schemas.microsoft.com/office/drawing/2014/main" id="{21ABA74A-B3DB-41A1-AAE0-E988C9A3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6918" y="5647982"/>
            <a:ext cx="976631" cy="27964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47" name="Rectangle 75">
            <a:extLst>
              <a:ext uri="{FF2B5EF4-FFF2-40B4-BE49-F238E27FC236}">
                <a16:creationId xmlns:a16="http://schemas.microsoft.com/office/drawing/2014/main" id="{34C139F7-9F89-4EA8-8462-79525372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3549" y="5647982"/>
            <a:ext cx="1505484" cy="27232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52" name="ZoneTexte 163">
            <a:extLst>
              <a:ext uri="{FF2B5EF4-FFF2-40B4-BE49-F238E27FC236}">
                <a16:creationId xmlns:a16="http://schemas.microsoft.com/office/drawing/2014/main" id="{F2398DD6-897A-4A39-934C-6872E463A0AE}"/>
              </a:ext>
            </a:extLst>
          </p:cNvPr>
          <p:cNvSpPr txBox="1"/>
          <p:nvPr/>
        </p:nvSpPr>
        <p:spPr>
          <a:xfrm flipH="1">
            <a:off x="7186355" y="5943132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change </a:t>
            </a:r>
            <a:r>
              <a:rPr lang="fr-FR" sz="1200" dirty="0" err="1">
                <a:solidFill>
                  <a:schemeClr val="tx1"/>
                </a:solidFill>
              </a:rPr>
              <a:t>Response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Rectangle 75">
            <a:extLst>
              <a:ext uri="{FF2B5EF4-FFF2-40B4-BE49-F238E27FC236}">
                <a16:creationId xmlns:a16="http://schemas.microsoft.com/office/drawing/2014/main" id="{4E396677-1365-463D-BD46-FE85A54C5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8503" y="4302344"/>
            <a:ext cx="1452297" cy="41039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SERCM Change start Date</a:t>
            </a:r>
          </a:p>
        </p:txBody>
      </p:sp>
      <p:sp>
        <p:nvSpPr>
          <p:cNvPr id="57" name="ZoneTexte 168">
            <a:extLst>
              <a:ext uri="{FF2B5EF4-FFF2-40B4-BE49-F238E27FC236}">
                <a16:creationId xmlns:a16="http://schemas.microsoft.com/office/drawing/2014/main" id="{751035AD-16F8-402D-B9AA-E23698FB5412}"/>
              </a:ext>
            </a:extLst>
          </p:cNvPr>
          <p:cNvSpPr txBox="1"/>
          <p:nvPr/>
        </p:nvSpPr>
        <p:spPr>
          <a:xfrm>
            <a:off x="10616815" y="614851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843</a:t>
            </a:r>
          </a:p>
        </p:txBody>
      </p:sp>
      <p:graphicFrame>
        <p:nvGraphicFramePr>
          <p:cNvPr id="58" name="Content Placeholder 7">
            <a:extLst>
              <a:ext uri="{FF2B5EF4-FFF2-40B4-BE49-F238E27FC236}">
                <a16:creationId xmlns:a16="http://schemas.microsoft.com/office/drawing/2014/main" id="{7FFBAEFA-F63E-4E87-9051-C5E95CAA44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635942"/>
              </p:ext>
            </p:extLst>
          </p:nvPr>
        </p:nvGraphicFramePr>
        <p:xfrm>
          <a:off x="1872185" y="2218137"/>
          <a:ext cx="2844956" cy="50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478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422478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Code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Meaning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&lt;ANA&gt;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RCM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59" name="Rectangle 58">
            <a:extLst>
              <a:ext uri="{FF2B5EF4-FFF2-40B4-BE49-F238E27FC236}">
                <a16:creationId xmlns:a16="http://schemas.microsoft.com/office/drawing/2014/main" id="{5A3F03C2-CBFC-49AA-ABD1-B39699EBD602}"/>
              </a:ext>
            </a:extLst>
          </p:cNvPr>
          <p:cNvSpPr/>
          <p:nvPr/>
        </p:nvSpPr>
        <p:spPr>
          <a:xfrm>
            <a:off x="1872185" y="2752256"/>
            <a:ext cx="257314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11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added in the Table 9-51—Category values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18BBC9-D1ED-4BDE-B0AA-300EC59D36B5}"/>
              </a:ext>
            </a:extLst>
          </p:cNvPr>
          <p:cNvSpPr/>
          <p:nvPr/>
        </p:nvSpPr>
        <p:spPr>
          <a:xfrm>
            <a:off x="1733821" y="5355988"/>
            <a:ext cx="34932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11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Insert new clause at end of 9.6 Action frame format details</a:t>
            </a:r>
            <a:endParaRPr lang="fr-FR" sz="11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graphicFrame>
        <p:nvGraphicFramePr>
          <p:cNvPr id="63" name="Content Placeholder 7">
            <a:extLst>
              <a:ext uri="{FF2B5EF4-FFF2-40B4-BE49-F238E27FC236}">
                <a16:creationId xmlns:a16="http://schemas.microsoft.com/office/drawing/2014/main" id="{52DA6EC2-EA77-473C-B7A2-C4F3B2EBF6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991077"/>
              </p:ext>
            </p:extLst>
          </p:nvPr>
        </p:nvGraphicFramePr>
        <p:xfrm>
          <a:off x="1811411" y="3790264"/>
          <a:ext cx="3853068" cy="1484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534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926534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</a:tblGrid>
              <a:tr h="301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Action Field value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Meaning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30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Request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  <a:tr h="30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Response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401040"/>
                  </a:ext>
                </a:extLst>
              </a:tr>
              <a:tr h="173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Confirm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909520"/>
                  </a:ext>
                </a:extLst>
              </a:tr>
              <a:tr h="19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change Request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584153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change Response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9544758"/>
                  </a:ext>
                </a:extLst>
              </a:tr>
            </a:tbl>
          </a:graphicData>
        </a:graphic>
      </p:graphicFrame>
      <p:sp>
        <p:nvSpPr>
          <p:cNvPr id="31" name="Rectangle 75">
            <a:extLst>
              <a:ext uri="{FF2B5EF4-FFF2-40B4-BE49-F238E27FC236}">
                <a16:creationId xmlns:a16="http://schemas.microsoft.com/office/drawing/2014/main" id="{50FE60DD-B52A-4B8D-A538-F57E2A8F6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800" y="4302344"/>
            <a:ext cx="1620784" cy="41039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SERCM max transition period</a:t>
            </a:r>
          </a:p>
        </p:txBody>
      </p:sp>
    </p:spTree>
    <p:extLst>
      <p:ext uri="{BB962C8B-B14F-4D97-AF65-F5344CB8AC3E}">
        <p14:creationId xmlns:p14="http://schemas.microsoft.com/office/powerpoint/2010/main" val="322942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  <a:p>
            <a:r>
              <a:rPr lang="en-US" sz="1400" b="0" dirty="0"/>
              <a:t>R1 Includes modifications according to received comments : addition of a transition period for the MAC address change, and mechanism to avoid exposing the date of the MAC address change in a frame.</a:t>
            </a:r>
          </a:p>
          <a:p>
            <a:r>
              <a:rPr lang="en-US" sz="1400" b="0" dirty="0"/>
              <a:t>R2 Includes requirements mapping and SP.</a:t>
            </a:r>
          </a:p>
          <a:p>
            <a:r>
              <a:rPr lang="en-US" sz="1400" b="0" dirty="0"/>
              <a:t>R3 Updated requirement text according to 622r7 (agenda)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Current contribution describes a method to change the public MAC Address of an associated STA using a standard pseudo random generator based on shared private information. The change can be at the AP STA or non-AP STA initiative. This method makes correlation between a MAC address and a given STA very difficult for non registered STA.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494"/>
            <a:ext cx="10896599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Specifying a Seamless Enhanced RCM (SERCM) procedure allowing the dynamic change of the MAC address of a non-AP STA when it is associated with an AP.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During, or after association, encrypted information (SERCM key) is shared between AP and non-AP STA.</a:t>
            </a:r>
          </a:p>
          <a:p>
            <a:pPr marL="800100" lvl="2" indent="0"/>
            <a:r>
              <a:rPr lang="en-US" dirty="0">
                <a:solidFill>
                  <a:schemeClr val="tx1"/>
                </a:solidFill>
              </a:rPr>
              <a:t> 		</a:t>
            </a:r>
            <a:r>
              <a:rPr lang="en-US" sz="1400" dirty="0">
                <a:solidFill>
                  <a:schemeClr val="tx1"/>
                </a:solidFill>
              </a:rPr>
              <a:t>Note: the PMK may be used as ERCM key</a:t>
            </a:r>
            <a:r>
              <a:rPr lang="en-GB" sz="1400" b="0" dirty="0">
                <a:solidFill>
                  <a:schemeClr val="tx1"/>
                </a:solidFill>
              </a:rPr>
              <a:t>. </a:t>
            </a:r>
            <a:endParaRPr lang="en-GB" b="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Upon AP or non-AP STA request, both AP and non-AP STA compute a new transient MAC address for the changing STA, without sharing it, by using same pseudo random generator with same parameters.</a:t>
            </a:r>
          </a:p>
          <a:p>
            <a:pPr marL="10858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Alternative scenario without any exchange between AP and non-AP STA (see slide 9)</a:t>
            </a:r>
            <a:endParaRPr lang="en-GB" b="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t the starting of the transition period, both AP and non-AP STA initiate the MAC address change for the changing </a:t>
            </a:r>
            <a:r>
              <a:rPr lang="fr-FR" dirty="0">
                <a:solidFill>
                  <a:schemeClr val="tx1"/>
                </a:solidFill>
              </a:rPr>
              <a:t>non-AP </a:t>
            </a:r>
            <a:r>
              <a:rPr lang="en-US" dirty="0">
                <a:solidFill>
                  <a:schemeClr val="tx1"/>
                </a:solidFill>
              </a:rPr>
              <a:t>STA</a:t>
            </a:r>
            <a:r>
              <a:rPr lang="en-GB" b="0" dirty="0">
                <a:solidFill>
                  <a:schemeClr val="tx1"/>
                </a:solidFill>
              </a:rPr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fr-FR" dirty="0" err="1">
                <a:solidFill>
                  <a:schemeClr val="tx1"/>
                </a:solidFill>
              </a:rPr>
              <a:t>During</a:t>
            </a:r>
            <a:r>
              <a:rPr lang="fr-FR" dirty="0">
                <a:solidFill>
                  <a:schemeClr val="tx1"/>
                </a:solidFill>
              </a:rPr>
              <a:t> the transition </a:t>
            </a:r>
            <a:r>
              <a:rPr lang="fr-FR" dirty="0" err="1">
                <a:solidFill>
                  <a:schemeClr val="tx1"/>
                </a:solidFill>
              </a:rPr>
              <a:t>period</a:t>
            </a:r>
            <a:r>
              <a:rPr lang="fr-FR" dirty="0">
                <a:solidFill>
                  <a:schemeClr val="tx1"/>
                </a:solidFill>
              </a:rPr>
              <a:t>, </a:t>
            </a:r>
            <a:r>
              <a:rPr lang="fr-FR" dirty="0" err="1">
                <a:solidFill>
                  <a:schemeClr val="tx1"/>
                </a:solidFill>
              </a:rPr>
              <a:t>both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current</a:t>
            </a:r>
            <a:r>
              <a:rPr lang="fr-FR" dirty="0">
                <a:solidFill>
                  <a:schemeClr val="tx1"/>
                </a:solidFill>
              </a:rPr>
              <a:t> and new values for the MAC </a:t>
            </a:r>
            <a:r>
              <a:rPr lang="fr-FR" dirty="0" err="1">
                <a:solidFill>
                  <a:schemeClr val="tx1"/>
                </a:solidFill>
              </a:rPr>
              <a:t>address</a:t>
            </a:r>
            <a:r>
              <a:rPr lang="fr-FR" dirty="0">
                <a:solidFill>
                  <a:schemeClr val="tx1"/>
                </a:solidFill>
              </a:rPr>
              <a:t> are </a:t>
            </a:r>
            <a:r>
              <a:rPr lang="fr-FR" dirty="0" err="1">
                <a:solidFill>
                  <a:schemeClr val="tx1"/>
                </a:solidFill>
              </a:rPr>
              <a:t>valid</a:t>
            </a:r>
            <a:r>
              <a:rPr lang="en-GB" dirty="0">
                <a:solidFill>
                  <a:schemeClr val="tx1"/>
                </a:solidFill>
              </a:rPr>
              <a:t>.</a:t>
            </a:r>
            <a:endParaRPr lang="en-GB" b="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F730D-27DC-4099-BE16-B5E4DCDD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Key exchange </a:t>
            </a:r>
            <a:r>
              <a:rPr lang="en-US" dirty="0">
                <a:solidFill>
                  <a:schemeClr val="tx1"/>
                </a:solidFill>
              </a:rPr>
              <a:t>(optional)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0FBDE-98BE-44A1-B5B9-D46A72BB6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784" y="1752494"/>
            <a:ext cx="10361084" cy="4113213"/>
          </a:xfrm>
        </p:spPr>
        <p:txBody>
          <a:bodyPr/>
          <a:lstStyle/>
          <a:p>
            <a:r>
              <a:rPr lang="en-GB" b="0" dirty="0"/>
              <a:t>	After association, encrypted information (ERCM key) is</a:t>
            </a:r>
            <a:r>
              <a:rPr lang="en-GB" b="0" dirty="0">
                <a:solidFill>
                  <a:srgbClr val="FF0000"/>
                </a:solidFill>
              </a:rPr>
              <a:t> </a:t>
            </a:r>
            <a:r>
              <a:rPr lang="en-GB" b="0" dirty="0"/>
              <a:t>shared between AP and non-AP via specific action frames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2B1C2-77CC-44BB-BDA8-6AAD662BA4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71822-C272-448D-AC9E-D44F131816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145474-D833-4222-8380-8C667E1FB8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pic>
        <p:nvPicPr>
          <p:cNvPr id="13" name="Content Placeholder 28">
            <a:extLst>
              <a:ext uri="{FF2B5EF4-FFF2-40B4-BE49-F238E27FC236}">
                <a16:creationId xmlns:a16="http://schemas.microsoft.com/office/drawing/2014/main" id="{8972BC1B-AC76-4F17-95DF-E981FC042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419600" y="2894014"/>
            <a:ext cx="3146157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82C5681-577E-4DEF-AC3D-D39D1EE5EFD6}"/>
              </a:ext>
            </a:extLst>
          </p:cNvPr>
          <p:cNvSpPr/>
          <p:nvPr/>
        </p:nvSpPr>
        <p:spPr>
          <a:xfrm>
            <a:off x="218005" y="5670688"/>
            <a:ext cx="6934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0"/>
            <a:r>
              <a:rPr lang="en-US" dirty="0">
                <a:solidFill>
                  <a:schemeClr val="tx1"/>
                </a:solidFill>
              </a:rPr>
              <a:t>Note: the PMK may be used as ERCM key</a:t>
            </a:r>
            <a:r>
              <a:rPr lang="en-GB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6885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16AE0657-9BE6-4E21-B3F4-418025740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transient MAC address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809118-B5D7-4DE1-8510-DF93C0F39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Upon AP or non-AP STA request, both AP and non-AP STA compute a new transient MAC address for the changing STA, without sharing it, by using the standardized PRF-128 (</a:t>
            </a:r>
            <a:r>
              <a:rPr lang="en-US" b="0" dirty="0"/>
              <a:t>section 12.7.1.2 -IEEE Std 802.11-202</a:t>
            </a:r>
            <a:r>
              <a:rPr lang="en-GB" b="0" dirty="0"/>
              <a:t>) with same parameters.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(n+1) = PRF-128/46( ERCM Key, “ERCM”,  @MAC (n) , 128)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From the generated 128 bits, the leftmost 46 bits (i.e. the 46 most significant bits) are selected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the 46 bits, the U/L bit of the new MAC address is set to 1, the I/G bit is set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(n) corresponds to the current address MAC of the non-AP STA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37CB3-043F-429D-BA8E-D0F4324EC0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21A4-3434-40C5-ACDB-375573ECA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143C5F-74CD-4EC0-B346-C8E31B68AC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737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Synchronous change of the MAC address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CD0FA3-4F66-4711-A4F1-E14FCCF53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2" y="1830390"/>
            <a:ext cx="10361084" cy="40370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the request for changing the MAC address of the non-AP station initiated by the AP or the non-AP STA, both AP and non-AP STA apply the MAC address change for the changing STA.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Initiation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SERCM intended to all the non-AP stations SERCM-capable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Use of a new ERCM IE to be included in the beacon frame including  an SERCM Change counter corresponding to the number of TBTTs until the next transient MAC address is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Non-AP Initiation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of a new action frame including  an SERCM Change date corresponding to the number of TBTTs until the next transient MAC address is effective</a:t>
            </a:r>
          </a:p>
          <a:p>
            <a:endParaRPr lang="en-GB" dirty="0"/>
          </a:p>
          <a:p>
            <a:r>
              <a:rPr lang="en-GB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8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principle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E76289-1017-4F25-A7B5-D9F3046396CA}"/>
              </a:ext>
            </a:extLst>
          </p:cNvPr>
          <p:cNvSpPr/>
          <p:nvPr/>
        </p:nvSpPr>
        <p:spPr>
          <a:xfrm>
            <a:off x="2180173" y="2062798"/>
            <a:ext cx="1903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AP Initiation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E88B27F-3C8C-4174-8A49-EB9B0DB81539}"/>
              </a:ext>
            </a:extLst>
          </p:cNvPr>
          <p:cNvSpPr/>
          <p:nvPr/>
        </p:nvSpPr>
        <p:spPr>
          <a:xfrm>
            <a:off x="7447623" y="1998788"/>
            <a:ext cx="2553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Non-AP Initiation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717810-9464-4F58-9106-558577F29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993" y="2734052"/>
            <a:ext cx="5161007" cy="31989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ED351F-BCE0-4013-BE3D-5F86F8DCD7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9830" y="2734052"/>
            <a:ext cx="4398433" cy="318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63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Alternative without explicit signalling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10" name="Content Placeholder 12">
            <a:extLst>
              <a:ext uri="{FF2B5EF4-FFF2-40B4-BE49-F238E27FC236}">
                <a16:creationId xmlns:a16="http://schemas.microsoft.com/office/drawing/2014/main" id="{DF01B2D7-D734-4EA6-8EF9-C717B866730B}"/>
              </a:ext>
            </a:extLst>
          </p:cNvPr>
          <p:cNvSpPr txBox="1">
            <a:spLocks/>
          </p:cNvSpPr>
          <p:nvPr/>
        </p:nvSpPr>
        <p:spPr bwMode="auto">
          <a:xfrm>
            <a:off x="381000" y="1751014"/>
            <a:ext cx="7827321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600" b="0" kern="0" dirty="0">
                <a:solidFill>
                  <a:schemeClr val="tx1"/>
                </a:solidFill>
              </a:rPr>
              <a:t>Synchronous MAC address generation: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kern="0" dirty="0">
                <a:solidFill>
                  <a:schemeClr val="tx1"/>
                </a:solidFill>
              </a:rPr>
              <a:t>No exchange of any SERCM Change Request to compute a new transient MAC address for the changing STA.</a:t>
            </a:r>
          </a:p>
          <a:p>
            <a:pPr marL="457200" lvl="1" indent="0"/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0" kern="0" dirty="0">
                <a:solidFill>
                  <a:schemeClr val="tx1"/>
                </a:solidFill>
              </a:rPr>
              <a:t>Calculate a SERCM counter value (CC) (4 bits) using the standardized PRF-128 (</a:t>
            </a:r>
            <a:r>
              <a:rPr lang="en-US" sz="1600" b="0" kern="0" dirty="0">
                <a:solidFill>
                  <a:schemeClr val="tx1"/>
                </a:solidFill>
              </a:rPr>
              <a:t>section 12.7.1.2 -IEEE Std 802.11-202</a:t>
            </a:r>
            <a:r>
              <a:rPr lang="en-GB" sz="1600" b="0" kern="0" dirty="0">
                <a:solidFill>
                  <a:schemeClr val="tx1"/>
                </a:solidFill>
              </a:rPr>
              <a:t>) with same parameters as to compute the new transient MAC address (new set of bits).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kern="0" dirty="0">
                <a:solidFill>
                  <a:schemeClr val="tx1"/>
                </a:solidFill>
              </a:rPr>
              <a:t>CC (n+1) = PRF-128/4( ERCM Key, “ERCM”,  CC (n) , 128)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200" b="0" kern="0" dirty="0">
                <a:solidFill>
                  <a:schemeClr val="tx1"/>
                </a:solidFill>
              </a:rPr>
              <a:t>From the generated 128 bits, the new set of 4 bits (different from the leftmost 46 bits used for the new transient MAC address) are selected.</a:t>
            </a:r>
            <a:endParaRPr lang="en-GB" sz="1600" b="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kern="0" dirty="0">
                <a:solidFill>
                  <a:schemeClr val="tx1"/>
                </a:solidFill>
              </a:rPr>
              <a:t>The</a:t>
            </a:r>
            <a:r>
              <a:rPr lang="en-US" sz="1200" kern="0" dirty="0">
                <a:solidFill>
                  <a:schemeClr val="tx1"/>
                </a:solidFill>
              </a:rPr>
              <a:t> </a:t>
            </a:r>
            <a:r>
              <a:rPr lang="en-US" sz="1200" b="0" kern="0" dirty="0">
                <a:solidFill>
                  <a:schemeClr val="tx1"/>
                </a:solidFill>
              </a:rPr>
              <a:t>S</a:t>
            </a:r>
            <a:r>
              <a:rPr lang="en-GB" sz="1200" b="0" kern="0" dirty="0">
                <a:solidFill>
                  <a:schemeClr val="tx1"/>
                </a:solidFill>
              </a:rPr>
              <a:t>ERCM counter value  defines a number of TBTTs before applying the new transient MAC address.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200" b="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0" kern="0" dirty="0">
                <a:solidFill>
                  <a:schemeClr val="tx1"/>
                </a:solidFill>
              </a:rPr>
              <a:t>Synchronous management of the SERCM counter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kern="0" dirty="0">
                <a:solidFill>
                  <a:schemeClr val="tx1"/>
                </a:solidFill>
              </a:rPr>
              <a:t>No exchange of the SERCM Change counter value in the beacon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kern="0" dirty="0">
                <a:solidFill>
                  <a:schemeClr val="tx1"/>
                </a:solidFill>
              </a:rPr>
              <a:t>Synchronous decrease of the SERCM Change counter value starting after the first beacon following the SERCM initiation procedure or after the previous transient MAC address validation.</a:t>
            </a:r>
            <a:r>
              <a:rPr lang="en-GB" sz="1600" b="0" kern="0" dirty="0">
                <a:solidFill>
                  <a:schemeClr val="tx1"/>
                </a:solidFill>
              </a:rPr>
              <a:t> </a:t>
            </a:r>
            <a:endParaRPr lang="en-US" sz="1600" kern="0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C80D138-6C91-4F69-A770-7FF031B93012}"/>
              </a:ext>
            </a:extLst>
          </p:cNvPr>
          <p:cNvSpPr/>
          <p:nvPr/>
        </p:nvSpPr>
        <p:spPr>
          <a:xfrm>
            <a:off x="9832442" y="3052891"/>
            <a:ext cx="771481" cy="23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Beacon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0" name="Straight Arrow Connector 61">
            <a:extLst>
              <a:ext uri="{FF2B5EF4-FFF2-40B4-BE49-F238E27FC236}">
                <a16:creationId xmlns:a16="http://schemas.microsoft.com/office/drawing/2014/main" id="{680475EE-7DFD-4F3E-A7DC-9E96D95C06D2}"/>
              </a:ext>
            </a:extLst>
          </p:cNvPr>
          <p:cNvCxnSpPr>
            <a:cxnSpLocks/>
          </p:cNvCxnSpPr>
          <p:nvPr/>
        </p:nvCxnSpPr>
        <p:spPr>
          <a:xfrm flipH="1">
            <a:off x="9601950" y="3305781"/>
            <a:ext cx="12304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8761754E-E17B-4A47-962D-7EA1B4139C59}"/>
              </a:ext>
            </a:extLst>
          </p:cNvPr>
          <p:cNvSpPr/>
          <p:nvPr/>
        </p:nvSpPr>
        <p:spPr>
          <a:xfrm>
            <a:off x="8738609" y="2295137"/>
            <a:ext cx="764391" cy="401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@mac(n+1)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5">
            <a:extLst>
              <a:ext uri="{FF2B5EF4-FFF2-40B4-BE49-F238E27FC236}">
                <a16:creationId xmlns:a16="http://schemas.microsoft.com/office/drawing/2014/main" id="{7EDE9289-513E-4B11-B305-E364B454201A}"/>
              </a:ext>
            </a:extLst>
          </p:cNvPr>
          <p:cNvSpPr txBox="1"/>
          <p:nvPr/>
        </p:nvSpPr>
        <p:spPr>
          <a:xfrm>
            <a:off x="10501025" y="1665198"/>
            <a:ext cx="717164" cy="22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en-US" sz="8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3" name="TextBox 6">
            <a:extLst>
              <a:ext uri="{FF2B5EF4-FFF2-40B4-BE49-F238E27FC236}">
                <a16:creationId xmlns:a16="http://schemas.microsoft.com/office/drawing/2014/main" id="{32BBB831-258C-462D-B1EE-277EFEF1014D}"/>
              </a:ext>
            </a:extLst>
          </p:cNvPr>
          <p:cNvSpPr txBox="1"/>
          <p:nvPr/>
        </p:nvSpPr>
        <p:spPr>
          <a:xfrm>
            <a:off x="9219095" y="1674478"/>
            <a:ext cx="764385" cy="22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en-US" sz="800" dirty="0">
                <a:solidFill>
                  <a:schemeClr val="tx1"/>
                </a:solidFill>
              </a:rPr>
              <a:t>Non-AP STA</a:t>
            </a:r>
          </a:p>
        </p:txBody>
      </p:sp>
      <p:cxnSp>
        <p:nvCxnSpPr>
          <p:cNvPr id="94" name="Straight Connector 88">
            <a:extLst>
              <a:ext uri="{FF2B5EF4-FFF2-40B4-BE49-F238E27FC236}">
                <a16:creationId xmlns:a16="http://schemas.microsoft.com/office/drawing/2014/main" id="{CB568F35-3D48-4099-9E9C-8A4FAC0FDC1F}"/>
              </a:ext>
            </a:extLst>
          </p:cNvPr>
          <p:cNvCxnSpPr>
            <a:cxnSpLocks/>
          </p:cNvCxnSpPr>
          <p:nvPr/>
        </p:nvCxnSpPr>
        <p:spPr>
          <a:xfrm flipH="1">
            <a:off x="10866544" y="1913943"/>
            <a:ext cx="0" cy="4466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E2D285AD-6EE3-4136-9A9D-893EE415C91D}"/>
              </a:ext>
            </a:extLst>
          </p:cNvPr>
          <p:cNvSpPr/>
          <p:nvPr/>
        </p:nvSpPr>
        <p:spPr>
          <a:xfrm>
            <a:off x="9895022" y="5029200"/>
            <a:ext cx="771481" cy="23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Beacon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6" name="Straight Arrow Connector 61">
            <a:extLst>
              <a:ext uri="{FF2B5EF4-FFF2-40B4-BE49-F238E27FC236}">
                <a16:creationId xmlns:a16="http://schemas.microsoft.com/office/drawing/2014/main" id="{8401360D-EAB1-46F1-944C-E26D8B38A01A}"/>
              </a:ext>
            </a:extLst>
          </p:cNvPr>
          <p:cNvCxnSpPr>
            <a:cxnSpLocks/>
          </p:cNvCxnSpPr>
          <p:nvPr/>
        </p:nvCxnSpPr>
        <p:spPr>
          <a:xfrm flipH="1">
            <a:off x="9614163" y="5270590"/>
            <a:ext cx="12304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88">
            <a:extLst>
              <a:ext uri="{FF2B5EF4-FFF2-40B4-BE49-F238E27FC236}">
                <a16:creationId xmlns:a16="http://schemas.microsoft.com/office/drawing/2014/main" id="{E20C3649-3373-4333-8BFF-E1662B41476D}"/>
              </a:ext>
            </a:extLst>
          </p:cNvPr>
          <p:cNvCxnSpPr>
            <a:cxnSpLocks/>
          </p:cNvCxnSpPr>
          <p:nvPr/>
        </p:nvCxnSpPr>
        <p:spPr>
          <a:xfrm flipH="1">
            <a:off x="9564992" y="1923223"/>
            <a:ext cx="0" cy="4466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AEFAB7C3-D574-4206-A5AD-D32D189758CA}"/>
              </a:ext>
            </a:extLst>
          </p:cNvPr>
          <p:cNvSpPr/>
          <p:nvPr/>
        </p:nvSpPr>
        <p:spPr>
          <a:xfrm>
            <a:off x="9866552" y="3832987"/>
            <a:ext cx="771481" cy="23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Beacon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9" name="Straight Arrow Connector 61">
            <a:extLst>
              <a:ext uri="{FF2B5EF4-FFF2-40B4-BE49-F238E27FC236}">
                <a16:creationId xmlns:a16="http://schemas.microsoft.com/office/drawing/2014/main" id="{F097E8F1-18F2-423A-8024-082E763DDF07}"/>
              </a:ext>
            </a:extLst>
          </p:cNvPr>
          <p:cNvCxnSpPr>
            <a:cxnSpLocks/>
          </p:cNvCxnSpPr>
          <p:nvPr/>
        </p:nvCxnSpPr>
        <p:spPr>
          <a:xfrm flipH="1">
            <a:off x="9608761" y="4070077"/>
            <a:ext cx="12304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01C4B522-C6B3-430F-97A5-50CB13C8C2E9}"/>
              </a:ext>
            </a:extLst>
          </p:cNvPr>
          <p:cNvSpPr/>
          <p:nvPr/>
        </p:nvSpPr>
        <p:spPr>
          <a:xfrm>
            <a:off x="9494783" y="4441992"/>
            <a:ext cx="1571959" cy="231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cxnSp>
        <p:nvCxnSpPr>
          <p:cNvPr id="101" name="Straight Arrow Connector 61">
            <a:extLst>
              <a:ext uri="{FF2B5EF4-FFF2-40B4-BE49-F238E27FC236}">
                <a16:creationId xmlns:a16="http://schemas.microsoft.com/office/drawing/2014/main" id="{854A38D7-A508-4932-8A14-9019CE082C1C}"/>
              </a:ext>
            </a:extLst>
          </p:cNvPr>
          <p:cNvCxnSpPr>
            <a:cxnSpLocks/>
          </p:cNvCxnSpPr>
          <p:nvPr/>
        </p:nvCxnSpPr>
        <p:spPr>
          <a:xfrm flipH="1">
            <a:off x="9602520" y="2266639"/>
            <a:ext cx="1230481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BAF697E-E9F2-4CD0-BD0D-FD066064BF10}"/>
              </a:ext>
            </a:extLst>
          </p:cNvPr>
          <p:cNvSpPr/>
          <p:nvPr/>
        </p:nvSpPr>
        <p:spPr>
          <a:xfrm>
            <a:off x="9608761" y="2060411"/>
            <a:ext cx="1257783" cy="377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initiation </a:t>
            </a:r>
            <a:b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86E1B79-D192-43B9-B460-A672062D3E70}"/>
              </a:ext>
            </a:extLst>
          </p:cNvPr>
          <p:cNvSpPr/>
          <p:nvPr/>
        </p:nvSpPr>
        <p:spPr>
          <a:xfrm>
            <a:off x="10949508" y="2273480"/>
            <a:ext cx="764391" cy="401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@mac(n+1)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D67F72A-117A-48B2-8997-BA242B106092}"/>
              </a:ext>
            </a:extLst>
          </p:cNvPr>
          <p:cNvSpPr/>
          <p:nvPr/>
        </p:nvSpPr>
        <p:spPr>
          <a:xfrm>
            <a:off x="10959862" y="5089714"/>
            <a:ext cx="1008187" cy="315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= 0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FB8022B-2DD3-425F-B390-EC09D1F01BF0}"/>
              </a:ext>
            </a:extLst>
          </p:cNvPr>
          <p:cNvSpPr/>
          <p:nvPr/>
        </p:nvSpPr>
        <p:spPr>
          <a:xfrm>
            <a:off x="8537577" y="3086152"/>
            <a:ext cx="951170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28A10DB-A5B6-4DD4-8E7F-637E68336592}"/>
              </a:ext>
            </a:extLst>
          </p:cNvPr>
          <p:cNvSpPr/>
          <p:nvPr/>
        </p:nvSpPr>
        <p:spPr>
          <a:xfrm>
            <a:off x="8537577" y="5089714"/>
            <a:ext cx="941592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= 0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27B34D1-685F-4AD4-96EE-0083B789B524}"/>
              </a:ext>
            </a:extLst>
          </p:cNvPr>
          <p:cNvSpPr/>
          <p:nvPr/>
        </p:nvSpPr>
        <p:spPr>
          <a:xfrm>
            <a:off x="10945690" y="5571966"/>
            <a:ext cx="764391" cy="657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</a:t>
            </a:r>
          </a:p>
          <a:p>
            <a:pPr algn="ctr"/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@mac(n+2)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CC(n+2)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A2EFAF6-787E-429C-9E0A-C06B4F97A0A4}"/>
              </a:ext>
            </a:extLst>
          </p:cNvPr>
          <p:cNvSpPr/>
          <p:nvPr/>
        </p:nvSpPr>
        <p:spPr>
          <a:xfrm>
            <a:off x="8728428" y="5578139"/>
            <a:ext cx="764391" cy="657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</a:t>
            </a:r>
          </a:p>
          <a:p>
            <a:pPr algn="ctr"/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@mac(n+2)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CC(n+2)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3B18DA3-E407-4716-8684-D92333F8705A}"/>
              </a:ext>
            </a:extLst>
          </p:cNvPr>
          <p:cNvSpPr/>
          <p:nvPr/>
        </p:nvSpPr>
        <p:spPr>
          <a:xfrm>
            <a:off x="10954909" y="3086152"/>
            <a:ext cx="951170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452463C-DF6A-4420-8A41-D3E307A91632}"/>
              </a:ext>
            </a:extLst>
          </p:cNvPr>
          <p:cNvSpPr/>
          <p:nvPr/>
        </p:nvSpPr>
        <p:spPr>
          <a:xfrm>
            <a:off x="8380187" y="3891293"/>
            <a:ext cx="1123148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 -1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7A29F2D-0E1B-477F-99FE-A23905E435F0}"/>
              </a:ext>
            </a:extLst>
          </p:cNvPr>
          <p:cNvSpPr/>
          <p:nvPr/>
        </p:nvSpPr>
        <p:spPr>
          <a:xfrm>
            <a:off x="10916736" y="3903805"/>
            <a:ext cx="1123148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 -1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30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3765</TotalTime>
  <Words>1377</Words>
  <Application>Microsoft Office PowerPoint</Application>
  <PresentationFormat>Widescreen</PresentationFormat>
  <Paragraphs>238</Paragraphs>
  <Slides>15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Gothic</vt:lpstr>
      <vt:lpstr>MS Mincho</vt:lpstr>
      <vt:lpstr>ＭＳ Ｐゴシック</vt:lpstr>
      <vt:lpstr>Arial</vt:lpstr>
      <vt:lpstr>Arial Unicode MS</vt:lpstr>
      <vt:lpstr>Calibri</vt:lpstr>
      <vt:lpstr>Times New Roman</vt:lpstr>
      <vt:lpstr>Office Theme</vt:lpstr>
      <vt:lpstr>Document</vt:lpstr>
      <vt:lpstr>Enhanced Randomized and Changing MAC address (ERCM)</vt:lpstr>
      <vt:lpstr>Revisions</vt:lpstr>
      <vt:lpstr>Abstract</vt:lpstr>
      <vt:lpstr>Overview</vt:lpstr>
      <vt:lpstr>ERCM Key exchange (optional)</vt:lpstr>
      <vt:lpstr>New transient MAC address</vt:lpstr>
      <vt:lpstr>Synchronous change of the MAC address </vt:lpstr>
      <vt:lpstr>Main principle</vt:lpstr>
      <vt:lpstr>Alternative without explicit signalling</vt:lpstr>
      <vt:lpstr>ERCM regarding Client Privacy Enhancements Requirements [4]</vt:lpstr>
      <vt:lpstr>Benefits</vt:lpstr>
      <vt:lpstr>PowerPoint Presentation</vt:lpstr>
      <vt:lpstr>References</vt:lpstr>
      <vt:lpstr>ERCM Capability</vt:lpstr>
      <vt:lpstr>ERCM Action frame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Randomized and Changing MAC address</dc:title>
  <dc:creator>BARON Stephane</dc:creator>
  <cp:lastModifiedBy>BARON Stephane</cp:lastModifiedBy>
  <cp:revision>88</cp:revision>
  <cp:lastPrinted>1601-01-01T00:00:00Z</cp:lastPrinted>
  <dcterms:created xsi:type="dcterms:W3CDTF">2021-11-03T17:02:22Z</dcterms:created>
  <dcterms:modified xsi:type="dcterms:W3CDTF">2022-05-11T12:20:07Z</dcterms:modified>
</cp:coreProperties>
</file>