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2"/>
  </p:notesMasterIdLst>
  <p:handoutMasterIdLst>
    <p:handoutMasterId r:id="rId33"/>
  </p:handoutMasterIdLst>
  <p:sldIdLst>
    <p:sldId id="621" r:id="rId5"/>
    <p:sldId id="660" r:id="rId6"/>
    <p:sldId id="662" r:id="rId7"/>
    <p:sldId id="686" r:id="rId8"/>
    <p:sldId id="692" r:id="rId9"/>
    <p:sldId id="696" r:id="rId10"/>
    <p:sldId id="698" r:id="rId11"/>
    <p:sldId id="699" r:id="rId12"/>
    <p:sldId id="702" r:id="rId13"/>
    <p:sldId id="701" r:id="rId14"/>
    <p:sldId id="1019" r:id="rId15"/>
    <p:sldId id="703" r:id="rId16"/>
    <p:sldId id="704" r:id="rId17"/>
    <p:sldId id="690" r:id="rId18"/>
    <p:sldId id="1021" r:id="rId19"/>
    <p:sldId id="697" r:id="rId20"/>
    <p:sldId id="705" r:id="rId21"/>
    <p:sldId id="1024" r:id="rId22"/>
    <p:sldId id="1023" r:id="rId23"/>
    <p:sldId id="707" r:id="rId24"/>
    <p:sldId id="708" r:id="rId25"/>
    <p:sldId id="1020" r:id="rId26"/>
    <p:sldId id="709" r:id="rId27"/>
    <p:sldId id="710" r:id="rId28"/>
    <p:sldId id="694" r:id="rId29"/>
    <p:sldId id="711" r:id="rId30"/>
    <p:sldId id="1025"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C528D03-79E7-95B5-905C-BCD777B5E164}" name="Philip Hawkes" initials="PH" userId="S::phawkes@qti.qualcomm.com::eab752e9-2551-474c-ad87-8e164843820d" providerId="AD"/>
  <p188:author id="{FD36C79D-B116-0C85-EFFE-8DE0FFDA2524}" name="Duncan Ho" initials="DH" userId="S::dho@qti.qualcomm.com::cdbbd64b-6b86-4896-aca0-3d41c310760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uncan Ho" initials="DH" lastIdx="6" clrIdx="0">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DB1F05-5407-4688-B020-CB7EA0F5C318}" v="34" dt="2022-03-01T14:50:58.7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36" autoAdjust="0"/>
    <p:restoredTop sz="97563" autoAdjust="0"/>
  </p:normalViewPr>
  <p:slideViewPr>
    <p:cSldViewPr>
      <p:cViewPr varScale="1">
        <p:scale>
          <a:sx n="114" d="100"/>
          <a:sy n="114" d="100"/>
        </p:scale>
        <p:origin x="900" y="10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40"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802.11-21/0641r0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802.11-21/0641r0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15644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February 2022</a:t>
            </a:r>
            <a:endParaRPr lang="en-GB" dirty="0"/>
          </a:p>
        </p:txBody>
      </p:sp>
      <p:sp>
        <p:nvSpPr>
          <p:cNvPr id="5" name="Footer Placeholder 4"/>
          <p:cNvSpPr>
            <a:spLocks noGrp="1"/>
          </p:cNvSpPr>
          <p:nvPr>
            <p:ph type="ftr" idx="11"/>
          </p:nvPr>
        </p:nvSpPr>
        <p:spPr/>
        <p:txBody>
          <a:bodyPr/>
          <a:lstStyle>
            <a:lvl1pPr>
              <a:defRPr/>
            </a:lvl1pPr>
          </a:lstStyle>
          <a:p>
            <a:r>
              <a:rPr lang="en-GB" dirty="0"/>
              <a:t>Philip Hawkes,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Philip Hawkes, Qualcomm</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February 2022</a:t>
            </a:r>
            <a:endParaRPr lang="en-GB" dirty="0"/>
          </a:p>
        </p:txBody>
      </p:sp>
      <p:sp>
        <p:nvSpPr>
          <p:cNvPr id="5" name="Footer Placeholder 4"/>
          <p:cNvSpPr>
            <a:spLocks noGrp="1"/>
          </p:cNvSpPr>
          <p:nvPr>
            <p:ph type="ftr" idx="11"/>
          </p:nvPr>
        </p:nvSpPr>
        <p:spPr/>
        <p:txBody>
          <a:bodyPr/>
          <a:lstStyle>
            <a:lvl1pPr>
              <a:defRPr/>
            </a:lvl1pPr>
          </a:lstStyle>
          <a:p>
            <a:r>
              <a:rPr lang="en-GB" dirty="0"/>
              <a:t>Philip Hawkes,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February 2022</a:t>
            </a:r>
            <a:endParaRPr lang="en-GB" dirty="0"/>
          </a:p>
        </p:txBody>
      </p:sp>
      <p:sp>
        <p:nvSpPr>
          <p:cNvPr id="6" name="Footer Placeholder 5"/>
          <p:cNvSpPr>
            <a:spLocks noGrp="1"/>
          </p:cNvSpPr>
          <p:nvPr>
            <p:ph type="ftr" idx="11"/>
          </p:nvPr>
        </p:nvSpPr>
        <p:spPr/>
        <p:txBody>
          <a:bodyPr/>
          <a:lstStyle>
            <a:lvl1pPr>
              <a:defRPr/>
            </a:lvl1pPr>
          </a:lstStyle>
          <a:p>
            <a:r>
              <a:rPr lang="en-GB" dirty="0"/>
              <a:t>Philip Hawkes,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February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Philip Hawkes, Qualcomm</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February 2022</a:t>
            </a:r>
            <a:endParaRPr lang="en-GB" dirty="0"/>
          </a:p>
        </p:txBody>
      </p:sp>
      <p:sp>
        <p:nvSpPr>
          <p:cNvPr id="4" name="Footer Placeholder 3"/>
          <p:cNvSpPr>
            <a:spLocks noGrp="1"/>
          </p:cNvSpPr>
          <p:nvPr>
            <p:ph type="ftr" idx="11"/>
          </p:nvPr>
        </p:nvSpPr>
        <p:spPr/>
        <p:txBody>
          <a:bodyPr/>
          <a:lstStyle>
            <a:lvl1pPr>
              <a:defRPr/>
            </a:lvl1pPr>
          </a:lstStyle>
          <a:p>
            <a:r>
              <a:rPr lang="en-GB" dirty="0"/>
              <a:t>Philip Hawkes,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February 2022</a:t>
            </a:r>
            <a:endParaRPr lang="en-GB" dirty="0"/>
          </a:p>
        </p:txBody>
      </p:sp>
      <p:sp>
        <p:nvSpPr>
          <p:cNvPr id="3" name="Footer Placeholder 2"/>
          <p:cNvSpPr>
            <a:spLocks noGrp="1"/>
          </p:cNvSpPr>
          <p:nvPr>
            <p:ph type="ftr" idx="11"/>
          </p:nvPr>
        </p:nvSpPr>
        <p:spPr/>
        <p:txBody>
          <a:bodyPr/>
          <a:lstStyle>
            <a:lvl1pPr>
              <a:defRPr/>
            </a:lvl1pPr>
          </a:lstStyle>
          <a:p>
            <a:r>
              <a:rPr lang="en-GB" dirty="0"/>
              <a:t>Philip Hawkes,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2022</a:t>
            </a:r>
            <a:endParaRPr lang="en-GB" dirty="0"/>
          </a:p>
        </p:txBody>
      </p:sp>
      <p:sp>
        <p:nvSpPr>
          <p:cNvPr id="5" name="Footer Placeholder 4"/>
          <p:cNvSpPr>
            <a:spLocks noGrp="1"/>
          </p:cNvSpPr>
          <p:nvPr>
            <p:ph type="ftr" idx="11"/>
          </p:nvPr>
        </p:nvSpPr>
        <p:spPr/>
        <p:txBody>
          <a:bodyPr/>
          <a:lstStyle>
            <a:lvl1pPr>
              <a:defRPr/>
            </a:lvl1pPr>
          </a:lstStyle>
          <a:p>
            <a:r>
              <a:rPr lang="en-GB" dirty="0"/>
              <a:t>Philip Hawkes,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2022</a:t>
            </a:r>
            <a:endParaRPr lang="en-GB" dirty="0"/>
          </a:p>
        </p:txBody>
      </p:sp>
      <p:sp>
        <p:nvSpPr>
          <p:cNvPr id="5" name="Footer Placeholder 4"/>
          <p:cNvSpPr>
            <a:spLocks noGrp="1"/>
          </p:cNvSpPr>
          <p:nvPr>
            <p:ph type="ftr" idx="11"/>
          </p:nvPr>
        </p:nvSpPr>
        <p:spPr/>
        <p:txBody>
          <a:bodyPr/>
          <a:lstStyle>
            <a:lvl1pPr>
              <a:defRPr/>
            </a:lvl1pPr>
          </a:lstStyle>
          <a:p>
            <a:r>
              <a:rPr lang="en-GB" dirty="0"/>
              <a:t>Philip Hawkes,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2022</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Philip Hawkes, Qualcomm</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802.11-22/0107r2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Initial Privacy Enhancement Requirements</a:t>
            </a:r>
            <a:endParaRPr lang="en-GB" dirty="0">
              <a:highlight>
                <a:srgbClr val="FFFF00"/>
              </a:highlight>
            </a:endParaRPr>
          </a:p>
        </p:txBody>
      </p:sp>
      <p:sp>
        <p:nvSpPr>
          <p:cNvPr id="3074" name="Rectangle 2"/>
          <p:cNvSpPr>
            <a:spLocks noGrp="1" noChangeArrowheads="1"/>
          </p:cNvSpPr>
          <p:nvPr>
            <p:ph type="subTitle" idx="1"/>
          </p:nvPr>
        </p:nvSpPr>
        <p:spPr>
          <a:xfrm>
            <a:off x="1828800" y="166923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a:t>
            </a:r>
          </a:p>
        </p:txBody>
      </p:sp>
      <p:sp>
        <p:nvSpPr>
          <p:cNvPr id="6" name="Date Placeholder 3"/>
          <p:cNvSpPr>
            <a:spLocks noGrp="1"/>
          </p:cNvSpPr>
          <p:nvPr>
            <p:ph type="dt" idx="10"/>
          </p:nvPr>
        </p:nvSpPr>
        <p:spPr/>
        <p:txBody>
          <a:bodyPr/>
          <a:lstStyle/>
          <a:p>
            <a:r>
              <a:rPr lang="en-US" dirty="0"/>
              <a:t>March 2022</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Philip Hawkes,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09938729"/>
              </p:ext>
            </p:extLst>
          </p:nvPr>
        </p:nvGraphicFramePr>
        <p:xfrm>
          <a:off x="1604963" y="2408238"/>
          <a:ext cx="8816975" cy="2973387"/>
        </p:xfrm>
        <a:graphic>
          <a:graphicData uri="http://schemas.openxmlformats.org/presentationml/2006/ole">
            <mc:AlternateContent xmlns:mc="http://schemas.openxmlformats.org/markup-compatibility/2006">
              <mc:Choice xmlns:v="urn:schemas-microsoft-com:vml" Requires="v">
                <p:oleObj spid="_x0000_s1026" name="Document" r:id="rId4" imgW="8240543" imgH="2785348" progId="Word.Document.8">
                  <p:embed/>
                </p:oleObj>
              </mc:Choice>
              <mc:Fallback>
                <p:oleObj name="Document" r:id="rId4" imgW="8240543" imgH="2785348" progId="Word.Document.8">
                  <p:embed/>
                  <p:pic>
                    <p:nvPicPr>
                      <p:cNvPr id="3075" name="Object 3"/>
                      <p:cNvPicPr>
                        <a:picLocks noChangeAspect="1" noChangeArrowheads="1"/>
                      </p:cNvPicPr>
                      <p:nvPr/>
                    </p:nvPicPr>
                    <p:blipFill>
                      <a:blip r:embed="rId5"/>
                      <a:srcRect/>
                      <a:stretch>
                        <a:fillRect/>
                      </a:stretch>
                    </p:blipFill>
                    <p:spPr bwMode="auto">
                      <a:xfrm>
                        <a:off x="1604963" y="2408238"/>
                        <a:ext cx="8816975" cy="2973387"/>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Feature CPE-C: Client OTA MAC Address Randomization (1/2)</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p:txBody>
          <a:bodyPr>
            <a:normAutofit fontScale="70000" lnSpcReduction="20000"/>
          </a:bodyPr>
          <a:lstStyle/>
          <a:p>
            <a:pPr>
              <a:buFont typeface="Arial" panose="020B0604020202020204" pitchFamily="34" charset="0"/>
              <a:buChar char="•"/>
            </a:pPr>
            <a:r>
              <a:rPr lang="en-US" sz="2400" dirty="0"/>
              <a:t>See Issue </a:t>
            </a:r>
            <a:r>
              <a:rPr lang="en-US" dirty="0"/>
              <a:t>3) STA MAC address persistence within an ESS</a:t>
            </a:r>
            <a:endParaRPr lang="en-US" sz="2400" dirty="0"/>
          </a:p>
          <a:p>
            <a:pPr lvl="1">
              <a:buFont typeface="Arial" panose="020B0604020202020204" pitchFamily="34" charset="0"/>
              <a:buChar char="•"/>
            </a:pPr>
            <a:r>
              <a:rPr lang="en-US" dirty="0"/>
              <a:t>Background: </a:t>
            </a:r>
            <a:r>
              <a:rPr lang="en-US" sz="2000" b="0" dirty="0"/>
              <a:t>Client OTA MAC Addresses cannot be randomized in the middle of an association or on reassociation</a:t>
            </a:r>
            <a:r>
              <a:rPr lang="en-US" dirty="0"/>
              <a:t>.</a:t>
            </a:r>
          </a:p>
          <a:p>
            <a:pPr lvl="2">
              <a:buFont typeface="Arial" panose="020B0604020202020204" pitchFamily="34" charset="0"/>
              <a:buChar char="•"/>
            </a:pPr>
            <a:r>
              <a:rPr lang="en-US" sz="1800" b="0" i="1" kern="1200" dirty="0">
                <a:solidFill>
                  <a:schemeClr val="tx1"/>
                </a:solidFill>
                <a:effectLst/>
                <a:latin typeface="+mn-lt"/>
                <a:ea typeface="+mn-ea"/>
                <a:cs typeface="+mn-cs"/>
              </a:rPr>
              <a:t>Note: 11aq covers other cases where Client can change its OTA MAC Address</a:t>
            </a:r>
            <a:endParaRPr lang="en-US" dirty="0"/>
          </a:p>
          <a:p>
            <a:pPr lvl="1">
              <a:buFont typeface="Arial" panose="020B0604020202020204" pitchFamily="34" charset="0"/>
              <a:buChar char="•"/>
            </a:pPr>
            <a:r>
              <a:rPr lang="en-US" dirty="0"/>
              <a:t>Risk: Eavesdropper can use the </a:t>
            </a:r>
            <a:r>
              <a:rPr lang="en-US" sz="2000" b="0" dirty="0"/>
              <a:t>Client’s OTA MAC Address to </a:t>
            </a:r>
            <a:r>
              <a:rPr lang="en-US" dirty="0"/>
              <a:t>determine that the Client remains associated to an AP. Eavesdropper can use the </a:t>
            </a:r>
            <a:r>
              <a:rPr lang="en-US" sz="2000" b="0" dirty="0"/>
              <a:t>Client’s OTA MAC Address to determine when the </a:t>
            </a:r>
            <a:r>
              <a:rPr lang="en-US" dirty="0"/>
              <a:t>Client reassociates to another AP.</a:t>
            </a:r>
          </a:p>
          <a:p>
            <a:pPr lvl="1">
              <a:buFont typeface="Arial" panose="020B0604020202020204" pitchFamily="34" charset="0"/>
              <a:buChar char="•"/>
            </a:pPr>
            <a:r>
              <a:rPr lang="en-US" dirty="0"/>
              <a:t>Goal of countermeasure: allow randomization of the </a:t>
            </a:r>
            <a:r>
              <a:rPr lang="en-US" sz="2000" b="0" dirty="0"/>
              <a:t>Client’s OTA MAC Address while remaining associated to an AP, or when reassociating to another AP.</a:t>
            </a:r>
            <a:endParaRPr lang="en-US" dirty="0"/>
          </a:p>
          <a:p>
            <a:pPr marL="0" indent="0"/>
            <a:r>
              <a:rPr lang="en-US" sz="2400" dirty="0"/>
              <a:t>Requirements: </a:t>
            </a:r>
          </a:p>
          <a:p>
            <a:pPr>
              <a:buFont typeface="Arial" panose="020B0604020202020204" pitchFamily="34" charset="0"/>
              <a:buChar char="•"/>
            </a:pPr>
            <a:r>
              <a:rPr lang="en-US" sz="2400" dirty="0"/>
              <a:t>CPE-C-1: 11bi shall define a mechanism for a CPE Client to change its own OTA MAC Address when reassociating from a CPE AP to another CPE AP</a:t>
            </a:r>
          </a:p>
          <a:p>
            <a:pPr>
              <a:buFont typeface="Arial" panose="020B0604020202020204" pitchFamily="34" charset="0"/>
              <a:buChar char="•"/>
            </a:pPr>
            <a:r>
              <a:rPr lang="en-US" sz="2400" dirty="0"/>
              <a:t>CPE-C-2: 11bi shall define a mechanism for a CPE Client to initiate changing its own OTA MAC Address used with a CPE AP in the middle of an Association (Associate STA State 4) without any loss of connection</a:t>
            </a:r>
          </a:p>
          <a:p>
            <a:pPr>
              <a:buFont typeface="Arial" panose="020B0604020202020204" pitchFamily="34" charset="0"/>
              <a:buChar char="•"/>
            </a:pPr>
            <a:r>
              <a:rPr lang="en-US" sz="2400" dirty="0"/>
              <a:t>CPE-C-3: 11bi shall define a mechanism for a CPE AP to initiate seamlessly changing the OTA MAC Addresses of all associated CPE in the BSS Client’s (those CPE Clients in Associate STA State 4) simultaneously without any loss of connection</a:t>
            </a:r>
          </a:p>
          <a:p>
            <a:pPr>
              <a:buFont typeface="Arial" panose="020B0604020202020204" pitchFamily="34" charset="0"/>
              <a:buChar char="•"/>
            </a:pPr>
            <a:endParaRPr lang="en-US" sz="2400" dirty="0"/>
          </a:p>
          <a:p>
            <a:pPr>
              <a:buFont typeface="Arial" panose="020B0604020202020204" pitchFamily="34" charset="0"/>
              <a:buChar char="•"/>
            </a:pPr>
            <a:endParaRPr lang="en-US" dirty="0">
              <a:highlight>
                <a:srgbClr val="FFFF00"/>
              </a:highlight>
            </a:endParaRP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Philip Hawkes, Qualcomm</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532468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Feature CPE-C: Client OTA MAC Address Randomization (2/2)</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p:txBody>
          <a:bodyPr>
            <a:normAutofit fontScale="70000" lnSpcReduction="20000"/>
          </a:bodyPr>
          <a:lstStyle/>
          <a:p>
            <a:pPr>
              <a:buFont typeface="Arial" panose="020B0604020202020204" pitchFamily="34" charset="0"/>
              <a:buChar char="•"/>
            </a:pPr>
            <a:r>
              <a:rPr lang="en-US" sz="2400" dirty="0"/>
              <a:t>Related to Issue </a:t>
            </a:r>
            <a:r>
              <a:rPr lang="en-US" dirty="0"/>
              <a:t>3) STA MAC address persistence within an ESS</a:t>
            </a:r>
            <a:endParaRPr lang="en-US" sz="2400" dirty="0"/>
          </a:p>
          <a:p>
            <a:pPr lvl="1">
              <a:buFont typeface="Arial" panose="020B0604020202020204" pitchFamily="34" charset="0"/>
              <a:buChar char="•"/>
            </a:pPr>
            <a:r>
              <a:rPr lang="en-US" dirty="0"/>
              <a:t>Background: SN, PN increase monotonically during an association and transmitted in the clear. AID is transmitted in the clear.</a:t>
            </a:r>
          </a:p>
          <a:p>
            <a:pPr lvl="1">
              <a:buFont typeface="Arial" panose="020B0604020202020204" pitchFamily="34" charset="0"/>
              <a:buChar char="•"/>
            </a:pPr>
            <a:r>
              <a:rPr lang="en-US" dirty="0"/>
              <a:t>Risk: If a Client’s OTA MAC Address changes randomly while SN and PN continue increasing monotonically, then eavesdroppers can track Client by observing SN and PN. Similarly, if a Client’s OTA MAC Address changes randomly while AID does not change then eavesdroppers can track Client by observing AID.</a:t>
            </a:r>
          </a:p>
          <a:p>
            <a:pPr lvl="1">
              <a:buFont typeface="Arial" panose="020B0604020202020204" pitchFamily="34" charset="0"/>
              <a:buChar char="•"/>
            </a:pPr>
            <a:r>
              <a:rPr lang="en-US" dirty="0"/>
              <a:t>Goal of countermeasure: SN, PN, AID change when </a:t>
            </a:r>
            <a:r>
              <a:rPr lang="en-US" sz="2000" b="0" dirty="0"/>
              <a:t>Client’s OTA MAC Address changes.</a:t>
            </a:r>
          </a:p>
          <a:p>
            <a:pPr lvl="2">
              <a:buFont typeface="Arial" panose="020B0604020202020204" pitchFamily="34" charset="0"/>
              <a:buChar char="•"/>
            </a:pPr>
            <a:r>
              <a:rPr lang="en-US" i="1" dirty="0"/>
              <a:t>For future study: should PN change to 0, or change to a random value? If PN change to a random value, also should PN be initialized to a random value on (Re)Association to make it difficult to distinguish mid-association change of MAC Address to change of MAC address due to (Re)Association.</a:t>
            </a:r>
          </a:p>
          <a:p>
            <a:pPr marL="0" indent="0"/>
            <a:r>
              <a:rPr lang="en-US" sz="2400" dirty="0"/>
              <a:t>Requirements: </a:t>
            </a:r>
          </a:p>
          <a:p>
            <a:pPr>
              <a:buFont typeface="Arial" panose="020B0604020202020204" pitchFamily="34" charset="0"/>
              <a:buChar char="•"/>
            </a:pPr>
            <a:r>
              <a:rPr lang="en-US" sz="2400" dirty="0"/>
              <a:t>CPE-C-4: 11bi shall define a mechanism for a CPE Client and CPE AP to change the transmitted SN to an uncorrelated new value on downlink and uplink to new values in Associate STA State 4, without any loss of connection.</a:t>
            </a:r>
          </a:p>
          <a:p>
            <a:pPr>
              <a:buFont typeface="Arial" panose="020B0604020202020204" pitchFamily="34" charset="0"/>
              <a:buChar char="•"/>
            </a:pPr>
            <a:r>
              <a:rPr lang="en-US" sz="2400" dirty="0"/>
              <a:t>CPE-C-5: 11bi shall define a mechanism for a CPE Client and CPE AP to change the transmitted PN to an uncorrelated new value on downlink and uplink to new values in Associate STA State 4, without any loss of connection.</a:t>
            </a:r>
          </a:p>
          <a:p>
            <a:pPr>
              <a:buFont typeface="Arial" panose="020B0604020202020204" pitchFamily="34" charset="0"/>
              <a:buChar char="•"/>
            </a:pPr>
            <a:r>
              <a:rPr lang="en-US" sz="2400" dirty="0"/>
              <a:t>CPE-C-6: 11bi shall define a mechanism for a CPE Client and CPE AP to change the CPE Client’s AID to an uncorrelated new value in Associate STA State 4, without any loss of connection.</a:t>
            </a:r>
          </a:p>
          <a:p>
            <a:pPr marL="0" indent="0"/>
            <a:endParaRPr lang="en-US" sz="2400" dirty="0"/>
          </a:p>
          <a:p>
            <a:pPr>
              <a:buFont typeface="Arial" panose="020B0604020202020204" pitchFamily="34" charset="0"/>
              <a:buChar char="•"/>
            </a:pPr>
            <a:endParaRPr lang="en-US" dirty="0">
              <a:highlight>
                <a:srgbClr val="FFFF00"/>
              </a:highlight>
            </a:endParaRP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Philip Hawkes, Qualcomm</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467785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Feature CPE-D: Client’s Private DS MAC Address</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p:txBody>
          <a:bodyPr>
            <a:normAutofit fontScale="92500" lnSpcReduction="10000"/>
          </a:bodyPr>
          <a:lstStyle/>
          <a:p>
            <a:pPr>
              <a:buFont typeface="Arial" panose="020B0604020202020204" pitchFamily="34" charset="0"/>
              <a:buChar char="•"/>
            </a:pPr>
            <a:r>
              <a:rPr lang="en-US" sz="2400" dirty="0"/>
              <a:t>See Issue </a:t>
            </a:r>
            <a:r>
              <a:rPr lang="en-US" dirty="0"/>
              <a:t>3) STA MAC address persistence within an ESS</a:t>
            </a:r>
            <a:endParaRPr lang="en-US" sz="2400" dirty="0"/>
          </a:p>
          <a:p>
            <a:pPr lvl="1">
              <a:buFont typeface="Arial" panose="020B0604020202020204" pitchFamily="34" charset="0"/>
              <a:buChar char="•"/>
            </a:pPr>
            <a:r>
              <a:rPr lang="en-US" dirty="0"/>
              <a:t>Background: </a:t>
            </a:r>
            <a:r>
              <a:rPr lang="en-US" sz="2000" b="0" dirty="0"/>
              <a:t>It is desirable to persist the DS MAC Address for the duration of the association to avoid impacting upper layers. Client DS MAC Address is currently the OTA MAC Address – which no lon</a:t>
            </a:r>
            <a:r>
              <a:rPr lang="en-US" dirty="0"/>
              <a:t>ger is fit for purpose if the </a:t>
            </a:r>
            <a:r>
              <a:rPr lang="en-US" sz="2000" b="0" dirty="0"/>
              <a:t>Client’s OTA MAC address changes </a:t>
            </a:r>
            <a:r>
              <a:rPr lang="en-US" dirty="0"/>
              <a:t>while the Client is</a:t>
            </a:r>
            <a:r>
              <a:rPr lang="en-US" sz="2000" b="0" dirty="0"/>
              <a:t> associated. Another MAC Address is required.</a:t>
            </a:r>
            <a:endParaRPr lang="en-US" dirty="0"/>
          </a:p>
          <a:p>
            <a:pPr lvl="1">
              <a:buFont typeface="Arial" panose="020B0604020202020204" pitchFamily="34" charset="0"/>
              <a:buChar char="•"/>
            </a:pPr>
            <a:r>
              <a:rPr lang="en-US" dirty="0"/>
              <a:t>Risk: If </a:t>
            </a:r>
            <a:r>
              <a:rPr lang="en-US" sz="2000" b="0" dirty="0"/>
              <a:t>Client’s DS MAC Address </a:t>
            </a:r>
            <a:r>
              <a:rPr lang="en-US" dirty="0"/>
              <a:t>is transmitted in the clear, then the Eavesdropper can use the </a:t>
            </a:r>
            <a:r>
              <a:rPr lang="en-US" sz="2000" b="0" dirty="0"/>
              <a:t>Client’s DS MAC Address to </a:t>
            </a:r>
            <a:r>
              <a:rPr lang="en-US" dirty="0"/>
              <a:t>identify or track the Client. </a:t>
            </a:r>
          </a:p>
          <a:p>
            <a:pPr lvl="1">
              <a:buFont typeface="Arial" panose="020B0604020202020204" pitchFamily="34" charset="0"/>
              <a:buChar char="•"/>
            </a:pPr>
            <a:r>
              <a:rPr lang="en-US" dirty="0"/>
              <a:t>Goal of countermeasure: provide a way to keep the </a:t>
            </a:r>
            <a:r>
              <a:rPr lang="en-US" sz="2000" b="0" dirty="0"/>
              <a:t>Client’s DS MAC Address private.</a:t>
            </a:r>
            <a:endParaRPr lang="en-US" dirty="0"/>
          </a:p>
          <a:p>
            <a:pPr marL="0" indent="0"/>
            <a:r>
              <a:rPr lang="en-US" sz="2400" dirty="0"/>
              <a:t>Requirements: </a:t>
            </a:r>
          </a:p>
          <a:p>
            <a:pPr>
              <a:buFont typeface="Arial" panose="020B0604020202020204" pitchFamily="34" charset="0"/>
              <a:buChar char="•"/>
            </a:pPr>
            <a:r>
              <a:rPr lang="en-US" sz="2400" dirty="0"/>
              <a:t>CPE-D-1: 11bi shall define a mechanism for a CPE Client and CPE AP to establish the CPE Client’s DS MAC Address without the CPE Client’s DS MAC Address being transmitted in the clear.</a:t>
            </a:r>
            <a:endParaRPr lang="en-US" dirty="0">
              <a:highlight>
                <a:srgbClr val="FFFF00"/>
              </a:highlight>
            </a:endParaRP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Philip Hawkes, Qualcomm</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22168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Feature CPE-E: SA/DA Obfuscation</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p:txBody>
          <a:bodyPr>
            <a:normAutofit fontScale="92500" lnSpcReduction="10000"/>
          </a:bodyPr>
          <a:lstStyle/>
          <a:p>
            <a:pPr>
              <a:buFont typeface="Arial" panose="020B0604020202020204" pitchFamily="34" charset="0"/>
              <a:buChar char="•"/>
            </a:pPr>
            <a:r>
              <a:rPr lang="en-US" sz="2400" dirty="0"/>
              <a:t>See Issue </a:t>
            </a:r>
            <a:r>
              <a:rPr lang="en-US" dirty="0"/>
              <a:t>4) Tracking SA and DA OTA</a:t>
            </a:r>
            <a:endParaRPr lang="en-US" sz="2400" dirty="0"/>
          </a:p>
          <a:p>
            <a:pPr lvl="1">
              <a:buFont typeface="Arial" panose="020B0604020202020204" pitchFamily="34" charset="0"/>
              <a:buChar char="•"/>
            </a:pPr>
            <a:r>
              <a:rPr lang="en-US" dirty="0"/>
              <a:t>Background: </a:t>
            </a:r>
            <a:r>
              <a:rPr lang="en-US" b="0" dirty="0"/>
              <a:t>SA and DA are currently sent in the clear OTA </a:t>
            </a:r>
            <a:r>
              <a:rPr lang="en-US" sz="2000" b="0" dirty="0"/>
              <a:t>.</a:t>
            </a:r>
            <a:endParaRPr lang="en-US" dirty="0"/>
          </a:p>
          <a:p>
            <a:pPr lvl="1">
              <a:buFont typeface="Arial" panose="020B0604020202020204" pitchFamily="34" charset="0"/>
              <a:buChar char="•"/>
            </a:pPr>
            <a:r>
              <a:rPr lang="en-US" dirty="0"/>
              <a:t>Risk: </a:t>
            </a:r>
            <a:r>
              <a:rPr lang="en-US" b="0" dirty="0"/>
              <a:t>This reveals MAC addresses of other Devices used in the DS, identifying OUI of Wired Devices and allowing tracking of CPE Clients</a:t>
            </a:r>
            <a:r>
              <a:rPr lang="en-US" dirty="0"/>
              <a:t>. </a:t>
            </a:r>
          </a:p>
          <a:p>
            <a:pPr lvl="1">
              <a:buFont typeface="Arial" panose="020B0604020202020204" pitchFamily="34" charset="0"/>
              <a:buChar char="•"/>
            </a:pPr>
            <a:r>
              <a:rPr lang="en-US" dirty="0"/>
              <a:t>Goal of countermeasure: Hide SA/DA</a:t>
            </a:r>
            <a:r>
              <a:rPr lang="en-US" sz="2000" b="0" dirty="0"/>
              <a:t>.</a:t>
            </a:r>
            <a:endParaRPr lang="en-US" dirty="0"/>
          </a:p>
          <a:p>
            <a:pPr marL="0" indent="0"/>
            <a:r>
              <a:rPr lang="en-US" sz="2400" dirty="0"/>
              <a:t>Requirements: </a:t>
            </a:r>
          </a:p>
          <a:p>
            <a:pPr>
              <a:buFont typeface="Arial" panose="020B0604020202020204" pitchFamily="34" charset="0"/>
              <a:buChar char="•"/>
            </a:pPr>
            <a:r>
              <a:rPr lang="en-US" sz="2400" dirty="0"/>
              <a:t>CPE-E-1: 11bi shall define a mechanism for CPE Clients and CPE APs to transmit and receive the Client’s DS MAC Address in SA and DA in protected form on both the downlink and uplink.</a:t>
            </a:r>
          </a:p>
          <a:p>
            <a:pPr>
              <a:buFont typeface="Arial" panose="020B0604020202020204" pitchFamily="34" charset="0"/>
              <a:buChar char="•"/>
            </a:pPr>
            <a:r>
              <a:rPr lang="en-US" sz="2400" dirty="0"/>
              <a:t>CPE-E-2: 11bi shall define a mechanism for CPE Clients and CPE APs to transmit and receive other DS MAC Addresses in SA and DA in protected form on both the downlink and uplink.</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Philip Hawkes, Qualcomm</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197723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2BA67-BD4C-4AC6-BC22-7697ABCE6893}"/>
              </a:ext>
            </a:extLst>
          </p:cNvPr>
          <p:cNvSpPr>
            <a:spLocks noGrp="1"/>
          </p:cNvSpPr>
          <p:nvPr>
            <p:ph type="title"/>
          </p:nvPr>
        </p:nvSpPr>
        <p:spPr>
          <a:xfrm>
            <a:off x="914401" y="685801"/>
            <a:ext cx="10361084" cy="457199"/>
          </a:xfrm>
        </p:spPr>
        <p:txBody>
          <a:bodyPr/>
          <a:lstStyle/>
          <a:p>
            <a:r>
              <a:rPr lang="en-US" dirty="0"/>
              <a:t>CPE Requirements Summary (1/2)</a:t>
            </a:r>
          </a:p>
        </p:txBody>
      </p:sp>
      <p:graphicFrame>
        <p:nvGraphicFramePr>
          <p:cNvPr id="7" name="Table 7">
            <a:extLst>
              <a:ext uri="{FF2B5EF4-FFF2-40B4-BE49-F238E27FC236}">
                <a16:creationId xmlns:a16="http://schemas.microsoft.com/office/drawing/2014/main" id="{8940EDC0-C2FB-4EBA-B1C4-8C8CABDFFEF0}"/>
              </a:ext>
            </a:extLst>
          </p:cNvPr>
          <p:cNvGraphicFramePr>
            <a:graphicFrameLocks noGrp="1"/>
          </p:cNvGraphicFramePr>
          <p:nvPr>
            <p:ph idx="1"/>
            <p:extLst>
              <p:ext uri="{D42A27DB-BD31-4B8C-83A1-F6EECF244321}">
                <p14:modId xmlns:p14="http://schemas.microsoft.com/office/powerpoint/2010/main" val="3691424324"/>
              </p:ext>
            </p:extLst>
          </p:nvPr>
        </p:nvGraphicFramePr>
        <p:xfrm>
          <a:off x="152400" y="1600200"/>
          <a:ext cx="11658601" cy="4059936"/>
        </p:xfrm>
        <a:graphic>
          <a:graphicData uri="http://schemas.openxmlformats.org/drawingml/2006/table">
            <a:tbl>
              <a:tblPr firstRow="1" bandRow="1">
                <a:tableStyleId>{5940675A-B579-460E-94D1-54222C63F5DA}</a:tableStyleId>
              </a:tblPr>
              <a:tblGrid>
                <a:gridCol w="762000">
                  <a:extLst>
                    <a:ext uri="{9D8B030D-6E8A-4147-A177-3AD203B41FA5}">
                      <a16:colId xmlns:a16="http://schemas.microsoft.com/office/drawing/2014/main" val="705763351"/>
                    </a:ext>
                  </a:extLst>
                </a:gridCol>
                <a:gridCol w="8610600">
                  <a:extLst>
                    <a:ext uri="{9D8B030D-6E8A-4147-A177-3AD203B41FA5}">
                      <a16:colId xmlns:a16="http://schemas.microsoft.com/office/drawing/2014/main" val="2417555814"/>
                    </a:ext>
                  </a:extLst>
                </a:gridCol>
                <a:gridCol w="533400">
                  <a:extLst>
                    <a:ext uri="{9D8B030D-6E8A-4147-A177-3AD203B41FA5}">
                      <a16:colId xmlns:a16="http://schemas.microsoft.com/office/drawing/2014/main" val="2313862799"/>
                    </a:ext>
                  </a:extLst>
                </a:gridCol>
                <a:gridCol w="762000">
                  <a:extLst>
                    <a:ext uri="{9D8B030D-6E8A-4147-A177-3AD203B41FA5}">
                      <a16:colId xmlns:a16="http://schemas.microsoft.com/office/drawing/2014/main" val="183933409"/>
                    </a:ext>
                  </a:extLst>
                </a:gridCol>
                <a:gridCol w="990601">
                  <a:extLst>
                    <a:ext uri="{9D8B030D-6E8A-4147-A177-3AD203B41FA5}">
                      <a16:colId xmlns:a16="http://schemas.microsoft.com/office/drawing/2014/main" val="2788372381"/>
                    </a:ext>
                  </a:extLst>
                </a:gridCol>
              </a:tblGrid>
              <a:tr h="0">
                <a:tc>
                  <a:txBody>
                    <a:bodyPr/>
                    <a:lstStyle/>
                    <a:p>
                      <a:pPr>
                        <a:lnSpc>
                          <a:spcPct val="80000"/>
                        </a:lnSpc>
                      </a:pPr>
                      <a:r>
                        <a:rPr lang="en-US" sz="1200" b="1" dirty="0"/>
                        <a:t>Req ID</a:t>
                      </a:r>
                    </a:p>
                  </a:txBody>
                  <a:tcPr marT="18288" marB="18288"/>
                </a:tc>
                <a:tc>
                  <a:txBody>
                    <a:bodyPr/>
                    <a:lstStyle/>
                    <a:p>
                      <a:pPr>
                        <a:lnSpc>
                          <a:spcPct val="80000"/>
                        </a:lnSpc>
                      </a:pPr>
                      <a:r>
                        <a:rPr lang="en-US" sz="1200" b="1" dirty="0"/>
                        <a:t>Requirement</a:t>
                      </a:r>
                    </a:p>
                  </a:txBody>
                  <a:tcPr marT="18288" marB="18288">
                    <a:lnR w="12700" cap="flat" cmpd="sng" algn="ctr">
                      <a:solidFill>
                        <a:schemeClr val="tx1"/>
                      </a:solidFill>
                      <a:prstDash val="solid"/>
                      <a:round/>
                      <a:headEnd type="none" w="med" len="med"/>
                      <a:tailEnd type="none" w="med" len="med"/>
                    </a:lnR>
                  </a:tcPr>
                </a:tc>
                <a:tc>
                  <a:txBody>
                    <a:bodyPr/>
                    <a:lstStyle/>
                    <a:p>
                      <a:pPr>
                        <a:lnSpc>
                          <a:spcPct val="80000"/>
                        </a:lnSpc>
                      </a:pPr>
                      <a:r>
                        <a:rPr lang="en-US" sz="1200" b="1" dirty="0">
                          <a:solidFill>
                            <a:schemeClr val="tx1"/>
                          </a:solidFill>
                          <a:effectLst/>
                        </a:rPr>
                        <a:t>Issue</a:t>
                      </a:r>
                      <a:endParaRPr lang="en-US" sz="1200" b="1"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nSpc>
                          <a:spcPct val="80000"/>
                        </a:lnSpc>
                      </a:pPr>
                      <a:r>
                        <a:rPr lang="en-US" sz="1200" b="1" dirty="0"/>
                        <a:t>Status</a:t>
                      </a: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nSpc>
                          <a:spcPct val="80000"/>
                        </a:lnSpc>
                      </a:pPr>
                      <a:r>
                        <a:rPr lang="en-US" sz="1200" b="1" dirty="0"/>
                        <a:t>Information</a:t>
                      </a:r>
                    </a:p>
                  </a:txBody>
                  <a:tcPr marT="18288" marB="18288">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238559984"/>
                  </a:ext>
                </a:extLst>
              </a:tr>
              <a:tr h="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dirty="0"/>
                        <a:t>CPE-A: SAE Password ID and PMKID obfuscation</a:t>
                      </a:r>
                    </a:p>
                  </a:txBody>
                  <a:tcPr marT="18288" marB="18288">
                    <a:solidFill>
                      <a:schemeClr val="bg1">
                        <a:lumMod val="95000"/>
                      </a:schemeClr>
                    </a:solidFill>
                  </a:tcPr>
                </a:tc>
                <a:tc hMerge="1">
                  <a:txBody>
                    <a:bodyPr/>
                    <a:lstStyle/>
                    <a:p>
                      <a:endParaRPr lang="en-US"/>
                    </a:p>
                  </a:txBody>
                  <a:tcPr/>
                </a:tc>
                <a:tc rowSpan="3">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I1, I5</a:t>
                      </a:r>
                      <a:endParaRPr lang="en-US" sz="1200" dirty="0"/>
                    </a:p>
                  </a:txBody>
                  <a:tcPr marT="18288" marB="18288">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80000"/>
                        </a:lnSpc>
                        <a:spcBef>
                          <a:spcPts val="0"/>
                        </a:spcBef>
                        <a:spcAft>
                          <a:spcPts val="0"/>
                        </a:spcAft>
                        <a:buClrTx/>
                        <a:buSzTx/>
                        <a:buFontTx/>
                        <a:buNone/>
                        <a:tabLst/>
                        <a:defRPr/>
                      </a:pPr>
                      <a:endParaRPr lang="en-US" sz="1200" b="1"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80000"/>
                        </a:lnSpc>
                        <a:spcBef>
                          <a:spcPts val="0"/>
                        </a:spcBef>
                        <a:spcAft>
                          <a:spcPts val="0"/>
                        </a:spcAft>
                        <a:buClrTx/>
                        <a:buSzTx/>
                        <a:buFontTx/>
                        <a:buNone/>
                        <a:tabLst/>
                        <a:defRPr/>
                      </a:pPr>
                      <a:endParaRPr lang="en-US" sz="1200" b="1" dirty="0"/>
                    </a:p>
                  </a:txBody>
                  <a:tcPr marT="18288" marB="18288">
                    <a:lnL w="12700" cap="flat" cmpd="sng" algn="ctr">
                      <a:solidFill>
                        <a:schemeClr val="tx1"/>
                      </a:solidFill>
                      <a:prstDash val="solid"/>
                      <a:round/>
                      <a:headEnd type="none" w="med" len="med"/>
                      <a:tailEnd type="none" w="med" len="med"/>
                    </a:lnL>
                    <a:solidFill>
                      <a:schemeClr val="bg1">
                        <a:lumMod val="95000"/>
                      </a:schemeClr>
                    </a:solidFill>
                  </a:tcPr>
                </a:tc>
                <a:extLst>
                  <a:ext uri="{0D108BD9-81ED-4DB2-BD59-A6C34878D82A}">
                    <a16:rowId xmlns:a16="http://schemas.microsoft.com/office/drawing/2014/main" val="2204723161"/>
                  </a:ext>
                </a:extLst>
              </a:tr>
              <a:tr h="0">
                <a:tc>
                  <a:txBody>
                    <a:bodyPr/>
                    <a:lstStyle/>
                    <a:p>
                      <a:pPr>
                        <a:lnSpc>
                          <a:spcPct val="80000"/>
                        </a:lnSpc>
                      </a:pPr>
                      <a:r>
                        <a:rPr lang="en-US" sz="1200" dirty="0"/>
                        <a:t>CPE-A-1</a:t>
                      </a:r>
                    </a:p>
                  </a:txBody>
                  <a:tcPr marT="18288" marB="18288"/>
                </a:tc>
                <a:tc>
                  <a:txBody>
                    <a:bodyPr/>
                    <a:lstStyle/>
                    <a:p>
                      <a:pPr>
                        <a:lnSpc>
                          <a:spcPct val="80000"/>
                        </a:lnSpc>
                      </a:pPr>
                      <a:r>
                        <a:rPr lang="en-US" sz="1200" dirty="0"/>
                        <a:t>11bi shall define a mechanism to prevent an eavesdropper distinguishing whether authentication exchanges between CPE Clients and CPE AP use identical </a:t>
                      </a:r>
                      <a:r>
                        <a:rPr lang="en-US" sz="1200" b="1" dirty="0"/>
                        <a:t>SAE credentials</a:t>
                      </a:r>
                      <a:r>
                        <a:rPr lang="en-US" sz="1200" dirty="0"/>
                        <a:t> or distinct SAE credentials (where a CPE AP supports multiple SAE credentials).</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1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nSpc>
                          <a:spcPct val="80000"/>
                        </a:lnSpc>
                      </a:pPr>
                      <a:r>
                        <a:rPr lang="en-US" sz="1200" dirty="0"/>
                        <a:t>Proposed</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nSpc>
                          <a:spcPct val="80000"/>
                        </a:lnSpc>
                      </a:pPr>
                      <a:r>
                        <a:rPr lang="en-US" sz="1200" dirty="0"/>
                        <a:t>Proposed</a:t>
                      </a:r>
                    </a:p>
                  </a:txBody>
                  <a:tcPr marT="18288" marB="18288">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44425623"/>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CPE-A-2</a:t>
                      </a:r>
                    </a:p>
                    <a:p>
                      <a:pPr>
                        <a:lnSpc>
                          <a:spcPct val="80000"/>
                        </a:lnSpc>
                      </a:pPr>
                      <a:endParaRPr lang="en-US" sz="1200" dirty="0"/>
                    </a:p>
                  </a:txBody>
                  <a:tcPr marT="18288" marB="18288"/>
                </a:tc>
                <a:tc>
                  <a:txBody>
                    <a:bodyPr/>
                    <a:lstStyle/>
                    <a:p>
                      <a:pPr>
                        <a:lnSpc>
                          <a:spcPct val="80000"/>
                        </a:lnSpc>
                      </a:pPr>
                      <a:r>
                        <a:rPr lang="en-US" sz="1200" dirty="0"/>
                        <a:t>11bi shall define a mechanism to prevent an eavesdropper distinguishing whether reassociation exchanges between CPE Clients and CPE APs use identical </a:t>
                      </a:r>
                      <a:r>
                        <a:rPr lang="en-US" sz="1200" b="1" dirty="0"/>
                        <a:t>PMK</a:t>
                      </a:r>
                      <a:r>
                        <a:rPr lang="en-US" sz="1200" dirty="0"/>
                        <a:t> or distinct PMK</a:t>
                      </a:r>
                    </a:p>
                  </a:txBody>
                  <a:tcPr marT="18288" marB="18288">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nSpc>
                          <a:spcPct val="80000"/>
                        </a:lnSpc>
                      </a:pPr>
                      <a:r>
                        <a:rPr lang="en-US" sz="1200" dirty="0"/>
                        <a:t>Proposed</a:t>
                      </a: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nSpc>
                          <a:spcPct val="80000"/>
                        </a:lnSpc>
                      </a:pPr>
                      <a:r>
                        <a:rPr lang="en-US" sz="1200" dirty="0"/>
                        <a:t>Proposed</a:t>
                      </a:r>
                    </a:p>
                  </a:txBody>
                  <a:tcPr marT="18288" marB="18288">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9228652"/>
                  </a:ext>
                </a:extLst>
              </a:tr>
              <a:tr h="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b="1" dirty="0"/>
                        <a:t>CPE-B: Client Fingerprinting resistance	</a:t>
                      </a:r>
                      <a:endParaRPr lang="en-US" sz="1200" b="0" dirty="0">
                        <a:solidFill>
                          <a:srgbClr val="00B0F0"/>
                        </a:solidFill>
                      </a:endParaRPr>
                    </a:p>
                  </a:txBody>
                  <a:tcPr marT="18288" marB="18288">
                    <a:lnR w="12700" cap="flat" cmpd="sng" algn="ctr">
                      <a:solidFill>
                        <a:schemeClr val="tx1"/>
                      </a:solidFill>
                      <a:prstDash val="solid"/>
                      <a:round/>
                      <a:headEnd type="none" w="med" len="med"/>
                      <a:tailEnd type="none" w="med" len="med"/>
                    </a:lnR>
                    <a:solidFill>
                      <a:schemeClr val="bg1">
                        <a:lumMod val="95000"/>
                      </a:schemeClr>
                    </a:solidFill>
                  </a:tcPr>
                </a:tc>
                <a:tc hMerge="1">
                  <a:txBody>
                    <a:bodyPr/>
                    <a:lstStyle/>
                    <a:p>
                      <a:endParaRPr lang="en-US"/>
                    </a:p>
                  </a:txBody>
                  <a:tcPr/>
                </a:tc>
                <a:tc rowSpan="4">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I2</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80000"/>
                        </a:lnSpc>
                        <a:spcBef>
                          <a:spcPts val="0"/>
                        </a:spcBef>
                        <a:spcAft>
                          <a:spcPts val="0"/>
                        </a:spcAft>
                        <a:buClrTx/>
                        <a:buSzTx/>
                        <a:buFontTx/>
                        <a:buNone/>
                        <a:tabLst/>
                        <a:defRPr/>
                      </a:pPr>
                      <a:endParaRPr lang="en-US" sz="1200" b="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defTabSz="914400" rtl="0" eaLnBrk="1" fontAlgn="auto" latinLnBrk="0" hangingPunct="1">
                        <a:lnSpc>
                          <a:spcPct val="80000"/>
                        </a:lnSpc>
                        <a:spcBef>
                          <a:spcPts val="0"/>
                        </a:spcBef>
                        <a:spcAft>
                          <a:spcPts val="0"/>
                        </a:spcAft>
                        <a:buClrTx/>
                        <a:buSzTx/>
                        <a:buFontTx/>
                        <a:buNone/>
                        <a:tabLst/>
                        <a:defRPr/>
                      </a:pPr>
                      <a:endParaRPr lang="en-US" sz="1200" b="0" dirty="0"/>
                    </a:p>
                  </a:txBody>
                  <a:tcPr marT="18288" marB="18288">
                    <a:lnL w="12700" cap="flat" cmpd="sng" algn="ctr">
                      <a:solidFill>
                        <a:schemeClr val="tx1"/>
                      </a:solidFill>
                      <a:prstDash val="solid"/>
                      <a:round/>
                      <a:headEnd type="none" w="med" len="med"/>
                      <a:tailEnd type="none" w="med" len="med"/>
                    </a:lnL>
                    <a:solidFill>
                      <a:schemeClr val="bg1">
                        <a:lumMod val="95000"/>
                      </a:schemeClr>
                    </a:solidFill>
                  </a:tcPr>
                </a:tc>
                <a:extLst>
                  <a:ext uri="{0D108BD9-81ED-4DB2-BD59-A6C34878D82A}">
                    <a16:rowId xmlns:a16="http://schemas.microsoft.com/office/drawing/2014/main" val="961257397"/>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none" strike="noStrike" kern="1200" cap="none" spc="0" normalizeH="0" baseline="0" noProof="0">
                          <a:ln>
                            <a:noFill/>
                          </a:ln>
                          <a:solidFill>
                            <a:prstClr val="black"/>
                          </a:solidFill>
                          <a:effectLst/>
                          <a:uLnTx/>
                          <a:uFillTx/>
                          <a:latin typeface="Times New Roman"/>
                          <a:ea typeface="MS Gothic"/>
                          <a:cs typeface="+mn-cs"/>
                        </a:rPr>
                        <a:t>CPE-B-1</a:t>
                      </a:r>
                      <a:endParaRPr kumimoji="0" lang="en-US" sz="1200" b="0" i="0" u="none" strike="noStrike" kern="1200" cap="none" spc="0" normalizeH="0" baseline="0" noProof="0" dirty="0">
                        <a:ln>
                          <a:noFill/>
                        </a:ln>
                        <a:solidFill>
                          <a:prstClr val="black"/>
                        </a:solidFill>
                        <a:effectLst/>
                        <a:uLnTx/>
                        <a:uFillTx/>
                        <a:latin typeface="Times New Roman"/>
                        <a:ea typeface="MS Gothic"/>
                        <a:cs typeface="+mn-cs"/>
                      </a:endParaRPr>
                    </a:p>
                  </a:txBody>
                  <a:tcPr marT="18288" marB="18288">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11bi shall define a minimal set of Elements for transmission by a CPE Client in </a:t>
                      </a:r>
                      <a:r>
                        <a:rPr lang="en-US" sz="1200" b="1" kern="1200" dirty="0">
                          <a:solidFill>
                            <a:schemeClr val="tx1"/>
                          </a:solidFill>
                          <a:latin typeface="+mn-lt"/>
                          <a:ea typeface="+mn-ea"/>
                          <a:cs typeface="+mn-cs"/>
                        </a:rPr>
                        <a:t>a probe request </a:t>
                      </a:r>
                      <a:r>
                        <a:rPr lang="en-US" sz="1200" kern="1200" dirty="0">
                          <a:solidFill>
                            <a:schemeClr val="tx1"/>
                          </a:solidFill>
                          <a:latin typeface="+mn-lt"/>
                          <a:ea typeface="+mn-ea"/>
                          <a:cs typeface="+mn-cs"/>
                        </a:rPr>
                        <a:t>prior to authentication.</a:t>
                      </a:r>
                      <a:endParaRPr kumimoji="0" lang="en-US" sz="1200" b="0" i="0" u="none" strike="noStrike" kern="1200" cap="none" spc="0" normalizeH="0" baseline="0" noProof="0" dirty="0">
                        <a:ln>
                          <a:noFill/>
                        </a:ln>
                        <a:solidFill>
                          <a:prstClr val="black"/>
                        </a:solidFill>
                        <a:effectLst/>
                        <a:uLnTx/>
                        <a:uFillTx/>
                        <a:latin typeface="Times New Roman"/>
                        <a:ea typeface="MS Gothic"/>
                        <a:cs typeface="+mn-cs"/>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b="0" dirty="0">
                        <a:solidFill>
                          <a:schemeClr val="tx1"/>
                        </a:solidFill>
                        <a:effectLst/>
                        <a:latin typeface="Times New Roman" panose="02020603050405020304" pitchFamily="18" charset="0"/>
                        <a:ea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marT="18288" marB="18288">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2798217638"/>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CPE-B-2</a:t>
                      </a:r>
                    </a:p>
                  </a:txBody>
                  <a:tcPr marT="18288" marB="18288">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11bi shall define a mechanism for a CPE Client and CPE AP </a:t>
                      </a:r>
                      <a:r>
                        <a:rPr lang="en-US" sz="1200" b="1" kern="1200" dirty="0">
                          <a:solidFill>
                            <a:schemeClr val="tx1"/>
                          </a:solidFill>
                          <a:latin typeface="+mn-lt"/>
                          <a:ea typeface="+mn-ea"/>
                          <a:cs typeface="+mn-cs"/>
                        </a:rPr>
                        <a:t>to establish keys from an Authentication exchange </a:t>
                      </a:r>
                      <a:r>
                        <a:rPr lang="en-US" sz="1200" kern="1200" dirty="0">
                          <a:solidFill>
                            <a:schemeClr val="tx1"/>
                          </a:solidFill>
                          <a:latin typeface="+mn-lt"/>
                          <a:ea typeface="+mn-ea"/>
                          <a:cs typeface="+mn-cs"/>
                        </a:rPr>
                        <a:t>which can then be used to protect the (Re)Association Request/Response. </a:t>
                      </a:r>
                      <a:endParaRPr kumimoji="0" lang="en-US" sz="1200" b="0" i="0" u="none" strike="noStrike" kern="1200" cap="none" spc="0" normalizeH="0" baseline="0" noProof="0" dirty="0">
                        <a:ln>
                          <a:noFill/>
                        </a:ln>
                        <a:solidFill>
                          <a:prstClr val="black"/>
                        </a:solidFill>
                        <a:effectLst/>
                        <a:uLnTx/>
                        <a:uFillTx/>
                        <a:latin typeface="Times New Roman"/>
                        <a:ea typeface="MS Gothic"/>
                        <a:cs typeface="+mn-cs"/>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b="0" dirty="0">
                        <a:solidFill>
                          <a:schemeClr val="tx1"/>
                        </a:solidFill>
                        <a:effectLst/>
                        <a:latin typeface="Times New Roman" panose="02020603050405020304" pitchFamily="18" charset="0"/>
                        <a:ea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marT="18288" marB="18288">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880952679"/>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CPE-B-3</a:t>
                      </a:r>
                    </a:p>
                  </a:txBody>
                  <a:tcPr marT="18288" marB="18288">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11bi shall define a mechanism for a CPE Client and CPE AP </a:t>
                      </a:r>
                      <a:r>
                        <a:rPr lang="en-US" sz="1200" b="1" kern="1200" dirty="0">
                          <a:solidFill>
                            <a:schemeClr val="tx1"/>
                          </a:solidFill>
                          <a:latin typeface="+mn-lt"/>
                          <a:ea typeface="+mn-ea"/>
                          <a:cs typeface="+mn-cs"/>
                        </a:rPr>
                        <a:t>to</a:t>
                      </a:r>
                      <a:r>
                        <a:rPr lang="en-US" sz="1200" kern="1200" dirty="0">
                          <a:solidFill>
                            <a:schemeClr val="tx1"/>
                          </a:solidFill>
                          <a:latin typeface="+mn-lt"/>
                          <a:ea typeface="+mn-ea"/>
                          <a:cs typeface="+mn-cs"/>
                        </a:rPr>
                        <a:t> </a:t>
                      </a:r>
                      <a:r>
                        <a:rPr lang="en-US" sz="1200" b="1" kern="1200" dirty="0">
                          <a:solidFill>
                            <a:schemeClr val="tx1"/>
                          </a:solidFill>
                          <a:latin typeface="+mn-lt"/>
                          <a:ea typeface="+mn-ea"/>
                          <a:cs typeface="+mn-cs"/>
                        </a:rPr>
                        <a:t>protect the (Re)Association Request/Response</a:t>
                      </a:r>
                      <a:r>
                        <a:rPr lang="en-US" sz="1200" kern="1200" dirty="0">
                          <a:solidFill>
                            <a:schemeClr val="tx1"/>
                          </a:solidFill>
                          <a:latin typeface="+mn-lt"/>
                          <a:ea typeface="+mn-ea"/>
                          <a:cs typeface="+mn-cs"/>
                        </a:rPr>
                        <a:t>. </a:t>
                      </a:r>
                      <a:endParaRPr kumimoji="0" lang="en-US" sz="1200" b="0" i="0" u="none" strike="noStrike" kern="1200" cap="none" spc="0" normalizeH="0" baseline="0" noProof="0" dirty="0">
                        <a:ln>
                          <a:noFill/>
                        </a:ln>
                        <a:solidFill>
                          <a:prstClr val="black"/>
                        </a:solidFill>
                        <a:effectLst/>
                        <a:uLnTx/>
                        <a:uFillTx/>
                        <a:latin typeface="Times New Roman"/>
                        <a:ea typeface="MS Gothic"/>
                        <a:cs typeface="+mn-cs"/>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b="0" dirty="0">
                        <a:solidFill>
                          <a:schemeClr val="tx1"/>
                        </a:solidFill>
                        <a:effectLst/>
                        <a:latin typeface="Times New Roman" panose="02020603050405020304" pitchFamily="18" charset="0"/>
                        <a:ea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marT="18288" marB="18288">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438509741"/>
                  </a:ext>
                </a:extLst>
              </a:tr>
              <a:tr h="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b="1" dirty="0"/>
                        <a:t>CPE-C: Client OTA MAC Address randomization	</a:t>
                      </a:r>
                      <a:endParaRPr lang="en-US" sz="1200" b="0" i="1" dirty="0">
                        <a:solidFill>
                          <a:srgbClr val="00B0F0"/>
                        </a:solidFill>
                      </a:endParaRPr>
                    </a:p>
                  </a:txBody>
                  <a:tcPr marT="18288" marB="18288">
                    <a:lnR w="12700" cap="flat" cmpd="sng" algn="ctr">
                      <a:solidFill>
                        <a:schemeClr val="tx1"/>
                      </a:solidFill>
                      <a:prstDash val="solid"/>
                      <a:round/>
                      <a:headEnd type="none" w="med" len="med"/>
                      <a:tailEnd type="none" w="med" len="med"/>
                    </a:lnR>
                    <a:solidFill>
                      <a:schemeClr val="bg1">
                        <a:lumMod val="95000"/>
                      </a:schemeClr>
                    </a:solidFill>
                  </a:tcPr>
                </a:tc>
                <a:tc hMerge="1">
                  <a:txBody>
                    <a:bodyPr/>
                    <a:lstStyle/>
                    <a:p>
                      <a:endParaRPr lang="en-US"/>
                    </a:p>
                  </a:txBody>
                  <a:tcPr/>
                </a:tc>
                <a:tc rowSpan="7">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I3</a:t>
                      </a: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80000"/>
                        </a:lnSpc>
                        <a:spcBef>
                          <a:spcPts val="0"/>
                        </a:spcBef>
                        <a:spcAft>
                          <a:spcPts val="0"/>
                        </a:spcAft>
                        <a:buClrTx/>
                        <a:buSzTx/>
                        <a:buFontTx/>
                        <a:buNone/>
                        <a:tabLst/>
                        <a:defRPr/>
                      </a:pPr>
                      <a:endParaRPr lang="en-US" sz="1200" b="0" i="1"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80000"/>
                        </a:lnSpc>
                        <a:spcBef>
                          <a:spcPts val="0"/>
                        </a:spcBef>
                        <a:spcAft>
                          <a:spcPts val="0"/>
                        </a:spcAft>
                        <a:buClrTx/>
                        <a:buSzTx/>
                        <a:buFontTx/>
                        <a:buNone/>
                        <a:tabLst/>
                        <a:defRPr/>
                      </a:pPr>
                      <a:endParaRPr lang="en-US" sz="1200" b="0" i="1" dirty="0"/>
                    </a:p>
                  </a:txBody>
                  <a:tcPr marT="18288" marB="18288">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62283530"/>
                  </a:ext>
                </a:extLst>
              </a:tr>
              <a:tr h="17294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CPE-C-1</a:t>
                      </a:r>
                    </a:p>
                  </a:txBody>
                  <a:tcPr marT="18288" marB="18288"/>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dirty="0"/>
                        <a:t>11bi shall define a mechanism for a CPE Client </a:t>
                      </a:r>
                      <a:r>
                        <a:rPr lang="en-US" sz="1200" b="1" dirty="0"/>
                        <a:t>to change its own OTA MAC Address </a:t>
                      </a:r>
                      <a:r>
                        <a:rPr lang="en-US" sz="1200" dirty="0"/>
                        <a:t>when reassociating from a CPE AP to another CPE AP</a:t>
                      </a:r>
                      <a:endParaRPr kumimoji="0" lang="en-US" sz="1200" b="0" i="0" u="none" strike="noStrike" kern="1200" cap="none" spc="0" normalizeH="0" baseline="0" noProof="0" dirty="0">
                        <a:ln>
                          <a:noFill/>
                        </a:ln>
                        <a:solidFill>
                          <a:prstClr val="black"/>
                        </a:solidFill>
                        <a:effectLst/>
                        <a:uLnTx/>
                        <a:uFillTx/>
                        <a:latin typeface="Times New Roman"/>
                        <a:ea typeface="MS Gothic"/>
                        <a:cs typeface="+mn-cs"/>
                      </a:endParaRPr>
                    </a:p>
                  </a:txBody>
                  <a:tcPr marT="18288" marB="18288">
                    <a:lnR w="12700" cap="flat" cmpd="sng" algn="ctr">
                      <a:solidFill>
                        <a:schemeClr val="tx1"/>
                      </a:solidFill>
                      <a:prstDash val="solid"/>
                      <a:round/>
                      <a:headEnd type="none" w="med" len="med"/>
                      <a:tailEnd type="none" w="med" len="med"/>
                    </a:lnR>
                    <a:noFill/>
                  </a:tcPr>
                </a:tc>
                <a:tc vMerge="1">
                  <a:txBody>
                    <a:bodyPr/>
                    <a:lstStyle/>
                    <a:p>
                      <a:endParaRPr lang="en-US"/>
                    </a:p>
                  </a:txBody>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marT="18288" marB="18288">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3201449"/>
                  </a:ext>
                </a:extLst>
              </a:tr>
              <a:tr h="17294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CPE-C-2</a:t>
                      </a:r>
                    </a:p>
                  </a:txBody>
                  <a:tcPr marT="18288" marB="18288"/>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dirty="0"/>
                        <a:t>11bi shall define a mechanism for a CPE Client to initiate </a:t>
                      </a:r>
                      <a:r>
                        <a:rPr lang="en-US" sz="1200" b="1" dirty="0"/>
                        <a:t>changing</a:t>
                      </a:r>
                      <a:r>
                        <a:rPr lang="en-US" sz="1200" dirty="0"/>
                        <a:t> </a:t>
                      </a:r>
                      <a:r>
                        <a:rPr lang="en-US" sz="1200" b="1" dirty="0"/>
                        <a:t>its own OTA MAC Address </a:t>
                      </a:r>
                      <a:r>
                        <a:rPr lang="en-US" sz="1200" dirty="0"/>
                        <a:t>used with a CPE AP in Associate STA State 4 without any loss of connection.</a:t>
                      </a:r>
                      <a:endParaRPr kumimoji="0" lang="en-US" sz="1200" b="0" i="0" u="none" strike="noStrike" kern="1200" cap="none" spc="0" normalizeH="0" baseline="0" noProof="0" dirty="0">
                        <a:ln>
                          <a:noFill/>
                        </a:ln>
                        <a:solidFill>
                          <a:prstClr val="black"/>
                        </a:solidFill>
                        <a:effectLst/>
                        <a:uLnTx/>
                        <a:uFillTx/>
                        <a:latin typeface="Times New Roman"/>
                        <a:ea typeface="MS Gothic"/>
                        <a:cs typeface="+mn-cs"/>
                      </a:endParaRPr>
                    </a:p>
                  </a:txBody>
                  <a:tcPr marT="18288" marB="18288">
                    <a:lnR w="12700" cap="flat" cmpd="sng" algn="ctr">
                      <a:solidFill>
                        <a:schemeClr val="tx1"/>
                      </a:solidFill>
                      <a:prstDash val="solid"/>
                      <a:round/>
                      <a:headEnd type="none" w="med" len="med"/>
                      <a:tailEnd type="none" w="med" len="med"/>
                    </a:lnR>
                    <a:noFill/>
                  </a:tcPr>
                </a:tc>
                <a:tc vMerge="1">
                  <a:txBody>
                    <a:bodyPr/>
                    <a:lstStyle/>
                    <a:p>
                      <a:pPr>
                        <a:lnSpc>
                          <a:spcPct val="80000"/>
                        </a:lnSpc>
                      </a:pPr>
                      <a:endParaRPr lang="en-US" sz="11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marT="18288" marB="18288">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84465552"/>
                  </a:ext>
                </a:extLst>
              </a:tr>
              <a:tr h="17294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CPE-C-3</a:t>
                      </a:r>
                    </a:p>
                  </a:txBody>
                  <a:tcPr marT="18288" marB="18288"/>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dirty="0"/>
                        <a:t>11bi shall define a mechanism for a CPE AP to initiate </a:t>
                      </a:r>
                      <a:r>
                        <a:rPr lang="en-US" sz="1200" b="1" dirty="0"/>
                        <a:t>changing the OTA MAC Addresses of all associated CPE Client’s </a:t>
                      </a:r>
                      <a:r>
                        <a:rPr lang="en-US" sz="1200" dirty="0"/>
                        <a:t>in the BSS (those CPE Clients in Associate STA State 4) simultaneously without any loss of connection</a:t>
                      </a:r>
                      <a:endParaRPr kumimoji="0" lang="en-US" sz="1200" b="0" i="0" u="none" strike="noStrike" kern="1200" cap="none" spc="0" normalizeH="0" baseline="0" noProof="0" dirty="0">
                        <a:ln>
                          <a:noFill/>
                        </a:ln>
                        <a:solidFill>
                          <a:prstClr val="black"/>
                        </a:solidFill>
                        <a:effectLst/>
                        <a:uLnTx/>
                        <a:uFillTx/>
                        <a:latin typeface="Times New Roman"/>
                        <a:ea typeface="MS Gothic"/>
                        <a:cs typeface="+mn-cs"/>
                      </a:endParaRPr>
                    </a:p>
                  </a:txBody>
                  <a:tcPr marT="18288" marB="18288">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marT="18288" marB="18288">
                    <a:lnR w="12700" cap="flat" cmpd="sng" algn="ctr">
                      <a:solidFill>
                        <a:schemeClr val="tx1"/>
                      </a:solidFill>
                      <a:prstDash val="solid"/>
                      <a:round/>
                      <a:headEnd type="none" w="med" len="med"/>
                      <a:tailEnd type="none" w="med" len="med"/>
                    </a:lnR>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marT="18288" marB="18288">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54619660"/>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CPE-C-4</a:t>
                      </a:r>
                      <a:endParaRPr lang="en-US" sz="1200" kern="1200" noProof="0" dirty="0">
                        <a:solidFill>
                          <a:schemeClr val="tx1"/>
                        </a:solidFill>
                        <a:latin typeface="+mn-lt"/>
                        <a:ea typeface="+mn-ea"/>
                        <a:cs typeface="+mn-cs"/>
                      </a:endParaRPr>
                    </a:p>
                  </a:txBody>
                  <a:tcPr marT="18288" marB="18288"/>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11bi shall define a mechanism for a CPE Client and CPE AP </a:t>
                      </a:r>
                      <a:r>
                        <a:rPr lang="en-US" sz="1200" b="1" kern="1200" dirty="0">
                          <a:solidFill>
                            <a:schemeClr val="tx1"/>
                          </a:solidFill>
                          <a:latin typeface="+mn-lt"/>
                          <a:ea typeface="+mn-ea"/>
                          <a:cs typeface="+mn-cs"/>
                        </a:rPr>
                        <a:t>to change the transmitted SN</a:t>
                      </a:r>
                      <a:r>
                        <a:rPr lang="en-US" sz="1200" kern="1200" dirty="0">
                          <a:solidFill>
                            <a:schemeClr val="tx1"/>
                          </a:solidFill>
                          <a:latin typeface="+mn-lt"/>
                          <a:ea typeface="+mn-ea"/>
                          <a:cs typeface="+mn-cs"/>
                        </a:rPr>
                        <a:t> to an uncorrelated new value on downlink and uplink to new values in </a:t>
                      </a:r>
                      <a:r>
                        <a:rPr lang="en-US" sz="1200" dirty="0"/>
                        <a:t>Associate STA State 4</a:t>
                      </a:r>
                      <a:r>
                        <a:rPr lang="en-US" sz="1200" kern="1200" dirty="0">
                          <a:solidFill>
                            <a:schemeClr val="tx1"/>
                          </a:solidFill>
                          <a:latin typeface="+mn-lt"/>
                          <a:ea typeface="+mn-ea"/>
                          <a:cs typeface="+mn-cs"/>
                        </a:rPr>
                        <a:t>, without any loss of connection.</a:t>
                      </a:r>
                      <a:endParaRPr lang="en-US" sz="1200" kern="1200" noProof="0" dirty="0">
                        <a:solidFill>
                          <a:schemeClr val="tx1"/>
                        </a:solidFill>
                        <a:latin typeface="+mn-lt"/>
                        <a:ea typeface="+mn-ea"/>
                        <a:cs typeface="+mn-cs"/>
                      </a:endParaRPr>
                    </a:p>
                  </a:txBody>
                  <a:tcPr marT="18288" marB="18288">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solidFill>
                      <a:schemeClr val="bg1"/>
                    </a:solidFill>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marT="18288" marB="18288">
                    <a:lnR w="12700" cap="flat" cmpd="sng" algn="ctr">
                      <a:solidFill>
                        <a:schemeClr val="tx1"/>
                      </a:solidFill>
                      <a:prstDash val="solid"/>
                      <a:round/>
                      <a:headEnd type="none" w="med" len="med"/>
                      <a:tailEnd type="none" w="med" len="med"/>
                    </a:lnR>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marT="18288" marB="18288">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89166055"/>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CPE-C-5</a:t>
                      </a:r>
                      <a:endParaRPr lang="en-US" sz="1200" kern="1200" noProof="0" dirty="0">
                        <a:solidFill>
                          <a:schemeClr val="tx1"/>
                        </a:solidFill>
                        <a:latin typeface="+mn-lt"/>
                        <a:ea typeface="+mn-ea"/>
                        <a:cs typeface="+mn-cs"/>
                      </a:endParaRPr>
                    </a:p>
                  </a:txBody>
                  <a:tcPr marT="18288" marB="18288"/>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11bi shall define a mechanism for a CPE Client and CPE AP </a:t>
                      </a:r>
                      <a:r>
                        <a:rPr lang="en-US" sz="1200" b="1" kern="1200" dirty="0">
                          <a:solidFill>
                            <a:schemeClr val="tx1"/>
                          </a:solidFill>
                          <a:latin typeface="+mn-lt"/>
                          <a:ea typeface="+mn-ea"/>
                          <a:cs typeface="+mn-cs"/>
                        </a:rPr>
                        <a:t>to change the transmitted PN</a:t>
                      </a:r>
                      <a:r>
                        <a:rPr lang="en-US" sz="1200" kern="1200" dirty="0">
                          <a:solidFill>
                            <a:schemeClr val="tx1"/>
                          </a:solidFill>
                          <a:latin typeface="+mn-lt"/>
                          <a:ea typeface="+mn-ea"/>
                          <a:cs typeface="+mn-cs"/>
                        </a:rPr>
                        <a:t> to an uncorrelated new value on downlink and uplink to new values in </a:t>
                      </a:r>
                      <a:r>
                        <a:rPr lang="en-US" sz="1200" dirty="0"/>
                        <a:t>Associate STA State 4</a:t>
                      </a:r>
                      <a:r>
                        <a:rPr lang="en-US" sz="1200" kern="1200" dirty="0">
                          <a:solidFill>
                            <a:schemeClr val="tx1"/>
                          </a:solidFill>
                          <a:latin typeface="+mn-lt"/>
                          <a:ea typeface="+mn-ea"/>
                          <a:cs typeface="+mn-cs"/>
                        </a:rPr>
                        <a:t>, without any loss of connection.</a:t>
                      </a:r>
                      <a:endParaRPr lang="en-US" sz="1200" kern="1200" noProof="0" dirty="0">
                        <a:solidFill>
                          <a:schemeClr val="tx1"/>
                        </a:solidFill>
                        <a:latin typeface="+mn-lt"/>
                        <a:ea typeface="+mn-ea"/>
                        <a:cs typeface="+mn-cs"/>
                      </a:endParaRPr>
                    </a:p>
                  </a:txBody>
                  <a:tcPr marT="18288" marB="18288">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solidFill>
                      <a:schemeClr val="bg1"/>
                    </a:solidFill>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marT="18288" marB="18288">
                    <a:lnR w="12700" cap="flat" cmpd="sng" algn="ctr">
                      <a:solidFill>
                        <a:schemeClr val="tx1"/>
                      </a:solidFill>
                      <a:prstDash val="solid"/>
                      <a:round/>
                      <a:headEnd type="none" w="med" len="med"/>
                      <a:tailEnd type="none" w="med" len="med"/>
                    </a:lnR>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marT="18288" marB="18288">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28061390"/>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CPE-C-6</a:t>
                      </a:r>
                      <a:endParaRPr lang="en-US" sz="1200" kern="1200" noProof="0" dirty="0">
                        <a:solidFill>
                          <a:schemeClr val="tx1"/>
                        </a:solidFill>
                        <a:latin typeface="+mn-lt"/>
                        <a:ea typeface="+mn-ea"/>
                        <a:cs typeface="+mn-cs"/>
                      </a:endParaRPr>
                    </a:p>
                  </a:txBody>
                  <a:tcPr marT="18288" marB="18288"/>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11bi shall define a mechanism for a CPE Client and CPE AP </a:t>
                      </a:r>
                      <a:r>
                        <a:rPr lang="en-US" sz="1200" b="1" kern="1200" dirty="0">
                          <a:solidFill>
                            <a:schemeClr val="tx1"/>
                          </a:solidFill>
                          <a:latin typeface="+mn-lt"/>
                          <a:ea typeface="+mn-ea"/>
                          <a:cs typeface="+mn-cs"/>
                        </a:rPr>
                        <a:t>to change the CPE Client’s AID </a:t>
                      </a:r>
                      <a:r>
                        <a:rPr lang="en-US" sz="1200" kern="1200" dirty="0">
                          <a:solidFill>
                            <a:schemeClr val="tx1"/>
                          </a:solidFill>
                          <a:latin typeface="+mn-lt"/>
                          <a:ea typeface="+mn-ea"/>
                          <a:cs typeface="+mn-cs"/>
                        </a:rPr>
                        <a:t>to an uncorrelated new value in </a:t>
                      </a:r>
                      <a:r>
                        <a:rPr lang="en-US" sz="1200" dirty="0"/>
                        <a:t>Associate STA State 4</a:t>
                      </a:r>
                      <a:r>
                        <a:rPr lang="en-US" sz="1200" kern="1200" dirty="0">
                          <a:solidFill>
                            <a:schemeClr val="tx1"/>
                          </a:solidFill>
                          <a:latin typeface="+mn-lt"/>
                          <a:ea typeface="+mn-ea"/>
                          <a:cs typeface="+mn-cs"/>
                        </a:rPr>
                        <a:t>, without any loss of connection.</a:t>
                      </a:r>
                      <a:endParaRPr lang="en-US" sz="1200" kern="1200" noProof="0" dirty="0">
                        <a:solidFill>
                          <a:schemeClr val="tx1"/>
                        </a:solidFill>
                        <a:latin typeface="+mn-lt"/>
                        <a:ea typeface="+mn-ea"/>
                        <a:cs typeface="+mn-cs"/>
                      </a:endParaRPr>
                    </a:p>
                  </a:txBody>
                  <a:tcPr marT="18288" marB="18288">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solidFill>
                      <a:schemeClr val="bg1"/>
                    </a:solidFill>
                  </a:tcPr>
                </a:tc>
                <a:tc>
                  <a:txBody>
                    <a:bodyPr/>
                    <a:lstStyle/>
                    <a:p>
                      <a:pPr>
                        <a:lnSpc>
                          <a:spcPct val="80000"/>
                        </a:lnSpc>
                      </a:pPr>
                      <a:endParaRPr lang="en-US" sz="1200" dirty="0"/>
                    </a:p>
                  </a:txBody>
                  <a:tcPr marT="18288" marB="18288">
                    <a:lnR w="12700" cap="flat" cmpd="sng" algn="ctr">
                      <a:solidFill>
                        <a:schemeClr val="tx1"/>
                      </a:solidFill>
                      <a:prstDash val="solid"/>
                      <a:round/>
                      <a:headEnd type="none" w="med" len="med"/>
                      <a:tailEnd type="none" w="med" len="med"/>
                    </a:lnR>
                  </a:tcPr>
                </a:tc>
                <a:tc>
                  <a:txBody>
                    <a:bodyPr/>
                    <a:lstStyle/>
                    <a:p>
                      <a:pPr>
                        <a:lnSpc>
                          <a:spcPct val="80000"/>
                        </a:lnSpc>
                      </a:pPr>
                      <a:endParaRPr lang="en-US" sz="1200" dirty="0"/>
                    </a:p>
                  </a:txBody>
                  <a:tcPr marT="18288" marB="18288">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09026559"/>
                  </a:ext>
                </a:extLst>
              </a:tr>
            </a:tbl>
          </a:graphicData>
        </a:graphic>
      </p:graphicFrame>
      <p:sp>
        <p:nvSpPr>
          <p:cNvPr id="4" name="Slide Number Placeholder 3">
            <a:extLst>
              <a:ext uri="{FF2B5EF4-FFF2-40B4-BE49-F238E27FC236}">
                <a16:creationId xmlns:a16="http://schemas.microsoft.com/office/drawing/2014/main" id="{6F100E85-0055-465A-929E-E6176AE3A8B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E26F3B8-0C63-483A-8A2C-A757B679DF7D}"/>
              </a:ext>
            </a:extLst>
          </p:cNvPr>
          <p:cNvSpPr>
            <a:spLocks noGrp="1"/>
          </p:cNvSpPr>
          <p:nvPr>
            <p:ph type="ftr" idx="14"/>
          </p:nvPr>
        </p:nvSpPr>
        <p:spPr/>
        <p:txBody>
          <a:bodyPr/>
          <a:lstStyle/>
          <a:p>
            <a:r>
              <a:rPr lang="en-GB"/>
              <a:t>Philip Hawkes, Qualcomm</a:t>
            </a:r>
            <a:endParaRPr lang="en-GB" dirty="0"/>
          </a:p>
        </p:txBody>
      </p:sp>
      <p:sp>
        <p:nvSpPr>
          <p:cNvPr id="6" name="Date Placeholder 5">
            <a:extLst>
              <a:ext uri="{FF2B5EF4-FFF2-40B4-BE49-F238E27FC236}">
                <a16:creationId xmlns:a16="http://schemas.microsoft.com/office/drawing/2014/main" id="{77AC0DED-04F8-4D22-8766-6F7EAB9C451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046881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2BA67-BD4C-4AC6-BC22-7697ABCE6893}"/>
              </a:ext>
            </a:extLst>
          </p:cNvPr>
          <p:cNvSpPr>
            <a:spLocks noGrp="1"/>
          </p:cNvSpPr>
          <p:nvPr>
            <p:ph type="title"/>
          </p:nvPr>
        </p:nvSpPr>
        <p:spPr>
          <a:xfrm>
            <a:off x="914401" y="685801"/>
            <a:ext cx="10361084" cy="457199"/>
          </a:xfrm>
        </p:spPr>
        <p:txBody>
          <a:bodyPr/>
          <a:lstStyle/>
          <a:p>
            <a:r>
              <a:rPr lang="en-US" dirty="0"/>
              <a:t>CPE Requirements Summary (2/2)</a:t>
            </a:r>
          </a:p>
        </p:txBody>
      </p:sp>
      <p:graphicFrame>
        <p:nvGraphicFramePr>
          <p:cNvPr id="7" name="Table 7">
            <a:extLst>
              <a:ext uri="{FF2B5EF4-FFF2-40B4-BE49-F238E27FC236}">
                <a16:creationId xmlns:a16="http://schemas.microsoft.com/office/drawing/2014/main" id="{8940EDC0-C2FB-4EBA-B1C4-8C8CABDFFEF0}"/>
              </a:ext>
            </a:extLst>
          </p:cNvPr>
          <p:cNvGraphicFramePr>
            <a:graphicFrameLocks noGrp="1"/>
          </p:cNvGraphicFramePr>
          <p:nvPr>
            <p:ph idx="1"/>
            <p:extLst>
              <p:ext uri="{D42A27DB-BD31-4B8C-83A1-F6EECF244321}">
                <p14:modId xmlns:p14="http://schemas.microsoft.com/office/powerpoint/2010/main" val="2835810023"/>
              </p:ext>
            </p:extLst>
          </p:nvPr>
        </p:nvGraphicFramePr>
        <p:xfrm>
          <a:off x="265642" y="1524000"/>
          <a:ext cx="11658601" cy="1536192"/>
        </p:xfrm>
        <a:graphic>
          <a:graphicData uri="http://schemas.openxmlformats.org/drawingml/2006/table">
            <a:tbl>
              <a:tblPr firstRow="1" bandRow="1">
                <a:tableStyleId>{5940675A-B579-460E-94D1-54222C63F5DA}</a:tableStyleId>
              </a:tblPr>
              <a:tblGrid>
                <a:gridCol w="762000">
                  <a:extLst>
                    <a:ext uri="{9D8B030D-6E8A-4147-A177-3AD203B41FA5}">
                      <a16:colId xmlns:a16="http://schemas.microsoft.com/office/drawing/2014/main" val="705763351"/>
                    </a:ext>
                  </a:extLst>
                </a:gridCol>
                <a:gridCol w="8610600">
                  <a:extLst>
                    <a:ext uri="{9D8B030D-6E8A-4147-A177-3AD203B41FA5}">
                      <a16:colId xmlns:a16="http://schemas.microsoft.com/office/drawing/2014/main" val="2417555814"/>
                    </a:ext>
                  </a:extLst>
                </a:gridCol>
                <a:gridCol w="533400">
                  <a:extLst>
                    <a:ext uri="{9D8B030D-6E8A-4147-A177-3AD203B41FA5}">
                      <a16:colId xmlns:a16="http://schemas.microsoft.com/office/drawing/2014/main" val="2313862799"/>
                    </a:ext>
                  </a:extLst>
                </a:gridCol>
                <a:gridCol w="762000">
                  <a:extLst>
                    <a:ext uri="{9D8B030D-6E8A-4147-A177-3AD203B41FA5}">
                      <a16:colId xmlns:a16="http://schemas.microsoft.com/office/drawing/2014/main" val="183933409"/>
                    </a:ext>
                  </a:extLst>
                </a:gridCol>
                <a:gridCol w="990601">
                  <a:extLst>
                    <a:ext uri="{9D8B030D-6E8A-4147-A177-3AD203B41FA5}">
                      <a16:colId xmlns:a16="http://schemas.microsoft.com/office/drawing/2014/main" val="2788372381"/>
                    </a:ext>
                  </a:extLst>
                </a:gridCol>
              </a:tblGrid>
              <a:tr h="0">
                <a:tc>
                  <a:txBody>
                    <a:bodyPr/>
                    <a:lstStyle/>
                    <a:p>
                      <a:pPr>
                        <a:lnSpc>
                          <a:spcPct val="80000"/>
                        </a:lnSpc>
                      </a:pPr>
                      <a:r>
                        <a:rPr lang="en-US" sz="1200" b="1" dirty="0"/>
                        <a:t>Req ID</a:t>
                      </a:r>
                    </a:p>
                  </a:txBody>
                  <a:tcPr marT="18288" marB="18288"/>
                </a:tc>
                <a:tc>
                  <a:txBody>
                    <a:bodyPr/>
                    <a:lstStyle/>
                    <a:p>
                      <a:pPr>
                        <a:lnSpc>
                          <a:spcPct val="80000"/>
                        </a:lnSpc>
                      </a:pPr>
                      <a:r>
                        <a:rPr lang="en-US" sz="1200" b="1" dirty="0"/>
                        <a:t>Requirement</a:t>
                      </a:r>
                    </a:p>
                  </a:txBody>
                  <a:tcPr marT="18288" marB="18288">
                    <a:lnR w="12700" cap="flat" cmpd="sng" algn="ctr">
                      <a:solidFill>
                        <a:schemeClr val="tx1"/>
                      </a:solidFill>
                      <a:prstDash val="solid"/>
                      <a:round/>
                      <a:headEnd type="none" w="med" len="med"/>
                      <a:tailEnd type="none" w="med" len="med"/>
                    </a:lnR>
                  </a:tcPr>
                </a:tc>
                <a:tc>
                  <a:txBody>
                    <a:bodyPr/>
                    <a:lstStyle/>
                    <a:p>
                      <a:pPr>
                        <a:lnSpc>
                          <a:spcPct val="80000"/>
                        </a:lnSpc>
                      </a:pPr>
                      <a:r>
                        <a:rPr lang="en-US" sz="1200" b="1" dirty="0">
                          <a:solidFill>
                            <a:schemeClr val="tx1"/>
                          </a:solidFill>
                          <a:effectLst/>
                        </a:rPr>
                        <a:t>Issue</a:t>
                      </a:r>
                      <a:endParaRPr lang="en-US" sz="1200" b="1"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nSpc>
                          <a:spcPct val="80000"/>
                        </a:lnSpc>
                      </a:pPr>
                      <a:r>
                        <a:rPr lang="en-US" sz="1200" b="1" dirty="0"/>
                        <a:t>Status</a:t>
                      </a: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nSpc>
                          <a:spcPct val="80000"/>
                        </a:lnSpc>
                      </a:pPr>
                      <a:r>
                        <a:rPr lang="en-US" sz="1200" b="1" dirty="0"/>
                        <a:t>Information</a:t>
                      </a:r>
                    </a:p>
                  </a:txBody>
                  <a:tcPr marT="18288" marB="18288">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238559984"/>
                  </a:ext>
                </a:extLst>
              </a:tr>
              <a:tr h="0">
                <a:tc gridSpan="2">
                  <a:txBody>
                    <a:bodyPr/>
                    <a:lstStyle/>
                    <a:p>
                      <a:pPr algn="l">
                        <a:lnSpc>
                          <a:spcPct val="80000"/>
                        </a:lnSpc>
                        <a:tabLst>
                          <a:tab pos="7654925" algn="r"/>
                        </a:tabLst>
                      </a:pPr>
                      <a:r>
                        <a:rPr lang="en-US" sz="1200" b="1" dirty="0"/>
                        <a:t>CPE-D: Private DS MAC Addresses	</a:t>
                      </a:r>
                      <a:endParaRPr lang="en-US" sz="1200" dirty="0">
                        <a:solidFill>
                          <a:srgbClr val="00B0F0"/>
                        </a:solidFill>
                      </a:endParaRPr>
                    </a:p>
                  </a:txBody>
                  <a:tcPr marT="18288" marB="18288">
                    <a:lnR w="12700" cap="flat" cmpd="sng" algn="ctr">
                      <a:solidFill>
                        <a:schemeClr val="tx1"/>
                      </a:solidFill>
                      <a:prstDash val="solid"/>
                      <a:round/>
                      <a:headEnd type="none" w="med" len="med"/>
                      <a:tailEnd type="none" w="med" len="med"/>
                    </a:lnR>
                    <a:solidFill>
                      <a:schemeClr val="bg1">
                        <a:lumMod val="95000"/>
                      </a:schemeClr>
                    </a:solidFill>
                  </a:tcPr>
                </a:tc>
                <a:tc hMerge="1">
                  <a:txBody>
                    <a:bodyPr/>
                    <a:lstStyle/>
                    <a:p>
                      <a:endParaRPr lang="en-US"/>
                    </a:p>
                  </a:txBody>
                  <a:tcPr/>
                </a:tc>
                <a:tc rowSpan="2">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I3</a:t>
                      </a: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lnSpc>
                          <a:spcPct val="80000"/>
                        </a:lnSpc>
                      </a:pP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algn="ctr">
                        <a:lnSpc>
                          <a:spcPct val="80000"/>
                        </a:lnSpc>
                      </a:pPr>
                      <a:endParaRPr lang="en-US" sz="1200" dirty="0"/>
                    </a:p>
                  </a:txBody>
                  <a:tcPr marT="18288" marB="18288">
                    <a:lnL w="12700" cap="flat" cmpd="sng" algn="ctr">
                      <a:solidFill>
                        <a:schemeClr val="tx1"/>
                      </a:solidFill>
                      <a:prstDash val="solid"/>
                      <a:round/>
                      <a:headEnd type="none" w="med" len="med"/>
                      <a:tailEnd type="none" w="med" len="med"/>
                    </a:lnL>
                    <a:solidFill>
                      <a:schemeClr val="bg1">
                        <a:lumMod val="95000"/>
                      </a:schemeClr>
                    </a:solidFill>
                  </a:tcPr>
                </a:tc>
                <a:extLst>
                  <a:ext uri="{0D108BD9-81ED-4DB2-BD59-A6C34878D82A}">
                    <a16:rowId xmlns:a16="http://schemas.microsoft.com/office/drawing/2014/main" val="1798638972"/>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noProof="0" dirty="0">
                          <a:solidFill>
                            <a:schemeClr val="tx1"/>
                          </a:solidFill>
                          <a:latin typeface="+mn-lt"/>
                          <a:ea typeface="+mn-ea"/>
                          <a:cs typeface="+mn-cs"/>
                        </a:rPr>
                        <a:t>CPE-D-1</a:t>
                      </a:r>
                    </a:p>
                  </a:txBody>
                  <a:tcPr marT="18288" marB="18288">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11bi shall define a mechanism for a CPE Client and CPE AP to establish the CPE Client’s DS MAC Address without the CPE Client’s DS MAC Address being transmitted in the clear.</a:t>
                      </a:r>
                      <a:endParaRPr lang="en-US" sz="1200" kern="1200" noProof="0" dirty="0">
                        <a:solidFill>
                          <a:schemeClr val="tx1"/>
                        </a:solidFill>
                        <a:latin typeface="+mn-lt"/>
                        <a:ea typeface="+mn-ea"/>
                        <a:cs typeface="+mn-cs"/>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marT="18288" marB="18288">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382533817"/>
                  </a:ext>
                </a:extLst>
              </a:tr>
              <a:tr h="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b="1" dirty="0"/>
                        <a:t>CPE-E: SA/DA Obfuscation</a:t>
                      </a:r>
                      <a:endParaRPr lang="en-US" sz="1200" dirty="0"/>
                    </a:p>
                  </a:txBody>
                  <a:tcPr marT="18288" marB="18288">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tc rowSpan="3">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I4</a:t>
                      </a: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lnSpc>
                          <a:spcPct val="80000"/>
                        </a:lnSpc>
                      </a:pP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80000"/>
                        </a:lnSpc>
                      </a:pPr>
                      <a:endParaRPr lang="en-US" sz="1200" dirty="0"/>
                    </a:p>
                  </a:txBody>
                  <a:tcPr marT="18288" marB="18288">
                    <a:lnL w="12700" cap="flat" cmpd="sng" algn="ctr">
                      <a:solidFill>
                        <a:schemeClr val="tx1"/>
                      </a:solidFill>
                      <a:prstDash val="solid"/>
                      <a:round/>
                      <a:headEnd type="none" w="med" len="med"/>
                      <a:tailEnd type="none" w="med" len="med"/>
                    </a:lnL>
                    <a:solidFill>
                      <a:schemeClr val="bg1">
                        <a:lumMod val="95000"/>
                      </a:schemeClr>
                    </a:solidFill>
                  </a:tcPr>
                </a:tc>
                <a:extLst>
                  <a:ext uri="{0D108BD9-81ED-4DB2-BD59-A6C34878D82A}">
                    <a16:rowId xmlns:a16="http://schemas.microsoft.com/office/drawing/2014/main" val="2574460302"/>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CPE-E-1</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11bi shall define a mechanism for CPE Clients and CPE APs to transmit and receive the CPE Client’s </a:t>
                      </a:r>
                      <a:r>
                        <a:rPr lang="en-US" sz="1200" kern="1200" dirty="0">
                          <a:solidFill>
                            <a:schemeClr val="tx1"/>
                          </a:solidFill>
                          <a:latin typeface="+mn-lt"/>
                          <a:ea typeface="+mn-ea"/>
                          <a:cs typeface="+mn-cs"/>
                        </a:rPr>
                        <a:t>DS MAC Address </a:t>
                      </a:r>
                      <a:r>
                        <a:rPr lang="en-US" sz="1200" dirty="0"/>
                        <a:t>in SA and DA in protected form on both the downlink and uplink.</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marT="18288" marB="18288">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705221203"/>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CPE-E-2</a:t>
                      </a:r>
                    </a:p>
                  </a:txBody>
                  <a:tcPr marT="18288" marB="18288">
                    <a:lnT w="12700" cap="flat" cmpd="sng" algn="ctr">
                      <a:solidFill>
                        <a:schemeClr val="tx1"/>
                      </a:solidFill>
                      <a:prstDash val="solid"/>
                      <a:round/>
                      <a:headEnd type="none" w="med" len="med"/>
                      <a:tailEnd type="none" w="med" len="med"/>
                    </a:lnT>
                    <a:solidFill>
                      <a:schemeClr val="bg1"/>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11bi shall define a mechanism for CPE Clients and CPE APs to transmit and receive other </a:t>
                      </a:r>
                      <a:r>
                        <a:rPr lang="en-US" sz="1200" kern="1200" dirty="0">
                          <a:solidFill>
                            <a:schemeClr val="tx1"/>
                          </a:solidFill>
                          <a:latin typeface="+mn-lt"/>
                          <a:ea typeface="+mn-ea"/>
                          <a:cs typeface="+mn-cs"/>
                        </a:rPr>
                        <a:t>DS MAC Addresses </a:t>
                      </a:r>
                      <a:r>
                        <a:rPr lang="en-US" sz="1200" dirty="0"/>
                        <a:t>in SA and DA in protected form on both the downlink and uplink.</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nSpc>
                          <a:spcPct val="80000"/>
                        </a:lnSpc>
                      </a:pP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nSpc>
                          <a:spcPct val="80000"/>
                        </a:lnSpc>
                      </a:pPr>
                      <a:endParaRPr lang="en-US" sz="1200" dirty="0"/>
                    </a:p>
                  </a:txBody>
                  <a:tcPr marT="18288" marB="18288">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3919461345"/>
                  </a:ext>
                </a:extLst>
              </a:tr>
            </a:tbl>
          </a:graphicData>
        </a:graphic>
      </p:graphicFrame>
      <p:sp>
        <p:nvSpPr>
          <p:cNvPr id="4" name="Slide Number Placeholder 3">
            <a:extLst>
              <a:ext uri="{FF2B5EF4-FFF2-40B4-BE49-F238E27FC236}">
                <a16:creationId xmlns:a16="http://schemas.microsoft.com/office/drawing/2014/main" id="{6F100E85-0055-465A-929E-E6176AE3A8B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E26F3B8-0C63-483A-8A2C-A757B679DF7D}"/>
              </a:ext>
            </a:extLst>
          </p:cNvPr>
          <p:cNvSpPr>
            <a:spLocks noGrp="1"/>
          </p:cNvSpPr>
          <p:nvPr>
            <p:ph type="ftr" idx="14"/>
          </p:nvPr>
        </p:nvSpPr>
        <p:spPr/>
        <p:txBody>
          <a:bodyPr/>
          <a:lstStyle/>
          <a:p>
            <a:r>
              <a:rPr lang="en-GB"/>
              <a:t>Philip Hawkes, Qualcomm</a:t>
            </a:r>
            <a:endParaRPr lang="en-GB" dirty="0"/>
          </a:p>
        </p:txBody>
      </p:sp>
      <p:sp>
        <p:nvSpPr>
          <p:cNvPr id="6" name="Date Placeholder 5">
            <a:extLst>
              <a:ext uri="{FF2B5EF4-FFF2-40B4-BE49-F238E27FC236}">
                <a16:creationId xmlns:a16="http://schemas.microsoft.com/office/drawing/2014/main" id="{77AC0DED-04F8-4D22-8766-6F7EAB9C451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35282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16EFE-9431-4B71-B0A5-E1250B74AA67}"/>
              </a:ext>
            </a:extLst>
          </p:cNvPr>
          <p:cNvSpPr>
            <a:spLocks noGrp="1"/>
          </p:cNvSpPr>
          <p:nvPr>
            <p:ph type="title"/>
          </p:nvPr>
        </p:nvSpPr>
        <p:spPr/>
        <p:txBody>
          <a:bodyPr/>
          <a:lstStyle/>
          <a:p>
            <a:r>
              <a:rPr lang="en-US" dirty="0"/>
              <a:t>BSS PE Feature Requirements</a:t>
            </a:r>
          </a:p>
        </p:txBody>
      </p:sp>
      <p:sp>
        <p:nvSpPr>
          <p:cNvPr id="3" name="Text Placeholder 2">
            <a:extLst>
              <a:ext uri="{FF2B5EF4-FFF2-40B4-BE49-F238E27FC236}">
                <a16:creationId xmlns:a16="http://schemas.microsoft.com/office/drawing/2014/main" id="{25465D48-5799-484B-B208-52D9625CD846}"/>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B54A5F5-E5AD-4949-93D7-8C4221143584}"/>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A79D8D67-7A19-446C-B8EC-22008DBA616B}"/>
              </a:ext>
            </a:extLst>
          </p:cNvPr>
          <p:cNvSpPr>
            <a:spLocks noGrp="1"/>
          </p:cNvSpPr>
          <p:nvPr>
            <p:ph type="ftr" idx="11"/>
          </p:nvPr>
        </p:nvSpPr>
        <p:spPr/>
        <p:txBody>
          <a:bodyPr/>
          <a:lstStyle/>
          <a:p>
            <a:r>
              <a:rPr lang="en-GB"/>
              <a:t>Philip Hawkes, Qualcomm</a:t>
            </a:r>
            <a:endParaRPr lang="en-GB" dirty="0"/>
          </a:p>
        </p:txBody>
      </p:sp>
      <p:sp>
        <p:nvSpPr>
          <p:cNvPr id="6" name="Slide Number Placeholder 5">
            <a:extLst>
              <a:ext uri="{FF2B5EF4-FFF2-40B4-BE49-F238E27FC236}">
                <a16:creationId xmlns:a16="http://schemas.microsoft.com/office/drawing/2014/main" id="{617984A0-A224-4F9B-A284-09EFBEEAC558}"/>
              </a:ext>
            </a:extLst>
          </p:cNvPr>
          <p:cNvSpPr>
            <a:spLocks noGrp="1"/>
          </p:cNvSpPr>
          <p:nvPr>
            <p:ph type="sldNum" idx="12"/>
          </p:nvPr>
        </p:nvSpPr>
        <p:spPr/>
        <p:txBody>
          <a:bodyPr/>
          <a:lstStyle/>
          <a:p>
            <a:r>
              <a:rPr lang="en-GB"/>
              <a:t>Slide </a:t>
            </a:r>
            <a:fld id="{3ABCC52B-A3F7-440B-BBF2-55191E6E7773}" type="slidenum">
              <a:rPr lang="en-GB" smtClean="0"/>
              <a:pPr/>
              <a:t>16</a:t>
            </a:fld>
            <a:endParaRPr lang="en-GB"/>
          </a:p>
        </p:txBody>
      </p:sp>
    </p:spTree>
    <p:extLst>
      <p:ext uri="{BB962C8B-B14F-4D97-AF65-F5344CB8AC3E}">
        <p14:creationId xmlns:p14="http://schemas.microsoft.com/office/powerpoint/2010/main" val="1265226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Feature BPE-A (1/3): SSID obfuscation</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p:txBody>
          <a:bodyPr>
            <a:normAutofit lnSpcReduction="10000"/>
          </a:bodyPr>
          <a:lstStyle/>
          <a:p>
            <a:pPr>
              <a:buFont typeface="Arial" panose="020B0604020202020204" pitchFamily="34" charset="0"/>
              <a:buChar char="•"/>
            </a:pPr>
            <a:r>
              <a:rPr lang="en-US" sz="2400" dirty="0"/>
              <a:t>See Issue 6) Mobile AP Privacy</a:t>
            </a:r>
          </a:p>
          <a:p>
            <a:pPr lvl="1">
              <a:buFont typeface="Arial" panose="020B0604020202020204" pitchFamily="34" charset="0"/>
              <a:buChar char="•"/>
            </a:pPr>
            <a:r>
              <a:rPr lang="en-US" dirty="0"/>
              <a:t>Background: SSID is transmitted in the clear by the AP, and used by the Client for discovery.</a:t>
            </a:r>
          </a:p>
          <a:p>
            <a:pPr lvl="1">
              <a:buFont typeface="Arial" panose="020B0604020202020204" pitchFamily="34" charset="0"/>
              <a:buChar char="•"/>
            </a:pPr>
            <a:r>
              <a:rPr lang="en-US" dirty="0"/>
              <a:t>Risk: Eavesdropper observes SSID and uses that value to identify the ESS of the AP.</a:t>
            </a:r>
          </a:p>
          <a:p>
            <a:pPr lvl="1">
              <a:buFont typeface="Arial" panose="020B0604020202020204" pitchFamily="34" charset="0"/>
              <a:buChar char="•"/>
            </a:pPr>
            <a:r>
              <a:rPr lang="en-US" dirty="0"/>
              <a:t>Goal of countermeasure:  allow easy discovery of an ESS’s  BPE APs by BPE Clients configured for the ESS, which mitigating easy identification or tracking by an adversary.</a:t>
            </a:r>
          </a:p>
          <a:p>
            <a:pPr marL="0" indent="0"/>
            <a:r>
              <a:rPr lang="en-US" sz="2400" dirty="0"/>
              <a:t>Requirement:</a:t>
            </a:r>
          </a:p>
          <a:p>
            <a:pPr>
              <a:buFont typeface="Arial" panose="020B0604020202020204" pitchFamily="34" charset="0"/>
              <a:buChar char="•"/>
            </a:pPr>
            <a:r>
              <a:rPr lang="en-US" sz="2400" dirty="0"/>
              <a:t>BPE-A-1: 11bi shall define a mechanism for a BPE Client to determine  which of the BPE Client’s configured networks a BPE AP belongs to (if any), while  providing some mitigation against an eavesdropper easily  identifying the ESS of the BPE AP.</a:t>
            </a:r>
          </a:p>
          <a:p>
            <a:pPr>
              <a:buFont typeface="Arial" panose="020B0604020202020204" pitchFamily="34" charset="0"/>
              <a:buChar char="•"/>
            </a:pPr>
            <a:endParaRPr lang="en-US" sz="24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Philip Hawkes, Qualcomm</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7067289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Feature BPE-A (2/3): SAE password ID obfuscation</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p:txBody>
          <a:bodyPr>
            <a:normAutofit lnSpcReduction="10000"/>
          </a:bodyPr>
          <a:lstStyle/>
          <a:p>
            <a:pPr>
              <a:buFont typeface="Arial" panose="020B0604020202020204" pitchFamily="34" charset="0"/>
              <a:buChar char="•"/>
            </a:pPr>
            <a:r>
              <a:rPr lang="en-US" sz="2400" dirty="0"/>
              <a:t>See Issue 6) Mobile AP Privacy</a:t>
            </a:r>
          </a:p>
          <a:p>
            <a:pPr lvl="1">
              <a:buFont typeface="Arial" panose="020B0604020202020204" pitchFamily="34" charset="0"/>
              <a:buChar char="•"/>
            </a:pPr>
            <a:r>
              <a:rPr lang="en-US" dirty="0"/>
              <a:t>SAE Password ID is transmitted by the Client in the clear </a:t>
            </a:r>
          </a:p>
          <a:p>
            <a:pPr lvl="1">
              <a:buFont typeface="Arial" panose="020B0604020202020204" pitchFamily="34" charset="0"/>
              <a:buChar char="•"/>
            </a:pPr>
            <a:r>
              <a:rPr lang="en-US" dirty="0"/>
              <a:t>Risk: Eavesdropper observes SAE Password ID and uses that value to either uniquely identify the AP or identify the AP as belonging to the set of AP using that SAE Password ID (alternatively, using the identical SAE password credential).</a:t>
            </a:r>
          </a:p>
          <a:p>
            <a:pPr lvl="1">
              <a:buFont typeface="Arial" panose="020B0604020202020204" pitchFamily="34" charset="0"/>
              <a:buChar char="•"/>
            </a:pPr>
            <a:r>
              <a:rPr lang="en-US" dirty="0"/>
              <a:t>Goal of countermeasure:  prevent adversaries from using SAE password ID to determine if two APs are using the identical SAE password credentials.</a:t>
            </a:r>
          </a:p>
          <a:p>
            <a:pPr marL="0" indent="0"/>
            <a:r>
              <a:rPr lang="en-US" sz="2400" dirty="0"/>
              <a:t>Requirement:</a:t>
            </a:r>
          </a:p>
          <a:p>
            <a:pPr>
              <a:buFont typeface="Arial" panose="020B0604020202020204" pitchFamily="34" charset="0"/>
              <a:buChar char="•"/>
            </a:pPr>
            <a:r>
              <a:rPr lang="en-US" dirty="0"/>
              <a:t>The following existing requirement also addresses this feature</a:t>
            </a:r>
          </a:p>
          <a:p>
            <a:pPr lvl="1">
              <a:buFont typeface="Arial" panose="020B0604020202020204" pitchFamily="34" charset="0"/>
              <a:buChar char="•"/>
            </a:pPr>
            <a:r>
              <a:rPr lang="en-US" dirty="0"/>
              <a:t>CPE-A-1: 11bi shall define a mechanism to prevent an eavesdropper distinguishing whether authentication exchanges between CPE Clients and CPE APs use identical SAE credentials or distinct SAE credentials</a:t>
            </a:r>
          </a:p>
          <a:p>
            <a:pPr marL="0" indent="0"/>
            <a:endParaRPr lang="en-US" dirty="0"/>
          </a:p>
          <a:p>
            <a:pPr>
              <a:buFont typeface="Arial" panose="020B0604020202020204" pitchFamily="34" charset="0"/>
              <a:buChar char="•"/>
            </a:pPr>
            <a:endParaRPr lang="en-US" sz="24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Philip Hawkes, Qualcomm</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5731320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Feature BPE-A (3/3): PMKID Obfuscation</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p:txBody>
          <a:bodyPr>
            <a:normAutofit fontScale="92500" lnSpcReduction="10000"/>
          </a:bodyPr>
          <a:lstStyle/>
          <a:p>
            <a:pPr>
              <a:buFont typeface="Arial" panose="020B0604020202020204" pitchFamily="34" charset="0"/>
              <a:buChar char="•"/>
            </a:pPr>
            <a:r>
              <a:rPr lang="en-US" sz="2400" dirty="0"/>
              <a:t>See Issue 6) Mobile AP Privacy</a:t>
            </a:r>
          </a:p>
          <a:p>
            <a:pPr lvl="1">
              <a:buFont typeface="Arial" panose="020B0604020202020204" pitchFamily="34" charset="0"/>
              <a:buChar char="•"/>
            </a:pPr>
            <a:r>
              <a:rPr lang="en-US" dirty="0"/>
              <a:t>Background: Following  full association, , PMKID is transmitted by the Client in the clear prior every time the Client reassociates (until the Client performs another association) to identify the PMK.</a:t>
            </a:r>
          </a:p>
          <a:p>
            <a:pPr lvl="1">
              <a:buFont typeface="Arial" panose="020B0604020202020204" pitchFamily="34" charset="0"/>
              <a:buChar char="•"/>
            </a:pPr>
            <a:r>
              <a:rPr lang="en-US" dirty="0"/>
              <a:t>Risk: Eavesdropper observes PMKID and uses that value to track the Client when it reassociates to the AP.</a:t>
            </a:r>
          </a:p>
          <a:p>
            <a:pPr lvl="1">
              <a:buFont typeface="Arial" panose="020B0604020202020204" pitchFamily="34" charset="0"/>
              <a:buChar char="•"/>
            </a:pPr>
            <a:r>
              <a:rPr lang="en-US" dirty="0"/>
              <a:t>Goal of countermeasure:  prevent adversaries from using PMKID to determine if reassociations between CPE Clients and CPE APs are using identical PMK.</a:t>
            </a:r>
          </a:p>
          <a:p>
            <a:pPr lvl="1">
              <a:buFont typeface="Arial" panose="020B0604020202020204" pitchFamily="34" charset="0"/>
              <a:buChar char="•"/>
            </a:pPr>
            <a:endParaRPr lang="en-US" dirty="0"/>
          </a:p>
          <a:p>
            <a:pPr marL="0" indent="0"/>
            <a:r>
              <a:rPr lang="en-US" sz="2400" dirty="0"/>
              <a:t>Requirement:</a:t>
            </a:r>
          </a:p>
          <a:p>
            <a:pPr>
              <a:buFont typeface="Arial" panose="020B0604020202020204" pitchFamily="34" charset="0"/>
              <a:buChar char="•"/>
            </a:pPr>
            <a:r>
              <a:rPr lang="en-US" dirty="0"/>
              <a:t>The following existing requirement also addresses this feature</a:t>
            </a:r>
          </a:p>
          <a:p>
            <a:pPr lvl="1">
              <a:buFont typeface="Arial" panose="020B0604020202020204" pitchFamily="34" charset="0"/>
              <a:buChar char="•"/>
            </a:pPr>
            <a:r>
              <a:rPr lang="en-US" dirty="0"/>
              <a:t>CPE-A-2: 11bi shall define a mechanism to prevent an eavesdropper distinguishing whether reassociation exchanges between CPE Clients and CPE APs use identical PMK or distinct PMK.</a:t>
            </a:r>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Philip Hawkes, Qualcomm</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913552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751015"/>
            <a:ext cx="10361084" cy="4343400"/>
          </a:xfrm>
          <a:ln/>
        </p:spPr>
        <p:txBody>
          <a:bodyPr>
            <a:normAutofit fontScale="92500" lnSpcReduction="20000"/>
          </a:bodyPr>
          <a:lstStyle/>
          <a:p>
            <a:pPr>
              <a:buFont typeface="Arial" panose="020B0604020202020204" pitchFamily="34" charset="0"/>
              <a:buChar char="•"/>
            </a:pPr>
            <a:r>
              <a:rPr lang="en-US" dirty="0"/>
              <a:t>Proposal: We propose consider 11bi as two sets of features</a:t>
            </a:r>
          </a:p>
          <a:p>
            <a:pPr lvl="1">
              <a:buFont typeface="Arial" panose="020B0604020202020204" pitchFamily="34" charset="0"/>
              <a:buChar char="•"/>
            </a:pPr>
            <a:r>
              <a:rPr lang="en-US" b="1" dirty="0"/>
              <a:t>Client Privacy Enhancements (CPE)  </a:t>
            </a:r>
            <a:r>
              <a:rPr lang="en-US" dirty="0"/>
              <a:t>preventing identification &amp; tracking of the Client</a:t>
            </a:r>
          </a:p>
          <a:p>
            <a:pPr lvl="1">
              <a:buFont typeface="Arial" panose="020B0604020202020204" pitchFamily="34" charset="0"/>
              <a:buChar char="•"/>
            </a:pPr>
            <a:r>
              <a:rPr lang="en-US" b="1" dirty="0"/>
              <a:t>BSS Privacy Enhancements (BPE)</a:t>
            </a:r>
            <a:r>
              <a:rPr lang="en-US" dirty="0"/>
              <a:t>  preventing identification &amp; tracking of the whole BSS (</a:t>
            </a:r>
            <a:r>
              <a:rPr lang="en-US" dirty="0" err="1"/>
              <a:t>AP+Clients</a:t>
            </a:r>
            <a:r>
              <a:rPr lang="en-US" dirty="0"/>
              <a:t>). </a:t>
            </a:r>
            <a:r>
              <a:rPr lang="en-US" i="1" dirty="0"/>
              <a:t>Extends CPE</a:t>
            </a:r>
          </a:p>
          <a:p>
            <a:pPr>
              <a:buFont typeface="Arial" panose="020B0604020202020204" pitchFamily="34" charset="0"/>
              <a:buChar char="•"/>
            </a:pPr>
            <a:r>
              <a:rPr lang="en-US" dirty="0"/>
              <a:t>We propose 5 CPE &amp; 5 BPE Features addressing issues 1) to 7) from [1]:</a:t>
            </a:r>
          </a:p>
          <a:p>
            <a:pPr lvl="1">
              <a:buFont typeface="Arial" panose="020B0604020202020204" pitchFamily="34" charset="0"/>
              <a:buChar char="•"/>
            </a:pPr>
            <a:r>
              <a:rPr lang="en-US" b="1" dirty="0"/>
              <a:t>CPE</a:t>
            </a:r>
            <a:r>
              <a:rPr lang="en-US" dirty="0"/>
              <a:t>: SAE Password ID and PMKID</a:t>
            </a:r>
            <a:r>
              <a:rPr lang="en-US" sz="2000" dirty="0"/>
              <a:t> obfuscation, </a:t>
            </a:r>
            <a:r>
              <a:rPr lang="en-US" dirty="0"/>
              <a:t>Client fingerprinting resistance, </a:t>
            </a:r>
            <a:br>
              <a:rPr lang="en-US" dirty="0"/>
            </a:br>
            <a:r>
              <a:rPr lang="en-US" sz="2000" dirty="0"/>
              <a:t>Client OTA MAC Address randomization, </a:t>
            </a:r>
            <a:br>
              <a:rPr lang="en-US" sz="2000" dirty="0"/>
            </a:br>
            <a:r>
              <a:rPr lang="en-US" sz="2000" dirty="0"/>
              <a:t>Client’s Private DS MAC Addresses, SA/DA hidden OTA</a:t>
            </a:r>
            <a:endParaRPr lang="en-US" sz="2000" b="1" dirty="0"/>
          </a:p>
          <a:p>
            <a:pPr lvl="1">
              <a:buFont typeface="Arial" panose="020B0604020202020204" pitchFamily="34" charset="0"/>
              <a:buChar char="•"/>
            </a:pPr>
            <a:r>
              <a:rPr lang="en-US" b="1" dirty="0"/>
              <a:t>BPE</a:t>
            </a:r>
            <a:r>
              <a:rPr lang="en-US" dirty="0"/>
              <a:t>: SSID </a:t>
            </a:r>
            <a:r>
              <a:rPr lang="en-US" sz="2000" dirty="0"/>
              <a:t>obfuscation, </a:t>
            </a:r>
            <a:r>
              <a:rPr lang="en-US" dirty="0"/>
              <a:t>AP fingerprinting resistance, </a:t>
            </a:r>
            <a:br>
              <a:rPr lang="en-US" dirty="0"/>
            </a:br>
            <a:r>
              <a:rPr lang="en-US" sz="2000" dirty="0"/>
              <a:t>BSSID (AP’s OTA MAC Address) randomization, </a:t>
            </a:r>
            <a:br>
              <a:rPr lang="en-US" sz="2000" dirty="0"/>
            </a:br>
            <a:r>
              <a:rPr lang="en-US" sz="2000" dirty="0"/>
              <a:t>AP’s Private DS MAC Addresses, SA/DA hidden OTA</a:t>
            </a:r>
          </a:p>
          <a:p>
            <a:pPr>
              <a:buFont typeface="Arial" panose="020B0604020202020204" pitchFamily="34" charset="0"/>
              <a:buChar char="•"/>
            </a:pPr>
            <a:r>
              <a:rPr lang="en-US" dirty="0"/>
              <a:t>We propose requirements covering the 5 CPE &amp; 5 BPE Features, for [2]</a:t>
            </a:r>
          </a:p>
          <a:p>
            <a:pPr>
              <a:buFont typeface="Arial" panose="020B0604020202020204" pitchFamily="34" charset="0"/>
              <a:buChar char="•"/>
            </a:pPr>
            <a:endParaRPr lang="en-US" sz="2000" b="0" i="1" dirty="0"/>
          </a:p>
          <a:p>
            <a:pPr>
              <a:buFont typeface="Arial" panose="020B0604020202020204" pitchFamily="34" charset="0"/>
              <a:buChar char="•"/>
            </a:pPr>
            <a:r>
              <a:rPr lang="en-US" sz="2000" b="0" i="1" dirty="0"/>
              <a:t>Our approach is that the all 11bi features are optional and other organizations can decide when they are mandatory. </a:t>
            </a:r>
          </a:p>
          <a:p>
            <a:pPr>
              <a:buFont typeface="Arial" panose="020B0604020202020204" pitchFamily="34" charset="0"/>
              <a:buChar char="•"/>
            </a:pPr>
            <a:endParaRPr lang="en-US" sz="2000" b="0" i="1" dirty="0"/>
          </a:p>
          <a:p>
            <a:pPr lvl="3">
              <a:buFont typeface="Arial" panose="020B0604020202020204" pitchFamily="34" charset="0"/>
              <a:buChar char="•"/>
            </a:pPr>
            <a:endParaRPr lang="en-US" u="sng" dirty="0">
              <a:solidFill>
                <a:srgbClr val="00B050"/>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dirty="0"/>
              <a:t>March 2022</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Philip Hawkes, Qualcomm</a:t>
            </a:r>
          </a:p>
        </p:txBody>
      </p:sp>
    </p:spTree>
    <p:extLst>
      <p:ext uri="{BB962C8B-B14F-4D97-AF65-F5344CB8AC3E}">
        <p14:creationId xmlns:p14="http://schemas.microsoft.com/office/powerpoint/2010/main" val="9932809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Feature BPE-B: AP Fingerprinting</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p:txBody>
          <a:bodyPr>
            <a:normAutofit fontScale="85000" lnSpcReduction="20000"/>
          </a:bodyPr>
          <a:lstStyle/>
          <a:p>
            <a:pPr>
              <a:buFont typeface="Arial" panose="020B0604020202020204" pitchFamily="34" charset="0"/>
              <a:buChar char="•"/>
            </a:pPr>
            <a:r>
              <a:rPr lang="en-US" sz="2400" dirty="0"/>
              <a:t>See Issue </a:t>
            </a:r>
            <a:r>
              <a:rPr lang="en-US" dirty="0"/>
              <a:t>2) Avoid Element Fingerprint &amp; </a:t>
            </a:r>
            <a:r>
              <a:rPr lang="en-US" sz="2400" dirty="0"/>
              <a:t>Issue </a:t>
            </a:r>
            <a:r>
              <a:rPr lang="en-US" dirty="0"/>
              <a:t>6) Mobile AP privacy</a:t>
            </a:r>
            <a:endParaRPr lang="en-US" sz="2400" dirty="0"/>
          </a:p>
          <a:p>
            <a:pPr lvl="1">
              <a:buFont typeface="Arial" panose="020B0604020202020204" pitchFamily="34" charset="0"/>
              <a:buChar char="•"/>
            </a:pPr>
            <a:r>
              <a:rPr lang="en-US" dirty="0"/>
              <a:t>Background: </a:t>
            </a:r>
            <a:r>
              <a:rPr lang="en-US" sz="2000" b="0" dirty="0"/>
              <a:t>Elements are transmitted unprotected by the AP in Beacon frames and Probe Response frames</a:t>
            </a:r>
            <a:r>
              <a:rPr lang="en-US" dirty="0"/>
              <a:t>.</a:t>
            </a:r>
          </a:p>
          <a:p>
            <a:pPr lvl="1">
              <a:buFont typeface="Arial" panose="020B0604020202020204" pitchFamily="34" charset="0"/>
              <a:buChar char="•"/>
            </a:pPr>
            <a:r>
              <a:rPr lang="en-US" dirty="0"/>
              <a:t>Risk: Eavesdropper observes Elements in </a:t>
            </a:r>
            <a:r>
              <a:rPr lang="en-US" sz="2000" b="0" dirty="0"/>
              <a:t>Beacon frames and Probe Response frames to develop an “Element Fingerprint” which can be used to identify or track an AP</a:t>
            </a:r>
            <a:r>
              <a:rPr lang="en-US" dirty="0"/>
              <a:t>.</a:t>
            </a:r>
          </a:p>
          <a:p>
            <a:pPr lvl="1">
              <a:buFont typeface="Arial" panose="020B0604020202020204" pitchFamily="34" charset="0"/>
              <a:buChar char="•"/>
            </a:pPr>
            <a:r>
              <a:rPr lang="en-US" dirty="0"/>
              <a:t>Goal of countermeasure:  Prior to Authentication only essential Elements are transmitted in </a:t>
            </a:r>
            <a:r>
              <a:rPr lang="en-US" sz="2000" b="0" dirty="0"/>
              <a:t>Beacon frames and Probe Response</a:t>
            </a:r>
            <a:r>
              <a:rPr lang="en-US" dirty="0"/>
              <a:t>. After Authentication, the transmission of remaining Elements in (Re)Association Responses is protected.</a:t>
            </a:r>
          </a:p>
          <a:p>
            <a:pPr marL="0" indent="0"/>
            <a:r>
              <a:rPr lang="en-US" sz="2400" dirty="0"/>
              <a:t>Requirements: </a:t>
            </a:r>
          </a:p>
          <a:p>
            <a:pPr>
              <a:buFont typeface="Arial" panose="020B0604020202020204" pitchFamily="34" charset="0"/>
              <a:buChar char="•"/>
            </a:pPr>
            <a:r>
              <a:rPr lang="en-US" sz="2400" dirty="0"/>
              <a:t>BPE-B-1: </a:t>
            </a:r>
            <a:r>
              <a:rPr lang="en-US" dirty="0"/>
              <a:t>11bi shall define a minimal set of Elements for transmission by a BPE AP in a Beacon frame and Probe Response frame prior to authentication.</a:t>
            </a:r>
          </a:p>
          <a:p>
            <a:pPr>
              <a:buFont typeface="Arial" panose="020B0604020202020204" pitchFamily="34" charset="0"/>
              <a:buChar char="•"/>
            </a:pPr>
            <a:r>
              <a:rPr lang="en-US" dirty="0"/>
              <a:t>The following existing requirements also address this feature:</a:t>
            </a:r>
          </a:p>
          <a:p>
            <a:pPr lvl="1">
              <a:buFont typeface="Arial" panose="020B0604020202020204" pitchFamily="34" charset="0"/>
              <a:buChar char="•"/>
            </a:pPr>
            <a:r>
              <a:rPr lang="en-US" dirty="0"/>
              <a:t>CPE-B-2: 11bi shall define a mechanism for a CPE Client and CPE AP to establish keys from an Authentication exchange which can then be used to protect the (Re)Association Request/Response. </a:t>
            </a:r>
          </a:p>
          <a:p>
            <a:pPr lvl="1">
              <a:buFont typeface="Arial" panose="020B0604020202020204" pitchFamily="34" charset="0"/>
              <a:buChar char="•"/>
            </a:pPr>
            <a:r>
              <a:rPr lang="en-US" dirty="0"/>
              <a:t>CPE-B-3: 11bi shall define a mechanism for a BPE Client and BPE AP to protect the (Re)Association Request/Response. </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Philip Hawkes, Qualcomm</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0003084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Feature BPE-C: BSSID (AP OTA MAC Address) Randomization (1/2)</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p:txBody>
          <a:bodyPr>
            <a:normAutofit fontScale="85000" lnSpcReduction="20000"/>
          </a:bodyPr>
          <a:lstStyle/>
          <a:p>
            <a:pPr>
              <a:buFont typeface="Arial" panose="020B0604020202020204" pitchFamily="34" charset="0"/>
              <a:buChar char="•"/>
            </a:pPr>
            <a:r>
              <a:rPr lang="en-US" sz="2400" dirty="0"/>
              <a:t>See Issue </a:t>
            </a:r>
            <a:r>
              <a:rPr lang="en-US" dirty="0"/>
              <a:t>6) Mobile AP privacy</a:t>
            </a:r>
            <a:endParaRPr lang="en-US" sz="2400" dirty="0"/>
          </a:p>
          <a:p>
            <a:pPr lvl="1">
              <a:buFont typeface="Arial" panose="020B0604020202020204" pitchFamily="34" charset="0"/>
              <a:buChar char="•"/>
            </a:pPr>
            <a:r>
              <a:rPr lang="en-US" dirty="0"/>
              <a:t>Background: </a:t>
            </a:r>
            <a:r>
              <a:rPr lang="en-US" sz="2000" b="0" dirty="0"/>
              <a:t>BSSID (AP’s OTA MAC Address) is static</a:t>
            </a:r>
            <a:r>
              <a:rPr lang="en-US" dirty="0"/>
              <a:t>. Associated Clients’ OTA MAC Addresses might change infrequently.</a:t>
            </a:r>
          </a:p>
          <a:p>
            <a:pPr lvl="1">
              <a:buFont typeface="Arial" panose="020B0604020202020204" pitchFamily="34" charset="0"/>
              <a:buChar char="•"/>
            </a:pPr>
            <a:r>
              <a:rPr lang="en-US" dirty="0"/>
              <a:t>Risk: Eavesdropper can use the </a:t>
            </a:r>
            <a:r>
              <a:rPr lang="en-US" sz="2000" b="0" dirty="0"/>
              <a:t>BSSID to track the BSS (both the AP and </a:t>
            </a:r>
            <a:r>
              <a:rPr lang="en-US" dirty="0"/>
              <a:t>the Client’s associated to the AP). Eavesdropper can also use OTAMAC address of associated Clients to track the BSS.</a:t>
            </a:r>
            <a:endParaRPr lang="en-US" sz="2000" b="0" dirty="0"/>
          </a:p>
          <a:p>
            <a:pPr lvl="1">
              <a:buFont typeface="Arial" panose="020B0604020202020204" pitchFamily="34" charset="0"/>
              <a:buChar char="•"/>
            </a:pPr>
            <a:r>
              <a:rPr lang="en-US" dirty="0"/>
              <a:t>Goal of countermeasure: allow randomization of the </a:t>
            </a:r>
            <a:r>
              <a:rPr lang="en-US" sz="2000" b="0" dirty="0"/>
              <a:t>AP’s OTA MAC Address with and without associated Clients. Allow AP to initialize </a:t>
            </a:r>
            <a:r>
              <a:rPr lang="en-US" dirty="0"/>
              <a:t>randomization of the associated Clients’ OTA MAC Addresses </a:t>
            </a:r>
          </a:p>
          <a:p>
            <a:pPr marL="0" indent="0"/>
            <a:r>
              <a:rPr lang="en-US" sz="2400" dirty="0"/>
              <a:t>Requirements: </a:t>
            </a:r>
          </a:p>
          <a:p>
            <a:pPr>
              <a:buFont typeface="Arial" panose="020B0604020202020204" pitchFamily="34" charset="0"/>
              <a:buChar char="•"/>
            </a:pPr>
            <a:r>
              <a:rPr lang="en-US" sz="2400" dirty="0"/>
              <a:t>BPE-C-1: A BPE AP may change its BSSID while there are no Clients associated.</a:t>
            </a:r>
          </a:p>
          <a:p>
            <a:pPr>
              <a:buFont typeface="Arial" panose="020B0604020202020204" pitchFamily="34" charset="0"/>
              <a:buChar char="•"/>
            </a:pPr>
            <a:r>
              <a:rPr lang="en-US" sz="2400" dirty="0"/>
              <a:t>BPE-C-2: 11bi shall define a mechanism for a BPE AP to facilitate changing its BSSID while there are Clients associated, without disrupting the connectivity from the Clients.</a:t>
            </a:r>
          </a:p>
          <a:p>
            <a:pPr>
              <a:buFont typeface="Arial" panose="020B0604020202020204" pitchFamily="34" charset="0"/>
              <a:buChar char="•"/>
            </a:pPr>
            <a:r>
              <a:rPr lang="en-US" dirty="0"/>
              <a:t>The following existing requirement also addresses this feature</a:t>
            </a:r>
          </a:p>
          <a:p>
            <a:pPr lvl="1">
              <a:buFont typeface="Arial" panose="020B0604020202020204" pitchFamily="34" charset="0"/>
              <a:buChar char="•"/>
            </a:pPr>
            <a:r>
              <a:rPr lang="en-US" dirty="0"/>
              <a:t>CPE-C-3: 11bi shall define a mechanism for a CPE AP to initiate seamlessly changing the OTA MAC Addresses of all associated CPE in the BSS Client’s (those CPE Clients in Associate STA State 4) simultaneously without any loss of connection</a:t>
            </a:r>
          </a:p>
          <a:p>
            <a:pPr>
              <a:buFont typeface="Arial" panose="020B0604020202020204" pitchFamily="34" charset="0"/>
              <a:buChar char="•"/>
            </a:pPr>
            <a:endParaRPr lang="en-US" sz="2400" dirty="0"/>
          </a:p>
          <a:p>
            <a:pPr marL="0" indent="0"/>
            <a:endParaRPr lang="en-US" sz="2400" dirty="0"/>
          </a:p>
          <a:p>
            <a:pPr>
              <a:buFont typeface="Arial" panose="020B0604020202020204" pitchFamily="34" charset="0"/>
              <a:buChar char="•"/>
            </a:pPr>
            <a:endParaRPr lang="en-US" dirty="0">
              <a:highlight>
                <a:srgbClr val="FFFF00"/>
              </a:highlight>
            </a:endParaRP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Philip Hawkes, Qualcomm</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3004684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Feature BPE-C: BSSID Randomization (2/2)</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p:txBody>
          <a:bodyPr>
            <a:normAutofit fontScale="85000" lnSpcReduction="20000"/>
          </a:bodyPr>
          <a:lstStyle/>
          <a:p>
            <a:pPr>
              <a:buFont typeface="Arial" panose="020B0604020202020204" pitchFamily="34" charset="0"/>
              <a:buChar char="•"/>
            </a:pPr>
            <a:r>
              <a:rPr lang="en-US" sz="2400" dirty="0"/>
              <a:t>Related to Issue </a:t>
            </a:r>
            <a:r>
              <a:rPr lang="en-US" dirty="0"/>
              <a:t>6) Mobile AP Privacy</a:t>
            </a:r>
            <a:endParaRPr lang="en-US" sz="2400" dirty="0"/>
          </a:p>
          <a:p>
            <a:pPr lvl="1">
              <a:buFont typeface="Arial" panose="020B0604020202020204" pitchFamily="34" charset="0"/>
              <a:buChar char="•"/>
            </a:pPr>
            <a:r>
              <a:rPr lang="en-US" dirty="0"/>
              <a:t>Background: SN, PN increase monotonically during an association and transmitted in the clear. AID is transmitted in the clear.</a:t>
            </a:r>
          </a:p>
          <a:p>
            <a:pPr lvl="1">
              <a:buFont typeface="Arial" panose="020B0604020202020204" pitchFamily="34" charset="0"/>
              <a:buChar char="•"/>
            </a:pPr>
            <a:r>
              <a:rPr lang="en-US" dirty="0"/>
              <a:t>Risk: If a AP’s OTA MAC Address changes randomly while SN and PN continue increasing monotonically, then eavesdroppers can track AP by observing SN and PN. </a:t>
            </a:r>
          </a:p>
          <a:p>
            <a:pPr lvl="1">
              <a:buFont typeface="Arial" panose="020B0604020202020204" pitchFamily="34" charset="0"/>
              <a:buChar char="•"/>
            </a:pPr>
            <a:r>
              <a:rPr lang="en-US" dirty="0"/>
              <a:t>Goal of countermeasure: SN, PN change when </a:t>
            </a:r>
            <a:r>
              <a:rPr lang="en-US" sz="2000" b="0" dirty="0"/>
              <a:t>AP’s OTA MAC Address changes.</a:t>
            </a:r>
          </a:p>
          <a:p>
            <a:pPr lvl="2">
              <a:buFont typeface="Arial" panose="020B0604020202020204" pitchFamily="34" charset="0"/>
              <a:buChar char="•"/>
            </a:pPr>
            <a:r>
              <a:rPr lang="en-US" i="1" dirty="0"/>
              <a:t>For future study: should PN reset to 0, or reset to a random value? See also requirements CPE-C-4 and CPE-C-5.</a:t>
            </a:r>
          </a:p>
          <a:p>
            <a:pPr marL="0" indent="0"/>
            <a:r>
              <a:rPr lang="en-US" sz="2400" dirty="0"/>
              <a:t>Requirements: </a:t>
            </a:r>
          </a:p>
          <a:p>
            <a:pPr>
              <a:buFont typeface="Arial" panose="020B0604020202020204" pitchFamily="34" charset="0"/>
              <a:buChar char="•"/>
            </a:pPr>
            <a:r>
              <a:rPr lang="en-US" dirty="0"/>
              <a:t>The following existing requirements also address this feature</a:t>
            </a:r>
          </a:p>
          <a:p>
            <a:pPr lvl="1">
              <a:buFont typeface="Arial" panose="020B0604020202020204" pitchFamily="34" charset="0"/>
              <a:buChar char="•"/>
            </a:pPr>
            <a:r>
              <a:rPr lang="en-US" dirty="0"/>
              <a:t>CPE-C-4: 11bi shall define a mechanism for a CPE Client and CPE AP to change the transmitted SN to an uncorrelated new value on downlink and uplink to new values in Associate STA State 4, without any loss of connection.</a:t>
            </a:r>
          </a:p>
          <a:p>
            <a:pPr lvl="1">
              <a:buFont typeface="Arial" panose="020B0604020202020204" pitchFamily="34" charset="0"/>
              <a:buChar char="•"/>
            </a:pPr>
            <a:r>
              <a:rPr lang="en-US" dirty="0"/>
              <a:t>CPE-C-5: 11bi shall define a mechanism for a CPE Client and CPE AP to change the transmitted PN to an uncorrelated new value on downlink and uplink to new values in Associate STA State 4, without any loss of connection.</a:t>
            </a:r>
          </a:p>
          <a:p>
            <a:pPr lvl="1">
              <a:buFont typeface="Arial" panose="020B0604020202020204" pitchFamily="34" charset="0"/>
              <a:buChar char="•"/>
            </a:pPr>
            <a:endParaRPr lang="en-US" sz="2000" dirty="0"/>
          </a:p>
          <a:p>
            <a:pPr lvl="1">
              <a:buFont typeface="Arial" panose="020B0604020202020204" pitchFamily="34" charset="0"/>
              <a:buChar char="•"/>
            </a:pPr>
            <a:endParaRPr lang="en-US" dirty="0"/>
          </a:p>
          <a:p>
            <a:pPr>
              <a:buFont typeface="Arial" panose="020B0604020202020204" pitchFamily="34" charset="0"/>
              <a:buChar char="•"/>
            </a:pPr>
            <a:endParaRPr lang="en-US" sz="2400" dirty="0"/>
          </a:p>
          <a:p>
            <a:pPr>
              <a:buFont typeface="Arial" panose="020B0604020202020204" pitchFamily="34" charset="0"/>
              <a:buChar char="•"/>
            </a:pPr>
            <a:endParaRPr lang="en-US" dirty="0">
              <a:highlight>
                <a:srgbClr val="FFFF00"/>
              </a:highlight>
            </a:endParaRP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Philip Hawkes, Qualcomm</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366866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Feature BPE-D: AP’s Private DS MAC Address</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p:txBody>
          <a:bodyPr>
            <a:normAutofit/>
          </a:bodyPr>
          <a:lstStyle/>
          <a:p>
            <a:pPr>
              <a:buFont typeface="Arial" panose="020B0604020202020204" pitchFamily="34" charset="0"/>
              <a:buChar char="•"/>
            </a:pPr>
            <a:r>
              <a:rPr lang="en-US" sz="2400" dirty="0"/>
              <a:t>See Issue </a:t>
            </a:r>
            <a:r>
              <a:rPr lang="en-US" dirty="0"/>
              <a:t>6) Mobile AP privacy</a:t>
            </a:r>
            <a:endParaRPr lang="en-US" sz="2400" dirty="0"/>
          </a:p>
          <a:p>
            <a:pPr lvl="1">
              <a:buFont typeface="Arial" panose="020B0604020202020204" pitchFamily="34" charset="0"/>
              <a:buChar char="•"/>
            </a:pPr>
            <a:r>
              <a:rPr lang="en-US" dirty="0"/>
              <a:t>Background: </a:t>
            </a:r>
            <a:r>
              <a:rPr lang="en-US" sz="2000" b="0" dirty="0"/>
              <a:t>It is desirable to have a persiste</a:t>
            </a:r>
            <a:r>
              <a:rPr lang="en-US" dirty="0"/>
              <a:t>nt AP </a:t>
            </a:r>
            <a:r>
              <a:rPr lang="en-US" sz="2000" b="0" dirty="0"/>
              <a:t>DS MAC Address to avoid impacting upper layers.</a:t>
            </a:r>
            <a:endParaRPr lang="en-US" dirty="0"/>
          </a:p>
          <a:p>
            <a:pPr lvl="1">
              <a:buFont typeface="Arial" panose="020B0604020202020204" pitchFamily="34" charset="0"/>
              <a:buChar char="•"/>
            </a:pPr>
            <a:r>
              <a:rPr lang="en-US" dirty="0"/>
              <a:t>Risk: If </a:t>
            </a:r>
            <a:r>
              <a:rPr lang="en-US" sz="2000" b="0" dirty="0"/>
              <a:t>AP’s DS MAC Address </a:t>
            </a:r>
            <a:r>
              <a:rPr lang="en-US" dirty="0"/>
              <a:t>is transmitted in the clear, then the eavesdropper can use the </a:t>
            </a:r>
            <a:r>
              <a:rPr lang="en-US" sz="2000" b="0" dirty="0"/>
              <a:t>AP’s DS MAC Address to </a:t>
            </a:r>
            <a:r>
              <a:rPr lang="en-US" dirty="0"/>
              <a:t>identify or track the BSS. </a:t>
            </a:r>
          </a:p>
          <a:p>
            <a:pPr lvl="1">
              <a:buFont typeface="Arial" panose="020B0604020202020204" pitchFamily="34" charset="0"/>
              <a:buChar char="•"/>
            </a:pPr>
            <a:r>
              <a:rPr lang="en-US" dirty="0"/>
              <a:t>Goal of countermeasure: provide a way to keep the BPE </a:t>
            </a:r>
            <a:r>
              <a:rPr lang="en-US" sz="2000" b="0" dirty="0"/>
              <a:t>AP’s DS MAC Address private.</a:t>
            </a:r>
            <a:endParaRPr lang="en-US" dirty="0"/>
          </a:p>
          <a:p>
            <a:pPr marL="0" indent="0"/>
            <a:r>
              <a:rPr lang="en-US" sz="2400" dirty="0"/>
              <a:t>Requirements: </a:t>
            </a:r>
          </a:p>
          <a:p>
            <a:pPr>
              <a:buFont typeface="Arial" panose="020B0604020202020204" pitchFamily="34" charset="0"/>
              <a:buChar char="•"/>
            </a:pPr>
            <a:r>
              <a:rPr lang="en-US" sz="2400" dirty="0"/>
              <a:t>CPE-D-1: 11bi shall define a mechanism for a BPE Client and BPE AP to establish the BPE AP’s DS MAC Address without the CPE AP’s DS MAC Address being transmitted in the clear.</a:t>
            </a:r>
            <a:endParaRPr lang="en-US" dirty="0">
              <a:highlight>
                <a:srgbClr val="FFFF00"/>
              </a:highlight>
            </a:endParaRP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Philip Hawkes, Qualcomm</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4860285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Feature BPE-E: SA/DA Obfuscation</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p:txBody>
          <a:bodyPr>
            <a:normAutofit fontScale="92500"/>
          </a:bodyPr>
          <a:lstStyle/>
          <a:p>
            <a:pPr>
              <a:buFont typeface="Arial" panose="020B0604020202020204" pitchFamily="34" charset="0"/>
              <a:buChar char="•"/>
            </a:pPr>
            <a:r>
              <a:rPr lang="en-US" sz="2400" dirty="0"/>
              <a:t>See Issue </a:t>
            </a:r>
            <a:r>
              <a:rPr lang="en-US" dirty="0"/>
              <a:t>4) Tracking SA and DA OTA</a:t>
            </a:r>
            <a:endParaRPr lang="en-US" sz="2400" dirty="0"/>
          </a:p>
          <a:p>
            <a:pPr lvl="1">
              <a:buFont typeface="Arial" panose="020B0604020202020204" pitchFamily="34" charset="0"/>
              <a:buChar char="•"/>
            </a:pPr>
            <a:r>
              <a:rPr lang="en-US" dirty="0"/>
              <a:t>Background: </a:t>
            </a:r>
            <a:r>
              <a:rPr lang="en-US" b="0" dirty="0"/>
              <a:t>SA and DA are currently sent in the clear OTA </a:t>
            </a:r>
            <a:r>
              <a:rPr lang="en-US" sz="2000" b="0" dirty="0"/>
              <a:t>.</a:t>
            </a:r>
            <a:endParaRPr lang="en-US" dirty="0"/>
          </a:p>
          <a:p>
            <a:pPr lvl="1">
              <a:buFont typeface="Arial" panose="020B0604020202020204" pitchFamily="34" charset="0"/>
              <a:buChar char="•"/>
            </a:pPr>
            <a:r>
              <a:rPr lang="en-US" dirty="0"/>
              <a:t>Risk: </a:t>
            </a:r>
            <a:r>
              <a:rPr lang="en-US" b="0" dirty="0"/>
              <a:t>This reveals MAC addresses of the AP and other devices in the ESS, allowing the BSS to be identified or tracked.</a:t>
            </a:r>
          </a:p>
          <a:p>
            <a:pPr lvl="1">
              <a:buFont typeface="Arial" panose="020B0604020202020204" pitchFamily="34" charset="0"/>
              <a:buChar char="•"/>
            </a:pPr>
            <a:r>
              <a:rPr lang="en-US" dirty="0"/>
              <a:t>Goal of countermeasure: Hide SA/DA</a:t>
            </a:r>
            <a:r>
              <a:rPr lang="en-US" sz="2000" b="0" dirty="0"/>
              <a:t>.</a:t>
            </a:r>
            <a:endParaRPr lang="en-US" dirty="0"/>
          </a:p>
          <a:p>
            <a:pPr marL="0" indent="0"/>
            <a:r>
              <a:rPr lang="en-US" sz="2400" dirty="0"/>
              <a:t>Requirements: </a:t>
            </a:r>
          </a:p>
          <a:p>
            <a:pPr>
              <a:buFont typeface="Arial" panose="020B0604020202020204" pitchFamily="34" charset="0"/>
              <a:buChar char="•"/>
            </a:pPr>
            <a:r>
              <a:rPr lang="en-US" dirty="0"/>
              <a:t>The following existing requirements also address this feature</a:t>
            </a:r>
          </a:p>
          <a:p>
            <a:pPr lvl="1">
              <a:buFont typeface="Arial" panose="020B0604020202020204" pitchFamily="34" charset="0"/>
              <a:buChar char="•"/>
            </a:pPr>
            <a:r>
              <a:rPr lang="en-US" dirty="0"/>
              <a:t>CPE-E-1: 11bi shall define a mechanism for CPE Clients and CPE APs to transmit and receive the Client’s DS MAC Address in SA and DA in protected form on both the downlink and uplink.</a:t>
            </a:r>
          </a:p>
          <a:p>
            <a:pPr lvl="1">
              <a:buFont typeface="Arial" panose="020B0604020202020204" pitchFamily="34" charset="0"/>
              <a:buChar char="•"/>
            </a:pPr>
            <a:r>
              <a:rPr lang="en-US" dirty="0"/>
              <a:t>CPE-E-2: 11bi shall define a mechanism for CPE Clients and CPE APs to transmit and receive other DS MAC Addresses in SA and DA in protected form on both the downlink and uplink.</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Philip Hawkes, Qualcomm</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0109702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2BA67-BD4C-4AC6-BC22-7697ABCE6893}"/>
              </a:ext>
            </a:extLst>
          </p:cNvPr>
          <p:cNvSpPr>
            <a:spLocks noGrp="1"/>
          </p:cNvSpPr>
          <p:nvPr>
            <p:ph type="title"/>
          </p:nvPr>
        </p:nvSpPr>
        <p:spPr>
          <a:xfrm>
            <a:off x="914401" y="685801"/>
            <a:ext cx="10361084" cy="838199"/>
          </a:xfrm>
        </p:spPr>
        <p:txBody>
          <a:bodyPr/>
          <a:lstStyle/>
          <a:p>
            <a:r>
              <a:rPr lang="en-US" dirty="0"/>
              <a:t>BPE Requirements Summary</a:t>
            </a:r>
          </a:p>
        </p:txBody>
      </p:sp>
      <p:graphicFrame>
        <p:nvGraphicFramePr>
          <p:cNvPr id="7" name="Table 7">
            <a:extLst>
              <a:ext uri="{FF2B5EF4-FFF2-40B4-BE49-F238E27FC236}">
                <a16:creationId xmlns:a16="http://schemas.microsoft.com/office/drawing/2014/main" id="{8940EDC0-C2FB-4EBA-B1C4-8C8CABDFFEF0}"/>
              </a:ext>
            </a:extLst>
          </p:cNvPr>
          <p:cNvGraphicFramePr>
            <a:graphicFrameLocks noGrp="1"/>
          </p:cNvGraphicFramePr>
          <p:nvPr>
            <p:ph idx="1"/>
            <p:extLst>
              <p:ext uri="{D42A27DB-BD31-4B8C-83A1-F6EECF244321}">
                <p14:modId xmlns:p14="http://schemas.microsoft.com/office/powerpoint/2010/main" val="290544441"/>
              </p:ext>
            </p:extLst>
          </p:nvPr>
        </p:nvGraphicFramePr>
        <p:xfrm>
          <a:off x="228600" y="1524000"/>
          <a:ext cx="11658600" cy="3054096"/>
        </p:xfrm>
        <a:graphic>
          <a:graphicData uri="http://schemas.openxmlformats.org/drawingml/2006/table">
            <a:tbl>
              <a:tblPr firstRow="1" bandRow="1">
                <a:tableStyleId>{5940675A-B579-460E-94D1-54222C63F5DA}</a:tableStyleId>
              </a:tblPr>
              <a:tblGrid>
                <a:gridCol w="762000">
                  <a:extLst>
                    <a:ext uri="{9D8B030D-6E8A-4147-A177-3AD203B41FA5}">
                      <a16:colId xmlns:a16="http://schemas.microsoft.com/office/drawing/2014/main" val="705763351"/>
                    </a:ext>
                  </a:extLst>
                </a:gridCol>
                <a:gridCol w="8610600">
                  <a:extLst>
                    <a:ext uri="{9D8B030D-6E8A-4147-A177-3AD203B41FA5}">
                      <a16:colId xmlns:a16="http://schemas.microsoft.com/office/drawing/2014/main" val="3181686552"/>
                    </a:ext>
                  </a:extLst>
                </a:gridCol>
                <a:gridCol w="533400">
                  <a:extLst>
                    <a:ext uri="{9D8B030D-6E8A-4147-A177-3AD203B41FA5}">
                      <a16:colId xmlns:a16="http://schemas.microsoft.com/office/drawing/2014/main" val="2313862799"/>
                    </a:ext>
                  </a:extLst>
                </a:gridCol>
                <a:gridCol w="762000">
                  <a:extLst>
                    <a:ext uri="{9D8B030D-6E8A-4147-A177-3AD203B41FA5}">
                      <a16:colId xmlns:a16="http://schemas.microsoft.com/office/drawing/2014/main" val="183933409"/>
                    </a:ext>
                  </a:extLst>
                </a:gridCol>
                <a:gridCol w="990600">
                  <a:extLst>
                    <a:ext uri="{9D8B030D-6E8A-4147-A177-3AD203B41FA5}">
                      <a16:colId xmlns:a16="http://schemas.microsoft.com/office/drawing/2014/main" val="2788372381"/>
                    </a:ext>
                  </a:extLst>
                </a:gridCol>
              </a:tblGrid>
              <a:tr h="0">
                <a:tc>
                  <a:txBody>
                    <a:bodyPr/>
                    <a:lstStyle/>
                    <a:p>
                      <a:pPr>
                        <a:lnSpc>
                          <a:spcPct val="80000"/>
                        </a:lnSpc>
                      </a:pPr>
                      <a:r>
                        <a:rPr lang="en-US" sz="1200" b="1" dirty="0"/>
                        <a:t>Req ID</a:t>
                      </a:r>
                    </a:p>
                  </a:txBody>
                  <a:tcPr/>
                </a:tc>
                <a:tc>
                  <a:txBody>
                    <a:bodyPr/>
                    <a:lstStyle/>
                    <a:p>
                      <a:pPr>
                        <a:lnSpc>
                          <a:spcPct val="80000"/>
                        </a:lnSpc>
                      </a:pPr>
                      <a:r>
                        <a:rPr lang="en-US" sz="1200" b="1" dirty="0"/>
                        <a:t>Requirement</a:t>
                      </a:r>
                    </a:p>
                  </a:txBody>
                  <a:tcPr>
                    <a:lnR w="12700" cap="flat" cmpd="sng" algn="ctr">
                      <a:solidFill>
                        <a:schemeClr val="tx1"/>
                      </a:solidFill>
                      <a:prstDash val="solid"/>
                      <a:round/>
                      <a:headEnd type="none" w="med" len="med"/>
                      <a:tailEnd type="none" w="med" len="med"/>
                    </a:lnR>
                  </a:tcPr>
                </a:tc>
                <a:tc>
                  <a:txBody>
                    <a:bodyPr/>
                    <a:lstStyle/>
                    <a:p>
                      <a:pPr>
                        <a:lnSpc>
                          <a:spcPct val="80000"/>
                        </a:lnSpc>
                      </a:pPr>
                      <a:r>
                        <a:rPr lang="en-US" sz="1200" b="1" dirty="0">
                          <a:solidFill>
                            <a:schemeClr val="tx1"/>
                          </a:solidFill>
                          <a:effectLst/>
                        </a:rPr>
                        <a:t>Issue</a:t>
                      </a: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nSpc>
                          <a:spcPct val="80000"/>
                        </a:lnSpc>
                      </a:pPr>
                      <a:r>
                        <a:rPr lang="en-US" sz="1200" b="1" dirty="0"/>
                        <a:t>Status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nSpc>
                          <a:spcPct val="80000"/>
                        </a:lnSpc>
                      </a:pPr>
                      <a:r>
                        <a:rPr lang="en-US" sz="1200" b="1" dirty="0"/>
                        <a:t>Information</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238559984"/>
                  </a:ext>
                </a:extLst>
              </a:tr>
              <a:tr h="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9144000" algn="r"/>
                        </a:tabLst>
                        <a:defRPr/>
                      </a:pPr>
                      <a:r>
                        <a:rPr lang="en-US" sz="1200" b="1" dirty="0"/>
                        <a:t>SSID, SAE Password ID &amp; PMK obfuscation 	</a:t>
                      </a:r>
                      <a:r>
                        <a:rPr lang="en-US" sz="1200" b="0" i="1" kern="1200" dirty="0">
                          <a:solidFill>
                            <a:schemeClr val="tx1"/>
                          </a:solidFill>
                          <a:latin typeface="+mn-lt"/>
                          <a:ea typeface="+mn-ea"/>
                          <a:cs typeface="+mn-cs"/>
                        </a:rPr>
                        <a:t>Also addressed by Requirements </a:t>
                      </a:r>
                      <a:r>
                        <a:rPr lang="en-US" sz="1200" i="1" dirty="0"/>
                        <a:t>CPE-A-1 and CPE-A-2</a:t>
                      </a:r>
                      <a:endParaRPr lang="en-US" sz="1200" b="1" dirty="0"/>
                    </a:p>
                  </a:txBody>
                  <a:tcPr>
                    <a:solidFill>
                      <a:schemeClr val="bg1">
                        <a:lumMod val="95000"/>
                      </a:schemeClr>
                    </a:solidFill>
                  </a:tcPr>
                </a:tc>
                <a:tc hMerge="1">
                  <a:txBody>
                    <a:bodyPr/>
                    <a:lstStyle/>
                    <a:p>
                      <a:endParaRPr lang="en-US"/>
                    </a:p>
                  </a:txBody>
                  <a:tcPr/>
                </a:tc>
                <a:tc rowSpan="2">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I6</a:t>
                      </a:r>
                      <a:endParaRPr lang="en-US" sz="1200" dirty="0"/>
                    </a:p>
                  </a:txBody>
                  <a:tcP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80000"/>
                        </a:lnSpc>
                        <a:spcBef>
                          <a:spcPts val="0"/>
                        </a:spcBef>
                        <a:spcAft>
                          <a:spcPts val="0"/>
                        </a:spcAft>
                        <a:buClrTx/>
                        <a:buSzTx/>
                        <a:buFontTx/>
                        <a:buNone/>
                        <a:tabLst/>
                        <a:defRPr/>
                      </a:pP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80000"/>
                        </a:lnSpc>
                        <a:spcBef>
                          <a:spcPts val="0"/>
                        </a:spcBef>
                        <a:spcAft>
                          <a:spcPts val="0"/>
                        </a:spcAft>
                        <a:buClrTx/>
                        <a:buSzTx/>
                        <a:buFontTx/>
                        <a:buNone/>
                        <a:tabLst/>
                        <a:defRPr/>
                      </a:pPr>
                      <a:endParaRPr lang="en-US" sz="1200" b="1" dirty="0"/>
                    </a:p>
                  </a:txBody>
                  <a:tcPr>
                    <a:lnL w="12700" cap="flat" cmpd="sng" algn="ctr">
                      <a:solidFill>
                        <a:schemeClr val="tx1"/>
                      </a:solidFill>
                      <a:prstDash val="solid"/>
                      <a:round/>
                      <a:headEnd type="none" w="med" len="med"/>
                      <a:tailEnd type="none" w="med" len="med"/>
                    </a:lnL>
                    <a:solidFill>
                      <a:schemeClr val="bg1">
                        <a:lumMod val="95000"/>
                      </a:schemeClr>
                    </a:solidFill>
                  </a:tcPr>
                </a:tc>
                <a:extLst>
                  <a:ext uri="{0D108BD9-81ED-4DB2-BD59-A6C34878D82A}">
                    <a16:rowId xmlns:a16="http://schemas.microsoft.com/office/drawing/2014/main" val="2204723161"/>
                  </a:ext>
                </a:extLst>
              </a:tr>
              <a:tr h="0">
                <a:tc>
                  <a:txBody>
                    <a:bodyPr/>
                    <a:lstStyle/>
                    <a:p>
                      <a:pPr>
                        <a:lnSpc>
                          <a:spcPct val="80000"/>
                        </a:lnSpc>
                      </a:pPr>
                      <a:r>
                        <a:rPr lang="en-US" sz="1200" dirty="0"/>
                        <a:t>BPE-A-1</a:t>
                      </a:r>
                    </a:p>
                  </a:txBody>
                  <a:tcPr/>
                </a:tc>
                <a:tc>
                  <a:txBody>
                    <a:bodyPr/>
                    <a:lstStyle/>
                    <a:p>
                      <a:pPr>
                        <a:lnSpc>
                          <a:spcPct val="80000"/>
                        </a:lnSpc>
                      </a:pPr>
                      <a:r>
                        <a:rPr lang="en-US" sz="1200" dirty="0"/>
                        <a:t>11bi shall define a mechanism for a BPE Client to determine  which of the BPE Client’s configured networks a BPE AP belongs to (if any), while  providing some mitigation against an eavesdropper easily  identifying the ESS of the BPE AP.</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1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nSpc>
                          <a:spcPct val="80000"/>
                        </a:lnSpc>
                      </a:pPr>
                      <a:r>
                        <a:rPr lang="en-US" sz="1200" dirty="0"/>
                        <a:t>Proposed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nSpc>
                          <a:spcPct val="80000"/>
                        </a:lnSpc>
                      </a:pPr>
                      <a:r>
                        <a:rPr lang="en-US" sz="1200" dirty="0"/>
                        <a:t>Proposed</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44425623"/>
                  </a:ext>
                </a:extLst>
              </a:tr>
              <a:tr h="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9144000" algn="r"/>
                        </a:tabLst>
                        <a:defRPr/>
                      </a:pPr>
                      <a:r>
                        <a:rPr lang="en-US" sz="1200" b="1" dirty="0"/>
                        <a:t>AP Fingerprinting resistance 	</a:t>
                      </a:r>
                      <a:r>
                        <a:rPr lang="en-US" sz="1200" b="0" i="1" kern="1200" dirty="0">
                          <a:solidFill>
                            <a:schemeClr val="tx1"/>
                          </a:solidFill>
                          <a:latin typeface="+mn-lt"/>
                          <a:ea typeface="+mn-ea"/>
                          <a:cs typeface="+mn-cs"/>
                        </a:rPr>
                        <a:t>Also addressed by Requirements </a:t>
                      </a:r>
                      <a:r>
                        <a:rPr lang="en-US" sz="1200" i="1" dirty="0"/>
                        <a:t>CPE-B-2, CPE-B-3</a:t>
                      </a:r>
                      <a:endParaRPr lang="en-US" sz="1200" b="0" dirty="0">
                        <a:solidFill>
                          <a:srgbClr val="00B0F0"/>
                        </a:solidFill>
                      </a:endParaRPr>
                    </a:p>
                  </a:txBody>
                  <a:tcPr>
                    <a:lnR w="12700" cap="flat" cmpd="sng" algn="ctr">
                      <a:solidFill>
                        <a:schemeClr val="tx1"/>
                      </a:solidFill>
                      <a:prstDash val="solid"/>
                      <a:round/>
                      <a:headEnd type="none" w="med" len="med"/>
                      <a:tailEnd type="none" w="med" len="med"/>
                    </a:lnR>
                    <a:solidFill>
                      <a:schemeClr val="bg1">
                        <a:lumMod val="95000"/>
                      </a:schemeClr>
                    </a:solidFill>
                  </a:tcPr>
                </a:tc>
                <a:tc hMerge="1">
                  <a:txBody>
                    <a:bodyPr/>
                    <a:lstStyle/>
                    <a:p>
                      <a:endParaRPr lang="en-US"/>
                    </a:p>
                  </a:txBody>
                  <a:tcPr/>
                </a:tc>
                <a:tc rowSpan="2">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I2, I6</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80000"/>
                        </a:lnSpc>
                        <a:spcBef>
                          <a:spcPts val="0"/>
                        </a:spcBef>
                        <a:spcAft>
                          <a:spcPts val="0"/>
                        </a:spcAft>
                        <a:buClrTx/>
                        <a:buSzTx/>
                        <a:buFontTx/>
                        <a:buNone/>
                        <a:tabLst/>
                        <a:defRPr/>
                      </a:pPr>
                      <a:endParaRPr lang="en-US"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defTabSz="914400" rtl="0" eaLnBrk="1" fontAlgn="auto" latinLnBrk="0" hangingPunct="1">
                        <a:lnSpc>
                          <a:spcPct val="80000"/>
                        </a:lnSpc>
                        <a:spcBef>
                          <a:spcPts val="0"/>
                        </a:spcBef>
                        <a:spcAft>
                          <a:spcPts val="0"/>
                        </a:spcAft>
                        <a:buClrTx/>
                        <a:buSzTx/>
                        <a:buFontTx/>
                        <a:buNone/>
                        <a:tabLst/>
                        <a:defRPr/>
                      </a:pPr>
                      <a:endParaRPr lang="en-US" sz="1200" b="0" dirty="0"/>
                    </a:p>
                  </a:txBody>
                  <a:tcPr>
                    <a:lnL w="12700" cap="flat" cmpd="sng" algn="ctr">
                      <a:solidFill>
                        <a:schemeClr val="tx1"/>
                      </a:solidFill>
                      <a:prstDash val="solid"/>
                      <a:round/>
                      <a:headEnd type="none" w="med" len="med"/>
                      <a:tailEnd type="none" w="med" len="med"/>
                    </a:lnL>
                    <a:solidFill>
                      <a:schemeClr val="bg1">
                        <a:lumMod val="95000"/>
                      </a:schemeClr>
                    </a:solidFill>
                  </a:tcPr>
                </a:tc>
                <a:extLst>
                  <a:ext uri="{0D108BD9-81ED-4DB2-BD59-A6C34878D82A}">
                    <a16:rowId xmlns:a16="http://schemas.microsoft.com/office/drawing/2014/main" val="961257397"/>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BPE-B-1</a:t>
                      </a:r>
                    </a:p>
                  </a:txBody>
                  <a:tcP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a:t>11bi shall define a mechanism for the BPE AP to refrain from transmitting Beacon frames containing elements except TBD element(s). </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pPr>
                        <a:lnSpc>
                          <a:spcPct val="80000"/>
                        </a:lnSpc>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nSpc>
                          <a:spcPct val="80000"/>
                        </a:lnSpc>
                      </a:pPr>
                      <a:r>
                        <a:rPr kumimoji="0" lang="en-US" sz="1200" b="0" i="0" u="none" strike="noStrike" kern="1200" cap="none" spc="0" normalizeH="0" baseline="0" noProof="0">
                          <a:ln>
                            <a:noFill/>
                          </a:ln>
                          <a:solidFill>
                            <a:prstClr val="black"/>
                          </a:solidFill>
                          <a:effectLst/>
                          <a:uLnTx/>
                          <a:uFillTx/>
                          <a:latin typeface="Times New Roman"/>
                          <a:ea typeface="MS Gothic"/>
                          <a:cs typeface="+mn-cs"/>
                        </a:rPr>
                        <a:t>Proposed</a:t>
                      </a:r>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728871901"/>
                  </a:ext>
                </a:extLst>
              </a:tr>
              <a:tr h="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9144000" algn="r"/>
                        </a:tabLst>
                        <a:defRPr/>
                      </a:pPr>
                      <a:r>
                        <a:rPr lang="en-US" sz="1200" b="1" dirty="0"/>
                        <a:t>BSSID randomization. 	</a:t>
                      </a:r>
                      <a:r>
                        <a:rPr lang="en-US" sz="1200" b="0" i="1" kern="1200" dirty="0">
                          <a:solidFill>
                            <a:schemeClr val="tx1"/>
                          </a:solidFill>
                          <a:latin typeface="+mn-lt"/>
                          <a:ea typeface="+mn-ea"/>
                          <a:cs typeface="+mn-cs"/>
                        </a:rPr>
                        <a:t>Also addressed by Requirements </a:t>
                      </a:r>
                      <a:r>
                        <a:rPr lang="en-US" sz="1200" i="1" dirty="0"/>
                        <a:t>CPE-C-3, CPE-C-4, CPE-C-5</a:t>
                      </a:r>
                      <a:endParaRPr lang="en-US" sz="1200" b="1" i="1" dirty="0"/>
                    </a:p>
                  </a:txBody>
                  <a:tcPr>
                    <a:lnR w="12700" cap="flat" cmpd="sng" algn="ctr">
                      <a:solidFill>
                        <a:schemeClr val="tx1"/>
                      </a:solidFill>
                      <a:prstDash val="solid"/>
                      <a:round/>
                      <a:headEnd type="none" w="med" len="med"/>
                      <a:tailEnd type="none" w="med" len="med"/>
                    </a:lnR>
                    <a:solidFill>
                      <a:schemeClr val="bg1">
                        <a:lumMod val="95000"/>
                      </a:schemeClr>
                    </a:solidFill>
                  </a:tcPr>
                </a:tc>
                <a:tc hMerge="1">
                  <a:txBody>
                    <a:bodyPr/>
                    <a:lstStyle/>
                    <a:p>
                      <a:endParaRPr lang="en-US"/>
                    </a:p>
                  </a:txBody>
                  <a:tcPr/>
                </a:tc>
                <a:tc rowSpan="3">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I6/I7</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80000"/>
                        </a:lnSpc>
                        <a:spcBef>
                          <a:spcPts val="0"/>
                        </a:spcBef>
                        <a:spcAft>
                          <a:spcPts val="0"/>
                        </a:spcAft>
                        <a:buClrTx/>
                        <a:buSzTx/>
                        <a:buFontTx/>
                        <a:buNone/>
                        <a:tabLst/>
                        <a:defRPr/>
                      </a:pPr>
                      <a:endParaRPr lang="en-US" sz="1200" b="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80000"/>
                        </a:lnSpc>
                        <a:spcBef>
                          <a:spcPts val="0"/>
                        </a:spcBef>
                        <a:spcAft>
                          <a:spcPts val="0"/>
                        </a:spcAft>
                        <a:buClrTx/>
                        <a:buSzTx/>
                        <a:buFontTx/>
                        <a:buNone/>
                        <a:tabLst/>
                        <a:defRPr/>
                      </a:pPr>
                      <a:endParaRPr lang="en-US" sz="1200" b="0" i="1"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62283530"/>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BPE-C-1</a:t>
                      </a:r>
                    </a:p>
                  </a:txBody>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 BPE AP may change its BSSID while there are no Clients associated.</a:t>
                      </a:r>
                    </a:p>
                  </a:txBody>
                  <a:tcPr>
                    <a:lnR w="12700" cap="flat" cmpd="sng" algn="ctr">
                      <a:solidFill>
                        <a:schemeClr val="tx1"/>
                      </a:solidFill>
                      <a:prstDash val="solid"/>
                      <a:round/>
                      <a:headEnd type="none" w="med" len="med"/>
                      <a:tailEnd type="none" w="med" len="med"/>
                    </a:lnR>
                  </a:tcPr>
                </a:tc>
                <a:tc vMerge="1">
                  <a:txBody>
                    <a:bodyPr/>
                    <a:lstStyle/>
                    <a:p>
                      <a:pPr>
                        <a:lnSpc>
                          <a:spcPct val="80000"/>
                        </a:lnSpc>
                      </a:pPr>
                      <a:endParaRPr lang="en-US" sz="11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nSpc>
                          <a:spcPct val="80000"/>
                        </a:lnSpc>
                      </a:pPr>
                      <a:r>
                        <a:rPr kumimoji="0" lang="en-US" sz="1200" b="0" i="0" u="none" strike="noStrike" kern="1200" cap="none" spc="0" normalizeH="0" baseline="0" noProof="0">
                          <a:ln>
                            <a:noFill/>
                          </a:ln>
                          <a:solidFill>
                            <a:prstClr val="black"/>
                          </a:solidFill>
                          <a:effectLst/>
                          <a:uLnTx/>
                          <a:uFillTx/>
                          <a:latin typeface="Times New Roman"/>
                          <a:ea typeface="MS Gothic"/>
                          <a:cs typeface="+mn-cs"/>
                        </a:rPr>
                        <a:t>Proposed</a:t>
                      </a:r>
                      <a:endParaRPr lang="en-US" sz="120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4465552"/>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BPE-C-2</a:t>
                      </a:r>
                    </a:p>
                  </a:txBody>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11bi shall define a mechanism for a BPE AP to facilitate changing its BSSID while there are Clients associated, without disrupting the connectivity from the Clients.</a:t>
                      </a:r>
                    </a:p>
                  </a:txBody>
                  <a:tcPr>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tcPr>
                </a:tc>
                <a:tc>
                  <a:txBody>
                    <a:bodyPr/>
                    <a:lstStyle/>
                    <a:p>
                      <a:pPr>
                        <a:lnSpc>
                          <a:spcPct val="80000"/>
                        </a:lnSpc>
                      </a:pPr>
                      <a:r>
                        <a:rPr kumimoji="0" lang="en-US" sz="1200" b="0" i="0" u="none" strike="noStrike" kern="1200" cap="none" spc="0" normalizeH="0" baseline="0" noProof="0">
                          <a:ln>
                            <a:noFill/>
                          </a:ln>
                          <a:solidFill>
                            <a:prstClr val="black"/>
                          </a:solidFill>
                          <a:effectLst/>
                          <a:uLnTx/>
                          <a:uFillTx/>
                          <a:latin typeface="Times New Roman"/>
                          <a:ea typeface="MS Gothic"/>
                          <a:cs typeface="+mn-cs"/>
                        </a:rPr>
                        <a:t>Proposed</a:t>
                      </a:r>
                      <a:endParaRPr lang="en-US" sz="120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80000"/>
                        </a:lnSpc>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Proposed</a:t>
                      </a:r>
                      <a:endParaRPr lang="en-US"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1572050"/>
                  </a:ext>
                </a:extLst>
              </a:tr>
              <a:tr h="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9144000" algn="r"/>
                        </a:tabLst>
                        <a:defRPr/>
                      </a:pPr>
                      <a:r>
                        <a:rPr lang="en-US" sz="1200" b="1" dirty="0"/>
                        <a:t>AP Private DS MAC Address   	</a:t>
                      </a:r>
                      <a:r>
                        <a:rPr lang="en-US" sz="1200" b="0" i="1" kern="1200" dirty="0">
                          <a:solidFill>
                            <a:schemeClr val="tx1"/>
                          </a:solidFill>
                          <a:latin typeface="+mn-lt"/>
                          <a:ea typeface="+mn-ea"/>
                          <a:cs typeface="+mn-cs"/>
                        </a:rPr>
                        <a:t>Also addressed by Requirements  BPE-E-1, BPE-E-2</a:t>
                      </a:r>
                      <a:endParaRPr lang="en-US" sz="1200" b="1" dirty="0"/>
                    </a:p>
                  </a:txBody>
                  <a:tcPr>
                    <a:solidFill>
                      <a:schemeClr val="bg1">
                        <a:lumMod val="95000"/>
                      </a:schemeClr>
                    </a:solidFill>
                  </a:tcPr>
                </a:tc>
                <a:tc hMerge="1">
                  <a:txBody>
                    <a:bodyPr/>
                    <a:lstStyle/>
                    <a:p>
                      <a:endParaRPr lang="en-US"/>
                    </a:p>
                  </a:txBody>
                  <a:tcPr/>
                </a:tc>
                <a:tc rowSpan="2">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I6</a:t>
                      </a:r>
                      <a:endParaRPr lang="en-US" sz="1200" dirty="0"/>
                    </a:p>
                  </a:txBody>
                  <a:tcPr/>
                </a:tc>
                <a:tc>
                  <a:txBody>
                    <a:bodyPr/>
                    <a:lstStyle/>
                    <a:p>
                      <a:pPr marL="0" marR="0" lvl="0" indent="0" algn="ctr" defTabSz="914400" rtl="0" eaLnBrk="1" fontAlgn="auto" latinLnBrk="0" hangingPunct="1">
                        <a:lnSpc>
                          <a:spcPct val="80000"/>
                        </a:lnSpc>
                        <a:spcBef>
                          <a:spcPts val="0"/>
                        </a:spcBef>
                        <a:spcAft>
                          <a:spcPts val="0"/>
                        </a:spcAft>
                        <a:buClrTx/>
                        <a:buSzTx/>
                        <a:buFontTx/>
                        <a:buNone/>
                        <a:tabLst/>
                        <a:defRPr/>
                      </a:pPr>
                      <a:endParaRPr lang="en-US" sz="1200" b="1"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80000"/>
                        </a:lnSpc>
                        <a:spcBef>
                          <a:spcPts val="0"/>
                        </a:spcBef>
                        <a:spcAft>
                          <a:spcPts val="0"/>
                        </a:spcAft>
                        <a:buClrTx/>
                        <a:buSzTx/>
                        <a:buFontTx/>
                        <a:buNone/>
                        <a:tabLst/>
                        <a:defRPr/>
                      </a:pPr>
                      <a:endParaRPr lang="en-US" sz="1200" b="1"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2026249"/>
                  </a:ext>
                </a:extLst>
              </a:tr>
              <a:tr h="0">
                <a:tc>
                  <a:txBody>
                    <a:bodyPr/>
                    <a:lstStyle/>
                    <a:p>
                      <a:pPr>
                        <a:lnSpc>
                          <a:spcPct val="80000"/>
                        </a:lnSpc>
                      </a:pPr>
                      <a:r>
                        <a:rPr lang="en-US" sz="1200" dirty="0"/>
                        <a:t>BPE-D-1</a:t>
                      </a:r>
                    </a:p>
                  </a:txBody>
                  <a:tcPr/>
                </a:tc>
                <a:tc>
                  <a:txBody>
                    <a:bodyPr/>
                    <a:lstStyle/>
                    <a:p>
                      <a:pPr>
                        <a:lnSpc>
                          <a:spcPct val="80000"/>
                        </a:lnSpc>
                      </a:pPr>
                      <a:r>
                        <a:rPr lang="en-US" sz="1200" dirty="0"/>
                        <a:t>11bi shall define a mechanism for a BPE Client and BPE AP to establish the BPE AP’s DS MAC Address without the CPE AP’s DS MAC Address being transmitted in the clear.</a:t>
                      </a:r>
                      <a:r>
                        <a:rPr lang="en-US" sz="1200" i="1" dirty="0"/>
                        <a:t> This will likely be the same mechanism as used in Req CPE-D-1</a:t>
                      </a:r>
                      <a:endParaRPr lang="en-US" sz="1200" dirty="0"/>
                    </a:p>
                  </a:txBody>
                  <a:tcPr>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tcPr>
                </a:tc>
                <a:tc>
                  <a:txBody>
                    <a:bodyPr/>
                    <a:lstStyle/>
                    <a:p>
                      <a:pPr>
                        <a:lnSpc>
                          <a:spcPct val="80000"/>
                        </a:lnSpc>
                      </a:pPr>
                      <a:r>
                        <a:rPr lang="en-US" sz="1200" dirty="0"/>
                        <a:t>Proposed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80000"/>
                        </a:lnSpc>
                      </a:pPr>
                      <a:r>
                        <a:rPr lang="en-US" sz="1200" dirty="0"/>
                        <a:t>Proposed</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5667285"/>
                  </a:ext>
                </a:extLst>
              </a:tr>
              <a:tr h="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9144000" algn="r"/>
                        </a:tabLst>
                        <a:defRPr/>
                      </a:pPr>
                      <a:r>
                        <a:rPr lang="en-US" sz="1200" b="1" kern="1200" dirty="0">
                          <a:solidFill>
                            <a:schemeClr val="tx1"/>
                          </a:solidFill>
                          <a:latin typeface="+mn-lt"/>
                          <a:ea typeface="+mn-ea"/>
                          <a:cs typeface="+mn-cs"/>
                        </a:rPr>
                        <a:t>SA/DA Obfuscation: 	</a:t>
                      </a:r>
                      <a:r>
                        <a:rPr lang="en-US" sz="1200" b="0" i="1" kern="1200" dirty="0">
                          <a:solidFill>
                            <a:schemeClr val="tx1"/>
                          </a:solidFill>
                          <a:latin typeface="+mn-lt"/>
                          <a:ea typeface="+mn-ea"/>
                          <a:cs typeface="+mn-cs"/>
                        </a:rPr>
                        <a:t>Also addressed by Requirements CPE-E-1, CPE-E-2</a:t>
                      </a:r>
                      <a:endParaRPr lang="en-US" sz="1200" b="0" i="1" dirty="0"/>
                    </a:p>
                  </a:txBody>
                  <a:tcPr>
                    <a:solidFill>
                      <a:schemeClr val="bg1">
                        <a:lumMod val="95000"/>
                      </a:schemeClr>
                    </a:solidFill>
                  </a:tcPr>
                </a:tc>
                <a:tc hMerge="1">
                  <a:txBody>
                    <a:bodyPr/>
                    <a:lstStyle/>
                    <a:p>
                      <a:endParaRPr lang="en-US"/>
                    </a:p>
                  </a:txBody>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I6</a:t>
                      </a:r>
                      <a:endParaRPr lang="en-US" sz="1200" dirty="0"/>
                    </a:p>
                  </a:txBody>
                  <a:tcPr/>
                </a:tc>
                <a:tc>
                  <a:txBody>
                    <a:bodyPr/>
                    <a:lstStyle/>
                    <a:p>
                      <a:pPr marL="0" marR="0" lvl="0" indent="0" algn="ctr" defTabSz="914400" rtl="0" eaLnBrk="1" fontAlgn="auto" latinLnBrk="0" hangingPunct="1">
                        <a:lnSpc>
                          <a:spcPct val="80000"/>
                        </a:lnSpc>
                        <a:spcBef>
                          <a:spcPts val="0"/>
                        </a:spcBef>
                        <a:spcAft>
                          <a:spcPts val="0"/>
                        </a:spcAft>
                        <a:buClrTx/>
                        <a:buSzTx/>
                        <a:buFontTx/>
                        <a:buNone/>
                        <a:tabLst/>
                        <a:defRPr/>
                      </a:pPr>
                      <a:endParaRPr lang="en-US" sz="1200" b="1"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80000"/>
                        </a:lnSpc>
                        <a:spcBef>
                          <a:spcPts val="0"/>
                        </a:spcBef>
                        <a:spcAft>
                          <a:spcPts val="0"/>
                        </a:spcAft>
                        <a:buClrTx/>
                        <a:buSzTx/>
                        <a:buFontTx/>
                        <a:buNone/>
                        <a:tabLst/>
                        <a:defRPr/>
                      </a:pPr>
                      <a:endParaRPr lang="en-US" sz="1200" b="1"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09902278"/>
                  </a:ext>
                </a:extLst>
              </a:tr>
            </a:tbl>
          </a:graphicData>
        </a:graphic>
      </p:graphicFrame>
      <p:sp>
        <p:nvSpPr>
          <p:cNvPr id="4" name="Slide Number Placeholder 3">
            <a:extLst>
              <a:ext uri="{FF2B5EF4-FFF2-40B4-BE49-F238E27FC236}">
                <a16:creationId xmlns:a16="http://schemas.microsoft.com/office/drawing/2014/main" id="{6F100E85-0055-465A-929E-E6176AE3A8B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E26F3B8-0C63-483A-8A2C-A757B679DF7D}"/>
              </a:ext>
            </a:extLst>
          </p:cNvPr>
          <p:cNvSpPr>
            <a:spLocks noGrp="1"/>
          </p:cNvSpPr>
          <p:nvPr>
            <p:ph type="ftr" idx="14"/>
          </p:nvPr>
        </p:nvSpPr>
        <p:spPr/>
        <p:txBody>
          <a:bodyPr/>
          <a:lstStyle/>
          <a:p>
            <a:r>
              <a:rPr lang="en-GB"/>
              <a:t>Philip Hawkes, Qualcomm</a:t>
            </a:r>
            <a:endParaRPr lang="en-GB" dirty="0"/>
          </a:p>
        </p:txBody>
      </p:sp>
      <p:sp>
        <p:nvSpPr>
          <p:cNvPr id="6" name="Date Placeholder 5">
            <a:extLst>
              <a:ext uri="{FF2B5EF4-FFF2-40B4-BE49-F238E27FC236}">
                <a16:creationId xmlns:a16="http://schemas.microsoft.com/office/drawing/2014/main" id="{77AC0DED-04F8-4D22-8766-6F7EAB9C451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42009881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0688E-4DC3-495E-9002-564D7A401A1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87ECCBF6-52A3-44BA-B6EF-0502D16A0160}"/>
              </a:ext>
            </a:extLst>
          </p:cNvPr>
          <p:cNvSpPr>
            <a:spLocks noGrp="1"/>
          </p:cNvSpPr>
          <p:nvPr>
            <p:ph idx="1"/>
          </p:nvPr>
        </p:nvSpPr>
        <p:spPr/>
        <p:txBody>
          <a:bodyPr/>
          <a:lstStyle/>
          <a:p>
            <a:pPr>
              <a:buFont typeface="Arial" panose="020B0604020202020204" pitchFamily="34" charset="0"/>
              <a:buChar char="•"/>
            </a:pPr>
            <a:r>
              <a:rPr lang="en-US" dirty="0"/>
              <a:t>We presented a proposal to look at 11bi features in two sets:</a:t>
            </a:r>
          </a:p>
          <a:p>
            <a:pPr lvl="1">
              <a:buFont typeface="Arial" panose="020B0604020202020204" pitchFamily="34" charset="0"/>
              <a:buChar char="•"/>
            </a:pPr>
            <a:r>
              <a:rPr lang="en-US" dirty="0"/>
              <a:t>Client Privacy Enhancements (CPE)  features and </a:t>
            </a:r>
          </a:p>
          <a:p>
            <a:pPr lvl="1">
              <a:buFont typeface="Arial" panose="020B0604020202020204" pitchFamily="34" charset="0"/>
              <a:buChar char="•"/>
            </a:pPr>
            <a:r>
              <a:rPr lang="en-US" dirty="0"/>
              <a:t>BSS Privacy Enhancements (BPE)  features</a:t>
            </a:r>
          </a:p>
          <a:p>
            <a:pPr>
              <a:buFont typeface="Arial" panose="020B0604020202020204" pitchFamily="34" charset="0"/>
              <a:buChar char="•"/>
            </a:pPr>
            <a:r>
              <a:rPr lang="en-US" dirty="0"/>
              <a:t>For each of CPE and BPE we outlined 5 features addressing issues 1) to 7).</a:t>
            </a:r>
          </a:p>
          <a:p>
            <a:pPr>
              <a:buFont typeface="Arial" panose="020B0604020202020204" pitchFamily="34" charset="0"/>
              <a:buChar char="•"/>
            </a:pPr>
            <a:r>
              <a:rPr lang="en-US" dirty="0"/>
              <a:t>For the 5 CPE features and 5 BPE features we presented high level requirements</a:t>
            </a:r>
          </a:p>
          <a:p>
            <a:pPr>
              <a:buFont typeface="Arial" panose="020B0604020202020204" pitchFamily="34" charset="0"/>
              <a:buChar char="•"/>
            </a:pPr>
            <a:r>
              <a:rPr lang="en-US" dirty="0"/>
              <a:t>There is overlap between the features and requirements in this document, and those proposed by other contributors.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3B3A956-2903-4A64-858E-7120BB51CCF8}"/>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780A5DD-D7D1-4D51-B8F1-D896C2E12B1C}"/>
              </a:ext>
            </a:extLst>
          </p:cNvPr>
          <p:cNvSpPr>
            <a:spLocks noGrp="1"/>
          </p:cNvSpPr>
          <p:nvPr>
            <p:ph type="ftr" idx="14"/>
          </p:nvPr>
        </p:nvSpPr>
        <p:spPr/>
        <p:txBody>
          <a:bodyPr/>
          <a:lstStyle/>
          <a:p>
            <a:r>
              <a:rPr lang="en-GB" dirty="0"/>
              <a:t>Philip Hawkes, Qualcomm</a:t>
            </a:r>
          </a:p>
        </p:txBody>
      </p:sp>
      <p:sp>
        <p:nvSpPr>
          <p:cNvPr id="6" name="Date Placeholder 5">
            <a:extLst>
              <a:ext uri="{FF2B5EF4-FFF2-40B4-BE49-F238E27FC236}">
                <a16:creationId xmlns:a16="http://schemas.microsoft.com/office/drawing/2014/main" id="{73E9ACC0-3DB9-40F0-8738-401006AEBFD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5262493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0688E-4DC3-495E-9002-564D7A401A17}"/>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87ECCBF6-52A3-44BA-B6EF-0502D16A0160}"/>
              </a:ext>
            </a:extLst>
          </p:cNvPr>
          <p:cNvSpPr>
            <a:spLocks noGrp="1"/>
          </p:cNvSpPr>
          <p:nvPr>
            <p:ph idx="1"/>
          </p:nvPr>
        </p:nvSpPr>
        <p:spPr/>
        <p:txBody>
          <a:bodyPr/>
          <a:lstStyle/>
          <a:p>
            <a:r>
              <a:rPr lang="en-US" dirty="0"/>
              <a:t>[1] 11-21-641r7 Proposed Issues</a:t>
            </a:r>
          </a:p>
          <a:p>
            <a:r>
              <a:rPr lang="en-US" dirty="0"/>
              <a:t>[2] 11-21-1848r2 Requirements Document</a:t>
            </a:r>
          </a:p>
          <a:p>
            <a:r>
              <a:rPr lang="en-US" dirty="0"/>
              <a:t>[3] 11-21-0109r1 Proposed 11bi Requirements</a:t>
            </a:r>
            <a:endParaRPr lang="en-US" dirty="0">
              <a:solidFill>
                <a:schemeClr val="tx1"/>
              </a:solidFill>
              <a:highlight>
                <a:srgbClr val="FFFF00"/>
              </a:highlight>
            </a:endParaRPr>
          </a:p>
        </p:txBody>
      </p:sp>
      <p:sp>
        <p:nvSpPr>
          <p:cNvPr id="4" name="Slide Number Placeholder 3">
            <a:extLst>
              <a:ext uri="{FF2B5EF4-FFF2-40B4-BE49-F238E27FC236}">
                <a16:creationId xmlns:a16="http://schemas.microsoft.com/office/drawing/2014/main" id="{73B3A956-2903-4A64-858E-7120BB51CCF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0780A5DD-D7D1-4D51-B8F1-D896C2E12B1C}"/>
              </a:ext>
            </a:extLst>
          </p:cNvPr>
          <p:cNvSpPr>
            <a:spLocks noGrp="1"/>
          </p:cNvSpPr>
          <p:nvPr>
            <p:ph type="ftr" idx="14"/>
          </p:nvPr>
        </p:nvSpPr>
        <p:spPr/>
        <p:txBody>
          <a:bodyPr/>
          <a:lstStyle/>
          <a:p>
            <a:r>
              <a:rPr lang="en-GB" dirty="0"/>
              <a:t>Philip Hawkes, Qualcomm</a:t>
            </a:r>
          </a:p>
        </p:txBody>
      </p:sp>
      <p:sp>
        <p:nvSpPr>
          <p:cNvPr id="6" name="Date Placeholder 5">
            <a:extLst>
              <a:ext uri="{FF2B5EF4-FFF2-40B4-BE49-F238E27FC236}">
                <a16:creationId xmlns:a16="http://schemas.microsoft.com/office/drawing/2014/main" id="{73E9ACC0-3DB9-40F0-8738-401006AEBFD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935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0F52-357F-4855-9CD7-05E060DD1066}"/>
              </a:ext>
            </a:extLst>
          </p:cNvPr>
          <p:cNvSpPr>
            <a:spLocks noGrp="1"/>
          </p:cNvSpPr>
          <p:nvPr>
            <p:ph type="title"/>
          </p:nvPr>
        </p:nvSpPr>
        <p:spPr/>
        <p:txBody>
          <a:bodyPr/>
          <a:lstStyle/>
          <a:p>
            <a:r>
              <a:rPr lang="en-US" dirty="0"/>
              <a:t>Terminology (for this presentation)</a:t>
            </a:r>
          </a:p>
        </p:txBody>
      </p:sp>
      <p:sp>
        <p:nvSpPr>
          <p:cNvPr id="3" name="Content Placeholder 2">
            <a:extLst>
              <a:ext uri="{FF2B5EF4-FFF2-40B4-BE49-F238E27FC236}">
                <a16:creationId xmlns:a16="http://schemas.microsoft.com/office/drawing/2014/main" id="{D9632274-19E3-49CD-AF25-00E63B7E0649}"/>
              </a:ext>
            </a:extLst>
          </p:cNvPr>
          <p:cNvSpPr>
            <a:spLocks noGrp="1"/>
          </p:cNvSpPr>
          <p:nvPr>
            <p:ph idx="1"/>
          </p:nvPr>
        </p:nvSpPr>
        <p:spPr/>
        <p:txBody>
          <a:bodyPr>
            <a:normAutofit lnSpcReduction="10000"/>
          </a:bodyPr>
          <a:lstStyle/>
          <a:p>
            <a:pPr marL="0" indent="0">
              <a:tabLst>
                <a:tab pos="3200400" algn="l"/>
                <a:tab pos="5486400" algn="l"/>
                <a:tab pos="6858000" algn="l"/>
              </a:tabLst>
            </a:pPr>
            <a:r>
              <a:rPr lang="en-US" dirty="0"/>
              <a:t>Abbreviation 	Meaning</a:t>
            </a:r>
          </a:p>
          <a:p>
            <a:pPr marL="0" indent="0">
              <a:spcBef>
                <a:spcPts val="0"/>
              </a:spcBef>
              <a:tabLst>
                <a:tab pos="3200400" algn="l"/>
                <a:tab pos="5486400" algn="l"/>
                <a:tab pos="6858000" algn="l"/>
              </a:tabLst>
            </a:pPr>
            <a:r>
              <a:rPr lang="en-US" dirty="0"/>
              <a:t>Client</a:t>
            </a:r>
            <a:r>
              <a:rPr lang="en-US" b="0" dirty="0"/>
              <a:t>	non-AP STA or (non-AP MLD with affiliated STAs)</a:t>
            </a:r>
          </a:p>
          <a:p>
            <a:pPr marL="0" indent="0">
              <a:spcBef>
                <a:spcPts val="0"/>
              </a:spcBef>
              <a:tabLst>
                <a:tab pos="3200400" algn="l"/>
                <a:tab pos="5486400" algn="l"/>
                <a:tab pos="6858000" algn="l"/>
              </a:tabLst>
            </a:pPr>
            <a:r>
              <a:rPr lang="en-US" dirty="0"/>
              <a:t>AP</a:t>
            </a:r>
            <a:r>
              <a:rPr lang="en-US" b="0" dirty="0"/>
              <a:t>	AP or (AP MLD with affiliated APs) </a:t>
            </a:r>
          </a:p>
          <a:p>
            <a:pPr marL="0" indent="0">
              <a:spcBef>
                <a:spcPts val="0"/>
              </a:spcBef>
              <a:tabLst>
                <a:tab pos="3200400" algn="l"/>
                <a:tab pos="5486400" algn="l"/>
                <a:tab pos="6858000" algn="l"/>
              </a:tabLst>
            </a:pPr>
            <a:r>
              <a:rPr lang="en-US" dirty="0"/>
              <a:t>PE</a:t>
            </a:r>
            <a:r>
              <a:rPr lang="en-US" b="0" dirty="0"/>
              <a:t>	Privacy Enhancements = Features specified by 11bi</a:t>
            </a:r>
          </a:p>
          <a:p>
            <a:pPr marL="0" indent="0">
              <a:spcBef>
                <a:spcPts val="0"/>
              </a:spcBef>
              <a:tabLst>
                <a:tab pos="3200400" algn="l"/>
                <a:tab pos="5486400" algn="l"/>
                <a:tab pos="6858000" algn="l"/>
              </a:tabLst>
            </a:pPr>
            <a:r>
              <a:rPr lang="en-US" dirty="0"/>
              <a:t>CPE</a:t>
            </a:r>
            <a:r>
              <a:rPr lang="en-US" b="0" dirty="0"/>
              <a:t>	Client Privacy Enhancements</a:t>
            </a:r>
          </a:p>
          <a:p>
            <a:pPr marL="0" indent="0">
              <a:spcBef>
                <a:spcPts val="0"/>
              </a:spcBef>
              <a:tabLst>
                <a:tab pos="3200400" algn="l"/>
                <a:tab pos="5486400" algn="l"/>
                <a:tab pos="6858000" algn="l"/>
              </a:tabLst>
            </a:pPr>
            <a:r>
              <a:rPr lang="en-US" dirty="0"/>
              <a:t>BPE</a:t>
            </a:r>
            <a:r>
              <a:rPr lang="en-US" b="0" dirty="0"/>
              <a:t> 	BSS Privacy Enhancements </a:t>
            </a:r>
          </a:p>
          <a:p>
            <a:pPr marL="0" indent="0">
              <a:spcBef>
                <a:spcPts val="0"/>
              </a:spcBef>
              <a:tabLst>
                <a:tab pos="3200400" algn="l"/>
                <a:tab pos="5486400" algn="l"/>
                <a:tab pos="6858000" algn="l"/>
              </a:tabLst>
            </a:pPr>
            <a:r>
              <a:rPr lang="en-US" dirty="0"/>
              <a:t>CPE Client (AP)</a:t>
            </a:r>
            <a:r>
              <a:rPr lang="en-US" b="0" dirty="0"/>
              <a:t>	</a:t>
            </a:r>
            <a:r>
              <a:rPr lang="en-US" b="0" dirty="0">
                <a:highlight>
                  <a:srgbClr val="FFFF00"/>
                </a:highlight>
              </a:rPr>
              <a:t>CPE-capable</a:t>
            </a:r>
            <a:r>
              <a:rPr lang="en-US" b="0" dirty="0"/>
              <a:t> Client (AP)</a:t>
            </a:r>
          </a:p>
          <a:p>
            <a:pPr marL="0" indent="0">
              <a:spcBef>
                <a:spcPts val="0"/>
              </a:spcBef>
              <a:tabLst>
                <a:tab pos="3200400" algn="l"/>
                <a:tab pos="5486400" algn="l"/>
                <a:tab pos="6858000" algn="l"/>
              </a:tabLst>
            </a:pPr>
            <a:r>
              <a:rPr lang="en-US" dirty="0"/>
              <a:t>BPE Client (AP)	</a:t>
            </a:r>
            <a:r>
              <a:rPr lang="en-US" b="0" dirty="0">
                <a:highlight>
                  <a:srgbClr val="FFFF00"/>
                </a:highlight>
              </a:rPr>
              <a:t>BPE-capable</a:t>
            </a:r>
            <a:r>
              <a:rPr lang="en-US" b="0" dirty="0"/>
              <a:t> Client (AP)</a:t>
            </a:r>
          </a:p>
          <a:p>
            <a:pPr marL="0" indent="0">
              <a:spcBef>
                <a:spcPts val="0"/>
              </a:spcBef>
              <a:tabLst>
                <a:tab pos="3200400" algn="l"/>
                <a:tab pos="5486400" algn="l"/>
                <a:tab pos="6858000" algn="l"/>
              </a:tabLst>
            </a:pPr>
            <a:r>
              <a:rPr lang="en-US" dirty="0"/>
              <a:t>Legacy Client (AP) 	</a:t>
            </a:r>
            <a:r>
              <a:rPr lang="en-US" b="0" dirty="0"/>
              <a:t>non-11bi Client (AP)</a:t>
            </a:r>
          </a:p>
          <a:p>
            <a:pPr marL="0" indent="0">
              <a:spcBef>
                <a:spcPts val="0"/>
              </a:spcBef>
              <a:tabLst>
                <a:tab pos="3200400" algn="l"/>
                <a:tab pos="5486400" algn="l"/>
                <a:tab pos="6858000" algn="l"/>
              </a:tabLst>
            </a:pPr>
            <a:r>
              <a:rPr lang="en-US" dirty="0"/>
              <a:t>OTA MAC Address	</a:t>
            </a:r>
            <a:r>
              <a:rPr lang="en-US" b="0" dirty="0"/>
              <a:t>MAC Address used in TA and RA</a:t>
            </a:r>
          </a:p>
          <a:p>
            <a:pPr marL="0" indent="0">
              <a:spcBef>
                <a:spcPts val="0"/>
              </a:spcBef>
              <a:tabLst>
                <a:tab pos="3200400" algn="l"/>
                <a:tab pos="5486400" algn="l"/>
                <a:tab pos="6858000" algn="l"/>
              </a:tabLst>
            </a:pPr>
            <a:r>
              <a:rPr lang="en-US" sz="2400" kern="1200" dirty="0">
                <a:solidFill>
                  <a:schemeClr val="tx1"/>
                </a:solidFill>
                <a:latin typeface="+mn-lt"/>
                <a:ea typeface="+mn-ea"/>
                <a:cs typeface="+mn-cs"/>
              </a:rPr>
              <a:t>DS MAC Address	</a:t>
            </a:r>
            <a:r>
              <a:rPr lang="en-US" b="0" dirty="0"/>
              <a:t>MAC Address</a:t>
            </a:r>
            <a:r>
              <a:rPr lang="en-US" sz="2400" b="0" kern="1200" dirty="0">
                <a:solidFill>
                  <a:schemeClr val="tx1"/>
                </a:solidFill>
                <a:latin typeface="+mn-lt"/>
                <a:ea typeface="+mn-ea"/>
                <a:cs typeface="+mn-cs"/>
              </a:rPr>
              <a:t> used to route messages in the DS</a:t>
            </a:r>
            <a:endParaRPr lang="en-US" b="0" dirty="0"/>
          </a:p>
          <a:p>
            <a:pPr marL="0" indent="0">
              <a:spcBef>
                <a:spcPts val="0"/>
              </a:spcBef>
              <a:tabLst>
                <a:tab pos="2403475" algn="l"/>
                <a:tab pos="5486400" algn="l"/>
                <a:tab pos="6858000" algn="l"/>
              </a:tabLst>
            </a:pPr>
            <a:endParaRPr lang="en-US" b="0" dirty="0"/>
          </a:p>
        </p:txBody>
      </p:sp>
      <p:sp>
        <p:nvSpPr>
          <p:cNvPr id="4" name="Slide Number Placeholder 3">
            <a:extLst>
              <a:ext uri="{FF2B5EF4-FFF2-40B4-BE49-F238E27FC236}">
                <a16:creationId xmlns:a16="http://schemas.microsoft.com/office/drawing/2014/main" id="{E8F0E5EB-6857-49CF-8555-5B076B81717D}"/>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2451B59-A653-4701-9884-5182784EEB0F}"/>
              </a:ext>
            </a:extLst>
          </p:cNvPr>
          <p:cNvSpPr>
            <a:spLocks noGrp="1"/>
          </p:cNvSpPr>
          <p:nvPr>
            <p:ph type="ftr" idx="14"/>
          </p:nvPr>
        </p:nvSpPr>
        <p:spPr/>
        <p:txBody>
          <a:bodyPr/>
          <a:lstStyle/>
          <a:p>
            <a:r>
              <a:rPr lang="en-GB"/>
              <a:t>Philip Hawkes, Qualcomm</a:t>
            </a:r>
            <a:endParaRPr lang="en-GB" dirty="0"/>
          </a:p>
        </p:txBody>
      </p:sp>
      <p:sp>
        <p:nvSpPr>
          <p:cNvPr id="6" name="Date Placeholder 5">
            <a:extLst>
              <a:ext uri="{FF2B5EF4-FFF2-40B4-BE49-F238E27FC236}">
                <a16:creationId xmlns:a16="http://schemas.microsoft.com/office/drawing/2014/main" id="{B76412E2-0980-4904-A199-AE1EF4DE9F40}"/>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4196359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0BB7E-34A8-4CF6-83D9-5592D54E91B8}"/>
              </a:ext>
            </a:extLst>
          </p:cNvPr>
          <p:cNvSpPr>
            <a:spLocks noGrp="1"/>
          </p:cNvSpPr>
          <p:nvPr>
            <p:ph type="title"/>
          </p:nvPr>
        </p:nvSpPr>
        <p:spPr/>
        <p:txBody>
          <a:bodyPr/>
          <a:lstStyle/>
          <a:p>
            <a:r>
              <a:rPr lang="en-US" dirty="0"/>
              <a:t>Two set of PE Features</a:t>
            </a:r>
          </a:p>
        </p:txBody>
      </p:sp>
      <p:sp>
        <p:nvSpPr>
          <p:cNvPr id="3" name="Content Placeholder 2">
            <a:extLst>
              <a:ext uri="{FF2B5EF4-FFF2-40B4-BE49-F238E27FC236}">
                <a16:creationId xmlns:a16="http://schemas.microsoft.com/office/drawing/2014/main" id="{8157936B-D7E8-4339-8CFC-F2FDB88392A3}"/>
              </a:ext>
            </a:extLst>
          </p:cNvPr>
          <p:cNvSpPr>
            <a:spLocks noGrp="1"/>
          </p:cNvSpPr>
          <p:nvPr>
            <p:ph idx="1"/>
          </p:nvPr>
        </p:nvSpPr>
        <p:spPr/>
        <p:txBody>
          <a:bodyPr>
            <a:normAutofit/>
          </a:bodyPr>
          <a:lstStyle/>
          <a:p>
            <a:pPr>
              <a:buFont typeface="Arial" panose="020B0604020202020204" pitchFamily="34" charset="0"/>
              <a:buChar char="•"/>
            </a:pPr>
            <a:r>
              <a:rPr lang="en-US" b="1" dirty="0">
                <a:highlight>
                  <a:srgbClr val="FFFF00"/>
                </a:highlight>
              </a:rPr>
              <a:t>Client PE (CPE) </a:t>
            </a:r>
            <a:r>
              <a:rPr lang="en-US" b="1" dirty="0"/>
              <a:t>features</a:t>
            </a:r>
          </a:p>
          <a:p>
            <a:pPr lvl="1">
              <a:buFont typeface="Arial" panose="020B0604020202020204" pitchFamily="34" charset="0"/>
              <a:buChar char="•"/>
            </a:pPr>
            <a:r>
              <a:rPr lang="en-US" dirty="0"/>
              <a:t>Prevents id and tracking of individual CPE Clients when used with CPE AP.</a:t>
            </a:r>
          </a:p>
          <a:p>
            <a:pPr lvl="1">
              <a:buFont typeface="Arial" panose="020B0604020202020204" pitchFamily="34" charset="0"/>
              <a:buChar char="•"/>
            </a:pPr>
            <a:r>
              <a:rPr lang="en-US" dirty="0"/>
              <a:t>(Mostly) coordinated/managed by CPE Client. </a:t>
            </a:r>
          </a:p>
          <a:p>
            <a:pPr lvl="1">
              <a:buFont typeface="Arial" panose="020B0604020202020204" pitchFamily="34" charset="0"/>
              <a:buChar char="•"/>
            </a:pPr>
            <a:r>
              <a:rPr lang="en-US" dirty="0"/>
              <a:t>Can a BSS with Client PE features also support seamless legacy connections? </a:t>
            </a:r>
            <a:r>
              <a:rPr lang="en-US" i="1" dirty="0"/>
              <a:t>Hope “yes”</a:t>
            </a:r>
          </a:p>
          <a:p>
            <a:pPr>
              <a:buFont typeface="Arial" panose="020B0604020202020204" pitchFamily="34" charset="0"/>
              <a:buChar char="•"/>
            </a:pPr>
            <a:r>
              <a:rPr lang="en-US" b="1" dirty="0">
                <a:highlight>
                  <a:srgbClr val="FFFF00"/>
                </a:highlight>
              </a:rPr>
              <a:t>BSS PE (BPE) </a:t>
            </a:r>
            <a:r>
              <a:rPr lang="en-US" b="1" dirty="0"/>
              <a:t>features </a:t>
            </a:r>
          </a:p>
          <a:p>
            <a:pPr lvl="1">
              <a:buFont typeface="Arial" panose="020B0604020202020204" pitchFamily="34" charset="0"/>
              <a:buChar char="•"/>
            </a:pPr>
            <a:r>
              <a:rPr lang="en-US" i="1" dirty="0"/>
              <a:t>“AP Privacy” Use cases. </a:t>
            </a:r>
            <a:r>
              <a:rPr lang="en-US" dirty="0"/>
              <a:t>Builds on &amp; extends CPE features</a:t>
            </a:r>
          </a:p>
          <a:p>
            <a:pPr lvl="1">
              <a:buFont typeface="Arial" panose="020B0604020202020204" pitchFamily="34" charset="0"/>
              <a:buChar char="•"/>
            </a:pPr>
            <a:r>
              <a:rPr lang="en-US" sz="2000" dirty="0"/>
              <a:t>Prevents id &amp; tracking of entire BSS (BPE AP + associated BPE Clients). </a:t>
            </a:r>
            <a:endParaRPr lang="en-US" sz="2000" i="1" dirty="0"/>
          </a:p>
          <a:p>
            <a:pPr lvl="1">
              <a:buFont typeface="Arial" panose="020B0604020202020204" pitchFamily="34" charset="0"/>
              <a:buChar char="•"/>
            </a:pPr>
            <a:r>
              <a:rPr lang="en-US" dirty="0"/>
              <a:t>Coordinated/managed by</a:t>
            </a:r>
            <a:r>
              <a:rPr lang="en-US" sz="2000" dirty="0"/>
              <a:t> BPE</a:t>
            </a:r>
            <a:r>
              <a:rPr lang="en-US" dirty="0"/>
              <a:t> AP</a:t>
            </a:r>
          </a:p>
          <a:p>
            <a:pPr lvl="1">
              <a:buFont typeface="Arial" panose="020B0604020202020204" pitchFamily="34" charset="0"/>
              <a:buChar char="•"/>
            </a:pPr>
            <a:r>
              <a:rPr lang="en-US" dirty="0"/>
              <a:t>Can a BSS with BSS PE features also support seamless legacy connections? Unclear</a:t>
            </a:r>
          </a:p>
          <a:p>
            <a:pPr lvl="2">
              <a:buFont typeface="Arial" panose="020B0604020202020204" pitchFamily="34" charset="0"/>
              <a:buChar char="•"/>
            </a:pPr>
            <a:r>
              <a:rPr lang="en-US" i="1" dirty="0"/>
              <a:t>Legacy Clients will permit tracking BSS</a:t>
            </a:r>
          </a:p>
          <a:p>
            <a:pPr lvl="2">
              <a:buFont typeface="Arial" panose="020B0604020202020204" pitchFamily="34" charset="0"/>
              <a:buChar char="•"/>
            </a:pPr>
            <a:endParaRPr lang="en-US" b="1" dirty="0"/>
          </a:p>
          <a:p>
            <a:endParaRPr lang="en-US" dirty="0"/>
          </a:p>
        </p:txBody>
      </p:sp>
      <p:sp>
        <p:nvSpPr>
          <p:cNvPr id="4" name="Slide Number Placeholder 3">
            <a:extLst>
              <a:ext uri="{FF2B5EF4-FFF2-40B4-BE49-F238E27FC236}">
                <a16:creationId xmlns:a16="http://schemas.microsoft.com/office/drawing/2014/main" id="{FA1C8CFC-3C90-4CC6-A815-57DB64ED544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B849D53-E4EC-4D55-9712-9C86F03E6EFA}"/>
              </a:ext>
            </a:extLst>
          </p:cNvPr>
          <p:cNvSpPr>
            <a:spLocks noGrp="1"/>
          </p:cNvSpPr>
          <p:nvPr>
            <p:ph type="ftr" idx="14"/>
          </p:nvPr>
        </p:nvSpPr>
        <p:spPr/>
        <p:txBody>
          <a:bodyPr/>
          <a:lstStyle/>
          <a:p>
            <a:r>
              <a:rPr lang="en-GB"/>
              <a:t>Philip Hawkes, Qualcomm</a:t>
            </a:r>
            <a:endParaRPr lang="en-GB" dirty="0"/>
          </a:p>
        </p:txBody>
      </p:sp>
      <p:sp>
        <p:nvSpPr>
          <p:cNvPr id="6" name="Date Placeholder 5">
            <a:extLst>
              <a:ext uri="{FF2B5EF4-FFF2-40B4-BE49-F238E27FC236}">
                <a16:creationId xmlns:a16="http://schemas.microsoft.com/office/drawing/2014/main" id="{1F9D4372-B27B-4E42-8695-02BC5C77AB1F}"/>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496491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B4803-6055-47C2-BD84-1079AFFA4EE6}"/>
              </a:ext>
            </a:extLst>
          </p:cNvPr>
          <p:cNvSpPr>
            <a:spLocks noGrp="1"/>
          </p:cNvSpPr>
          <p:nvPr>
            <p:ph type="title"/>
          </p:nvPr>
        </p:nvSpPr>
        <p:spPr/>
        <p:txBody>
          <a:bodyPr/>
          <a:lstStyle/>
          <a:p>
            <a:r>
              <a:rPr lang="en-US" dirty="0"/>
              <a:t>CPE and BPE Feature Summary</a:t>
            </a:r>
          </a:p>
        </p:txBody>
      </p:sp>
      <p:sp>
        <p:nvSpPr>
          <p:cNvPr id="3" name="Text Placeholder 2">
            <a:extLst>
              <a:ext uri="{FF2B5EF4-FFF2-40B4-BE49-F238E27FC236}">
                <a16:creationId xmlns:a16="http://schemas.microsoft.com/office/drawing/2014/main" id="{0BC2E9C2-F725-44E9-AD9A-198E7D964CAF}"/>
              </a:ext>
            </a:extLst>
          </p:cNvPr>
          <p:cNvSpPr>
            <a:spLocks noGrp="1"/>
          </p:cNvSpPr>
          <p:nvPr>
            <p:ph type="body" idx="1"/>
          </p:nvPr>
        </p:nvSpPr>
        <p:spPr/>
        <p:txBody>
          <a:bodyPr/>
          <a:lstStyle/>
          <a:p>
            <a:pPr algn="ctr"/>
            <a:r>
              <a:rPr lang="en-US" sz="3200" b="1" dirty="0"/>
              <a:t>Client PE (CPE)</a:t>
            </a:r>
          </a:p>
        </p:txBody>
      </p:sp>
      <p:sp>
        <p:nvSpPr>
          <p:cNvPr id="5" name="Text Placeholder 4">
            <a:extLst>
              <a:ext uri="{FF2B5EF4-FFF2-40B4-BE49-F238E27FC236}">
                <a16:creationId xmlns:a16="http://schemas.microsoft.com/office/drawing/2014/main" id="{CB7AFA8C-0A83-4D58-A36F-838ED5F6BBD8}"/>
              </a:ext>
            </a:extLst>
          </p:cNvPr>
          <p:cNvSpPr>
            <a:spLocks noGrp="1"/>
          </p:cNvSpPr>
          <p:nvPr>
            <p:ph type="body" sz="quarter" idx="3"/>
          </p:nvPr>
        </p:nvSpPr>
        <p:spPr>
          <a:xfrm>
            <a:off x="6324600" y="1535113"/>
            <a:ext cx="5389033" cy="639762"/>
          </a:xfrm>
        </p:spPr>
        <p:txBody>
          <a:bodyPr/>
          <a:lstStyle/>
          <a:p>
            <a:pPr algn="ctr"/>
            <a:r>
              <a:rPr lang="en-US" sz="3200" b="1" dirty="0"/>
              <a:t>BSS PE (BPE)</a:t>
            </a:r>
          </a:p>
        </p:txBody>
      </p:sp>
      <p:sp>
        <p:nvSpPr>
          <p:cNvPr id="7" name="Date Placeholder 6">
            <a:extLst>
              <a:ext uri="{FF2B5EF4-FFF2-40B4-BE49-F238E27FC236}">
                <a16:creationId xmlns:a16="http://schemas.microsoft.com/office/drawing/2014/main" id="{E16C15EC-7374-48F6-B8D9-86A399D47723}"/>
              </a:ext>
            </a:extLst>
          </p:cNvPr>
          <p:cNvSpPr>
            <a:spLocks noGrp="1"/>
          </p:cNvSpPr>
          <p:nvPr>
            <p:ph type="dt" idx="10"/>
          </p:nvPr>
        </p:nvSpPr>
        <p:spPr/>
        <p:txBody>
          <a:bodyPr/>
          <a:lstStyle/>
          <a:p>
            <a:r>
              <a:rPr lang="en-US" dirty="0"/>
              <a:t>March 2022</a:t>
            </a:r>
            <a:endParaRPr lang="en-GB" dirty="0"/>
          </a:p>
        </p:txBody>
      </p:sp>
      <p:sp>
        <p:nvSpPr>
          <p:cNvPr id="8" name="Footer Placeholder 7">
            <a:extLst>
              <a:ext uri="{FF2B5EF4-FFF2-40B4-BE49-F238E27FC236}">
                <a16:creationId xmlns:a16="http://schemas.microsoft.com/office/drawing/2014/main" id="{A8DA89BA-36F4-41B8-BA24-25C3A5E8DD31}"/>
              </a:ext>
            </a:extLst>
          </p:cNvPr>
          <p:cNvSpPr>
            <a:spLocks noGrp="1"/>
          </p:cNvSpPr>
          <p:nvPr>
            <p:ph type="ftr" idx="11"/>
          </p:nvPr>
        </p:nvSpPr>
        <p:spPr/>
        <p:txBody>
          <a:bodyPr/>
          <a:lstStyle/>
          <a:p>
            <a:r>
              <a:rPr lang="en-GB"/>
              <a:t>Philip Hawkes, Qualcomm</a:t>
            </a:r>
            <a:endParaRPr lang="en-GB" dirty="0"/>
          </a:p>
        </p:txBody>
      </p:sp>
      <p:sp>
        <p:nvSpPr>
          <p:cNvPr id="9" name="Slide Number Placeholder 8">
            <a:extLst>
              <a:ext uri="{FF2B5EF4-FFF2-40B4-BE49-F238E27FC236}">
                <a16:creationId xmlns:a16="http://schemas.microsoft.com/office/drawing/2014/main" id="{1EE52292-DC35-4156-892C-000FAFC97742}"/>
              </a:ext>
            </a:extLst>
          </p:cNvPr>
          <p:cNvSpPr>
            <a:spLocks noGrp="1"/>
          </p:cNvSpPr>
          <p:nvPr>
            <p:ph type="sldNum" idx="12"/>
          </p:nvPr>
        </p:nvSpPr>
        <p:spPr/>
        <p:txBody>
          <a:bodyPr/>
          <a:lstStyle/>
          <a:p>
            <a:r>
              <a:rPr lang="en-GB"/>
              <a:t>Slide </a:t>
            </a:r>
            <a:fld id="{69B99EC4-A1FB-4C79-B9A5-C1FFD5A90380}" type="slidenum">
              <a:rPr lang="en-GB" smtClean="0"/>
              <a:pPr/>
              <a:t>5</a:t>
            </a:fld>
            <a:endParaRPr lang="en-GB"/>
          </a:p>
        </p:txBody>
      </p:sp>
      <p:graphicFrame>
        <p:nvGraphicFramePr>
          <p:cNvPr id="10" name="Table 10">
            <a:extLst>
              <a:ext uri="{FF2B5EF4-FFF2-40B4-BE49-F238E27FC236}">
                <a16:creationId xmlns:a16="http://schemas.microsoft.com/office/drawing/2014/main" id="{F35324AF-70F1-4486-83A3-58BAB4484FE7}"/>
              </a:ext>
            </a:extLst>
          </p:cNvPr>
          <p:cNvGraphicFramePr>
            <a:graphicFrameLocks noGrp="1"/>
          </p:cNvGraphicFramePr>
          <p:nvPr>
            <p:extLst>
              <p:ext uri="{D42A27DB-BD31-4B8C-83A1-F6EECF244321}">
                <p14:modId xmlns:p14="http://schemas.microsoft.com/office/powerpoint/2010/main" val="1123565902"/>
              </p:ext>
            </p:extLst>
          </p:nvPr>
        </p:nvGraphicFramePr>
        <p:xfrm>
          <a:off x="228600" y="2292350"/>
          <a:ext cx="5410200" cy="2298192"/>
        </p:xfrm>
        <a:graphic>
          <a:graphicData uri="http://schemas.openxmlformats.org/drawingml/2006/table">
            <a:tbl>
              <a:tblPr firstRow="1" bandRow="1">
                <a:tableStyleId>{5940675A-B579-460E-94D1-54222C63F5DA}</a:tableStyleId>
              </a:tblPr>
              <a:tblGrid>
                <a:gridCol w="990600">
                  <a:extLst>
                    <a:ext uri="{9D8B030D-6E8A-4147-A177-3AD203B41FA5}">
                      <a16:colId xmlns:a16="http://schemas.microsoft.com/office/drawing/2014/main" val="3786054302"/>
                    </a:ext>
                  </a:extLst>
                </a:gridCol>
                <a:gridCol w="3886200">
                  <a:extLst>
                    <a:ext uri="{9D8B030D-6E8A-4147-A177-3AD203B41FA5}">
                      <a16:colId xmlns:a16="http://schemas.microsoft.com/office/drawing/2014/main" val="1401832591"/>
                    </a:ext>
                  </a:extLst>
                </a:gridCol>
                <a:gridCol w="533400">
                  <a:extLst>
                    <a:ext uri="{9D8B030D-6E8A-4147-A177-3AD203B41FA5}">
                      <a16:colId xmlns:a16="http://schemas.microsoft.com/office/drawing/2014/main" val="647621714"/>
                    </a:ext>
                  </a:extLst>
                </a:gridCol>
              </a:tblGrid>
              <a:tr h="208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Feature ID</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Client PE (CPE)  Features</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Issue</a:t>
                      </a:r>
                    </a:p>
                  </a:txBody>
                  <a:tcPr marL="45720" marR="45720"/>
                </a:tc>
                <a:extLst>
                  <a:ext uri="{0D108BD9-81ED-4DB2-BD59-A6C34878D82A}">
                    <a16:rowId xmlns:a16="http://schemas.microsoft.com/office/drawing/2014/main" val="1547172817"/>
                  </a:ext>
                </a:extLst>
              </a:tr>
              <a:tr h="208383">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1" kern="1200" dirty="0">
                          <a:solidFill>
                            <a:schemeClr val="tx1"/>
                          </a:solidFill>
                          <a:latin typeface="+mn-lt"/>
                          <a:ea typeface="+mn-ea"/>
                          <a:cs typeface="+mn-cs"/>
                        </a:rPr>
                        <a:t>CPE-A</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SAE password ID &amp; PMKID obfuscation</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I1, I5</a:t>
                      </a:r>
                    </a:p>
                  </a:txBody>
                  <a:tcPr marL="45720" marR="45720"/>
                </a:tc>
                <a:extLst>
                  <a:ext uri="{0D108BD9-81ED-4DB2-BD59-A6C34878D82A}">
                    <a16:rowId xmlns:a16="http://schemas.microsoft.com/office/drawing/2014/main" val="4223213400"/>
                  </a:ext>
                </a:extLst>
              </a:tr>
              <a:tr h="500119">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Times New Roman"/>
                          <a:ea typeface="MS Gothic"/>
                          <a:cs typeface="+mn-cs"/>
                        </a:rPr>
                        <a:t>CPE-B</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Client Fingerprinting resistance</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kern="1200" dirty="0">
                          <a:solidFill>
                            <a:schemeClr val="tx1"/>
                          </a:solidFill>
                          <a:latin typeface="+mn-lt"/>
                          <a:ea typeface="+mn-ea"/>
                          <a:cs typeface="+mn-cs"/>
                        </a:rPr>
                        <a:t>Minimal IE in Probe Request. </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kern="1200" dirty="0">
                          <a:solidFill>
                            <a:schemeClr val="tx1"/>
                          </a:solidFill>
                          <a:latin typeface="+mn-lt"/>
                          <a:ea typeface="+mn-ea"/>
                          <a:cs typeface="+mn-cs"/>
                        </a:rPr>
                        <a:t>(Re)Assoc Request/Response encrypted</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I2</a:t>
                      </a:r>
                    </a:p>
                  </a:txBody>
                  <a:tcPr marL="45720" marR="45720"/>
                </a:tc>
                <a:extLst>
                  <a:ext uri="{0D108BD9-81ED-4DB2-BD59-A6C34878D82A}">
                    <a16:rowId xmlns:a16="http://schemas.microsoft.com/office/drawing/2014/main" val="2953137064"/>
                  </a:ext>
                </a:extLst>
              </a:tr>
              <a:tr h="118618">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Times New Roman"/>
                          <a:ea typeface="MS Gothic"/>
                          <a:cs typeface="+mn-cs"/>
                        </a:rPr>
                        <a:t>CPE-C</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0" kern="1200" dirty="0">
                          <a:solidFill>
                            <a:schemeClr val="tx1"/>
                          </a:solidFill>
                          <a:effectLst/>
                          <a:latin typeface="+mn-lt"/>
                          <a:ea typeface="+mn-ea"/>
                          <a:cs typeface="+mn-cs"/>
                        </a:rPr>
                        <a:t>Client OTA MAC Address (TA/RA) randomization</a:t>
                      </a:r>
                      <a:endParaRPr lang="en-US" sz="1400" kern="1200" dirty="0">
                        <a:solidFill>
                          <a:schemeClr val="tx1"/>
                        </a:solidFill>
                        <a:latin typeface="+mn-lt"/>
                        <a:ea typeface="+mn-ea"/>
                        <a:cs typeface="+mn-cs"/>
                      </a:endParaRP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kern="1200" dirty="0">
                          <a:solidFill>
                            <a:schemeClr val="tx1"/>
                          </a:solidFill>
                          <a:latin typeface="+mn-lt"/>
                          <a:ea typeface="+mn-ea"/>
                          <a:cs typeface="+mn-cs"/>
                        </a:rPr>
                        <a:t>Simultaneously change AID, SN &amp; PN (both directions)</a:t>
                      </a:r>
                      <a:endParaRPr lang="en-US" sz="1400" b="0" i="1" kern="1200" dirty="0">
                        <a:solidFill>
                          <a:schemeClr val="tx1"/>
                        </a:solidFill>
                        <a:effectLst/>
                        <a:latin typeface="+mn-lt"/>
                        <a:ea typeface="+mn-ea"/>
                        <a:cs typeface="+mn-cs"/>
                      </a:endParaRP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I3</a:t>
                      </a:r>
                    </a:p>
                  </a:txBody>
                  <a:tcPr marL="45720" marR="45720"/>
                </a:tc>
                <a:extLst>
                  <a:ext uri="{0D108BD9-81ED-4DB2-BD59-A6C34878D82A}">
                    <a16:rowId xmlns:a16="http://schemas.microsoft.com/office/drawing/2014/main" val="3200990669"/>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Times New Roman"/>
                          <a:ea typeface="MS Gothic"/>
                          <a:cs typeface="+mn-cs"/>
                        </a:rPr>
                        <a:t>CPE-D</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Private Client DS MAC Addresses</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I3</a:t>
                      </a:r>
                    </a:p>
                  </a:txBody>
                  <a:tcPr marL="45720" marR="45720"/>
                </a:tc>
                <a:extLst>
                  <a:ext uri="{0D108BD9-81ED-4DB2-BD59-A6C34878D82A}">
                    <a16:rowId xmlns:a16="http://schemas.microsoft.com/office/drawing/2014/main" val="2549492248"/>
                  </a:ext>
                </a:extLst>
              </a:tr>
              <a:tr h="208383">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Times New Roman"/>
                          <a:ea typeface="MS Gothic"/>
                          <a:cs typeface="+mn-cs"/>
                        </a:rPr>
                        <a:t>CPE-E</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SA/DA </a:t>
                      </a:r>
                      <a:r>
                        <a:rPr lang="en-US" sz="1400" b="0" dirty="0"/>
                        <a:t>Obfuscation</a:t>
                      </a:r>
                      <a:endParaRPr lang="en-US" sz="1400" b="0" kern="1200" dirty="0">
                        <a:solidFill>
                          <a:schemeClr val="tx1"/>
                        </a:solidFill>
                        <a:latin typeface="+mn-lt"/>
                        <a:ea typeface="+mn-ea"/>
                        <a:cs typeface="+mn-cs"/>
                      </a:endParaRP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I4</a:t>
                      </a:r>
                    </a:p>
                  </a:txBody>
                  <a:tcPr marL="45720" marR="45720"/>
                </a:tc>
                <a:extLst>
                  <a:ext uri="{0D108BD9-81ED-4DB2-BD59-A6C34878D82A}">
                    <a16:rowId xmlns:a16="http://schemas.microsoft.com/office/drawing/2014/main" val="1222973765"/>
                  </a:ext>
                </a:extLst>
              </a:tr>
            </a:tbl>
          </a:graphicData>
        </a:graphic>
      </p:graphicFrame>
      <p:graphicFrame>
        <p:nvGraphicFramePr>
          <p:cNvPr id="11" name="Table 10">
            <a:extLst>
              <a:ext uri="{FF2B5EF4-FFF2-40B4-BE49-F238E27FC236}">
                <a16:creationId xmlns:a16="http://schemas.microsoft.com/office/drawing/2014/main" id="{73BF01C8-1CB6-4856-A8F7-D94286E517E7}"/>
              </a:ext>
            </a:extLst>
          </p:cNvPr>
          <p:cNvGraphicFramePr>
            <a:graphicFrameLocks noGrp="1"/>
          </p:cNvGraphicFramePr>
          <p:nvPr>
            <p:extLst>
              <p:ext uri="{D42A27DB-BD31-4B8C-83A1-F6EECF244321}">
                <p14:modId xmlns:p14="http://schemas.microsoft.com/office/powerpoint/2010/main" val="574876823"/>
              </p:ext>
            </p:extLst>
          </p:nvPr>
        </p:nvGraphicFramePr>
        <p:xfrm>
          <a:off x="5793318" y="2292350"/>
          <a:ext cx="6172200" cy="2127504"/>
        </p:xfrm>
        <a:graphic>
          <a:graphicData uri="http://schemas.openxmlformats.org/drawingml/2006/table">
            <a:tbl>
              <a:tblPr firstRow="1" bandRow="1">
                <a:tableStyleId>{5940675A-B579-460E-94D1-54222C63F5DA}</a:tableStyleId>
              </a:tblPr>
              <a:tblGrid>
                <a:gridCol w="990600">
                  <a:extLst>
                    <a:ext uri="{9D8B030D-6E8A-4147-A177-3AD203B41FA5}">
                      <a16:colId xmlns:a16="http://schemas.microsoft.com/office/drawing/2014/main" val="1034765805"/>
                    </a:ext>
                  </a:extLst>
                </a:gridCol>
                <a:gridCol w="4648200">
                  <a:extLst>
                    <a:ext uri="{9D8B030D-6E8A-4147-A177-3AD203B41FA5}">
                      <a16:colId xmlns:a16="http://schemas.microsoft.com/office/drawing/2014/main" val="1401832591"/>
                    </a:ext>
                  </a:extLst>
                </a:gridCol>
                <a:gridCol w="533400">
                  <a:extLst>
                    <a:ext uri="{9D8B030D-6E8A-4147-A177-3AD203B41FA5}">
                      <a16:colId xmlns:a16="http://schemas.microsoft.com/office/drawing/2014/main" val="647621714"/>
                    </a:ext>
                  </a:extLst>
                </a:gridCol>
              </a:tblGrid>
              <a:tr h="1782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Feature ID</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BSS PE (BPE) Feature</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Issue</a:t>
                      </a:r>
                    </a:p>
                  </a:txBody>
                  <a:tcPr marL="45720" marR="45720"/>
                </a:tc>
                <a:extLst>
                  <a:ext uri="{0D108BD9-81ED-4DB2-BD59-A6C34878D82A}">
                    <a16:rowId xmlns:a16="http://schemas.microsoft.com/office/drawing/2014/main" val="3238238228"/>
                  </a:ext>
                </a:extLst>
              </a:tr>
              <a:tr h="194087">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1" kern="1200" dirty="0">
                          <a:solidFill>
                            <a:schemeClr val="tx1"/>
                          </a:solidFill>
                          <a:latin typeface="+mn-lt"/>
                          <a:ea typeface="+mn-ea"/>
                          <a:cs typeface="+mn-cs"/>
                        </a:rPr>
                        <a:t>BPE-A</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SSID, SAE password ID &amp; PMK obfuscation</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0" kern="1200" dirty="0">
                          <a:solidFill>
                            <a:schemeClr val="tx1"/>
                          </a:solidFill>
                          <a:effectLst/>
                          <a:latin typeface="+mn-lt"/>
                          <a:ea typeface="+mn-ea"/>
                          <a:cs typeface="+mn-cs"/>
                        </a:rPr>
                        <a:t>I6</a:t>
                      </a:r>
                    </a:p>
                  </a:txBody>
                  <a:tcPr marL="45720" marR="45720"/>
                </a:tc>
                <a:extLst>
                  <a:ext uri="{0D108BD9-81ED-4DB2-BD59-A6C34878D82A}">
                    <a16:rowId xmlns:a16="http://schemas.microsoft.com/office/drawing/2014/main" val="4223213400"/>
                  </a:ext>
                </a:extLst>
              </a:tr>
              <a:tr h="427787">
                <a:tc>
                  <a:txBody>
                    <a:bodyPr/>
                    <a:lstStyle/>
                    <a:p>
                      <a:pPr marL="0" marR="0" lvl="0" indent="0" algn="l" defTabSz="914400" rtl="0" eaLnBrk="1" fontAlgn="auto" latinLnBrk="0" hangingPunct="1">
                        <a:lnSpc>
                          <a:spcPct val="80000"/>
                        </a:lnSpc>
                        <a:spcBef>
                          <a:spcPts val="0"/>
                        </a:spcBef>
                        <a:spcAft>
                          <a:spcPts val="0"/>
                        </a:spcAft>
                        <a:buClrTx/>
                        <a:buSzTx/>
                        <a:buFont typeface="Arial" panose="020B0604020202020204" pitchFamily="34" charset="0"/>
                        <a:buNone/>
                        <a:tabLst/>
                        <a:defRPr/>
                      </a:pPr>
                      <a:r>
                        <a:rPr lang="en-US" sz="1400" b="1" i="0" kern="1200" dirty="0">
                          <a:solidFill>
                            <a:schemeClr val="tx1"/>
                          </a:solidFill>
                          <a:latin typeface="+mn-lt"/>
                          <a:ea typeface="+mn-ea"/>
                          <a:cs typeface="+mn-cs"/>
                        </a:rPr>
                        <a:t>BPE-B</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AP Fingerprinting resistance</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kern="1200" dirty="0">
                          <a:solidFill>
                            <a:schemeClr val="tx1"/>
                          </a:solidFill>
                          <a:latin typeface="+mn-lt"/>
                          <a:ea typeface="+mn-ea"/>
                          <a:cs typeface="+mn-cs"/>
                        </a:rPr>
                        <a:t>Minimal IE in Beacon and Probe Response. </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kern="1200" dirty="0">
                          <a:solidFill>
                            <a:schemeClr val="tx1"/>
                          </a:solidFill>
                          <a:latin typeface="+mn-lt"/>
                          <a:ea typeface="+mn-ea"/>
                          <a:cs typeface="+mn-cs"/>
                        </a:rPr>
                        <a:t>(Re)Assoc Response encrypted</a:t>
                      </a:r>
                      <a:endParaRPr lang="en-US" sz="1400" i="1" kern="1200" dirty="0">
                        <a:solidFill>
                          <a:schemeClr val="tx1"/>
                        </a:solidFill>
                        <a:latin typeface="+mn-lt"/>
                        <a:ea typeface="+mn-ea"/>
                        <a:cs typeface="+mn-cs"/>
                      </a:endParaRP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0" kern="1200" dirty="0">
                          <a:solidFill>
                            <a:schemeClr val="tx1"/>
                          </a:solidFill>
                          <a:effectLst/>
                          <a:latin typeface="+mn-lt"/>
                          <a:ea typeface="+mn-ea"/>
                          <a:cs typeface="+mn-cs"/>
                        </a:rPr>
                        <a:t>I2, I6</a:t>
                      </a:r>
                    </a:p>
                  </a:txBody>
                  <a:tcPr marL="45720" marR="45720"/>
                </a:tc>
                <a:extLst>
                  <a:ext uri="{0D108BD9-81ED-4DB2-BD59-A6C34878D82A}">
                    <a16:rowId xmlns:a16="http://schemas.microsoft.com/office/drawing/2014/main" val="2953137064"/>
                  </a:ext>
                </a:extLst>
              </a:tr>
              <a:tr h="118618">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1" i="0" kern="1200" dirty="0">
                          <a:solidFill>
                            <a:schemeClr val="tx1"/>
                          </a:solidFill>
                          <a:latin typeface="+mn-lt"/>
                          <a:ea typeface="+mn-ea"/>
                          <a:cs typeface="+mn-cs"/>
                        </a:rPr>
                        <a:t>BPE-C</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BSSID </a:t>
                      </a:r>
                      <a:r>
                        <a:rPr lang="en-US" sz="1400" b="0" kern="1200" dirty="0">
                          <a:solidFill>
                            <a:schemeClr val="tx1"/>
                          </a:solidFill>
                          <a:effectLst/>
                          <a:latin typeface="+mn-lt"/>
                          <a:ea typeface="+mn-ea"/>
                          <a:cs typeface="+mn-cs"/>
                        </a:rPr>
                        <a:t>(TA/RA) </a:t>
                      </a:r>
                      <a:r>
                        <a:rPr lang="en-US" sz="1400" kern="1200" dirty="0">
                          <a:solidFill>
                            <a:schemeClr val="tx1"/>
                          </a:solidFill>
                          <a:latin typeface="+mn-lt"/>
                          <a:ea typeface="+mn-ea"/>
                          <a:cs typeface="+mn-cs"/>
                        </a:rPr>
                        <a:t>Randomization</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kern="1200" dirty="0">
                          <a:solidFill>
                            <a:schemeClr val="tx1"/>
                          </a:solidFill>
                          <a:latin typeface="+mn-lt"/>
                          <a:ea typeface="+mn-ea"/>
                          <a:cs typeface="+mn-cs"/>
                        </a:rPr>
                        <a:t>Simultaneously change AID, SN &amp; PN (both directions)</a:t>
                      </a:r>
                      <a:endParaRPr lang="en-US" sz="1400" b="0" i="1" kern="1200" dirty="0">
                        <a:solidFill>
                          <a:schemeClr val="tx1"/>
                        </a:solidFill>
                        <a:effectLst/>
                        <a:latin typeface="+mn-lt"/>
                        <a:ea typeface="+mn-ea"/>
                        <a:cs typeface="+mn-cs"/>
                      </a:endParaRP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I6, I7</a:t>
                      </a:r>
                    </a:p>
                  </a:txBody>
                  <a:tcPr marL="45720" marR="45720"/>
                </a:tc>
                <a:extLst>
                  <a:ext uri="{0D108BD9-81ED-4DB2-BD59-A6C34878D82A}">
                    <a16:rowId xmlns:a16="http://schemas.microsoft.com/office/drawing/2014/main" val="3608898976"/>
                  </a:ext>
                </a:extLst>
              </a:tr>
              <a:tr h="171659">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1" i="0" kern="1200" dirty="0">
                          <a:solidFill>
                            <a:schemeClr val="tx1"/>
                          </a:solidFill>
                          <a:latin typeface="+mn-lt"/>
                          <a:ea typeface="+mn-ea"/>
                          <a:cs typeface="+mn-cs"/>
                        </a:rPr>
                        <a:t>BPE-D</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Private AP DS MAC Address</a:t>
                      </a:r>
                      <a:endParaRPr lang="en-US" sz="1400" i="1" kern="1200" dirty="0">
                        <a:solidFill>
                          <a:schemeClr val="tx1"/>
                        </a:solidFill>
                        <a:latin typeface="+mn-lt"/>
                        <a:ea typeface="+mn-ea"/>
                        <a:cs typeface="+mn-cs"/>
                      </a:endParaRP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I6</a:t>
                      </a:r>
                    </a:p>
                  </a:txBody>
                  <a:tcPr marL="45720" marR="45720"/>
                </a:tc>
                <a:extLst>
                  <a:ext uri="{0D108BD9-81ED-4DB2-BD59-A6C34878D82A}">
                    <a16:rowId xmlns:a16="http://schemas.microsoft.com/office/drawing/2014/main" val="3314748455"/>
                  </a:ext>
                </a:extLst>
              </a:tr>
              <a:tr h="18483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1" i="0" kern="1200" dirty="0">
                          <a:solidFill>
                            <a:schemeClr val="tx1"/>
                          </a:solidFill>
                          <a:latin typeface="+mn-lt"/>
                          <a:ea typeface="+mn-ea"/>
                          <a:cs typeface="+mn-cs"/>
                        </a:rPr>
                        <a:t>BPE-E</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SA/DA hidden OTA</a:t>
                      </a:r>
                      <a:endParaRPr lang="en-US" sz="1400" i="1" kern="1200" dirty="0">
                        <a:solidFill>
                          <a:schemeClr val="tx1"/>
                        </a:solidFill>
                        <a:latin typeface="+mn-lt"/>
                        <a:ea typeface="+mn-ea"/>
                        <a:cs typeface="+mn-cs"/>
                      </a:endParaRP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I6</a:t>
                      </a:r>
                    </a:p>
                  </a:txBody>
                  <a:tcPr marL="45720" marR="45720"/>
                </a:tc>
                <a:extLst>
                  <a:ext uri="{0D108BD9-81ED-4DB2-BD59-A6C34878D82A}">
                    <a16:rowId xmlns:a16="http://schemas.microsoft.com/office/drawing/2014/main" val="706498311"/>
                  </a:ext>
                </a:extLst>
              </a:tr>
            </a:tbl>
          </a:graphicData>
        </a:graphic>
      </p:graphicFrame>
      <p:sp>
        <p:nvSpPr>
          <p:cNvPr id="16" name="TextBox 15">
            <a:extLst>
              <a:ext uri="{FF2B5EF4-FFF2-40B4-BE49-F238E27FC236}">
                <a16:creationId xmlns:a16="http://schemas.microsoft.com/office/drawing/2014/main" id="{715C3B75-0F79-41FB-A65E-47E1903F5A49}"/>
              </a:ext>
            </a:extLst>
          </p:cNvPr>
          <p:cNvSpPr txBox="1"/>
          <p:nvPr/>
        </p:nvSpPr>
        <p:spPr>
          <a:xfrm>
            <a:off x="533400" y="4724400"/>
            <a:ext cx="3797835" cy="1421928"/>
          </a:xfrm>
          <a:prstGeom prst="rect">
            <a:avLst/>
          </a:prstGeom>
          <a:noFill/>
        </p:spPr>
        <p:txBody>
          <a:bodyPr wrap="none" rtlCol="0">
            <a:spAutoFit/>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kern="1200" dirty="0" err="1">
                <a:solidFill>
                  <a:schemeClr val="tx1"/>
                </a:solidFill>
                <a:latin typeface="+mn-lt"/>
                <a:ea typeface="+mn-ea"/>
                <a:cs typeface="+mn-cs"/>
              </a:rPr>
              <a:t>TGbi</a:t>
            </a:r>
            <a:r>
              <a:rPr lang="en-US" sz="1200" u="sng" kern="1200" dirty="0">
                <a:solidFill>
                  <a:schemeClr val="tx1"/>
                </a:solidFill>
                <a:latin typeface="+mn-lt"/>
                <a:ea typeface="+mn-ea"/>
                <a:cs typeface="+mn-cs"/>
              </a:rPr>
              <a:t> Proposed Issues </a:t>
            </a:r>
            <a:r>
              <a:rPr lang="en-US" sz="1200" b="1" u="sng" kern="1200" dirty="0">
                <a:solidFill>
                  <a:schemeClr val="tx1"/>
                </a:solidFill>
                <a:latin typeface="+mn-lt"/>
                <a:ea typeface="+mn-ea"/>
                <a:cs typeface="+mn-cs"/>
              </a:rPr>
              <a:t>[1]</a:t>
            </a:r>
          </a:p>
          <a:p>
            <a:pPr marL="0" marR="0" lvl="0" indent="0" algn="l" defTabSz="914400" rtl="0" eaLnBrk="1" fontAlgn="auto" latinLnBrk="0" hangingPunct="1">
              <a:lnSpc>
                <a:spcPct val="80000"/>
              </a:lnSpc>
              <a:spcBef>
                <a:spcPts val="0"/>
              </a:spcBef>
              <a:spcAft>
                <a:spcPts val="0"/>
              </a:spcAft>
              <a:buClrTx/>
              <a:buSzTx/>
              <a:buFontTx/>
              <a:buNone/>
              <a:tabLst/>
              <a:defRPr/>
            </a:pPr>
            <a:r>
              <a:rPr lang="en-US" sz="1200" kern="1200" dirty="0">
                <a:solidFill>
                  <a:schemeClr val="tx1"/>
                </a:solidFill>
                <a:latin typeface="+mn-lt"/>
                <a:ea typeface="+mn-ea"/>
                <a:cs typeface="+mn-cs"/>
              </a:rPr>
              <a:t>I1: Protecting Password Identifiers</a:t>
            </a:r>
          </a:p>
          <a:p>
            <a:pPr defTabSz="914400" eaLnBrk="1" fontAlgn="auto" hangingPunct="1">
              <a:lnSpc>
                <a:spcPct val="80000"/>
              </a:lnSpc>
              <a:spcBef>
                <a:spcPts val="0"/>
              </a:spcBef>
              <a:spcAft>
                <a:spcPts val="0"/>
              </a:spcAft>
              <a:buClrTx/>
              <a:buSzTx/>
              <a:defRPr/>
            </a:pPr>
            <a:r>
              <a:rPr lang="en-US" sz="1200" kern="1200" dirty="0">
                <a:solidFill>
                  <a:schemeClr val="tx1"/>
                </a:solidFill>
                <a:latin typeface="+mn-lt"/>
                <a:ea typeface="+mn-ea"/>
                <a:cs typeface="+mn-cs"/>
              </a:rPr>
              <a:t>I2: Avoid Element Fingerprint</a:t>
            </a:r>
          </a:p>
          <a:p>
            <a:pPr defTabSz="914400" eaLnBrk="1" fontAlgn="auto" hangingPunct="1">
              <a:lnSpc>
                <a:spcPct val="80000"/>
              </a:lnSpc>
              <a:spcBef>
                <a:spcPts val="0"/>
              </a:spcBef>
              <a:spcAft>
                <a:spcPts val="0"/>
              </a:spcAft>
              <a:buClrTx/>
              <a:buSzTx/>
              <a:defRPr/>
            </a:pPr>
            <a:r>
              <a:rPr lang="en-US" sz="1200" b="0" dirty="0">
                <a:solidFill>
                  <a:schemeClr val="tx1"/>
                </a:solidFill>
                <a:effectLst/>
              </a:rPr>
              <a:t>I3</a:t>
            </a:r>
            <a:r>
              <a:rPr lang="en-US" sz="1200" b="0" dirty="0">
                <a:solidFill>
                  <a:schemeClr val="tx1">
                    <a:lumMod val="85000"/>
                    <a:lumOff val="15000"/>
                  </a:schemeClr>
                </a:solidFill>
                <a:effectLst/>
              </a:rPr>
              <a:t>: </a:t>
            </a:r>
            <a:r>
              <a:rPr lang="en-US" sz="1200" dirty="0">
                <a:solidFill>
                  <a:schemeClr val="tx1">
                    <a:lumMod val="85000"/>
                    <a:lumOff val="15000"/>
                  </a:schemeClr>
                </a:solidFill>
              </a:rPr>
              <a:t>STA MAC address persistence within an ES</a:t>
            </a:r>
            <a:r>
              <a:rPr lang="en-US" sz="1200" dirty="0"/>
              <a:t>S</a:t>
            </a:r>
          </a:p>
          <a:p>
            <a:pPr marL="0" marR="0" lvl="0" indent="0" algn="l" defTabSz="914400" rtl="0" eaLnBrk="1" fontAlgn="auto" latinLnBrk="0" hangingPunct="1">
              <a:lnSpc>
                <a:spcPct val="80000"/>
              </a:lnSpc>
              <a:spcBef>
                <a:spcPts val="0"/>
              </a:spcBef>
              <a:spcAft>
                <a:spcPts val="0"/>
              </a:spcAft>
              <a:buClrTx/>
              <a:buSzTx/>
              <a:buFontTx/>
              <a:buNone/>
              <a:tabLst/>
              <a:defRPr/>
            </a:pPr>
            <a:r>
              <a:rPr lang="en-US" sz="1200" kern="1200" dirty="0">
                <a:solidFill>
                  <a:schemeClr val="tx1"/>
                </a:solidFill>
                <a:latin typeface="+mn-lt"/>
                <a:ea typeface="+mn-ea"/>
                <a:cs typeface="+mn-cs"/>
              </a:rPr>
              <a:t>I4: Tracking SA &amp; DA OTA</a:t>
            </a:r>
          </a:p>
          <a:p>
            <a:pPr marL="0" marR="0" lvl="0" indent="0" algn="l" defTabSz="914400" rtl="0" eaLnBrk="1" fontAlgn="auto" latinLnBrk="0" hangingPunct="1">
              <a:lnSpc>
                <a:spcPct val="80000"/>
              </a:lnSpc>
              <a:spcBef>
                <a:spcPts val="0"/>
              </a:spcBef>
              <a:spcAft>
                <a:spcPts val="0"/>
              </a:spcAft>
              <a:buClrTx/>
              <a:buSzTx/>
              <a:buFontTx/>
              <a:buNone/>
              <a:tabLst/>
              <a:defRPr/>
            </a:pPr>
            <a:r>
              <a:rPr lang="en-US" sz="1200" kern="1200" dirty="0">
                <a:solidFill>
                  <a:schemeClr val="tx1"/>
                </a:solidFill>
                <a:latin typeface="+mn-lt"/>
                <a:ea typeface="+mn-ea"/>
                <a:cs typeface="+mn-cs"/>
              </a:rPr>
              <a:t>I5: Protecting authentication identifiers and key identifiers</a:t>
            </a:r>
          </a:p>
          <a:p>
            <a:pPr defTabSz="914400" eaLnBrk="1" fontAlgn="auto" hangingPunct="1">
              <a:lnSpc>
                <a:spcPct val="80000"/>
              </a:lnSpc>
              <a:spcBef>
                <a:spcPts val="0"/>
              </a:spcBef>
              <a:spcAft>
                <a:spcPts val="0"/>
              </a:spcAft>
              <a:buClrTx/>
              <a:buSzTx/>
              <a:defRPr/>
            </a:pPr>
            <a:r>
              <a:rPr lang="en-US" sz="1200" b="0" kern="1200" dirty="0">
                <a:solidFill>
                  <a:schemeClr val="tx1"/>
                </a:solidFill>
                <a:effectLst/>
                <a:latin typeface="+mn-lt"/>
                <a:ea typeface="+mn-ea"/>
                <a:cs typeface="+mn-cs"/>
              </a:rPr>
              <a:t>I6: Mobile AP Privacy</a:t>
            </a:r>
          </a:p>
          <a:p>
            <a:pPr defTabSz="914400" eaLnBrk="1" fontAlgn="auto" hangingPunct="1">
              <a:lnSpc>
                <a:spcPct val="80000"/>
              </a:lnSpc>
              <a:spcBef>
                <a:spcPts val="0"/>
              </a:spcBef>
              <a:spcAft>
                <a:spcPts val="0"/>
              </a:spcAft>
              <a:buClrTx/>
              <a:buSzTx/>
              <a:defRPr/>
            </a:pPr>
            <a:r>
              <a:rPr lang="en-US" sz="1200" dirty="0">
                <a:solidFill>
                  <a:schemeClr val="tx1"/>
                </a:solidFill>
                <a:latin typeface="+mn-lt"/>
                <a:ea typeface="+mn-ea"/>
              </a:rPr>
              <a:t>I7: Protecting behavioral fingerprinting while associated </a:t>
            </a:r>
          </a:p>
          <a:p>
            <a:pPr defTabSz="914400" eaLnBrk="1" fontAlgn="auto" hangingPunct="1">
              <a:lnSpc>
                <a:spcPct val="80000"/>
              </a:lnSpc>
              <a:spcBef>
                <a:spcPts val="0"/>
              </a:spcBef>
              <a:spcAft>
                <a:spcPts val="0"/>
              </a:spcAft>
              <a:buClrTx/>
              <a:buSzTx/>
              <a:defRPr/>
            </a:pPr>
            <a:r>
              <a:rPr lang="en-US" sz="1200" b="0" kern="1200" dirty="0">
                <a:solidFill>
                  <a:schemeClr val="tx1"/>
                </a:solidFill>
                <a:effectLst/>
                <a:latin typeface="+mn-lt"/>
                <a:ea typeface="+mn-ea"/>
                <a:cs typeface="+mn-cs"/>
              </a:rPr>
              <a:t>I8: PHY/RF related privacy</a:t>
            </a:r>
          </a:p>
        </p:txBody>
      </p:sp>
    </p:spTree>
    <p:extLst>
      <p:ext uri="{BB962C8B-B14F-4D97-AF65-F5344CB8AC3E}">
        <p14:creationId xmlns:p14="http://schemas.microsoft.com/office/powerpoint/2010/main" val="1462112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16EFE-9431-4B71-B0A5-E1250B74AA67}"/>
              </a:ext>
            </a:extLst>
          </p:cNvPr>
          <p:cNvSpPr>
            <a:spLocks noGrp="1"/>
          </p:cNvSpPr>
          <p:nvPr>
            <p:ph type="title"/>
          </p:nvPr>
        </p:nvSpPr>
        <p:spPr/>
        <p:txBody>
          <a:bodyPr/>
          <a:lstStyle/>
          <a:p>
            <a:r>
              <a:rPr lang="en-US" dirty="0"/>
              <a:t>Client PE Feature Requirements</a:t>
            </a:r>
          </a:p>
        </p:txBody>
      </p:sp>
      <p:sp>
        <p:nvSpPr>
          <p:cNvPr id="3" name="Text Placeholder 2">
            <a:extLst>
              <a:ext uri="{FF2B5EF4-FFF2-40B4-BE49-F238E27FC236}">
                <a16:creationId xmlns:a16="http://schemas.microsoft.com/office/drawing/2014/main" id="{25465D48-5799-484B-B208-52D9625CD846}"/>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B54A5F5-E5AD-4949-93D7-8C4221143584}"/>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A79D8D67-7A19-446C-B8EC-22008DBA616B}"/>
              </a:ext>
            </a:extLst>
          </p:cNvPr>
          <p:cNvSpPr>
            <a:spLocks noGrp="1"/>
          </p:cNvSpPr>
          <p:nvPr>
            <p:ph type="ftr" idx="11"/>
          </p:nvPr>
        </p:nvSpPr>
        <p:spPr/>
        <p:txBody>
          <a:bodyPr/>
          <a:lstStyle/>
          <a:p>
            <a:r>
              <a:rPr lang="en-GB"/>
              <a:t>Philip Hawkes, Qualcomm</a:t>
            </a:r>
            <a:endParaRPr lang="en-GB" dirty="0"/>
          </a:p>
        </p:txBody>
      </p:sp>
      <p:sp>
        <p:nvSpPr>
          <p:cNvPr id="6" name="Slide Number Placeholder 5">
            <a:extLst>
              <a:ext uri="{FF2B5EF4-FFF2-40B4-BE49-F238E27FC236}">
                <a16:creationId xmlns:a16="http://schemas.microsoft.com/office/drawing/2014/main" id="{617984A0-A224-4F9B-A284-09EFBEEAC558}"/>
              </a:ext>
            </a:extLst>
          </p:cNvPr>
          <p:cNvSpPr>
            <a:spLocks noGrp="1"/>
          </p:cNvSpPr>
          <p:nvPr>
            <p:ph type="sldNum" idx="12"/>
          </p:nvPr>
        </p:nvSpPr>
        <p:spPr/>
        <p:txBody>
          <a:bodyPr/>
          <a:lstStyle/>
          <a:p>
            <a:r>
              <a:rPr lang="en-GB"/>
              <a:t>Slide </a:t>
            </a:r>
            <a:fld id="{3ABCC52B-A3F7-440B-BBF2-55191E6E7773}" type="slidenum">
              <a:rPr lang="en-GB" smtClean="0"/>
              <a:pPr/>
              <a:t>6</a:t>
            </a:fld>
            <a:endParaRPr lang="en-GB"/>
          </a:p>
        </p:txBody>
      </p:sp>
    </p:spTree>
    <p:extLst>
      <p:ext uri="{BB962C8B-B14F-4D97-AF65-F5344CB8AC3E}">
        <p14:creationId xmlns:p14="http://schemas.microsoft.com/office/powerpoint/2010/main" val="3224409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Feature CPE-A (1/2): SAE password ID obfuscation</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p:txBody>
          <a:bodyPr>
            <a:normAutofit/>
          </a:bodyPr>
          <a:lstStyle/>
          <a:p>
            <a:pPr>
              <a:buFont typeface="Arial" panose="020B0604020202020204" pitchFamily="34" charset="0"/>
              <a:buChar char="•"/>
            </a:pPr>
            <a:r>
              <a:rPr lang="en-US" sz="2400" dirty="0"/>
              <a:t>See Issue 1) Protecting Password Identifiers</a:t>
            </a:r>
          </a:p>
          <a:p>
            <a:pPr lvl="1">
              <a:buFont typeface="Arial" panose="020B0604020202020204" pitchFamily="34" charset="0"/>
              <a:buChar char="•"/>
            </a:pPr>
            <a:r>
              <a:rPr lang="en-US" dirty="0"/>
              <a:t>SAE Password ID is transmitted by the Client in the clear </a:t>
            </a:r>
          </a:p>
          <a:p>
            <a:pPr lvl="1">
              <a:buFont typeface="Arial" panose="020B0604020202020204" pitchFamily="34" charset="0"/>
              <a:buChar char="•"/>
            </a:pPr>
            <a:r>
              <a:rPr lang="en-US" dirty="0"/>
              <a:t>Risk: Eavesdropper observes SAE Password ID and uses that value to either uniquely identify the Client or identify the Client as belonging to the set of Client using that SAE Password ID (alternatively, using the identical SAE password credential).</a:t>
            </a:r>
          </a:p>
          <a:p>
            <a:pPr lvl="1">
              <a:buFont typeface="Arial" panose="020B0604020202020204" pitchFamily="34" charset="0"/>
              <a:buChar char="•"/>
            </a:pPr>
            <a:r>
              <a:rPr lang="en-US" dirty="0"/>
              <a:t>Goal of countermeasure:  prevent adversaries from using SAE password ID to determine if two Clients are using the identical SAE password credentials.</a:t>
            </a:r>
          </a:p>
          <a:p>
            <a:pPr marL="0" indent="0"/>
            <a:r>
              <a:rPr lang="en-US" sz="2400" dirty="0"/>
              <a:t>Requirement:</a:t>
            </a:r>
          </a:p>
          <a:p>
            <a:pPr>
              <a:buFont typeface="Arial" panose="020B0604020202020204" pitchFamily="34" charset="0"/>
              <a:buChar char="•"/>
            </a:pPr>
            <a:r>
              <a:rPr lang="en-US" sz="2400" dirty="0"/>
              <a:t>CPE-A-1: 11bi shall define a mechanism to prevent an eavesdropper distinguishing whether authentication exchanges between CPE Clients and CPE APs use identical SAE credentials or distinct SAE credentials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Philip Hawkes, Qualcomm</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4174624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Feature CPE-A (1/2): PMKID Obfuscation</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p:txBody>
          <a:bodyPr>
            <a:normAutofit lnSpcReduction="10000"/>
          </a:bodyPr>
          <a:lstStyle/>
          <a:p>
            <a:pPr>
              <a:buFont typeface="Arial" panose="020B0604020202020204" pitchFamily="34" charset="0"/>
              <a:buChar char="•"/>
            </a:pPr>
            <a:r>
              <a:rPr lang="en-US" sz="2400" dirty="0"/>
              <a:t>See Issue 5) </a:t>
            </a:r>
            <a:r>
              <a:rPr lang="en-US" dirty="0"/>
              <a:t>Protecting authentication identifiers and key identifiers</a:t>
            </a:r>
            <a:endParaRPr lang="en-US" sz="2400" dirty="0"/>
          </a:p>
          <a:p>
            <a:pPr lvl="1">
              <a:buFont typeface="Arial" panose="020B0604020202020204" pitchFamily="34" charset="0"/>
              <a:buChar char="•"/>
            </a:pPr>
            <a:r>
              <a:rPr lang="en-US" dirty="0"/>
              <a:t>Background: Following  full association, , PMKID is transmitted by the Client in the clear prior every time the Client reassociates (until the Client performs another association) to identify the PMK.</a:t>
            </a:r>
          </a:p>
          <a:p>
            <a:pPr lvl="1">
              <a:buFont typeface="Arial" panose="020B0604020202020204" pitchFamily="34" charset="0"/>
              <a:buChar char="•"/>
            </a:pPr>
            <a:r>
              <a:rPr lang="en-US" dirty="0"/>
              <a:t>Risk: Eavesdropper observes PMKID and uses that value to track the Client as it reassociates to other APs.</a:t>
            </a:r>
          </a:p>
          <a:p>
            <a:pPr lvl="1">
              <a:buFont typeface="Arial" panose="020B0604020202020204" pitchFamily="34" charset="0"/>
              <a:buChar char="•"/>
            </a:pPr>
            <a:r>
              <a:rPr lang="en-US" dirty="0"/>
              <a:t>Goal of countermeasure:  prevent adversaries from using PMKID to determine if reassociations between CPE Clients and CPE APs are using identical PMK.</a:t>
            </a:r>
          </a:p>
          <a:p>
            <a:pPr marL="0" indent="0"/>
            <a:r>
              <a:rPr lang="en-US" sz="2400" dirty="0"/>
              <a:t>Requirement: </a:t>
            </a:r>
          </a:p>
          <a:p>
            <a:pPr>
              <a:buFont typeface="Arial" panose="020B0604020202020204" pitchFamily="34" charset="0"/>
              <a:buChar char="•"/>
            </a:pPr>
            <a:r>
              <a:rPr lang="en-US" sz="2400" dirty="0"/>
              <a:t>CPE-A-2: </a:t>
            </a:r>
            <a:r>
              <a:rPr lang="en-US" dirty="0"/>
              <a:t>11bi shall define a mechanism to prevent an eavesdropper distinguishing whether reassociation exchanges between CPE Clients and CPE APs use identical PMK or distinct PMK.</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Philip Hawkes, Qualcomm</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63105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Feature CPE-B: Client Fingerprinting</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p:txBody>
          <a:bodyPr>
            <a:normAutofit fontScale="85000" lnSpcReduction="20000"/>
          </a:bodyPr>
          <a:lstStyle/>
          <a:p>
            <a:pPr>
              <a:buFont typeface="Arial" panose="020B0604020202020204" pitchFamily="34" charset="0"/>
              <a:buChar char="•"/>
            </a:pPr>
            <a:r>
              <a:rPr lang="en-US" sz="2400" dirty="0"/>
              <a:t>See Issue </a:t>
            </a:r>
            <a:r>
              <a:rPr lang="en-US" dirty="0"/>
              <a:t>2) Avoid Element Fingerprint</a:t>
            </a:r>
            <a:endParaRPr lang="en-US" sz="2400" dirty="0"/>
          </a:p>
          <a:p>
            <a:pPr lvl="1">
              <a:buFont typeface="Arial" panose="020B0604020202020204" pitchFamily="34" charset="0"/>
              <a:buChar char="•"/>
            </a:pPr>
            <a:r>
              <a:rPr lang="en-US" dirty="0"/>
              <a:t>Background: </a:t>
            </a:r>
            <a:r>
              <a:rPr lang="en-US" sz="2000" b="0" dirty="0"/>
              <a:t>Elements are transmitted unprotected in Probe Request/Response</a:t>
            </a:r>
            <a:r>
              <a:rPr lang="en-US" dirty="0"/>
              <a:t>.</a:t>
            </a:r>
          </a:p>
          <a:p>
            <a:pPr lvl="1">
              <a:buFont typeface="Arial" panose="020B0604020202020204" pitchFamily="34" charset="0"/>
              <a:buChar char="•"/>
            </a:pPr>
            <a:r>
              <a:rPr lang="en-US" dirty="0"/>
              <a:t>Risk: Eavesdropper observes Elements in </a:t>
            </a:r>
            <a:r>
              <a:rPr lang="en-US" sz="2000" b="0" dirty="0"/>
              <a:t>Probe Request/Response to develop an “Element Fingerprint” which can be used to identify or track a Client</a:t>
            </a:r>
            <a:r>
              <a:rPr lang="en-US" dirty="0"/>
              <a:t>.</a:t>
            </a:r>
          </a:p>
          <a:p>
            <a:pPr lvl="1">
              <a:buFont typeface="Arial" panose="020B0604020202020204" pitchFamily="34" charset="0"/>
              <a:buChar char="•"/>
            </a:pPr>
            <a:r>
              <a:rPr lang="en-US" dirty="0"/>
              <a:t>Goal of countermeasure:  Prior to Authentication only essential Elements are transmitted in Probe </a:t>
            </a:r>
            <a:r>
              <a:rPr lang="en-US" sz="2000" b="0" dirty="0"/>
              <a:t>Request/Response</a:t>
            </a:r>
            <a:r>
              <a:rPr lang="en-US" dirty="0"/>
              <a:t>. After Authentication, the transmission of remaining Elements in (Re)Association </a:t>
            </a:r>
            <a:r>
              <a:rPr lang="en-US" sz="2000" b="0" dirty="0"/>
              <a:t>Request/Response</a:t>
            </a:r>
            <a:r>
              <a:rPr lang="en-US" dirty="0"/>
              <a:t> is protected.</a:t>
            </a:r>
          </a:p>
          <a:p>
            <a:pPr marL="0" indent="0"/>
            <a:r>
              <a:rPr lang="en-US" sz="2400" dirty="0"/>
              <a:t>Requirements: </a:t>
            </a:r>
          </a:p>
          <a:p>
            <a:pPr>
              <a:buFont typeface="Arial" panose="020B0604020202020204" pitchFamily="34" charset="0"/>
              <a:buChar char="•"/>
            </a:pPr>
            <a:r>
              <a:rPr lang="en-US" sz="2400" dirty="0"/>
              <a:t>CPE-B-1: </a:t>
            </a:r>
            <a:r>
              <a:rPr lang="en-US" dirty="0"/>
              <a:t>11bi shall define a minimal set of Elements for transmission by a CPE Client in a probe request prior to authentication.</a:t>
            </a:r>
          </a:p>
          <a:p>
            <a:pPr>
              <a:buFont typeface="Arial" panose="020B0604020202020204" pitchFamily="34" charset="0"/>
              <a:buChar char="•"/>
            </a:pPr>
            <a:r>
              <a:rPr lang="en-US" sz="2400" dirty="0"/>
              <a:t>CPE-B-2: </a:t>
            </a:r>
            <a:r>
              <a:rPr lang="en-US" dirty="0"/>
              <a:t>11bi shall define a mechanism for a CPE Client and CPE AP to establish keys from an Authentication exchange which can then be used to protect the (Re)Association Request/Response. </a:t>
            </a:r>
          </a:p>
          <a:p>
            <a:pPr>
              <a:buFont typeface="Arial" panose="020B0604020202020204" pitchFamily="34" charset="0"/>
              <a:buChar char="•"/>
            </a:pPr>
            <a:r>
              <a:rPr lang="en-US" sz="2400" dirty="0"/>
              <a:t>CPE-B-3: </a:t>
            </a:r>
            <a:r>
              <a:rPr lang="en-US" dirty="0"/>
              <a:t>11bi shall define a mechanism for a CPE Client and CPE AP to protect the (Re)Association Request/Response.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Philip Hawkes, Qualcomm</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4361098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da652be47e73dc751cd2c305386a7d51">
  <xsd:schema xmlns:xsd="http://www.w3.org/2001/XMLSchema" xmlns:xs="http://www.w3.org/2001/XMLSchema" xmlns:p="http://schemas.microsoft.com/office/2006/metadata/properties" xmlns:ns3="ba37140e-f4c5-4a6c-a9b4-20a691ce6c8a" xmlns:ns4="cc9c437c-ae0c-4066-8d90-a0f7de786127" targetNamespace="http://schemas.microsoft.com/office/2006/metadata/properties" ma:root="true" ma:fieldsID="9ece0b7e6f04e2a8437bbdb940bfcf95" ns3:_="" ns4:_="">
    <xsd:import namespace="ba37140e-f4c5-4a6c-a9b4-20a691ce6c8a"/>
    <xsd:import namespace="cc9c437c-ae0c-4066-8d90-a0f7de786127"/>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B2CA820-A310-4DD7-BDF5-A6D880CBB5E6}">
  <ds:schemaRefs>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cc9c437c-ae0c-4066-8d90-a0f7de786127"/>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358FFFEF-55E3-4CF3-A6DC-AB325AF69B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37140e-f4c5-4a6c-a9b4-20a691ce6c8a"/>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8799BBD-2E0A-40E0-9E70-6245E074411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 template widescreen</Template>
  <TotalTime>15528</TotalTime>
  <Words>4313</Words>
  <Application>Microsoft Office PowerPoint</Application>
  <PresentationFormat>Widescreen</PresentationFormat>
  <Paragraphs>442</Paragraphs>
  <Slides>27</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1" baseType="lpstr">
      <vt:lpstr>Arial</vt:lpstr>
      <vt:lpstr>Times New Roman</vt:lpstr>
      <vt:lpstr>Office Theme</vt:lpstr>
      <vt:lpstr>Document</vt:lpstr>
      <vt:lpstr>Initial Privacy Enhancement Requirements</vt:lpstr>
      <vt:lpstr>Abstract</vt:lpstr>
      <vt:lpstr>Terminology (for this presentation)</vt:lpstr>
      <vt:lpstr>Two set of PE Features</vt:lpstr>
      <vt:lpstr>CPE and BPE Feature Summary</vt:lpstr>
      <vt:lpstr>Client PE Feature Requirements</vt:lpstr>
      <vt:lpstr>Feature CPE-A (1/2): SAE password ID obfuscation</vt:lpstr>
      <vt:lpstr>Feature CPE-A (1/2): PMKID Obfuscation</vt:lpstr>
      <vt:lpstr>Feature CPE-B: Client Fingerprinting</vt:lpstr>
      <vt:lpstr>Feature CPE-C: Client OTA MAC Address Randomization (1/2)</vt:lpstr>
      <vt:lpstr>Feature CPE-C: Client OTA MAC Address Randomization (2/2)</vt:lpstr>
      <vt:lpstr>Feature CPE-D: Client’s Private DS MAC Address</vt:lpstr>
      <vt:lpstr>Feature CPE-E: SA/DA Obfuscation</vt:lpstr>
      <vt:lpstr>CPE Requirements Summary (1/2)</vt:lpstr>
      <vt:lpstr>CPE Requirements Summary (2/2)</vt:lpstr>
      <vt:lpstr>BSS PE Feature Requirements</vt:lpstr>
      <vt:lpstr>Feature BPE-A (1/3): SSID obfuscation</vt:lpstr>
      <vt:lpstr>Feature BPE-A (2/3): SAE password ID obfuscation</vt:lpstr>
      <vt:lpstr>Feature BPE-A (3/3): PMKID Obfuscation</vt:lpstr>
      <vt:lpstr>Feature BPE-B: AP Fingerprinting</vt:lpstr>
      <vt:lpstr>Feature BPE-C: BSSID (AP OTA MAC Address) Randomization (1/2)</vt:lpstr>
      <vt:lpstr>Feature BPE-C: BSSID Randomization (2/2)</vt:lpstr>
      <vt:lpstr>Feature BPE-D: AP’s Private DS MAC Address</vt:lpstr>
      <vt:lpstr>Feature BPE-E: SA/DA Obfuscation</vt:lpstr>
      <vt:lpstr>BPE Requirements Summary</vt:lpstr>
      <vt:lpstr>Conclusion</vt:lpstr>
      <vt:lpstr>References</vt:lpstr>
    </vt:vector>
  </TitlesOfParts>
  <Company>Qualcomm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Issues</dc:title>
  <dc:creator>dho@qti.qualcomm.com</dc:creator>
  <cp:keywords>11-21-XXXXr00</cp:keywords>
  <cp:lastModifiedBy>Duncan Ho</cp:lastModifiedBy>
  <cp:revision>885</cp:revision>
  <cp:lastPrinted>1601-01-01T00:00:00Z</cp:lastPrinted>
  <dcterms:created xsi:type="dcterms:W3CDTF">2018-05-10T16:45:22Z</dcterms:created>
  <dcterms:modified xsi:type="dcterms:W3CDTF">2022-03-01T17:56:08Z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0x010100EB28163D68FE8E4D9361964FDD814FC4</vt:lpwstr>
  </property>
</Properties>
</file>