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621" r:id="rId5"/>
    <p:sldId id="660" r:id="rId6"/>
    <p:sldId id="662" r:id="rId7"/>
    <p:sldId id="673" r:id="rId8"/>
    <p:sldId id="679" r:id="rId9"/>
    <p:sldId id="675" r:id="rId10"/>
    <p:sldId id="676" r:id="rId11"/>
    <p:sldId id="664" r:id="rId12"/>
    <p:sldId id="665" r:id="rId13"/>
    <p:sldId id="663" r:id="rId14"/>
    <p:sldId id="682" r:id="rId15"/>
    <p:sldId id="669" r:id="rId16"/>
    <p:sldId id="670" r:id="rId17"/>
    <p:sldId id="672" r:id="rId18"/>
    <p:sldId id="681" r:id="rId19"/>
    <p:sldId id="667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D36C79D-B116-0C85-EFFE-8DE0FFDA2524}" name="Duncan Ho" initials="DH" userId="S::dho@qti.qualcomm.com::cdbbd64b-6b86-4896-aca0-3d41c310760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ncan Ho" initials="DH" lastIdx="6" clrIdx="0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36" autoAdjust="0"/>
    <p:restoredTop sz="92857" autoAdjust="0"/>
  </p:normalViewPr>
  <p:slideViewPr>
    <p:cSldViewPr>
      <p:cViewPr varScale="1">
        <p:scale>
          <a:sx n="106" d="100"/>
          <a:sy n="106" d="100"/>
        </p:scale>
        <p:origin x="1218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28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6446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67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802.11-22/0107r0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511175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Initial Privacy Enhancement Requirements</a:t>
            </a: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6923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Philip Hawkes,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9938729"/>
              </p:ext>
            </p:extLst>
          </p:nvPr>
        </p:nvGraphicFramePr>
        <p:xfrm>
          <a:off x="1604963" y="2408238"/>
          <a:ext cx="8816975" cy="297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Document" r:id="rId4" imgW="8240543" imgH="2785348" progId="Word.Document.8">
                  <p:embed/>
                </p:oleObj>
              </mc:Choice>
              <mc:Fallback>
                <p:oleObj name="Document" r:id="rId4" imgW="8240543" imgH="2785348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4963" y="2408238"/>
                        <a:ext cx="8816975" cy="29733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C5D1D-182C-40E3-815D-21DC20F93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OTA MAC Address of PE </a:t>
            </a:r>
            <a:r>
              <a:rPr lang="en-US" u="sng" dirty="0"/>
              <a:t>AP</a:t>
            </a:r>
            <a:r>
              <a:rPr lang="en-US" dirty="0"/>
              <a:t> </a:t>
            </a:r>
            <a:br>
              <a:rPr lang="en-US" dirty="0"/>
            </a:b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0308F-AE7C-4A0B-8E47-0917AE9E8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60375" indent="-460375"/>
            <a:r>
              <a:rPr lang="en-US" dirty="0"/>
              <a:t>REQ-OTA-AP-1</a:t>
            </a:r>
            <a:r>
              <a:rPr lang="en-US" b="0" dirty="0"/>
              <a:t>. At any point in time, a PE AP </a:t>
            </a:r>
            <a:r>
              <a:rPr lang="en-US" b="0" dirty="0">
                <a:highlight>
                  <a:srgbClr val="FFFF00"/>
                </a:highlight>
              </a:rPr>
              <a:t>shall</a:t>
            </a:r>
            <a:r>
              <a:rPr lang="en-US" b="0" dirty="0"/>
              <a:t> be identified by one OTA MAC Address. </a:t>
            </a:r>
          </a:p>
          <a:p>
            <a:pPr marL="741363" lvl="1">
              <a:buFont typeface="Arial" panose="020B0604020202020204" pitchFamily="34" charset="0"/>
              <a:buChar char="•"/>
            </a:pPr>
            <a:r>
              <a:rPr lang="en-US" b="0" i="1" dirty="0"/>
              <a:t>NOTE: At any point in time, all pre-association and post-association PE STA identify the PE AP with identical OTA MAC Address.</a:t>
            </a:r>
          </a:p>
          <a:p>
            <a:pPr marL="460375" indent="-460375"/>
            <a:r>
              <a:rPr lang="en-US" dirty="0"/>
              <a:t>REQ-OTA-AP-2</a:t>
            </a:r>
            <a:r>
              <a:rPr lang="en-US" b="0" dirty="0"/>
              <a:t>. A PE STA and PE AP </a:t>
            </a:r>
            <a:r>
              <a:rPr lang="en-US" b="0" dirty="0">
                <a:highlight>
                  <a:srgbClr val="FFFF00"/>
                </a:highlight>
              </a:rPr>
              <a:t>shall</a:t>
            </a:r>
            <a:r>
              <a:rPr lang="en-US" b="0" dirty="0"/>
              <a:t> support a post-association process for a PE AP and its associated PE STA(s) to transition seamlessly from using the current OTA MAC address for the PE AP to using a new OTA MAC Address. </a:t>
            </a:r>
          </a:p>
          <a:p>
            <a:pPr marL="741363" lvl="1">
              <a:buFont typeface="Arial" panose="020B0604020202020204" pitchFamily="34" charset="0"/>
              <a:buChar char="•"/>
            </a:pPr>
            <a:r>
              <a:rPr lang="en-US" b="0" i="1" dirty="0"/>
              <a:t>NOTE: If this transition occurs while an un-associated PE STA is communicating with the PE AP, then the communications might fail, and the PE STA might need to perform the pre-association process from the beginning.</a:t>
            </a:r>
          </a:p>
          <a:p>
            <a:pPr marL="460375" indent="-460375"/>
            <a:r>
              <a:rPr lang="en-US" dirty="0"/>
              <a:t>REQ-OTA-AP-3a</a:t>
            </a:r>
            <a:r>
              <a:rPr lang="en-US" b="0" dirty="0"/>
              <a:t>. The process in </a:t>
            </a:r>
            <a:r>
              <a:rPr lang="en-US" dirty="0"/>
              <a:t>REQ-OTA-AP-2 </a:t>
            </a:r>
            <a:r>
              <a:rPr lang="en-US" b="0" dirty="0">
                <a:highlight>
                  <a:srgbClr val="FFFF00"/>
                </a:highlight>
              </a:rPr>
              <a:t>shall</a:t>
            </a:r>
            <a:r>
              <a:rPr lang="en-US" b="0" dirty="0"/>
              <a:t> support being initiated by the PE AP. </a:t>
            </a:r>
          </a:p>
          <a:p>
            <a:pPr marL="460375" indent="-460375"/>
            <a:r>
              <a:rPr lang="en-US" dirty="0"/>
              <a:t>REQ-OTA-AP-3b</a:t>
            </a:r>
            <a:r>
              <a:rPr lang="en-US" b="0" dirty="0"/>
              <a:t>. The process in </a:t>
            </a:r>
            <a:r>
              <a:rPr lang="en-US" dirty="0"/>
              <a:t>REQ-OTA-AP-2 </a:t>
            </a:r>
            <a:r>
              <a:rPr lang="en-US" b="0" dirty="0">
                <a:highlight>
                  <a:srgbClr val="00FF00"/>
                </a:highlight>
              </a:rPr>
              <a:t>may</a:t>
            </a:r>
            <a:r>
              <a:rPr lang="en-US" b="0" dirty="0"/>
              <a:t> support being initiated by the PE STA.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D69C05-46B4-4DED-AB16-A00C9FA3CF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B226A-F6C2-43FA-B101-5EDF2CEA61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Philip Hawkes,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0A13785-9865-465F-B4AE-F55F427DD7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7657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56E2C-74BF-4EAB-83B0-485008B1D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OTA MAC Addresses &amp; MLO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2CAFAF-10DE-4C7A-BD32-4C5AB115D5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PE Requirements on OTA MAC Addresses for MLO Devices and MLO interactions</a:t>
            </a:r>
            <a:br>
              <a:rPr lang="en-US" dirty="0"/>
            </a:br>
            <a:r>
              <a:rPr lang="en-US" b="0" dirty="0"/>
              <a:t>These mirror the PE requirements for non-MLO scenarios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74746C-1DFA-4090-9D68-E2ACCA9B5F2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C98C3-CDFF-4ACF-BADD-5156FE658C2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69EC6A-DEFF-4808-AD9C-720F3006D38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083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C5D1D-182C-40E3-815D-21DC20F93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OTA MAC Address </a:t>
            </a:r>
            <a:r>
              <a:rPr lang="en-US" u="sng" dirty="0"/>
              <a:t>Pre</a:t>
            </a:r>
            <a:r>
              <a:rPr lang="en-US" dirty="0"/>
              <a:t>-Association PE </a:t>
            </a:r>
            <a:r>
              <a:rPr lang="en-US" u="sng" dirty="0"/>
              <a:t>non-AP</a:t>
            </a:r>
            <a:r>
              <a:rPr lang="en-US" dirty="0"/>
              <a:t> MLD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0308F-AE7C-4A0B-8E47-0917AE9E8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60375" indent="-460375"/>
            <a:r>
              <a:rPr lang="en-US" dirty="0"/>
              <a:t>REQ-OTA-Pre-non-AP-MLD-1. </a:t>
            </a:r>
            <a:r>
              <a:rPr lang="en-US" b="0" dirty="0"/>
              <a:t>For each </a:t>
            </a:r>
            <a:r>
              <a:rPr lang="en-US" b="0" dirty="0">
                <a:highlight>
                  <a:srgbClr val="00FFFF"/>
                </a:highlight>
              </a:rPr>
              <a:t>scan iteration (definition TBD</a:t>
            </a:r>
            <a:r>
              <a:rPr lang="en-US" b="0" dirty="0"/>
              <a:t>), a PE non-AP MLD </a:t>
            </a:r>
            <a:r>
              <a:rPr lang="en-US" b="0" dirty="0">
                <a:highlight>
                  <a:srgbClr val="FFFF00"/>
                </a:highlight>
              </a:rPr>
              <a:t>shall</a:t>
            </a:r>
            <a:r>
              <a:rPr lang="en-US" b="0" dirty="0"/>
              <a:t> generate/derive a new random or pseudo-random “scanning” OTA MAC address for each of its affiliated STAs. </a:t>
            </a:r>
          </a:p>
          <a:p>
            <a:pPr marL="460375" indent="-460375"/>
            <a:r>
              <a:rPr lang="en-US" dirty="0"/>
              <a:t>REQ-OTA-Pre-non-AP-MLD-2. </a:t>
            </a:r>
            <a:r>
              <a:rPr lang="en-US" b="0" dirty="0"/>
              <a:t>For each sequence of authentication frames and association frames (</a:t>
            </a:r>
            <a:r>
              <a:rPr lang="en-US" b="0" dirty="0">
                <a:highlight>
                  <a:srgbClr val="00FFFF"/>
                </a:highlight>
              </a:rPr>
              <a:t>and 4-way handshake? TBD</a:t>
            </a:r>
            <a:r>
              <a:rPr lang="en-US" b="0" dirty="0"/>
              <a:t>) between a PE non-AP MLD and a PE AP MLD, a PE non-AP MLD </a:t>
            </a:r>
            <a:r>
              <a:rPr lang="en-US" b="0" dirty="0">
                <a:highlight>
                  <a:srgbClr val="FFFF00"/>
                </a:highlight>
              </a:rPr>
              <a:t>shall</a:t>
            </a:r>
            <a:r>
              <a:rPr lang="en-US" b="0" dirty="0"/>
              <a:t> generate/derive a new random or pseudo-random “pre-association” OTA MAC address for each of its affiliated STAs.</a:t>
            </a:r>
          </a:p>
          <a:p>
            <a:pPr marL="1828800" indent="-1828800"/>
            <a:r>
              <a:rPr lang="en-US" b="0" dirty="0"/>
              <a:t>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D69C05-46B4-4DED-AB16-A00C9FA3CF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B226A-F6C2-43FA-B101-5EDF2CEA61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Philip Hawkes,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0A13785-9865-465F-B4AE-F55F427DD7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57436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C5D1D-182C-40E3-815D-21DC20F93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OTA MAC Address </a:t>
            </a:r>
            <a:r>
              <a:rPr lang="en-US" u="sng" dirty="0"/>
              <a:t>Post</a:t>
            </a:r>
            <a:r>
              <a:rPr lang="en-US" dirty="0"/>
              <a:t>-Association PE </a:t>
            </a:r>
            <a:r>
              <a:rPr lang="en-US" u="sng" dirty="0"/>
              <a:t>non-AP</a:t>
            </a:r>
            <a:r>
              <a:rPr lang="en-US" dirty="0"/>
              <a:t> MLO</a:t>
            </a:r>
            <a:endParaRPr lang="en-US" dirty="0">
              <a:solidFill>
                <a:srgbClr val="00B050"/>
              </a:solidFill>
              <a:highlight>
                <a:srgbClr val="FF00FF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0308F-AE7C-4A0B-8E47-0917AE9E8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81201"/>
            <a:ext cx="11658600" cy="4113213"/>
          </a:xfrm>
        </p:spPr>
        <p:txBody>
          <a:bodyPr>
            <a:normAutofit fontScale="92500" lnSpcReduction="10000"/>
          </a:bodyPr>
          <a:lstStyle/>
          <a:p>
            <a:pPr marL="460375" indent="-403225"/>
            <a:r>
              <a:rPr lang="en-US" dirty="0"/>
              <a:t>REQ-OTA-Post-non-AP-MLD-1</a:t>
            </a:r>
            <a:r>
              <a:rPr lang="en-US" b="0" dirty="0"/>
              <a:t>. A PE STA and PE AP </a:t>
            </a:r>
            <a:r>
              <a:rPr lang="en-US" b="0" dirty="0">
                <a:highlight>
                  <a:srgbClr val="FFFF00"/>
                </a:highlight>
              </a:rPr>
              <a:t>shall</a:t>
            </a:r>
            <a:r>
              <a:rPr lang="en-US" b="0" dirty="0"/>
              <a:t> support a process for a PE non-AP MLD and a PE AP MLD to transition seamlessly from using the pre-association OTA MAC addresses for the affiliated STAs of the PE STA MLD (see </a:t>
            </a:r>
            <a:r>
              <a:rPr lang="en-US" dirty="0"/>
              <a:t>REQ-OTA-Pre-non-AP-MLD-2</a:t>
            </a:r>
            <a:r>
              <a:rPr lang="en-US" b="0" dirty="0"/>
              <a:t>) to using a new random or pseudorandom “post-association” OTA MAC addresses.</a:t>
            </a:r>
          </a:p>
          <a:p>
            <a:pPr marL="460375" indent="-403225"/>
            <a:r>
              <a:rPr lang="en-US" dirty="0"/>
              <a:t>REQ-OTA-Post-non-AP-MLD-2</a:t>
            </a:r>
            <a:r>
              <a:rPr lang="en-US" b="0" dirty="0"/>
              <a:t>. A PE non-AP MLD and PE AP MLD </a:t>
            </a:r>
            <a:r>
              <a:rPr lang="en-US" b="0" dirty="0">
                <a:highlight>
                  <a:srgbClr val="FFFF00"/>
                </a:highlight>
              </a:rPr>
              <a:t>shall</a:t>
            </a:r>
            <a:r>
              <a:rPr lang="en-US" b="0" dirty="0"/>
              <a:t> support a post-association process for the PE non-AP MLD and a PE AP MLD to transition seamlessly from using the current set of post-association OTA MAC addresses for the affiliated STAs of the PE non-AP MLD to using a new set of post-association OTA MAC addresses. </a:t>
            </a:r>
          </a:p>
          <a:p>
            <a:pPr marL="460375" indent="-403225"/>
            <a:r>
              <a:rPr lang="en-US" dirty="0"/>
              <a:t>REQ-OTA-Post-non-AP-MLD-3a</a:t>
            </a:r>
            <a:r>
              <a:rPr lang="en-US" b="0" dirty="0"/>
              <a:t>. The process in </a:t>
            </a:r>
            <a:r>
              <a:rPr lang="en-US" dirty="0"/>
              <a:t>REQ-OTA-Post-non-AP-MLD-2 </a:t>
            </a:r>
            <a:r>
              <a:rPr lang="en-US" b="0" dirty="0">
                <a:highlight>
                  <a:srgbClr val="FFFF00"/>
                </a:highlight>
              </a:rPr>
              <a:t>shall</a:t>
            </a:r>
            <a:r>
              <a:rPr lang="en-US" b="0" dirty="0"/>
              <a:t> support being initiated by the PE non-AP MLD. </a:t>
            </a:r>
          </a:p>
          <a:p>
            <a:pPr marL="460375" indent="-403225"/>
            <a:r>
              <a:rPr lang="en-US" dirty="0"/>
              <a:t>REQ-OTA-Post-non-AP-MLD-3b</a:t>
            </a:r>
            <a:r>
              <a:rPr lang="en-US" b="0" dirty="0"/>
              <a:t>. The process in </a:t>
            </a:r>
            <a:r>
              <a:rPr lang="en-US" dirty="0"/>
              <a:t>REQ-OTA-Post-non-AP-MLD-2 </a:t>
            </a:r>
            <a:r>
              <a:rPr lang="en-US" b="0" dirty="0">
                <a:highlight>
                  <a:srgbClr val="00FF00"/>
                </a:highlight>
              </a:rPr>
              <a:t>may</a:t>
            </a:r>
            <a:r>
              <a:rPr lang="en-US" b="0" dirty="0"/>
              <a:t> support being initiated by the PE AP MLD.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D69C05-46B4-4DED-AB16-A00C9FA3CF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B226A-F6C2-43FA-B101-5EDF2CEA61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Philip Hawkes,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0A13785-9865-465F-B4AE-F55F427DD7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36968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C5D1D-182C-40E3-815D-21DC20F93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OTA MAC Address Requirements: </a:t>
            </a:r>
            <a:br>
              <a:rPr lang="en-US" dirty="0"/>
            </a:br>
            <a:r>
              <a:rPr lang="en-US" dirty="0"/>
              <a:t>PE </a:t>
            </a:r>
            <a:r>
              <a:rPr lang="en-US" u="sng" dirty="0"/>
              <a:t>AP</a:t>
            </a:r>
            <a:r>
              <a:rPr lang="en-US" dirty="0"/>
              <a:t> MLD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0308F-AE7C-4A0B-8E47-0917AE9E8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543" y="1828008"/>
            <a:ext cx="11734800" cy="4570411"/>
          </a:xfrm>
        </p:spPr>
        <p:txBody>
          <a:bodyPr>
            <a:normAutofit fontScale="92500" lnSpcReduction="20000"/>
          </a:bodyPr>
          <a:lstStyle/>
          <a:p>
            <a:pPr marL="460375" indent="-460375"/>
            <a:r>
              <a:rPr lang="en-US" dirty="0"/>
              <a:t>REQ-OTA-AP-MLD-1</a:t>
            </a:r>
            <a:r>
              <a:rPr lang="en-US" b="0" dirty="0"/>
              <a:t>. At any point in time, each affiliated AP of the PE AP MLD </a:t>
            </a:r>
            <a:r>
              <a:rPr lang="en-US" b="0" dirty="0">
                <a:highlight>
                  <a:srgbClr val="FFFF00"/>
                </a:highlight>
              </a:rPr>
              <a:t>shall</a:t>
            </a:r>
            <a:r>
              <a:rPr lang="en-US" b="0" dirty="0"/>
              <a:t> be identified by one OTA MAC Address. </a:t>
            </a:r>
          </a:p>
          <a:p>
            <a:pPr marL="741363" lvl="1">
              <a:buFont typeface="Arial" panose="020B0604020202020204" pitchFamily="34" charset="0"/>
              <a:buChar char="•"/>
            </a:pPr>
            <a:r>
              <a:rPr lang="en-US" b="0" i="1" dirty="0"/>
              <a:t>NOTE: At any point in time, all PE STAs (pre-association and post-association), as well as all affiliated STAs of PE non-APs (pre-association and post-association) identify an affiliated AP with identical OTA MAC Address.</a:t>
            </a:r>
          </a:p>
          <a:p>
            <a:pPr marL="460375" indent="-460375"/>
            <a:r>
              <a:rPr lang="en-US" dirty="0"/>
              <a:t>REQ-OTA-AP-MLD-2</a:t>
            </a:r>
            <a:r>
              <a:rPr lang="en-US" b="0" dirty="0"/>
              <a:t>.  A PE non-AP MLD and PE AP MLD </a:t>
            </a:r>
            <a:r>
              <a:rPr lang="en-US" b="0" dirty="0">
                <a:highlight>
                  <a:srgbClr val="FFFF00"/>
                </a:highlight>
              </a:rPr>
              <a:t>shall</a:t>
            </a:r>
            <a:r>
              <a:rPr lang="en-US" b="0" dirty="0"/>
              <a:t> support a post-association process for a PE AP MLD and associated PE non-AP MLD(s) to transition seamlessly from using the current set of OTA MAC addresses for the affiliated APs of the PE AP MLD’s to using a new set of OTA MAC addresses.</a:t>
            </a:r>
          </a:p>
          <a:p>
            <a:pPr marL="741363" lvl="1" indent="-287338">
              <a:buFont typeface="Arial" panose="020B0604020202020204" pitchFamily="34" charset="0"/>
              <a:buChar char="•"/>
            </a:pPr>
            <a:r>
              <a:rPr lang="en-US" b="0" i="1" dirty="0"/>
              <a:t>NOTE: If this transition occurs while an un-associated PE non-AP MLD is communicating with the PE AP MLD, then the communications might fail, and the PE non-AP MLD might need to perform the pre-association process from the beginning.</a:t>
            </a:r>
          </a:p>
          <a:p>
            <a:pPr marL="460375" indent="-460375"/>
            <a:r>
              <a:rPr lang="en-US" dirty="0"/>
              <a:t>REQ-OTA-AP-MLD-3a</a:t>
            </a:r>
            <a:r>
              <a:rPr lang="en-US" b="0" dirty="0"/>
              <a:t>. The process in </a:t>
            </a:r>
            <a:r>
              <a:rPr lang="en-US" dirty="0"/>
              <a:t>REQ-OTA-AP-MLD-2 </a:t>
            </a:r>
            <a:r>
              <a:rPr lang="en-US" b="0" dirty="0">
                <a:highlight>
                  <a:srgbClr val="FFFF00"/>
                </a:highlight>
              </a:rPr>
              <a:t>shall</a:t>
            </a:r>
            <a:r>
              <a:rPr lang="en-US" b="0" dirty="0"/>
              <a:t> support being initiated by the PE AP MLD. </a:t>
            </a:r>
          </a:p>
          <a:p>
            <a:pPr marL="460375" indent="-460375"/>
            <a:r>
              <a:rPr lang="en-US" dirty="0"/>
              <a:t>REQ-OTA-AP-MLD-3b</a:t>
            </a:r>
            <a:r>
              <a:rPr lang="en-US" b="0" dirty="0"/>
              <a:t>. The process in </a:t>
            </a:r>
            <a:r>
              <a:rPr lang="en-US" dirty="0"/>
              <a:t>REQ-OTA-AP-MLD-2 </a:t>
            </a:r>
            <a:r>
              <a:rPr lang="en-US" b="0" dirty="0">
                <a:highlight>
                  <a:srgbClr val="00FF00"/>
                </a:highlight>
              </a:rPr>
              <a:t>may</a:t>
            </a:r>
            <a:r>
              <a:rPr lang="en-US" b="0" dirty="0"/>
              <a:t> support being initiated by the PE non-AP MLD.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D69C05-46B4-4DED-AB16-A00C9FA3CF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B226A-F6C2-43FA-B101-5EDF2CEA61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Philip Hawkes,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0A13785-9865-465F-B4AE-F55F427DD7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7321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56E2C-74BF-4EAB-83B0-485008B1D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Addressing Scenarios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2CAFAF-10DE-4C7A-BD32-4C5AB115D5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 and DA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74746C-1DFA-4090-9D68-E2ACCA9B5F2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C98C3-CDFF-4ACF-BADD-5156FE658C2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69EC6A-DEFF-4808-AD9C-720F3006D38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8554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AC723-A9F0-4914-B36B-C858110ED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 and DA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FAC8D-3D68-458F-9081-415CC5C373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0375" indent="-460375"/>
            <a:r>
              <a:rPr lang="en-US" dirty="0"/>
              <a:t>REQ-SA-1	</a:t>
            </a:r>
            <a:r>
              <a:rPr lang="en-US" b="0" dirty="0"/>
              <a:t>If the source of a frame is different from the transmitting 802.11 radio (including MLO cases where the PE AP/non-AP MLD is the source and the affiliated AP/STA is the transmitting 802.11 radio), then the source MAC Address </a:t>
            </a:r>
            <a:r>
              <a:rPr lang="en-US" b="0" dirty="0">
                <a:highlight>
                  <a:srgbClr val="FFFF00"/>
                </a:highlight>
              </a:rPr>
              <a:t>shall not </a:t>
            </a:r>
            <a:r>
              <a:rPr lang="en-US" b="0" dirty="0"/>
              <a:t>be transmitted in the clear. </a:t>
            </a:r>
          </a:p>
          <a:p>
            <a:pPr marL="460375" indent="-460375"/>
            <a:r>
              <a:rPr lang="en-US" dirty="0"/>
              <a:t>REQ-DA-1	</a:t>
            </a:r>
            <a:r>
              <a:rPr lang="en-US" b="0" dirty="0"/>
              <a:t>If the destination of a frame is different from the receiving 802.11 radio (including MLO cases where the PE AP/non-AP MLD is the destination and its affiliated AP/STA is the receiving 802.11 radio), then the destination MAC Address </a:t>
            </a:r>
            <a:r>
              <a:rPr lang="en-US" b="0" dirty="0">
                <a:highlight>
                  <a:srgbClr val="FFFF00"/>
                </a:highlight>
              </a:rPr>
              <a:t>shall not </a:t>
            </a:r>
            <a:r>
              <a:rPr lang="en-US" b="0" dirty="0"/>
              <a:t>be transmitted in the clear. </a:t>
            </a:r>
            <a:endParaRPr lang="en-US" dirty="0"/>
          </a:p>
          <a:p>
            <a:pPr marL="1828800" indent="-1828800">
              <a:tabLst>
                <a:tab pos="1828800" algn="l"/>
              </a:tabLs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3E732F-3F5D-4618-98FB-78DD283EAA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AD81BA-2C16-4B4A-8812-33ECFBD01D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16B7CF-8167-4733-8E33-3CF4CBA4E4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9400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presentation contains an initial list of high-level requirements for Privacy Enhancements (PE)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Privacy Enhancements for OTA MAC Addresses (TA &amp; RA) for non-MLO and MLO scenarios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OTA MAC Addresses for Pre-association STA/non-AP MLD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OTA MAC Addresses for Post-Association STA/non-AP MLD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OTA MAC Addresses for AP/AP MLD 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Privacy Enhancements for SA and DA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Philip Hawkes, Qualcomm</a:t>
            </a:r>
          </a:p>
        </p:txBody>
      </p:sp>
    </p:spTree>
    <p:extLst>
      <p:ext uri="{BB962C8B-B14F-4D97-AF65-F5344CB8AC3E}">
        <p14:creationId xmlns:p14="http://schemas.microsoft.com/office/powerpoint/2010/main" val="9932809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F0F52-357F-4855-9CD7-05E060DD1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32274-19E3-49CD-AF25-00E63B7E0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tabLst>
                <a:tab pos="2743200" algn="l"/>
                <a:tab pos="5486400" algn="l"/>
                <a:tab pos="6858000" algn="l"/>
              </a:tabLst>
            </a:pPr>
            <a:r>
              <a:rPr lang="en-US" dirty="0"/>
              <a:t>Abbreviation 	Meaning</a:t>
            </a:r>
          </a:p>
          <a:p>
            <a:pPr marL="0" indent="0" algn="ctr">
              <a:spcBef>
                <a:spcPts val="0"/>
              </a:spcBef>
              <a:tabLst>
                <a:tab pos="2743200" algn="l"/>
                <a:tab pos="5486400" algn="l"/>
                <a:tab pos="6858000" algn="l"/>
              </a:tabLst>
            </a:pPr>
            <a:r>
              <a:rPr lang="en-US" u="sng" dirty="0"/>
              <a:t>Generic Terms</a:t>
            </a:r>
          </a:p>
          <a:p>
            <a:pPr marL="0" indent="0">
              <a:spcBef>
                <a:spcPts val="0"/>
              </a:spcBef>
              <a:tabLst>
                <a:tab pos="2743200" algn="l"/>
                <a:tab pos="5486400" algn="l"/>
                <a:tab pos="6858000" algn="l"/>
              </a:tabLst>
            </a:pPr>
            <a:r>
              <a:rPr lang="en-US" b="0" dirty="0"/>
              <a:t>OTA MAC Addresses	Over-the-Air MAC Addresses (TA and RA)</a:t>
            </a:r>
          </a:p>
          <a:p>
            <a:pPr marL="0" indent="0">
              <a:spcBef>
                <a:spcPts val="0"/>
              </a:spcBef>
              <a:tabLst>
                <a:tab pos="2743200" algn="l"/>
                <a:tab pos="5486400" algn="l"/>
                <a:tab pos="6858000" algn="l"/>
              </a:tabLst>
            </a:pPr>
            <a:r>
              <a:rPr lang="en-US" b="0" dirty="0"/>
              <a:t>PE	Privacy Enhancements	=  Features specified by 11bi</a:t>
            </a:r>
          </a:p>
          <a:p>
            <a:pPr marL="0" indent="0">
              <a:spcBef>
                <a:spcPts val="0"/>
              </a:spcBef>
              <a:tabLst>
                <a:tab pos="2743200" algn="l"/>
                <a:tab pos="5486400" algn="l"/>
                <a:tab pos="6858000" algn="l"/>
              </a:tabLst>
            </a:pPr>
            <a:r>
              <a:rPr lang="en-US" b="0" dirty="0"/>
              <a:t>PE BSS	BSS providing PE features</a:t>
            </a:r>
          </a:p>
          <a:p>
            <a:pPr marL="0" indent="0">
              <a:spcBef>
                <a:spcPts val="0"/>
              </a:spcBef>
              <a:tabLst>
                <a:tab pos="2743200" algn="l"/>
                <a:tab pos="5486400" algn="l"/>
                <a:tab pos="6858000" algn="l"/>
              </a:tabLst>
            </a:pPr>
            <a:r>
              <a:rPr lang="en-US" b="0" dirty="0"/>
              <a:t>PE [Device </a:t>
            </a:r>
            <a:r>
              <a:rPr lang="en-US" b="0" dirty="0" err="1"/>
              <a:t>Abbr</a:t>
            </a:r>
            <a:r>
              <a:rPr lang="en-US" b="0" dirty="0"/>
              <a:t>]	PE-capable [Device, E.g. STA]</a:t>
            </a:r>
          </a:p>
          <a:p>
            <a:pPr marL="0" indent="0" algn="ctr">
              <a:tabLst>
                <a:tab pos="2743200" algn="l"/>
                <a:tab pos="5486400" algn="l"/>
                <a:tab pos="6858000" algn="l"/>
              </a:tabLst>
            </a:pPr>
            <a:r>
              <a:rPr lang="en-US" u="sng" dirty="0"/>
              <a:t>Non-MLO Terms</a:t>
            </a:r>
          </a:p>
          <a:p>
            <a:pPr marL="0" indent="0">
              <a:spcBef>
                <a:spcPts val="0"/>
              </a:spcBef>
              <a:tabLst>
                <a:tab pos="2743200" algn="l"/>
                <a:tab pos="5486400" algn="l"/>
                <a:tab pos="6858000" algn="l"/>
              </a:tabLst>
            </a:pPr>
            <a:r>
              <a:rPr lang="en-US" b="0" dirty="0"/>
              <a:t>PE STA 	PE-capable non-MLO non-AP STA	(legacy scanning/auth/</a:t>
            </a:r>
            <a:r>
              <a:rPr lang="en-US" b="0" dirty="0" err="1"/>
              <a:t>assoc</a:t>
            </a:r>
            <a:r>
              <a:rPr lang="en-US" b="0" dirty="0"/>
              <a:t>)	</a:t>
            </a:r>
          </a:p>
          <a:p>
            <a:pPr marL="0" indent="0">
              <a:spcBef>
                <a:spcPts val="0"/>
              </a:spcBef>
              <a:tabLst>
                <a:tab pos="2743200" algn="l"/>
                <a:tab pos="6858000" algn="l"/>
              </a:tabLst>
            </a:pPr>
            <a:r>
              <a:rPr lang="en-US" b="0" dirty="0"/>
              <a:t>PE AP 	PE-capable non-MLO AP	(legacy scanning/auth/</a:t>
            </a:r>
            <a:r>
              <a:rPr lang="en-US" b="0" dirty="0" err="1"/>
              <a:t>assoc</a:t>
            </a:r>
            <a:r>
              <a:rPr lang="en-US" b="0" dirty="0"/>
              <a:t>)</a:t>
            </a:r>
          </a:p>
          <a:p>
            <a:pPr marL="0" indent="0" algn="ctr">
              <a:spcBef>
                <a:spcPts val="0"/>
              </a:spcBef>
              <a:tabLst>
                <a:tab pos="2743200" algn="l"/>
                <a:tab pos="6858000" algn="l"/>
              </a:tabLst>
            </a:pPr>
            <a:r>
              <a:rPr lang="en-US" u="sng" dirty="0"/>
              <a:t>MLO Terms</a:t>
            </a:r>
          </a:p>
          <a:p>
            <a:pPr marL="0" indent="0">
              <a:spcBef>
                <a:spcPts val="0"/>
              </a:spcBef>
              <a:tabLst>
                <a:tab pos="2743200" algn="l"/>
                <a:tab pos="5486400" algn="l"/>
                <a:tab pos="6858000" algn="l"/>
              </a:tabLst>
            </a:pPr>
            <a:r>
              <a:rPr lang="en-US" b="0" dirty="0"/>
              <a:t>PE AP MLD 	PE-capable AP Multi Link Device 	(2+ Links)</a:t>
            </a:r>
          </a:p>
          <a:p>
            <a:pPr marL="0" indent="0">
              <a:spcBef>
                <a:spcPts val="0"/>
              </a:spcBef>
              <a:tabLst>
                <a:tab pos="2743200" algn="l"/>
                <a:tab pos="5486400" algn="l"/>
                <a:tab pos="6858000" algn="l"/>
              </a:tabLst>
            </a:pPr>
            <a:r>
              <a:rPr lang="en-US" b="0" dirty="0"/>
              <a:t>PE non-AP MLD 	PE-capable non-AP Multi </a:t>
            </a:r>
            <a:r>
              <a:rPr lang="en-US" b="0"/>
              <a:t>Link Device	(</a:t>
            </a:r>
            <a:r>
              <a:rPr lang="en-US" b="0" dirty="0"/>
              <a:t>2+ Links)</a:t>
            </a:r>
          </a:p>
          <a:p>
            <a:pPr marL="0" indent="0">
              <a:spcBef>
                <a:spcPts val="0"/>
              </a:spcBef>
              <a:tabLst>
                <a:tab pos="2743200" algn="l"/>
                <a:tab pos="5486400" algn="l"/>
                <a:tab pos="6858000" algn="l"/>
              </a:tabLst>
            </a:pPr>
            <a:r>
              <a:rPr lang="en-US" b="0" dirty="0"/>
              <a:t>affiliated AP	the APs that are controlled by the AP MLD </a:t>
            </a:r>
            <a:endParaRPr lang="en-US" dirty="0"/>
          </a:p>
          <a:p>
            <a:pPr marL="0" indent="0">
              <a:spcBef>
                <a:spcPts val="0"/>
              </a:spcBef>
              <a:tabLst>
                <a:tab pos="2743200" algn="l"/>
                <a:tab pos="5486400" algn="l"/>
                <a:tab pos="6858000" algn="l"/>
              </a:tabLst>
            </a:pPr>
            <a:r>
              <a:rPr lang="en-US" b="0" dirty="0"/>
              <a:t>affiliated STA	the STAs that are controlled by the non-AP MLD </a:t>
            </a:r>
            <a:endParaRPr lang="en-US" b="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F0E5EB-6857-49CF-8555-5B076B8171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451B59-A653-4701-9884-5182784EEB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6412E2-0980-4904-A199-AE1EF4DE9F4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6359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7586A-6376-4B7F-8CEC-1972AF11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Very-High level PE System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589FFC-8D7E-4AF2-8FCB-E25B6FD31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REQ-BSS		</a:t>
            </a:r>
            <a:r>
              <a:rPr lang="en-US" b="0" dirty="0"/>
              <a:t>Privacy Enhancement features </a:t>
            </a:r>
            <a:r>
              <a:rPr lang="en-US" b="0" dirty="0">
                <a:highlight>
                  <a:srgbClr val="FFFF00"/>
                </a:highlight>
              </a:rPr>
              <a:t>shall</a:t>
            </a:r>
            <a:r>
              <a:rPr lang="en-US" b="0" dirty="0"/>
              <a:t> be provided in a PE BSS where </a:t>
            </a:r>
            <a:r>
              <a:rPr lang="en-US" b="0" u="sng" dirty="0"/>
              <a:t>all</a:t>
            </a:r>
            <a:r>
              <a:rPr lang="en-US" b="0" dirty="0"/>
              <a:t> 802.11 Devices are PE Capable. </a:t>
            </a:r>
          </a:p>
          <a:p>
            <a:r>
              <a:rPr lang="en-US" dirty="0"/>
              <a:t>REQ-Struct.	</a:t>
            </a:r>
            <a:r>
              <a:rPr lang="en-US" b="0" dirty="0"/>
              <a:t> Privacy Enhancement features </a:t>
            </a:r>
            <a:r>
              <a:rPr lang="en-US" b="0" dirty="0">
                <a:highlight>
                  <a:srgbClr val="FFFF00"/>
                </a:highlight>
              </a:rPr>
              <a:t>shall</a:t>
            </a:r>
            <a:r>
              <a:rPr lang="en-US" b="0" dirty="0"/>
              <a:t> work with and without MLO (802.11be).</a:t>
            </a:r>
          </a:p>
          <a:p>
            <a:endParaRPr lang="en-US" b="0" dirty="0"/>
          </a:p>
          <a:p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D049AD-A5D9-4640-946B-4FB15A1F5F5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4CA257-D9C2-477E-A8ED-9337F64D13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B46E5AF-7463-4613-949E-9C515A82C9E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6059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C5D1D-182C-40E3-815D-21DC20F93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shouldn’t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0308F-AE7C-4A0B-8E47-0917AE9E8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60375" indent="-460375"/>
            <a:r>
              <a:rPr lang="en-US" dirty="0"/>
              <a:t>Confirming where there is no change to existing </a:t>
            </a:r>
            <a:r>
              <a:rPr lang="en-US" dirty="0" err="1"/>
              <a:t>behaviour</a:t>
            </a:r>
            <a:endParaRPr lang="en-US" dirty="0"/>
          </a:p>
          <a:p>
            <a:pPr marL="460375" indent="-460375"/>
            <a:r>
              <a:rPr lang="en-US" dirty="0"/>
              <a:t>Existing-OTA-non-MLO. </a:t>
            </a:r>
            <a:r>
              <a:rPr lang="en-US" b="0" dirty="0"/>
              <a:t>The transmitting STA (or AP respectively) and receiving AP (or STA respectively) of a frame </a:t>
            </a:r>
            <a:r>
              <a:rPr lang="en-US" b="0" dirty="0">
                <a:highlight>
                  <a:srgbClr val="FFFF00"/>
                </a:highlight>
              </a:rPr>
              <a:t>shall</a:t>
            </a:r>
            <a:r>
              <a:rPr lang="en-US" b="0" dirty="0"/>
              <a:t> be identified using TA and RA (“OTA MAC addresses”).</a:t>
            </a:r>
          </a:p>
          <a:p>
            <a:pPr marL="460375" indent="-460375"/>
            <a:r>
              <a:rPr lang="en-US" dirty="0"/>
              <a:t>Existing-OTA-MLO. 	(Confirming no change to existing </a:t>
            </a:r>
            <a:r>
              <a:rPr lang="en-US" dirty="0" err="1"/>
              <a:t>behaviour</a:t>
            </a:r>
            <a:r>
              <a:rPr lang="en-US" dirty="0"/>
              <a:t>) </a:t>
            </a:r>
            <a:r>
              <a:rPr lang="en-US" b="0" dirty="0"/>
              <a:t>The transmitting affiliated STA (or affiliated AP respectively) and receiving affiliated AP (or affiliated STA respectively) of a frame </a:t>
            </a:r>
            <a:r>
              <a:rPr lang="en-US" b="0" dirty="0">
                <a:highlight>
                  <a:srgbClr val="FFFF00"/>
                </a:highlight>
              </a:rPr>
              <a:t>shall</a:t>
            </a:r>
            <a:r>
              <a:rPr lang="en-US" b="0" dirty="0"/>
              <a:t> be identified using TA and RA.</a:t>
            </a:r>
            <a:endParaRPr lang="en-US" dirty="0"/>
          </a:p>
          <a:p>
            <a:pPr marL="460375" indent="-460375"/>
            <a:r>
              <a:rPr lang="en-US" dirty="0"/>
              <a:t>Existing-OTA-</a:t>
            </a:r>
            <a:r>
              <a:rPr lang="en-US" dirty="0" err="1"/>
              <a:t>Retrans</a:t>
            </a:r>
            <a:r>
              <a:rPr lang="en-US" dirty="0"/>
              <a:t>. 	 (Confirming no change to existing </a:t>
            </a:r>
            <a:r>
              <a:rPr lang="en-US" dirty="0" err="1"/>
              <a:t>behaviour</a:t>
            </a:r>
            <a:r>
              <a:rPr lang="en-US" dirty="0"/>
              <a:t>) </a:t>
            </a:r>
            <a:r>
              <a:rPr lang="en-US" b="0" dirty="0"/>
              <a:t>If a first frame is retransmitted as a second frame, then the OTA MAC addresses in the second frame </a:t>
            </a:r>
            <a:r>
              <a:rPr lang="en-US" b="0" dirty="0">
                <a:highlight>
                  <a:srgbClr val="FFFF00"/>
                </a:highlight>
              </a:rPr>
              <a:t>shall</a:t>
            </a:r>
            <a:r>
              <a:rPr lang="en-US" b="0" dirty="0"/>
              <a:t> be identical to the OTA MAC addresses in the first frame.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D69C05-46B4-4DED-AB16-A00C9FA3CF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B226A-F6C2-43FA-B101-5EDF2CEA61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Philip Hawkes,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0A13785-9865-465F-B4AE-F55F427DD7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9122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BDA26-D518-42CD-94D1-166E9CBBF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MLD fallback to non-MLO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728BE-C0DC-4F2A-8453-8DE8858EF5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81201"/>
            <a:ext cx="11658600" cy="4113213"/>
          </a:xfrm>
        </p:spPr>
        <p:txBody>
          <a:bodyPr>
            <a:normAutofit/>
          </a:bodyPr>
          <a:lstStyle/>
          <a:p>
            <a:pPr marL="0" indent="0"/>
            <a:r>
              <a:rPr lang="en-US" sz="1800" b="0" i="1" dirty="0"/>
              <a:t>MLDs behave as MLO Devices when interacting with MLO Devices and behave as non-MLO Devices when interacting with non-MLO Devices. There are four combinations/cases here. Suggest focus on requirements for two cases: PE AP with PE STA (both non-MLO);  and PE AP MLD with PE non-AP MLD (both MLO). Then invoke the following requirements which reduce the requirements of the remaining two cases (PE AP with PE non-AP MLD, and PE AP MLD with PE STA) to the requirements of the PE AP with PE STA case.</a:t>
            </a:r>
          </a:p>
          <a:p>
            <a:pPr marL="457200" indent="-457200"/>
            <a:r>
              <a:rPr lang="en-US" dirty="0"/>
              <a:t>REQ-MLD-Fallback-non-AP. </a:t>
            </a:r>
            <a:r>
              <a:rPr lang="en-US" b="0" dirty="0"/>
              <a:t>For those operations that a PE non-AP MLD performs as if it were a PE STA (e.g. when interacting with a PE AP), the PE non-AP MLD </a:t>
            </a:r>
            <a:r>
              <a:rPr lang="en-US" b="0" dirty="0">
                <a:highlight>
                  <a:srgbClr val="FFFF00"/>
                </a:highlight>
              </a:rPr>
              <a:t>shall</a:t>
            </a:r>
            <a:r>
              <a:rPr lang="en-US" b="0" dirty="0"/>
              <a:t> satisfy the same requirements as a PE STA. </a:t>
            </a:r>
            <a:endParaRPr lang="en-US" dirty="0"/>
          </a:p>
          <a:p>
            <a:r>
              <a:rPr lang="en-US" dirty="0"/>
              <a:t>REQ-MLD-Fallback-AP. </a:t>
            </a:r>
            <a:r>
              <a:rPr lang="en-US" b="0" dirty="0"/>
              <a:t>For those operations that a PE AP MLD performs as if it were a PE AP (e.g. when interacting with a PE STA), the PE AP MLD </a:t>
            </a:r>
            <a:r>
              <a:rPr lang="en-US" b="0" dirty="0">
                <a:highlight>
                  <a:srgbClr val="FFFF00"/>
                </a:highlight>
              </a:rPr>
              <a:t>shall</a:t>
            </a:r>
            <a:r>
              <a:rPr lang="en-US" b="0" dirty="0"/>
              <a:t> satisfy the same requirements as a PE AP.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B3DB4D-D128-4AB6-A8CB-B4E559FB1D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8003DE-5BB3-45A8-B260-DE8C499CEE8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CD7445-0C64-4300-8C73-AF852958D3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00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56E2C-74BF-4EAB-83B0-485008B1D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OTA MAC Addresses &amp; non-MLO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2CAFAF-10DE-4C7A-BD32-4C5AB115D5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PE Requirements on OTA MAC Addresses for non-MLO Devices and non-MLO interactions</a:t>
            </a:r>
          </a:p>
          <a:p>
            <a:r>
              <a:rPr lang="en-US" b="0" dirty="0"/>
              <a:t>These mirror the PE requirements for MLO scenarios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74746C-1DFA-4090-9D68-E2ACCA9B5F2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C98C3-CDFF-4ACF-BADD-5156FE658C2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69EC6A-DEFF-4808-AD9C-720F3006D38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208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C5D1D-182C-40E3-815D-21DC20F93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OTA MAC Address of </a:t>
            </a:r>
            <a:r>
              <a:rPr lang="en-US" u="sng" dirty="0"/>
              <a:t>Pre</a:t>
            </a:r>
            <a:r>
              <a:rPr lang="en-US" dirty="0"/>
              <a:t>-Association PE </a:t>
            </a:r>
            <a:r>
              <a:rPr lang="en-US" u="sng" dirty="0"/>
              <a:t>STA</a:t>
            </a:r>
            <a:r>
              <a:rPr lang="en-US" dirty="0"/>
              <a:t> </a:t>
            </a:r>
            <a:br>
              <a:rPr lang="en-US" dirty="0"/>
            </a:b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0308F-AE7C-4A0B-8E47-0917AE9E8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914400" indent="-914400"/>
            <a:r>
              <a:rPr lang="en-US" dirty="0"/>
              <a:t>REQ-OTA-Pre-STA-1. </a:t>
            </a:r>
            <a:r>
              <a:rPr lang="en-US" b="0" dirty="0"/>
              <a:t>For each </a:t>
            </a:r>
            <a:r>
              <a:rPr lang="en-US" b="0" dirty="0">
                <a:highlight>
                  <a:srgbClr val="00FFFF"/>
                </a:highlight>
              </a:rPr>
              <a:t>scan iteration (definition TBD</a:t>
            </a:r>
            <a:r>
              <a:rPr lang="en-US" b="0" dirty="0"/>
              <a:t>), a PE non-AP </a:t>
            </a:r>
            <a:r>
              <a:rPr lang="en-US" b="0" dirty="0">
                <a:highlight>
                  <a:srgbClr val="FFFF00"/>
                </a:highlight>
              </a:rPr>
              <a:t>shall</a:t>
            </a:r>
            <a:r>
              <a:rPr lang="en-US" b="0" dirty="0"/>
              <a:t> generate/derive a new random or pseudo-random “scanning” OTA MAC address for itself. </a:t>
            </a:r>
          </a:p>
          <a:p>
            <a:pPr marL="914400" indent="-914400"/>
            <a:r>
              <a:rPr lang="en-US" dirty="0"/>
              <a:t>REQ-OTA-Pre-STA-2. </a:t>
            </a:r>
            <a:r>
              <a:rPr lang="en-US" b="0" dirty="0"/>
              <a:t>For each sequence of authentication frames and association frames (</a:t>
            </a:r>
            <a:r>
              <a:rPr lang="en-US" b="0" dirty="0">
                <a:highlight>
                  <a:srgbClr val="00FFFF"/>
                </a:highlight>
              </a:rPr>
              <a:t>and 4-way handshake? TBD</a:t>
            </a:r>
            <a:r>
              <a:rPr lang="en-US" b="0" dirty="0"/>
              <a:t>) between a PE STA</a:t>
            </a:r>
            <a:r>
              <a:rPr lang="en-US" dirty="0"/>
              <a:t> </a:t>
            </a:r>
            <a:r>
              <a:rPr lang="en-US" b="0" dirty="0"/>
              <a:t>and PE AP, the PE STA</a:t>
            </a:r>
            <a:r>
              <a:rPr lang="en-US" dirty="0"/>
              <a:t> </a:t>
            </a:r>
            <a:r>
              <a:rPr lang="en-US" b="0" dirty="0">
                <a:highlight>
                  <a:srgbClr val="FFFF00"/>
                </a:highlight>
              </a:rPr>
              <a:t>shall</a:t>
            </a:r>
            <a:r>
              <a:rPr lang="en-US" b="0" dirty="0"/>
              <a:t> generate/derive a new random or pseudo-random “pre-association” OTA MAC address for itself.</a:t>
            </a:r>
          </a:p>
          <a:p>
            <a:pPr marL="914400" indent="-914400"/>
            <a:endParaRPr lang="en-US" b="0" dirty="0"/>
          </a:p>
          <a:p>
            <a:pPr marL="914400" indent="-914400"/>
            <a:r>
              <a:rPr lang="en-US" b="0" dirty="0"/>
              <a:t>In this document, “random or pseudorandom”  implies that any other device is unable to correlate the value to any identifier for the device, except where there are explicit PE requirements.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D69C05-46B4-4DED-AB16-A00C9FA3CF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B226A-F6C2-43FA-B101-5EDF2CEA61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Philip Hawkes,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0A13785-9865-465F-B4AE-F55F427DD7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922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C5D1D-182C-40E3-815D-21DC20F93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OTA MAC Address of </a:t>
            </a:r>
            <a:r>
              <a:rPr lang="en-US" u="sng" dirty="0"/>
              <a:t>Post</a:t>
            </a:r>
            <a:r>
              <a:rPr lang="en-US" dirty="0"/>
              <a:t>-Association PE </a:t>
            </a:r>
            <a:r>
              <a:rPr lang="en-US" u="sng" dirty="0"/>
              <a:t>STA</a:t>
            </a:r>
            <a:r>
              <a:rPr lang="en-US" dirty="0"/>
              <a:t> </a:t>
            </a:r>
            <a:br>
              <a:rPr lang="en-US" dirty="0"/>
            </a:br>
            <a:endParaRPr lang="en-US" dirty="0">
              <a:solidFill>
                <a:srgbClr val="00B050"/>
              </a:solidFill>
              <a:highlight>
                <a:srgbClr val="FF00FF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0308F-AE7C-4A0B-8E47-0917AE9E8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60375" indent="-403225"/>
            <a:r>
              <a:rPr lang="en-US" dirty="0"/>
              <a:t>REQ-OTA-Post-STA-1</a:t>
            </a:r>
            <a:r>
              <a:rPr lang="en-US" b="0" dirty="0"/>
              <a:t>. A PE STA and PE AP </a:t>
            </a:r>
            <a:r>
              <a:rPr lang="en-US" b="0" dirty="0">
                <a:highlight>
                  <a:srgbClr val="FFFF00"/>
                </a:highlight>
              </a:rPr>
              <a:t>shall</a:t>
            </a:r>
            <a:r>
              <a:rPr lang="en-US" b="0" dirty="0"/>
              <a:t> support a process for a PE STA and a PE AP to transition seamlessly from using the pre-association OTA MAC address for the PE STA (see </a:t>
            </a:r>
            <a:r>
              <a:rPr lang="en-US" dirty="0"/>
              <a:t>REQ-OTA-Pre-STA-2</a:t>
            </a:r>
            <a:r>
              <a:rPr lang="en-US" b="0" dirty="0"/>
              <a:t>) to using a new random or pseudorandom “post-association” OTA MAC address.</a:t>
            </a:r>
          </a:p>
          <a:p>
            <a:pPr marL="460375" indent="-403225"/>
            <a:r>
              <a:rPr lang="en-US" dirty="0"/>
              <a:t>REQ-OTA-Post-STA-2</a:t>
            </a:r>
            <a:r>
              <a:rPr lang="en-US" b="0" dirty="0"/>
              <a:t>. A PE STA and PE AP </a:t>
            </a:r>
            <a:r>
              <a:rPr lang="en-US" b="0" dirty="0">
                <a:highlight>
                  <a:srgbClr val="FFFF00"/>
                </a:highlight>
              </a:rPr>
              <a:t>shall</a:t>
            </a:r>
            <a:r>
              <a:rPr lang="en-US" b="0" dirty="0"/>
              <a:t> support a post-association process for a PE STA and a PE AP to transition seamlessly from using the current post-association OTA MAC address for the PE STA (see </a:t>
            </a:r>
            <a:r>
              <a:rPr lang="en-US" dirty="0"/>
              <a:t>REQ-OTA-Pre-STA-2</a:t>
            </a:r>
            <a:r>
              <a:rPr lang="en-US" b="0" dirty="0"/>
              <a:t>) to using a new post-association OTA MAC address. </a:t>
            </a:r>
          </a:p>
          <a:p>
            <a:pPr marL="460375" indent="-403225"/>
            <a:r>
              <a:rPr lang="en-US" dirty="0"/>
              <a:t>REQ-OTA-Post-STA-3a</a:t>
            </a:r>
            <a:r>
              <a:rPr lang="en-US" b="0" dirty="0"/>
              <a:t>. The process in </a:t>
            </a:r>
            <a:r>
              <a:rPr lang="en-US" dirty="0"/>
              <a:t>REQ-OTA-Post-STA-2 </a:t>
            </a:r>
            <a:r>
              <a:rPr lang="en-US" b="0" dirty="0">
                <a:highlight>
                  <a:srgbClr val="FFFF00"/>
                </a:highlight>
              </a:rPr>
              <a:t>shall</a:t>
            </a:r>
            <a:r>
              <a:rPr lang="en-US" b="0" dirty="0"/>
              <a:t> support being initiated by the PE STA. </a:t>
            </a:r>
          </a:p>
          <a:p>
            <a:pPr marL="460375" indent="-403225"/>
            <a:r>
              <a:rPr lang="en-US" dirty="0"/>
              <a:t>REQ-OTA-Post-STA-3b</a:t>
            </a:r>
            <a:r>
              <a:rPr lang="en-US" b="0" dirty="0"/>
              <a:t>. The process in </a:t>
            </a:r>
            <a:r>
              <a:rPr lang="en-US" dirty="0"/>
              <a:t>REQ-OTA-Post-STA-2 </a:t>
            </a:r>
            <a:r>
              <a:rPr lang="en-US" b="0" dirty="0">
                <a:highlight>
                  <a:srgbClr val="00FF00"/>
                </a:highlight>
              </a:rPr>
              <a:t>may</a:t>
            </a:r>
            <a:r>
              <a:rPr lang="en-US" b="0" dirty="0"/>
              <a:t> support being initiated by the PE AP.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D69C05-46B4-4DED-AB16-A00C9FA3CF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B226A-F6C2-43FA-B101-5EDF2CEA61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Philip Hawkes,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0A13785-9865-465F-B4AE-F55F427DD7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9215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da652be47e73dc751cd2c305386a7d51">
  <xsd:schema xmlns:xsd="http://www.w3.org/2001/XMLSchema" xmlns:xs="http://www.w3.org/2001/XMLSchema" xmlns:p="http://schemas.microsoft.com/office/2006/metadata/properties" xmlns:ns3="ba37140e-f4c5-4a6c-a9b4-20a691ce6c8a" xmlns:ns4="cc9c437c-ae0c-4066-8d90-a0f7de786127" targetNamespace="http://schemas.microsoft.com/office/2006/metadata/properties" ma:root="true" ma:fieldsID="9ece0b7e6f04e2a8437bbdb940bfcf95" ns3:_="" ns4:_="">
    <xsd:import namespace="ba37140e-f4c5-4a6c-a9b4-20a691ce6c8a"/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B2CA820-A310-4DD7-BDF5-A6D880CBB5E6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cc9c437c-ae0c-4066-8d90-a0f7de786127"/>
    <ds:schemaRef ds:uri="ba37140e-f4c5-4a6c-a9b4-20a691ce6c8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8799BBD-2E0A-40E0-9E70-6245E074411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8FFFEF-55E3-4CF3-A6DC-AB325AF69B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37140e-f4c5-4a6c-a9b4-20a691ce6c8a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7366</TotalTime>
  <Words>1803</Words>
  <Application>Microsoft Office PowerPoint</Application>
  <PresentationFormat>Widescreen</PresentationFormat>
  <Paragraphs>141</Paragraphs>
  <Slides>16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Times New Roman</vt:lpstr>
      <vt:lpstr>Office Theme</vt:lpstr>
      <vt:lpstr>Document</vt:lpstr>
      <vt:lpstr>Initial Privacy Enhancement Requirements</vt:lpstr>
      <vt:lpstr>Abstract</vt:lpstr>
      <vt:lpstr>Terminology</vt:lpstr>
      <vt:lpstr>Very-High level PE System Requirements</vt:lpstr>
      <vt:lpstr>What shouldn’t change</vt:lpstr>
      <vt:lpstr>MLD fallback to non-MLO</vt:lpstr>
      <vt:lpstr>OTA MAC Addresses &amp; non-MLO </vt:lpstr>
      <vt:lpstr>OTA MAC Address of Pre-Association PE STA  </vt:lpstr>
      <vt:lpstr>OTA MAC Address of Post-Association PE STA  </vt:lpstr>
      <vt:lpstr>OTA MAC Address of PE AP  </vt:lpstr>
      <vt:lpstr>OTA MAC Addresses &amp; MLO</vt:lpstr>
      <vt:lpstr>OTA MAC Address Pre-Association PE non-AP MLD</vt:lpstr>
      <vt:lpstr>OTA MAC Address Post-Association PE non-AP MLO</vt:lpstr>
      <vt:lpstr>OTA MAC Address Requirements:  PE AP MLD</vt:lpstr>
      <vt:lpstr>Other Addressing Scenarios</vt:lpstr>
      <vt:lpstr>SA and DA Requirements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dho@qti.qualcomm.com</dc:creator>
  <cp:keywords>11-21-XXXXr00</cp:keywords>
  <cp:lastModifiedBy>Duncan Ho</cp:lastModifiedBy>
  <cp:revision>874</cp:revision>
  <cp:lastPrinted>1601-01-01T00:00:00Z</cp:lastPrinted>
  <dcterms:created xsi:type="dcterms:W3CDTF">2018-05-10T16:45:22Z</dcterms:created>
  <dcterms:modified xsi:type="dcterms:W3CDTF">2022-01-18T23:41:04Z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0x010100EB28163D68FE8E4D9361964FDD814FC4</vt:lpwstr>
  </property>
</Properties>
</file>