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56" r:id="rId5"/>
    <p:sldId id="273" r:id="rId6"/>
    <p:sldId id="260" r:id="rId7"/>
  </p:sldIdLst>
  <p:sldSz cx="12192000" cy="6858000"/>
  <p:notesSz cx="7315200" cy="96012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980">
          <p15:clr>
            <a:srgbClr val="A4A3A4"/>
          </p15:clr>
        </p15:guide>
        <p15:guide id="4" pos="227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03" autoAdjust="0"/>
    <p:restoredTop sz="94660" autoAdjust="0"/>
  </p:normalViewPr>
  <p:slideViewPr>
    <p:cSldViewPr>
      <p:cViewPr varScale="1">
        <p:scale>
          <a:sx n="122" d="100"/>
          <a:sy n="122" d="100"/>
        </p:scale>
        <p:origin x="-149" y="-9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1680" y="-67"/>
      </p:cViewPr>
      <p:guideLst>
        <p:guide orient="horz" pos="2880"/>
        <p:guide orient="horz" pos="2980"/>
        <p:guide pos="2160"/>
        <p:guide pos="227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m Lansford" userId="a4fe446c-a46d-4105-b32e-f064615612ff" providerId="ADAL" clId="{56BF7369-CF7C-4DFD-AC9A-074E0517AAA5}"/>
    <pc:docChg chg="modMainMaster">
      <pc:chgData name="Jim Lansford" userId="a4fe446c-a46d-4105-b32e-f064615612ff" providerId="ADAL" clId="{56BF7369-CF7C-4DFD-AC9A-074E0517AAA5}" dt="2019-09-16T02:14:38.548" v="7" actId="20577"/>
      <pc:docMkLst>
        <pc:docMk/>
      </pc:docMkLst>
      <pc:sldMasterChg chg="modSp">
        <pc:chgData name="Jim Lansford" userId="a4fe446c-a46d-4105-b32e-f064615612ff" providerId="ADAL" clId="{56BF7369-CF7C-4DFD-AC9A-074E0517AAA5}" dt="2019-09-16T02:14:38.548" v="7" actId="20577"/>
        <pc:sldMasterMkLst>
          <pc:docMk/>
          <pc:sldMasterMk cId="0" sldId="2147483648"/>
        </pc:sldMasterMkLst>
        <pc:spChg chg="mod">
          <ac:chgData name="Jim Lansford" userId="a4fe446c-a46d-4105-b32e-f064615612ff" providerId="ADAL" clId="{56BF7369-CF7C-4DFD-AC9A-074E0517AAA5}" dt="2019-09-16T02:14:38.548" v="7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55" cy="479567"/>
          </a:xfrm>
          <a:prstGeom prst="rect">
            <a:avLst/>
          </a:prstGeom>
        </p:spPr>
        <p:txBody>
          <a:bodyPr vert="horz" lIns="95390" tIns="47695" rIns="95390" bIns="47695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271" y="0"/>
            <a:ext cx="3170255" cy="479567"/>
          </a:xfrm>
          <a:prstGeom prst="rect">
            <a:avLst/>
          </a:prstGeom>
        </p:spPr>
        <p:txBody>
          <a:bodyPr vert="horz" lIns="95390" tIns="47695" rIns="95390" bIns="47695" rtlCol="0"/>
          <a:lstStyle>
            <a:lvl1pPr algn="r">
              <a:defRPr sz="1300"/>
            </a:lvl1pPr>
          </a:lstStyle>
          <a:p>
            <a:r>
              <a:rPr lang="en-US"/>
              <a:t>Sept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991"/>
            <a:ext cx="3170255" cy="479567"/>
          </a:xfrm>
          <a:prstGeom prst="rect">
            <a:avLst/>
          </a:prstGeom>
        </p:spPr>
        <p:txBody>
          <a:bodyPr vert="horz" lIns="95390" tIns="47695" rIns="95390" bIns="47695" rtlCol="0" anchor="b"/>
          <a:lstStyle>
            <a:lvl1pPr algn="l">
              <a:defRPr sz="1300"/>
            </a:lvl1pPr>
          </a:lstStyle>
          <a:p>
            <a:r>
              <a:rPr lang="en-US"/>
              <a:t>Oscar Au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271" y="9119991"/>
            <a:ext cx="3170255" cy="479567"/>
          </a:xfrm>
          <a:prstGeom prst="rect">
            <a:avLst/>
          </a:prstGeom>
        </p:spPr>
        <p:txBody>
          <a:bodyPr vert="horz" lIns="95390" tIns="47695" rIns="95390" bIns="47695" rtlCol="0" anchor="b"/>
          <a:lstStyle>
            <a:lvl1pPr algn="r">
              <a:defRPr sz="13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5390" tIns="47695" rIns="95390" bIns="47695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950299" y="100184"/>
            <a:ext cx="674914" cy="2184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53902" algn="l"/>
                <a:tab pos="1907804" algn="l"/>
                <a:tab pos="2861706" algn="l"/>
                <a:tab pos="3815608" algn="l"/>
                <a:tab pos="4769510" algn="l"/>
                <a:tab pos="5723412" algn="l"/>
                <a:tab pos="6677315" algn="l"/>
                <a:tab pos="7631217" algn="l"/>
                <a:tab pos="8585119" algn="l"/>
                <a:tab pos="9539021" algn="l"/>
                <a:tab pos="10492923" algn="l"/>
              </a:tabLst>
              <a:defRPr sz="15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89987" y="100184"/>
            <a:ext cx="870857" cy="2184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53902" algn="l"/>
                <a:tab pos="1907804" algn="l"/>
                <a:tab pos="2861706" algn="l"/>
                <a:tab pos="3815608" algn="l"/>
                <a:tab pos="4769510" algn="l"/>
                <a:tab pos="5723412" algn="l"/>
                <a:tab pos="6677315" algn="l"/>
                <a:tab pos="7631217" algn="l"/>
                <a:tab pos="8585119" algn="l"/>
                <a:tab pos="9539021" algn="l"/>
                <a:tab pos="10492923" algn="l"/>
              </a:tabLst>
              <a:defRPr sz="15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 2019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468313" y="725488"/>
            <a:ext cx="6376987" cy="358775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74690" y="4560818"/>
            <a:ext cx="5364146" cy="431939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7644" tIns="48071" rIns="97644" bIns="48071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652199" y="9295723"/>
            <a:ext cx="973015" cy="1872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76951" algn="l"/>
                <a:tab pos="1430853" algn="l"/>
                <a:tab pos="2384755" algn="l"/>
                <a:tab pos="3338657" algn="l"/>
                <a:tab pos="4292559" algn="l"/>
                <a:tab pos="5246461" algn="l"/>
                <a:tab pos="6200364" algn="l"/>
                <a:tab pos="7154266" algn="l"/>
                <a:tab pos="8108168" algn="l"/>
                <a:tab pos="9062070" algn="l"/>
                <a:tab pos="10015972" algn="l"/>
                <a:tab pos="10969874" algn="l"/>
              </a:tabLst>
              <a:defRPr sz="13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Oscar Au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399693" y="9295722"/>
            <a:ext cx="539262" cy="376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53902" algn="l"/>
                <a:tab pos="1907804" algn="l"/>
                <a:tab pos="2861706" algn="l"/>
                <a:tab pos="3815608" algn="l"/>
                <a:tab pos="4769510" algn="l"/>
                <a:tab pos="5723412" algn="l"/>
                <a:tab pos="6677315" algn="l"/>
                <a:tab pos="7631217" algn="l"/>
                <a:tab pos="8585119" algn="l"/>
                <a:tab pos="9539021" algn="l"/>
                <a:tab pos="10492923" algn="l"/>
              </a:tabLst>
              <a:defRPr sz="13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62001" y="9295723"/>
            <a:ext cx="777457" cy="20005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53902" algn="l"/>
                <a:tab pos="1907804" algn="l"/>
                <a:tab pos="2861706" algn="l"/>
                <a:tab pos="3815608" algn="l"/>
                <a:tab pos="4769510" algn="l"/>
                <a:tab pos="5723412" algn="l"/>
                <a:tab pos="6677315" algn="l"/>
                <a:tab pos="7631217" algn="l"/>
                <a:tab pos="8585119" algn="l"/>
                <a:tab pos="9539021" algn="l"/>
                <a:tab pos="10492923" algn="l"/>
              </a:tabLst>
            </a:pPr>
            <a:r>
              <a:rPr lang="en-US" sz="13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63675" y="9294081"/>
            <a:ext cx="5787851" cy="1642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5390" tIns="47695" rIns="95390" bIns="47695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83288" y="307121"/>
            <a:ext cx="5948624" cy="1642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5390" tIns="47695" rIns="95390" bIns="47695"/>
          <a:lstStyle/>
          <a:p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Oscar Au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217527" y="725921"/>
            <a:ext cx="4880149" cy="358854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5390" tIns="47695" rIns="95390" bIns="47695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690" y="4560817"/>
            <a:ext cx="5365820" cy="441793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Oscar Au, Origin Wireless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Oscar Au, Origin Wireless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Oscar Au, Origin Wireless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 2022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Oscar Au, Origin Wireless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 2022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Oscar Au, Origin Wireless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Oscar Au, Origin Wireless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Oscar Au, Origin Wireless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Oscar Au, Origin Wireless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Oscar Au, Origin Wireless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Oscar Au, Origin Wireless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802.11-22/0099r0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WLAN Sensing Privacy Use Cases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2022-01-17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Jan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Oscar Au, Origin Wireless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926723" y="3198168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–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143000" y="2438400"/>
          <a:ext cx="9829800" cy="1854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05000"/>
                <a:gridCol w="1905000"/>
                <a:gridCol w="2895600"/>
                <a:gridCol w="3124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Name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Affiliations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Address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Email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Oscar Au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en-US" sz="1600" dirty="0" smtClean="0"/>
                        <a:t>Origin Wireless</a:t>
                      </a:r>
                      <a:r>
                        <a:rPr lang="en-US" sz="1600" baseline="0" dirty="0" smtClean="0"/>
                        <a:t> Inc.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en-US" sz="1600" dirty="0" smtClean="0"/>
                        <a:t>7500 Greenway</a:t>
                      </a:r>
                      <a:r>
                        <a:rPr lang="en-US" sz="1600" baseline="0" dirty="0" smtClean="0"/>
                        <a:t> Center Drive, Suite 1070, Greenbelt, MD 20770 USA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oscar.au@originwirelessai.com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Beibei</a:t>
                      </a:r>
                      <a:r>
                        <a:rPr lang="en-US" sz="1600" dirty="0" smtClean="0"/>
                        <a:t> Wang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beibei.wang@originwirelessai.com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K.J. Ray Liu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Hung-</a:t>
                      </a:r>
                      <a:r>
                        <a:rPr lang="en-US" sz="1600" dirty="0" err="1" smtClean="0"/>
                        <a:t>Quoc</a:t>
                      </a:r>
                      <a:r>
                        <a:rPr lang="en-US" sz="1600" baseline="0" dirty="0" smtClean="0"/>
                        <a:t> Lai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 smtClean="0"/>
              <a:t>Control Access of CSI for Privacy Protection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Oscar Au, Origin Wireless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 2022</a:t>
            </a:r>
            <a:endParaRPr lang="en-GB" dirty="0"/>
          </a:p>
        </p:txBody>
      </p:sp>
      <p:sp>
        <p:nvSpPr>
          <p:cNvPr id="58" name="TextBox 57">
            <a:extLst>
              <a:ext uri="{FF2B5EF4-FFF2-40B4-BE49-F238E27FC236}">
                <a16:creationId xmlns="" xmlns:a16="http://schemas.microsoft.com/office/drawing/2014/main" id="{B9B835A3-5451-4F33-ADA6-89A161130A5F}"/>
              </a:ext>
            </a:extLst>
          </p:cNvPr>
          <p:cNvSpPr txBox="1"/>
          <p:nvPr/>
        </p:nvSpPr>
        <p:spPr>
          <a:xfrm flipH="1">
            <a:off x="609600" y="1447800"/>
            <a:ext cx="10972800" cy="489364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sz="1800" b="1" dirty="0" smtClean="0">
                <a:solidFill>
                  <a:schemeClr val="tx1"/>
                </a:solidFill>
              </a:rPr>
              <a:t>Use Case 1</a:t>
            </a:r>
            <a:r>
              <a:rPr lang="en-US" sz="1800" dirty="0" smtClean="0">
                <a:solidFill>
                  <a:schemeClr val="tx1"/>
                </a:solidFill>
              </a:rPr>
              <a:t>: (yet to be supported by SFD)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Recall some functional roles in WLAN Sensing</a:t>
            </a:r>
          </a:p>
          <a:p>
            <a:pPr marL="1085850" lvl="1" indent="-342900">
              <a:spcAft>
                <a:spcPts val="300"/>
              </a:spcAft>
              <a:buFont typeface="+mj-lt"/>
              <a:buAutoNum type="arabicPeriod"/>
            </a:pPr>
            <a:r>
              <a:rPr lang="en-US" sz="1800" dirty="0" smtClean="0">
                <a:solidFill>
                  <a:srgbClr val="0000FF"/>
                </a:solidFill>
              </a:rPr>
              <a:t>sensing initiator</a:t>
            </a:r>
            <a:r>
              <a:rPr lang="en-US" sz="1800" dirty="0" smtClean="0">
                <a:solidFill>
                  <a:schemeClr val="tx1"/>
                </a:solidFill>
              </a:rPr>
              <a:t>: to initiate a sensing procedure </a:t>
            </a:r>
            <a:r>
              <a:rPr lang="en-US" sz="1800" dirty="0" smtClean="0">
                <a:solidFill>
                  <a:srgbClr val="0000FF"/>
                </a:solidFill>
              </a:rPr>
              <a:t>(can access CSI)</a:t>
            </a:r>
          </a:p>
          <a:p>
            <a:pPr marL="1085850" lvl="1" indent="-342900">
              <a:spcAft>
                <a:spcPts val="300"/>
              </a:spcAft>
              <a:buFont typeface="+mj-lt"/>
              <a:buAutoNum type="arabicPeriod"/>
            </a:pPr>
            <a:r>
              <a:rPr lang="en-US" sz="1800" dirty="0" smtClean="0">
                <a:solidFill>
                  <a:schemeClr val="tx1"/>
                </a:solidFill>
              </a:rPr>
              <a:t>sensing responder: to participate in a session procedure </a:t>
            </a:r>
            <a:r>
              <a:rPr lang="en-US" sz="1800" dirty="0" smtClean="0">
                <a:solidFill>
                  <a:srgbClr val="0000FF"/>
                </a:solidFill>
              </a:rPr>
              <a:t>(can access CSI if being receiver)</a:t>
            </a:r>
          </a:p>
          <a:p>
            <a:pPr marL="1085850" lvl="1" indent="-342900">
              <a:spcAft>
                <a:spcPts val="300"/>
              </a:spcAft>
              <a:buFont typeface="+mj-lt"/>
              <a:buAutoNum type="arabicPeriod"/>
            </a:pPr>
            <a:r>
              <a:rPr lang="en-US" sz="1800" dirty="0" smtClean="0">
                <a:solidFill>
                  <a:schemeClr val="tx1"/>
                </a:solidFill>
              </a:rPr>
              <a:t>sensing transmitter: to transmit sensing PPDU</a:t>
            </a:r>
          </a:p>
          <a:p>
            <a:pPr marL="1085850" lvl="1" indent="-342900">
              <a:spcAft>
                <a:spcPts val="300"/>
              </a:spcAft>
              <a:buFont typeface="+mj-lt"/>
              <a:buAutoNum type="arabicPeriod"/>
            </a:pPr>
            <a:r>
              <a:rPr lang="en-US" sz="1800" dirty="0" smtClean="0">
                <a:solidFill>
                  <a:srgbClr val="0000FF"/>
                </a:solidFill>
              </a:rPr>
              <a:t>sensing receiver</a:t>
            </a:r>
            <a:r>
              <a:rPr lang="en-US" sz="1800" dirty="0" smtClean="0">
                <a:solidFill>
                  <a:schemeClr val="tx1"/>
                </a:solidFill>
              </a:rPr>
              <a:t>: to perform sensing measurements and report sensing measurement </a:t>
            </a:r>
            <a:r>
              <a:rPr lang="en-US" sz="1800" dirty="0" smtClean="0">
                <a:solidFill>
                  <a:srgbClr val="0000FF"/>
                </a:solidFill>
              </a:rPr>
              <a:t>(can access CSI)</a:t>
            </a:r>
          </a:p>
          <a:p>
            <a:pPr marL="1085850" lvl="1" indent="-342900">
              <a:spcAft>
                <a:spcPts val="300"/>
              </a:spcAft>
              <a:buFont typeface="+mj-lt"/>
              <a:buAutoNum type="arabicPeriod"/>
            </a:pPr>
            <a:r>
              <a:rPr lang="en-US" sz="1800" dirty="0" smtClean="0">
                <a:solidFill>
                  <a:srgbClr val="0000FF"/>
                </a:solidFill>
              </a:rPr>
              <a:t>SBP-requesting STA</a:t>
            </a:r>
            <a:r>
              <a:rPr lang="en-US" sz="1800" dirty="0" smtClean="0">
                <a:solidFill>
                  <a:schemeClr val="tx1"/>
                </a:solidFill>
              </a:rPr>
              <a:t>: to request SBP procedure </a:t>
            </a:r>
            <a:r>
              <a:rPr lang="en-US" sz="1800" dirty="0" smtClean="0">
                <a:solidFill>
                  <a:srgbClr val="0000FF"/>
                </a:solidFill>
              </a:rPr>
              <a:t>(can access CSI)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Maintain a classification of STA for the sake of managing access of CSI.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Allow a class of most trusted STA to do </a:t>
            </a:r>
            <a:r>
              <a:rPr lang="en-US" sz="1800" i="1" dirty="0" smtClean="0">
                <a:solidFill>
                  <a:srgbClr val="C00000"/>
                </a:solidFill>
              </a:rPr>
              <a:t>all roles (with full access of CSI)</a:t>
            </a:r>
            <a:r>
              <a:rPr lang="en-US" sz="1800" dirty="0" smtClean="0">
                <a:solidFill>
                  <a:schemeClr val="tx1"/>
                </a:solidFill>
              </a:rPr>
              <a:t> including 1, 2, 3, 4, 5 </a:t>
            </a:r>
            <a:r>
              <a:rPr lang="en-US" sz="1800" dirty="0" smtClean="0">
                <a:solidFill>
                  <a:srgbClr val="7030A0"/>
                </a:solidFill>
              </a:rPr>
              <a:t>(e.g. user’s </a:t>
            </a:r>
            <a:r>
              <a:rPr lang="en-US" sz="1800" dirty="0" err="1" smtClean="0">
                <a:solidFill>
                  <a:srgbClr val="7030A0"/>
                </a:solidFill>
              </a:rPr>
              <a:t>IoT</a:t>
            </a:r>
            <a:r>
              <a:rPr lang="en-US" sz="1800" dirty="0" smtClean="0">
                <a:solidFill>
                  <a:srgbClr val="7030A0"/>
                </a:solidFill>
              </a:rPr>
              <a:t> devices from trusted sources)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Allow a class of STA to do </a:t>
            </a:r>
            <a:r>
              <a:rPr lang="en-US" sz="1800" i="1" dirty="0" smtClean="0">
                <a:solidFill>
                  <a:srgbClr val="C00000"/>
                </a:solidFill>
              </a:rPr>
              <a:t>some roles (with limited access of CSI)</a:t>
            </a:r>
            <a:r>
              <a:rPr lang="en-US" sz="1800" dirty="0" smtClean="0">
                <a:solidFill>
                  <a:srgbClr val="C00000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such as{1, 2, 3, 4}, {2, 3, 4}, or {4} </a:t>
            </a:r>
            <a:r>
              <a:rPr lang="en-US" sz="1800" dirty="0" smtClean="0">
                <a:solidFill>
                  <a:srgbClr val="7030A0"/>
                </a:solidFill>
              </a:rPr>
              <a:t>(e.g. for user’s </a:t>
            </a:r>
            <a:r>
              <a:rPr lang="en-US" sz="1800" dirty="0" err="1" smtClean="0">
                <a:solidFill>
                  <a:srgbClr val="7030A0"/>
                </a:solidFill>
              </a:rPr>
              <a:t>IoT</a:t>
            </a:r>
            <a:r>
              <a:rPr lang="en-US" sz="1800" dirty="0" smtClean="0">
                <a:solidFill>
                  <a:srgbClr val="7030A0"/>
                </a:solidFill>
              </a:rPr>
              <a:t> devices from less trusted sources, neighbors’ devices}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Allow a class of STA to do </a:t>
            </a:r>
            <a:r>
              <a:rPr lang="en-US" sz="1800" i="1" dirty="0" smtClean="0">
                <a:solidFill>
                  <a:srgbClr val="C00000"/>
                </a:solidFill>
              </a:rPr>
              <a:t>some roles (with no access of CSI)</a:t>
            </a:r>
            <a:r>
              <a:rPr lang="en-US" sz="1800" dirty="0" smtClean="0">
                <a:solidFill>
                  <a:srgbClr val="C00000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such as a responder being not a receiver, or {3} </a:t>
            </a:r>
            <a:r>
              <a:rPr lang="en-US" sz="1800" dirty="0" smtClean="0">
                <a:solidFill>
                  <a:srgbClr val="7030A0"/>
                </a:solidFill>
              </a:rPr>
              <a:t>(e.g. for unknown device)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Allow a class of STA to do </a:t>
            </a:r>
            <a:r>
              <a:rPr lang="en-US" sz="1800" i="1" dirty="0" smtClean="0">
                <a:solidFill>
                  <a:srgbClr val="C00000"/>
                </a:solidFill>
              </a:rPr>
              <a:t>no role (with no access of CSI)</a:t>
            </a:r>
            <a:r>
              <a:rPr lang="en-US" sz="1800" dirty="0" smtClean="0">
                <a:solidFill>
                  <a:schemeClr val="tx1"/>
                </a:solidFill>
              </a:rPr>
              <a:t>. </a:t>
            </a:r>
            <a:r>
              <a:rPr lang="en-US" sz="1800" dirty="0" smtClean="0">
                <a:solidFill>
                  <a:srgbClr val="7030A0"/>
                </a:solidFill>
              </a:rPr>
              <a:t>(e.g. hostile devices, compromised device)</a:t>
            </a:r>
          </a:p>
          <a:p>
            <a:pPr marL="115888" indent="-115888">
              <a:spcAft>
                <a:spcPts val="300"/>
              </a:spcAft>
            </a:pPr>
            <a:endParaRPr lang="en-US" sz="1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(SP)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AP should control access of sensing measurements (e.g. CSI) for the sake of privacy protection.</a:t>
            </a:r>
          </a:p>
          <a:p>
            <a:pPr marL="690563" indent="-457200">
              <a:buAutoNum type="arabicPeriod"/>
            </a:pPr>
            <a:r>
              <a:rPr lang="en-US" sz="2000" dirty="0" smtClean="0"/>
              <a:t>Yes</a:t>
            </a:r>
          </a:p>
          <a:p>
            <a:pPr marL="690563" indent="-457200">
              <a:buAutoNum type="arabicPeriod"/>
            </a:pPr>
            <a:r>
              <a:rPr lang="en-US" sz="2000" dirty="0" smtClean="0"/>
              <a:t>No</a:t>
            </a:r>
          </a:p>
          <a:p>
            <a:pPr marL="690563" indent="-457200">
              <a:buAutoNum type="arabicPeriod"/>
            </a:pPr>
            <a:r>
              <a:rPr lang="en-US" sz="2000" dirty="0" smtClean="0"/>
              <a:t>Abstain</a:t>
            </a:r>
          </a:p>
          <a:p>
            <a:pPr marL="690563" indent="-457200"/>
            <a:endParaRPr lang="en-US" sz="2000" dirty="0" smtClean="0"/>
          </a:p>
          <a:p>
            <a:pPr marL="457200" indent="-457200">
              <a:buAutoNum type="arabicPeriod"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Oscar Au, Origin Wireless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 2022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_802-11-Submission-16-9_ppt2007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2ebcc5fe3275a99fca492d5bd295dfcf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99aa03bed7de4a43d67998ed741878dc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8C39185-4AEF-48CB-BDD5-F4EF06AC9B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4372534-44A3-4990-8A66-EA9D7A21C86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7DD6B17-2002-48CE-BC90-1BC614AA3355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cc9c437c-ae0c-4066-8d90-a0f7de786127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template_802-11-Submission-16-9_ppt2007</Template>
  <TotalTime>32724</TotalTime>
  <Words>364</Words>
  <Application>Microsoft Office PowerPoint</Application>
  <PresentationFormat>Custom</PresentationFormat>
  <Paragraphs>47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template_802-11-Submission-16-9_ppt2007</vt:lpstr>
      <vt:lpstr>WLAN Sensing Privacy Use Cases</vt:lpstr>
      <vt:lpstr>Control Access of CSI for Privacy Protection</vt:lpstr>
      <vt:lpstr>Straw Poll (SP)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eeau90</dc:creator>
  <cp:lastModifiedBy>Oscar Au</cp:lastModifiedBy>
  <cp:revision>440</cp:revision>
  <cp:lastPrinted>1601-01-01T00:00:00Z</cp:lastPrinted>
  <dcterms:created xsi:type="dcterms:W3CDTF">2019-09-04T16:40:26Z</dcterms:created>
  <dcterms:modified xsi:type="dcterms:W3CDTF">2022-01-17T14:22:07Z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