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05" r:id="rId3"/>
    <p:sldId id="306" r:id="rId4"/>
    <p:sldId id="303" r:id="rId5"/>
    <p:sldId id="307" r:id="rId6"/>
    <p:sldId id="298" r:id="rId7"/>
    <p:sldId id="304"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555B5B-1569-4528-BBD3-5290BF9F87DD}" v="3" dt="2021-09-01T21:31:09.4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4127" autoAdjust="0"/>
  </p:normalViewPr>
  <p:slideViewPr>
    <p:cSldViewPr>
      <p:cViewPr varScale="1">
        <p:scale>
          <a:sx n="57" d="100"/>
          <a:sy n="57" d="100"/>
        </p:scale>
        <p:origin x="1482" y="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1/17/2022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err="1"/>
              <a:t>January</a:t>
            </a:r>
            <a:r>
              <a:rPr lang="en-US" dirty="0"/>
              <a:t> 202</a:t>
            </a:r>
            <a:r>
              <a:rPr lang="tr-TR" dirty="0"/>
              <a:t>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err="1"/>
              <a:t>January</a:t>
            </a:r>
            <a:r>
              <a:rPr lang="en-US" dirty="0"/>
              <a:t> 202</a:t>
            </a:r>
            <a:r>
              <a:rPr lang="tr-TR" dirty="0"/>
              <a:t>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US" dirty="0" err="1"/>
              <a:t>Tuncer</a:t>
            </a:r>
            <a:r>
              <a:rPr lang="en-US" dirty="0"/>
              <a:t> </a:t>
            </a:r>
            <a:r>
              <a:rPr lang="en-US" dirty="0" err="1"/>
              <a:t>Baykas</a:t>
            </a:r>
            <a:r>
              <a:rPr lang="en-US" dirty="0"/>
              <a:t>, Kadir Has Uni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2</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0097</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tr-TR" dirty="0" err="1"/>
              <a:t>January</a:t>
            </a:r>
            <a:r>
              <a:rPr lang="en-US" dirty="0"/>
              <a:t> 202</a:t>
            </a:r>
            <a:r>
              <a:rPr lang="tr-TR" dirty="0"/>
              <a:t>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US" dirty="0" err="1"/>
              <a:t>Tuncer</a:t>
            </a:r>
            <a:r>
              <a:rPr lang="en-US" dirty="0"/>
              <a:t> </a:t>
            </a:r>
            <a:r>
              <a:rPr lang="en-US" dirty="0" err="1"/>
              <a:t>Baykas</a:t>
            </a:r>
            <a:r>
              <a:rPr lang="en-US" dirty="0"/>
              <a:t>, Kadir Has Uni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January</a:t>
            </a:r>
            <a:r>
              <a:rPr lang="tr-TR" sz="3600" dirty="0"/>
              <a:t> </a:t>
            </a:r>
            <a:r>
              <a:rPr lang="en-GB" sz="3600" dirty="0"/>
              <a:t>202</a:t>
            </a:r>
            <a:r>
              <a:rPr lang="tr-TR" sz="3600" dirty="0"/>
              <a:t>2</a:t>
            </a:r>
            <a:r>
              <a:rPr lang="en-GB" sz="3600" dirty="0"/>
              <a:t> </a:t>
            </a:r>
            <a:r>
              <a:rPr lang="tr-TR" sz="3600" dirty="0"/>
              <a:t>802.19 </a:t>
            </a:r>
            <a:r>
              <a:rPr lang="tr-TR" sz="3600" dirty="0" err="1"/>
              <a:t>Liaison</a:t>
            </a:r>
            <a:r>
              <a:rPr lang="tr-TR" sz="3600" dirty="0"/>
              <a:t>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a:t>
            </a:r>
            <a:r>
              <a:rPr lang="tr-TR" sz="2133" b="0" dirty="0"/>
              <a:t>2</a:t>
            </a:r>
            <a:r>
              <a:rPr lang="en-GB" sz="2133" b="0" dirty="0"/>
              <a:t>-</a:t>
            </a:r>
            <a:r>
              <a:rPr lang="tr-TR" sz="2133" b="0" dirty="0"/>
              <a:t>01</a:t>
            </a:r>
            <a:r>
              <a:rPr lang="en-GB" sz="2133" b="0" dirty="0"/>
              <a:t>-</a:t>
            </a:r>
            <a:r>
              <a:rPr lang="tr-TR" sz="2133" b="0" dirty="0"/>
              <a:t>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7497041"/>
              </p:ext>
            </p:extLst>
          </p:nvPr>
        </p:nvGraphicFramePr>
        <p:xfrm>
          <a:off x="539750" y="2438400"/>
          <a:ext cx="8674100" cy="2679700"/>
        </p:xfrm>
        <a:graphic>
          <a:graphicData uri="http://schemas.openxmlformats.org/presentationml/2006/ole">
            <mc:AlternateContent xmlns:mc="http://schemas.openxmlformats.org/markup-compatibility/2006">
              <mc:Choice xmlns:v="urn:schemas-microsoft-com:vml" Requires="v">
                <p:oleObj spid="_x0000_s1028" name="Document" r:id="rId4" imgW="8249760" imgH="2557440" progId="Word.Document.8">
                  <p:embed/>
                </p:oleObj>
              </mc:Choice>
              <mc:Fallback>
                <p:oleObj name="Document" r:id="rId4" imgW="8249760" imgH="2557440" progId="Word.Document.8">
                  <p:embed/>
                  <p:pic>
                    <p:nvPicPr>
                      <p:cNvPr id="3075" name="Object 3"/>
                      <p:cNvPicPr>
                        <a:picLocks noChangeAspect="1" noChangeArrowheads="1"/>
                      </p:cNvPicPr>
                      <p:nvPr/>
                    </p:nvPicPr>
                    <p:blipFill>
                      <a:blip r:embed="rId5"/>
                      <a:srcRect/>
                      <a:stretch>
                        <a:fillRect/>
                      </a:stretch>
                    </p:blipFill>
                    <p:spPr bwMode="auto">
                      <a:xfrm>
                        <a:off x="539750" y="2438400"/>
                        <a:ext cx="86741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tr-TR" sz="3600" dirty="0" err="1"/>
              <a:t>Voters</a:t>
            </a:r>
            <a:r>
              <a:rPr lang="tr-TR" sz="3600" dirty="0"/>
              <a:t> </a:t>
            </a:r>
            <a:r>
              <a:rPr lang="tr-TR" sz="3600" dirty="0" err="1"/>
              <a:t>and</a:t>
            </a:r>
            <a:r>
              <a:rPr lang="tr-TR" sz="3600" dirty="0"/>
              <a:t> </a:t>
            </a:r>
            <a:r>
              <a:rPr lang="en-US" sz="3600" dirty="0"/>
              <a:t>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a:xfrm>
            <a:off x="731520" y="2113282"/>
            <a:ext cx="8564880" cy="4387427"/>
          </a:xfrm>
        </p:spPr>
        <p:txBody>
          <a:bodyPr/>
          <a:lstStyle/>
          <a:p>
            <a:r>
              <a:rPr lang="en-US" sz="2400" dirty="0"/>
              <a:t>IEEE 802.19 has 5</a:t>
            </a:r>
            <a:r>
              <a:rPr lang="tr-TR" sz="2400" dirty="0"/>
              <a:t>0</a:t>
            </a:r>
            <a:r>
              <a:rPr lang="en-US" sz="2400" dirty="0"/>
              <a:t> voting members</a:t>
            </a:r>
            <a:endParaRPr lang="tr-TR" sz="2400" dirty="0"/>
          </a:p>
          <a:p>
            <a:r>
              <a:rPr lang="en-US" sz="2400" dirty="0"/>
              <a:t>This meeting provide</a:t>
            </a:r>
            <a:r>
              <a:rPr lang="tr-TR" sz="2400" dirty="0"/>
              <a:t>s</a:t>
            </a:r>
            <a:r>
              <a:rPr lang="en-US" sz="2400" dirty="0"/>
              <a:t> attendance credit towards voting rights</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
            </a:r>
            <a:r>
              <a:rPr lang="en-US" sz="2400" dirty="0">
                <a:hlinkClick r:id="rId2"/>
              </a:rPr>
              <a:t>https://touchpoint.eventsair.com/ieee-802-wireless-interim-session-jan-2022</a:t>
            </a:r>
            <a:r>
              <a:rPr lang="en-US" sz="2400" dirty="0"/>
              <a:t> </a:t>
            </a:r>
          </a:p>
          <a:p>
            <a:pPr marL="0" indent="0">
              <a:buNone/>
            </a:pPr>
            <a:endParaRPr lang="en-US" sz="2400" dirty="0"/>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381000" y="731523"/>
            <a:ext cx="9067800" cy="944878"/>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IEEE 802.19 WG held a letter ballot on the approval of the IEEE 802.11bb Coexistence Assessment (CA) document which closed on January 10</a:t>
            </a:r>
          </a:p>
          <a:p>
            <a:r>
              <a:rPr lang="en-US" sz="2400" dirty="0"/>
              <a:t>The results were as follows:</a:t>
            </a:r>
          </a:p>
          <a:p>
            <a:pPr lvl="1"/>
            <a:r>
              <a:rPr lang="en-US" sz="2200" b="1" dirty="0"/>
              <a:t>Approve:		22</a:t>
            </a:r>
          </a:p>
          <a:p>
            <a:pPr lvl="1"/>
            <a:r>
              <a:rPr lang="en-US" sz="2200" b="1" dirty="0"/>
              <a:t>Disapprove:		2</a:t>
            </a:r>
          </a:p>
          <a:p>
            <a:pPr lvl="1"/>
            <a:r>
              <a:rPr lang="en-US" sz="2200" b="1" dirty="0"/>
              <a:t>Abstain:			2</a:t>
            </a:r>
          </a:p>
          <a:p>
            <a:pPr lvl="1"/>
            <a:r>
              <a:rPr lang="en-US" sz="2200" b="1" dirty="0"/>
              <a:t>The ballot passed</a:t>
            </a:r>
          </a:p>
          <a:p>
            <a:pPr lvl="1"/>
            <a:r>
              <a:rPr lang="en-US" sz="2200" b="1" dirty="0"/>
              <a:t>Five comments were collected and sent to the 802.11 working group</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1380826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381000" y="731523"/>
            <a:ext cx="9067800" cy="944878"/>
          </a:xfrm>
        </p:spPr>
        <p:txBody>
          <a:bodyPr/>
          <a:lstStyle/>
          <a:p>
            <a:r>
              <a:rPr lang="en-US" sz="3200" dirty="0"/>
              <a:t>March 2022 Working Group Elections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Working Group will hold elections for the WG Chair and WG Vice Chair at the March 2022 (Electronic) Plenary Session </a:t>
            </a:r>
          </a:p>
          <a:p>
            <a:pPr lvl="1"/>
            <a:r>
              <a:rPr lang="en-US" sz="2200" b="1" dirty="0"/>
              <a:t>The current WC Chair (Steve </a:t>
            </a:r>
            <a:r>
              <a:rPr lang="en-US" sz="2200" b="1" dirty="0" err="1"/>
              <a:t>Shellhammer</a:t>
            </a:r>
            <a:r>
              <a:rPr lang="en-US" sz="2200" b="1" dirty="0"/>
              <a:t>) plans to run again for WG Chair</a:t>
            </a:r>
          </a:p>
          <a:p>
            <a:pPr lvl="1"/>
            <a:r>
              <a:rPr lang="en-US" sz="2200" b="1" dirty="0"/>
              <a:t>The current WG Vice Chair (</a:t>
            </a:r>
            <a:r>
              <a:rPr lang="en-US" sz="2200" b="1" dirty="0" err="1"/>
              <a:t>Tuncer</a:t>
            </a:r>
            <a:r>
              <a:rPr lang="en-US" sz="2200" b="1" dirty="0"/>
              <a:t> </a:t>
            </a:r>
            <a:r>
              <a:rPr lang="en-US" sz="2200" b="1" dirty="0" err="1"/>
              <a:t>Baykas</a:t>
            </a:r>
            <a:r>
              <a:rPr lang="en-US" sz="2200" b="1" dirty="0"/>
              <a:t>) plans to run again for WG Vice Chair</a:t>
            </a:r>
          </a:p>
          <a:p>
            <a:r>
              <a:rPr lang="en-US" sz="2400" dirty="0"/>
              <a:t>If anyone else is interested in running for either the WG Chair or the WG Vice Chair position, please email the WG Chair (Steve) by March 1</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105993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tr-TR" dirty="0"/>
              <a:t>Jan 2022</a:t>
            </a:r>
            <a:endParaRPr lang="en-GB" dirty="0"/>
          </a:p>
        </p:txBody>
      </p:sp>
      <p:sp>
        <p:nvSpPr>
          <p:cNvPr id="11" name="Title 1">
            <a:extLst>
              <a:ext uri="{FF2B5EF4-FFF2-40B4-BE49-F238E27FC236}">
                <a16:creationId xmlns:a16="http://schemas.microsoft.com/office/drawing/2014/main" id="{44033D39-B7DF-41F6-86B0-18DDAEB22A3B}"/>
              </a:ext>
            </a:extLst>
          </p:cNvPr>
          <p:cNvSpPr>
            <a:spLocks noGrp="1"/>
          </p:cNvSpPr>
          <p:nvPr>
            <p:ph type="title"/>
          </p:nvPr>
        </p:nvSpPr>
        <p:spPr>
          <a:xfrm>
            <a:off x="731520" y="731523"/>
            <a:ext cx="8288868" cy="640077"/>
          </a:xfrm>
        </p:spPr>
        <p:txBody>
          <a:bodyPr/>
          <a:lstStyle/>
          <a:p>
            <a:r>
              <a:rPr lang="en-US" sz="3200" dirty="0" err="1"/>
              <a:t>ePolls</a:t>
            </a:r>
            <a:r>
              <a:rPr lang="en-US" sz="3200" dirty="0"/>
              <a:t> Regarding the May Wireless Interim</a:t>
            </a:r>
          </a:p>
        </p:txBody>
      </p:sp>
      <p:sp>
        <p:nvSpPr>
          <p:cNvPr id="12" name="Content Placeholder 2">
            <a:extLst>
              <a:ext uri="{FF2B5EF4-FFF2-40B4-BE49-F238E27FC236}">
                <a16:creationId xmlns:a16="http://schemas.microsoft.com/office/drawing/2014/main" id="{36232726-3A09-4124-913D-4258F5208D9B}"/>
              </a:ext>
            </a:extLst>
          </p:cNvPr>
          <p:cNvSpPr>
            <a:spLocks noGrp="1"/>
          </p:cNvSpPr>
          <p:nvPr>
            <p:ph idx="1"/>
          </p:nvPr>
        </p:nvSpPr>
        <p:spPr>
          <a:xfrm>
            <a:off x="731520" y="1600200"/>
            <a:ext cx="8412480" cy="4900510"/>
          </a:xfrm>
        </p:spPr>
        <p:txBody>
          <a:bodyPr/>
          <a:lstStyle/>
          <a:p>
            <a:r>
              <a:rPr lang="en-US" sz="2200" dirty="0"/>
              <a:t>Current </a:t>
            </a:r>
            <a:r>
              <a:rPr lang="en-US" sz="2200" dirty="0" err="1"/>
              <a:t>ePoll</a:t>
            </a:r>
            <a:r>
              <a:rPr lang="en-US" sz="2200" dirty="0"/>
              <a:t> survey, closing on Monday January 24.</a:t>
            </a:r>
          </a:p>
          <a:p>
            <a:pPr marL="944893" lvl="1" indent="-457200">
              <a:buFont typeface="+mj-lt"/>
              <a:buAutoNum type="arabicPeriod"/>
            </a:pPr>
            <a:r>
              <a:rPr lang="en-US" sz="2200" b="1" dirty="0"/>
              <a:t>If the 2022 May 802 Wireless Interim Session is held in Warsaw Poland as an in-person only session, will you attend?  </a:t>
            </a:r>
          </a:p>
          <a:p>
            <a:pPr marL="1371625" lvl="2" indent="-457200"/>
            <a:r>
              <a:rPr lang="en-US" sz="2200" b="1" dirty="0"/>
              <a:t>Yes/No</a:t>
            </a:r>
          </a:p>
          <a:p>
            <a:pPr marL="944893" lvl="1" indent="-457200">
              <a:buFont typeface="+mj-lt"/>
              <a:buAutoNum type="arabicPeriod"/>
            </a:pPr>
            <a:r>
              <a:rPr lang="en-US" sz="2200" b="1" dirty="0"/>
              <a:t>If the 2022 May 802 Wireless Interim Session is held in Warsaw Poland as a mixed-mode session, will you attend:</a:t>
            </a:r>
          </a:p>
          <a:p>
            <a:pPr lvl="2"/>
            <a:r>
              <a:rPr lang="en-US" sz="2200" b="1" dirty="0"/>
              <a:t>Attend In-person</a:t>
            </a:r>
          </a:p>
          <a:p>
            <a:pPr lvl="2"/>
            <a:r>
              <a:rPr lang="en-US" sz="2200" b="1" dirty="0"/>
              <a:t>Attend Virtually (remotely)   </a:t>
            </a:r>
          </a:p>
          <a:p>
            <a:pPr lvl="2"/>
            <a:r>
              <a:rPr lang="en-US" sz="2200" b="1" dirty="0"/>
              <a:t>Will not attend plenary </a:t>
            </a:r>
          </a:p>
          <a:p>
            <a:r>
              <a:rPr lang="en-US" sz="2200" dirty="0"/>
              <a:t>The IEEE 802 Wireless Chairs committee will meet on February 2 and at that time will decide if the May Wireless Interim session will be held as a Mixed Mode (combination of in-person and on-line) meeting or as a fully on-line meeting</a:t>
            </a:r>
          </a:p>
        </p:txBody>
      </p:sp>
    </p:spTree>
    <p:extLst>
      <p:ext uri="{BB962C8B-B14F-4D97-AF65-F5344CB8AC3E}">
        <p14:creationId xmlns:p14="http://schemas.microsoft.com/office/powerpoint/2010/main" val="4071438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Steve S. and Eduard Au providing input on the various 802.11 PHY Amendments</a:t>
            </a:r>
          </a:p>
          <a:p>
            <a:pPr lvl="1"/>
            <a:r>
              <a:rPr lang="en-US" sz="2000" b="1" dirty="0"/>
              <a:t>Detailed Frequency Bands for each PHY is under development</a:t>
            </a:r>
          </a:p>
          <a:p>
            <a:r>
              <a:rPr lang="en-US" sz="2200" dirty="0"/>
              <a:t>The latest working version of the Frequency Table document is available on Mentor,</a:t>
            </a:r>
          </a:p>
          <a:p>
            <a:pPr lvl="1"/>
            <a:r>
              <a:rPr lang="en-US" sz="2000" b="1" dirty="0">
                <a:hlinkClick r:id="rId2"/>
              </a:rPr>
              <a:t>https://mentor.ieee.org/802.18/dcn/21/18-21-0036-07-0000-frequency-table-template.xlsx</a:t>
            </a:r>
            <a:r>
              <a:rPr lang="en-US" sz="2000" b="1" dirty="0"/>
              <a:t> </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tr-TR" dirty="0"/>
              <a:t>Jan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US" dirty="0" err="1"/>
              <a:t>Tuncer</a:t>
            </a:r>
            <a:r>
              <a:rPr lang="en-US" dirty="0"/>
              <a:t> </a:t>
            </a:r>
            <a:r>
              <a:rPr lang="en-US" dirty="0" err="1"/>
              <a:t>Baykas</a:t>
            </a:r>
            <a:r>
              <a:rPr lang="en-US" dirty="0"/>
              <a:t>, Kadir Has Uni</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tr-TR" dirty="0"/>
              <a:t>Jan 2022</a:t>
            </a:r>
            <a:endParaRPr lang="en-GB" dirty="0"/>
          </a:p>
        </p:txBody>
      </p:sp>
      <p:pic>
        <p:nvPicPr>
          <p:cNvPr id="8" name="Picture 2">
            <a:extLst>
              <a:ext uri="{FF2B5EF4-FFF2-40B4-BE49-F238E27FC236}">
                <a16:creationId xmlns:a16="http://schemas.microsoft.com/office/drawing/2014/main" id="{8C32DD0D-5F49-4184-BC42-1342DE4B99BE}"/>
              </a:ext>
            </a:extLst>
          </p:cNvPr>
          <p:cNvPicPr>
            <a:picLocks noChangeAspect="1"/>
          </p:cNvPicPr>
          <p:nvPr/>
        </p:nvPicPr>
        <p:blipFill>
          <a:blip r:embed="rId2"/>
          <a:stretch>
            <a:fillRect/>
          </a:stretch>
        </p:blipFill>
        <p:spPr>
          <a:xfrm>
            <a:off x="3124200" y="1744137"/>
            <a:ext cx="3680460" cy="456057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1246</TotalTime>
  <Words>627</Words>
  <Application>Microsoft Office PowerPoint</Application>
  <PresentationFormat>Özel</PresentationFormat>
  <Paragraphs>67</Paragraphs>
  <Slides>7</Slides>
  <Notes>1</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7</vt:i4>
      </vt:variant>
    </vt:vector>
  </HeadingPairs>
  <TitlesOfParts>
    <vt:vector size="13" baseType="lpstr">
      <vt:lpstr>Arial</vt:lpstr>
      <vt:lpstr>Calibri</vt:lpstr>
      <vt:lpstr>Courier New</vt:lpstr>
      <vt:lpstr>Times New Roman</vt:lpstr>
      <vt:lpstr>Office Theme</vt:lpstr>
      <vt:lpstr>Document</vt:lpstr>
      <vt:lpstr>January 2022 802.19 Liaison Report</vt:lpstr>
      <vt:lpstr>Voters and Voting Rights</vt:lpstr>
      <vt:lpstr>Coexistence Assessment Documents</vt:lpstr>
      <vt:lpstr>March 2022 Working Group Elections</vt:lpstr>
      <vt:lpstr>ePolls Regarding the May Wireless Interim</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167</cp:revision>
  <cp:lastPrinted>2015-01-08T23:35:49Z</cp:lastPrinted>
  <dcterms:created xsi:type="dcterms:W3CDTF">2014-10-30T17:06:39Z</dcterms:created>
  <dcterms:modified xsi:type="dcterms:W3CDTF">2022-01-17T10:57:54Z</dcterms:modified>
</cp:coreProperties>
</file>