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530" r:id="rId3"/>
    <p:sldId id="533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EFFEE54-3E3E-2857-02D9-0E3BEA99D2EB}" name="Antonio de la Oliva" initials="AdlO" userId="S::aoliva@it.uc3m.es::62d8fd50-3ea9-438a-8635-fc3c8143fbd3" providerId="AD"/>
  <p188:author id="{558580E1-9F43-268A-EF8B-4CC5C47A8444}" name="Joseph Levy" initials="JL" userId="S::Joseph.Levy@InterDigital.com::3766db8f-7892-44ce-ae9b-8fce39950acf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seph Levy" initials="JL" lastIdx="3" clrIdx="0">
    <p:extLst>
      <p:ext uri="{19B8F6BF-5375-455C-9EA6-DF929625EA0E}">
        <p15:presenceInfo xmlns:p15="http://schemas.microsoft.com/office/powerpoint/2012/main" userId="S::Joseph.Levy@InterDigital.com::3766db8f-7892-44ce-ae9b-8fce39950acf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288" autoAdjust="0"/>
    <p:restoredTop sz="96563" autoAdjust="0"/>
  </p:normalViewPr>
  <p:slideViewPr>
    <p:cSldViewPr>
      <p:cViewPr varScale="1">
        <p:scale>
          <a:sx n="124" d="100"/>
          <a:sy n="124" d="100"/>
        </p:scale>
        <p:origin x="752" y="16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238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12" Type="http://schemas.microsoft.com/office/2018/10/relationships/authors" Target="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December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6207"/>
            <a:ext cx="4246027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_tradnl"/>
              <a:t>December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December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December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December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December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December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December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December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_tradnl"/>
              <a:t>December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802.11-22/0093r0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err="1"/>
              <a:t>TGbi</a:t>
            </a:r>
            <a:r>
              <a:rPr lang="en-US" dirty="0"/>
              <a:t> – Requirements for Use cases 1 and 2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2021-12-13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s-ES_tradnl"/>
              <a:t>December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197C99AF-66F8-184B-9637-385A1F2B1C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2182195"/>
              </p:ext>
            </p:extLst>
          </p:nvPr>
        </p:nvGraphicFramePr>
        <p:xfrm>
          <a:off x="1191154" y="2433637"/>
          <a:ext cx="9629245" cy="1844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25849">
                  <a:extLst>
                    <a:ext uri="{9D8B030D-6E8A-4147-A177-3AD203B41FA5}">
                      <a16:colId xmlns:a16="http://schemas.microsoft.com/office/drawing/2014/main" val="1836256446"/>
                    </a:ext>
                  </a:extLst>
                </a:gridCol>
                <a:gridCol w="1925849">
                  <a:extLst>
                    <a:ext uri="{9D8B030D-6E8A-4147-A177-3AD203B41FA5}">
                      <a16:colId xmlns:a16="http://schemas.microsoft.com/office/drawing/2014/main" val="3607725760"/>
                    </a:ext>
                  </a:extLst>
                </a:gridCol>
                <a:gridCol w="1925849">
                  <a:extLst>
                    <a:ext uri="{9D8B030D-6E8A-4147-A177-3AD203B41FA5}">
                      <a16:colId xmlns:a16="http://schemas.microsoft.com/office/drawing/2014/main" val="1379667329"/>
                    </a:ext>
                  </a:extLst>
                </a:gridCol>
                <a:gridCol w="1925849">
                  <a:extLst>
                    <a:ext uri="{9D8B030D-6E8A-4147-A177-3AD203B41FA5}">
                      <a16:colId xmlns:a16="http://schemas.microsoft.com/office/drawing/2014/main" val="2371602016"/>
                    </a:ext>
                  </a:extLst>
                </a:gridCol>
                <a:gridCol w="1925849">
                  <a:extLst>
                    <a:ext uri="{9D8B030D-6E8A-4147-A177-3AD203B41FA5}">
                      <a16:colId xmlns:a16="http://schemas.microsoft.com/office/drawing/2014/main" val="31405521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ES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ES" b="1" dirty="0"/>
                        <a:t>Affiliations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ES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ES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ES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61381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ES" sz="1400" dirty="0"/>
                        <a:t>A. </a:t>
                      </a:r>
                      <a:r>
                        <a:rPr lang="en-US" sz="1400" dirty="0"/>
                        <a:t>D</a:t>
                      </a:r>
                      <a:r>
                        <a:rPr lang="en-ES" sz="1400" dirty="0"/>
                        <a:t>e la Oliva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400" dirty="0"/>
                        <a:t>InterDigital, UC3M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400" dirty="0"/>
                        <a:t>Avda. </a:t>
                      </a:r>
                      <a:r>
                        <a:rPr lang="en-US" sz="1400" dirty="0"/>
                        <a:t>D</a:t>
                      </a:r>
                      <a:r>
                        <a:rPr lang="en-ES" sz="1400" dirty="0"/>
                        <a:t>e la Universidad 30, Leganes, Madrid, Spain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400" dirty="0"/>
                        <a:t>+34 91 6248803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400" dirty="0"/>
                        <a:t>aoliva@it.uc3m.es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28502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E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J. Levy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Interdigital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37999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1180347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pPr marL="11113" indent="-11113"/>
            <a:r>
              <a:rPr lang="en-US" b="0" dirty="0"/>
              <a:t>This document presents requirements for the following use cases: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Smart Home Environment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Remote Stalking in public spaces</a:t>
            </a:r>
          </a:p>
          <a:p>
            <a:endParaRPr lang="en-US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s-ES_tradnl"/>
              <a:t>December 2021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/>
              <a:t>A. de la Oliva, InterDigital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0ABEF6-1584-874C-B329-CBE2A5D6E7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380999"/>
          </a:xfrm>
        </p:spPr>
        <p:txBody>
          <a:bodyPr/>
          <a:lstStyle/>
          <a:p>
            <a:r>
              <a:rPr lang="en-ES" dirty="0"/>
              <a:t>Requirements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821A614B-1CF0-504B-8A1F-816F5E72398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2755586"/>
              </p:ext>
            </p:extLst>
          </p:nvPr>
        </p:nvGraphicFramePr>
        <p:xfrm>
          <a:off x="342900" y="1146177"/>
          <a:ext cx="11506200" cy="517842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3462">
                  <a:extLst>
                    <a:ext uri="{9D8B030D-6E8A-4147-A177-3AD203B41FA5}">
                      <a16:colId xmlns:a16="http://schemas.microsoft.com/office/drawing/2014/main" val="2966061943"/>
                    </a:ext>
                  </a:extLst>
                </a:gridCol>
                <a:gridCol w="7081738">
                  <a:extLst>
                    <a:ext uri="{9D8B030D-6E8A-4147-A177-3AD203B41FA5}">
                      <a16:colId xmlns:a16="http://schemas.microsoft.com/office/drawing/2014/main" val="2358287016"/>
                    </a:ext>
                  </a:extLst>
                </a:gridCol>
                <a:gridCol w="1318634">
                  <a:extLst>
                    <a:ext uri="{9D8B030D-6E8A-4147-A177-3AD203B41FA5}">
                      <a16:colId xmlns:a16="http://schemas.microsoft.com/office/drawing/2014/main" val="4095429349"/>
                    </a:ext>
                  </a:extLst>
                </a:gridCol>
                <a:gridCol w="1281195">
                  <a:extLst>
                    <a:ext uri="{9D8B030D-6E8A-4147-A177-3AD203B41FA5}">
                      <a16:colId xmlns:a16="http://schemas.microsoft.com/office/drawing/2014/main" val="1796191584"/>
                    </a:ext>
                  </a:extLst>
                </a:gridCol>
                <a:gridCol w="1591171">
                  <a:extLst>
                    <a:ext uri="{9D8B030D-6E8A-4147-A177-3AD203B41FA5}">
                      <a16:colId xmlns:a16="http://schemas.microsoft.com/office/drawing/2014/main" val="150820763"/>
                    </a:ext>
                  </a:extLst>
                </a:gridCol>
              </a:tblGrid>
              <a:tr h="522669">
                <a:tc>
                  <a:txBody>
                    <a:bodyPr/>
                    <a:lstStyle/>
                    <a:p>
                      <a:endParaRPr lang="en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Requirement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Issue/Use Case Reference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Information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6226826"/>
                  </a:ext>
                </a:extLst>
              </a:tr>
              <a:tr h="522669">
                <a:tc>
                  <a:txBody>
                    <a:bodyPr/>
                    <a:lstStyle/>
                    <a:p>
                      <a:r>
                        <a:rPr lang="en-US" sz="1400" dirty="0"/>
                        <a:t>1</a:t>
                      </a:r>
                      <a:endParaRPr lang="en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 STA's privacy configuration, established during association, shall be supported by all BSSs that support the association and shall be maintained while the STA roams through them.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UC1-2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Proposed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92224"/>
                  </a:ext>
                </a:extLst>
              </a:tr>
              <a:tr h="552290">
                <a:tc>
                  <a:txBody>
                    <a:bodyPr/>
                    <a:lstStyle/>
                    <a:p>
                      <a:r>
                        <a:rPr lang="en-ES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 STA's privacy settings are established during association.  </a:t>
                      </a:r>
                    </a:p>
                    <a:p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For a STA to change its privacy settings should use reassociation. 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E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UC1-2</a:t>
                      </a:r>
                    </a:p>
                    <a:p>
                      <a:endParaRPr lang="en-E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Proposed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2084036"/>
                  </a:ext>
                </a:extLst>
              </a:tr>
              <a:tr h="319978">
                <a:tc>
                  <a:txBody>
                    <a:bodyPr/>
                    <a:lstStyle/>
                    <a:p>
                      <a:r>
                        <a:rPr lang="en-ES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 AP accepts the association or reassociation to confirm the STA's privacy settings.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UC1-2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Proposed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9474632"/>
                  </a:ext>
                </a:extLst>
              </a:tr>
              <a:tr h="1262376">
                <a:tc>
                  <a:txBody>
                    <a:bodyPr/>
                    <a:lstStyle/>
                    <a:p>
                      <a:r>
                        <a:rPr lang="en-ES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 AP shall be able to request the STA to change its privacy settings.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 AP may request changes to a STA's privacy settings only by requesting the STA  reassociate with the requested changes.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If the STA does not reassociate the AP may disassociate the STA if it can not or will not support the STA's current privacy settings.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E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UC1-2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Proposed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5801945"/>
                  </a:ext>
                </a:extLst>
              </a:tr>
              <a:tr h="522669">
                <a:tc>
                  <a:txBody>
                    <a:bodyPr/>
                    <a:lstStyle/>
                    <a:p>
                      <a:r>
                        <a:rPr lang="en-ES" sz="1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All MAC header parameters that can be used obtain PI shall be protected allowing the STA to maintain its privacy and maintain its association and communication capability.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UC1-2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E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Proposed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4051669"/>
                  </a:ext>
                </a:extLst>
              </a:tr>
              <a:tr h="737886">
                <a:tc>
                  <a:txBody>
                    <a:bodyPr/>
                    <a:lstStyle/>
                    <a:p>
                      <a:r>
                        <a:rPr lang="en-ES" sz="14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E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Identificable elements in a frame should not depend on the specific ESS the STA is associated with.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UC1-2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E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Proposed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7643170"/>
                  </a:ext>
                </a:extLst>
              </a:tr>
              <a:tr h="737886">
                <a:tc>
                  <a:txBody>
                    <a:bodyPr/>
                    <a:lstStyle/>
                    <a:p>
                      <a:r>
                        <a:rPr lang="en-E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Identifiable elements in a frame should not depend on the specific BSS the STA is associated with.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UC1-2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E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Proposed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1247072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B256D9-88EF-924A-A681-7CF255D4856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DE6879-0F82-3F40-8193-4AB544D956D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1F7C2D2-5DF9-334E-BB2D-670D4AEFE59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s-ES_tradnl"/>
              <a:t>December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069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21-0641-00-00bi-proposed-issues" id="{0F765D26-388A-C245-AA80-CDF3E57C5ACC}" vid="{D3DDFE51-EB1F-0247-8E73-E9C9C365420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405</TotalTime>
  <Words>353</Words>
  <Application>Microsoft Macintosh PowerPoint</Application>
  <PresentationFormat>Widescreen</PresentationFormat>
  <Paragraphs>72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Times New Roman</vt:lpstr>
      <vt:lpstr>Office Theme</vt:lpstr>
      <vt:lpstr>TGbi – Requirements for Use cases 1 and 2</vt:lpstr>
      <vt:lpstr>Abstract</vt:lpstr>
      <vt:lpstr>Requirements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Proposed Issues</dc:title>
  <dc:creator>Stephen McCan</dc:creator>
  <cp:keywords>11-21-641r0</cp:keywords>
  <cp:lastModifiedBy>Antonio de la Oliva</cp:lastModifiedBy>
  <cp:revision>845</cp:revision>
  <cp:lastPrinted>1601-01-01T00:00:00Z</cp:lastPrinted>
  <dcterms:created xsi:type="dcterms:W3CDTF">2018-05-10T16:45:22Z</dcterms:created>
  <dcterms:modified xsi:type="dcterms:W3CDTF">2022-01-17T07:44:25Z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