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366" r:id="rId3"/>
    <p:sldId id="376" r:id="rId4"/>
    <p:sldId id="2144867091" r:id="rId5"/>
    <p:sldId id="2144867092" r:id="rId6"/>
    <p:sldId id="2144867093" r:id="rId7"/>
    <p:sldId id="2144867102" r:id="rId8"/>
    <p:sldId id="2144867095" r:id="rId9"/>
    <p:sldId id="2134096210" r:id="rId10"/>
    <p:sldId id="2134096202" r:id="rId11"/>
    <p:sldId id="2134096101" r:id="rId12"/>
    <p:sldId id="285" r:id="rId13"/>
    <p:sldId id="292" r:id="rId14"/>
    <p:sldId id="258" r:id="rId15"/>
    <p:sldId id="2144867096" r:id="rId16"/>
    <p:sldId id="410" r:id="rId17"/>
    <p:sldId id="2144867100" r:id="rId18"/>
    <p:sldId id="406" r:id="rId19"/>
    <p:sldId id="2144867097" r:id="rId20"/>
    <p:sldId id="2144867098" r:id="rId21"/>
    <p:sldId id="2134095736" r:id="rId22"/>
    <p:sldId id="2144867088" r:id="rId23"/>
    <p:sldId id="1979422508" r:id="rId24"/>
    <p:sldId id="298"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osh, Chittabrata" initials="GC" lastIdx="12" clrIdx="0">
    <p:extLst>
      <p:ext uri="{19B8F6BF-5375-455C-9EA6-DF929625EA0E}">
        <p15:presenceInfo xmlns:p15="http://schemas.microsoft.com/office/powerpoint/2012/main" userId="S::chittabrata.ghosh@intel.com::0fd3f5d8-329f-435f-aca5-d6660b6dc386" providerId="AD"/>
      </p:ext>
    </p:extLst>
  </p:cmAuthor>
  <p:cmAuthor id="2" name="Cariou, Laurent" initials="CL" lastIdx="4" clrIdx="1">
    <p:extLst>
      <p:ext uri="{19B8F6BF-5375-455C-9EA6-DF929625EA0E}">
        <p15:presenceInfo xmlns:p15="http://schemas.microsoft.com/office/powerpoint/2012/main" userId="S::laurent.cariou@intel.com::4453f93f-2ed2-46e8-bb8c-3237fbfdd40b" providerId="AD"/>
      </p:ext>
    </p:extLst>
  </p:cmAuthor>
  <p:cmAuthor id="3" name="Das, Dibakar" initials="DD" lastIdx="20" clrIdx="2">
    <p:extLst>
      <p:ext uri="{19B8F6BF-5375-455C-9EA6-DF929625EA0E}">
        <p15:presenceInfo xmlns:p15="http://schemas.microsoft.com/office/powerpoint/2012/main" userId="S::dibakar.das@intel.com::5555b401-5ad5-4206-a20e-01f22605f8f6" providerId="AD"/>
      </p:ext>
    </p:extLst>
  </p:cmAuthor>
  <p:cmAuthor id="4" name="Chen, Cheng" initials="CC" lastIdx="2" clrIdx="3">
    <p:extLst>
      <p:ext uri="{19B8F6BF-5375-455C-9EA6-DF929625EA0E}">
        <p15:presenceInfo xmlns:p15="http://schemas.microsoft.com/office/powerpoint/2012/main" userId="S::cheng.chen@intel.com::9a6539a3-f8b0-49a4-8777-9785cd946902" providerId="AD"/>
      </p:ext>
    </p:extLst>
  </p:cmAuthor>
  <p:cmAuthor id="5" name="Cavalcanti, Dave" initials="CD" lastIdx="1" clrIdx="4">
    <p:extLst>
      <p:ext uri="{19B8F6BF-5375-455C-9EA6-DF929625EA0E}">
        <p15:presenceInfo xmlns:p15="http://schemas.microsoft.com/office/powerpoint/2012/main" userId="S::dave.cavalcanti@intel.com::9ea5236a-efed-4310-84d3-1764e087ca35" providerId="AD"/>
      </p:ext>
    </p:extLst>
  </p:cmAuthor>
  <p:cmAuthor id="6" name="Cordeiro, Carlos" initials="CC" lastIdx="2" clrIdx="5">
    <p:extLst>
      <p:ext uri="{19B8F6BF-5375-455C-9EA6-DF929625EA0E}">
        <p15:presenceInfo xmlns:p15="http://schemas.microsoft.com/office/powerpoint/2012/main" userId="S::carlos.cordeiro@intel.com::88fae4d8-0bc4-44b0-bd3b-95ac83b12c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 autoAdjust="0"/>
    <p:restoredTop sz="94660"/>
  </p:normalViewPr>
  <p:slideViewPr>
    <p:cSldViewPr snapToGrid="0">
      <p:cViewPr varScale="1">
        <p:scale>
          <a:sx n="123" d="100"/>
          <a:sy n="123" d="100"/>
        </p:scale>
        <p:origin x="726"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434"/>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valcanti, Dave" userId="9ea5236a-efed-4310-84d3-1764e087ca35" providerId="ADAL" clId="{CCE5C69D-F281-4E1E-BB3B-9B08C2ADE09E}"/>
    <pc:docChg chg="custSel modSld modMainMaster">
      <pc:chgData name="Cavalcanti, Dave" userId="9ea5236a-efed-4310-84d3-1764e087ca35" providerId="ADAL" clId="{CCE5C69D-F281-4E1E-BB3B-9B08C2ADE09E}" dt="2022-01-20T01:31:58.449" v="572" actId="20577"/>
      <pc:docMkLst>
        <pc:docMk/>
      </pc:docMkLst>
      <pc:sldChg chg="delSp modSp mod">
        <pc:chgData name="Cavalcanti, Dave" userId="9ea5236a-efed-4310-84d3-1764e087ca35" providerId="ADAL" clId="{CCE5C69D-F281-4E1E-BB3B-9B08C2ADE09E}" dt="2022-01-20T01:26:24.046" v="400" actId="14100"/>
        <pc:sldMkLst>
          <pc:docMk/>
          <pc:sldMk cId="3591074387" sldId="258"/>
        </pc:sldMkLst>
        <pc:spChg chg="mod">
          <ac:chgData name="Cavalcanti, Dave" userId="9ea5236a-efed-4310-84d3-1764e087ca35" providerId="ADAL" clId="{CCE5C69D-F281-4E1E-BB3B-9B08C2ADE09E}" dt="2022-01-19T20:31:35.940" v="61" actId="1076"/>
          <ac:spMkLst>
            <pc:docMk/>
            <pc:sldMk cId="3591074387" sldId="258"/>
            <ac:spMk id="3" creationId="{61E79F72-A9ED-4D78-960C-B7F804A7066C}"/>
          </ac:spMkLst>
        </pc:spChg>
        <pc:spChg chg="mod">
          <ac:chgData name="Cavalcanti, Dave" userId="9ea5236a-efed-4310-84d3-1764e087ca35" providerId="ADAL" clId="{CCE5C69D-F281-4E1E-BB3B-9B08C2ADE09E}" dt="2022-01-19T20:31:35.940" v="61" actId="1076"/>
          <ac:spMkLst>
            <pc:docMk/>
            <pc:sldMk cId="3591074387" sldId="258"/>
            <ac:spMk id="4" creationId="{177D2551-9833-456A-A29B-BB52BA678DF3}"/>
          </ac:spMkLst>
        </pc:spChg>
        <pc:spChg chg="mod">
          <ac:chgData name="Cavalcanti, Dave" userId="9ea5236a-efed-4310-84d3-1764e087ca35" providerId="ADAL" clId="{CCE5C69D-F281-4E1E-BB3B-9B08C2ADE09E}" dt="2022-01-19T20:31:35.940" v="61" actId="1076"/>
          <ac:spMkLst>
            <pc:docMk/>
            <pc:sldMk cId="3591074387" sldId="258"/>
            <ac:spMk id="5" creationId="{CB7E9133-69EA-419A-A001-760DB5E7B4EE}"/>
          </ac:spMkLst>
        </pc:spChg>
        <pc:spChg chg="mod">
          <ac:chgData name="Cavalcanti, Dave" userId="9ea5236a-efed-4310-84d3-1764e087ca35" providerId="ADAL" clId="{CCE5C69D-F281-4E1E-BB3B-9B08C2ADE09E}" dt="2022-01-19T20:31:35.940" v="61" actId="1076"/>
          <ac:spMkLst>
            <pc:docMk/>
            <pc:sldMk cId="3591074387" sldId="258"/>
            <ac:spMk id="6" creationId="{0ADD5ABA-85C2-40B7-868A-FEA0CB7ABC6B}"/>
          </ac:spMkLst>
        </pc:spChg>
        <pc:spChg chg="mod">
          <ac:chgData name="Cavalcanti, Dave" userId="9ea5236a-efed-4310-84d3-1764e087ca35" providerId="ADAL" clId="{CCE5C69D-F281-4E1E-BB3B-9B08C2ADE09E}" dt="2022-01-19T20:31:35.940" v="61" actId="1076"/>
          <ac:spMkLst>
            <pc:docMk/>
            <pc:sldMk cId="3591074387" sldId="258"/>
            <ac:spMk id="7" creationId="{315FFB30-2707-48CA-9AD1-2EAB501D70BC}"/>
          </ac:spMkLst>
        </pc:spChg>
        <pc:spChg chg="mod">
          <ac:chgData name="Cavalcanti, Dave" userId="9ea5236a-efed-4310-84d3-1764e087ca35" providerId="ADAL" clId="{CCE5C69D-F281-4E1E-BB3B-9B08C2ADE09E}" dt="2022-01-19T20:31:35.940" v="61" actId="1076"/>
          <ac:spMkLst>
            <pc:docMk/>
            <pc:sldMk cId="3591074387" sldId="258"/>
            <ac:spMk id="8" creationId="{1AAF6DE0-099A-4ACB-A6A7-6FF2ED519A00}"/>
          </ac:spMkLst>
        </pc:spChg>
        <pc:spChg chg="mod">
          <ac:chgData name="Cavalcanti, Dave" userId="9ea5236a-efed-4310-84d3-1764e087ca35" providerId="ADAL" clId="{CCE5C69D-F281-4E1E-BB3B-9B08C2ADE09E}" dt="2022-01-19T20:31:35.940" v="61" actId="1076"/>
          <ac:spMkLst>
            <pc:docMk/>
            <pc:sldMk cId="3591074387" sldId="258"/>
            <ac:spMk id="9" creationId="{59C57CFE-81D2-4160-B28F-4B527057372D}"/>
          </ac:spMkLst>
        </pc:spChg>
        <pc:spChg chg="mod">
          <ac:chgData name="Cavalcanti, Dave" userId="9ea5236a-efed-4310-84d3-1764e087ca35" providerId="ADAL" clId="{CCE5C69D-F281-4E1E-BB3B-9B08C2ADE09E}" dt="2022-01-19T20:31:35.940" v="61" actId="1076"/>
          <ac:spMkLst>
            <pc:docMk/>
            <pc:sldMk cId="3591074387" sldId="258"/>
            <ac:spMk id="10" creationId="{B57ECC3E-3C98-4886-B9F7-E6C1C863ABE9}"/>
          </ac:spMkLst>
        </pc:spChg>
        <pc:spChg chg="mod">
          <ac:chgData name="Cavalcanti, Dave" userId="9ea5236a-efed-4310-84d3-1764e087ca35" providerId="ADAL" clId="{CCE5C69D-F281-4E1E-BB3B-9B08C2ADE09E}" dt="2022-01-19T20:31:35.940" v="61" actId="1076"/>
          <ac:spMkLst>
            <pc:docMk/>
            <pc:sldMk cId="3591074387" sldId="258"/>
            <ac:spMk id="11" creationId="{5B25B72F-4B8C-48C4-9D4A-15E1D037967B}"/>
          </ac:spMkLst>
        </pc:spChg>
        <pc:spChg chg="mod">
          <ac:chgData name="Cavalcanti, Dave" userId="9ea5236a-efed-4310-84d3-1764e087ca35" providerId="ADAL" clId="{CCE5C69D-F281-4E1E-BB3B-9B08C2ADE09E}" dt="2022-01-19T20:31:35.940" v="61" actId="1076"/>
          <ac:spMkLst>
            <pc:docMk/>
            <pc:sldMk cId="3591074387" sldId="258"/>
            <ac:spMk id="12" creationId="{975A91BD-BC87-45D4-A159-E36BB34435E0}"/>
          </ac:spMkLst>
        </pc:spChg>
        <pc:spChg chg="mod">
          <ac:chgData name="Cavalcanti, Dave" userId="9ea5236a-efed-4310-84d3-1764e087ca35" providerId="ADAL" clId="{CCE5C69D-F281-4E1E-BB3B-9B08C2ADE09E}" dt="2022-01-19T20:31:35.940" v="61" actId="1076"/>
          <ac:spMkLst>
            <pc:docMk/>
            <pc:sldMk cId="3591074387" sldId="258"/>
            <ac:spMk id="21" creationId="{EA69AF69-A71F-430C-8B09-ADCBBE64B1F1}"/>
          </ac:spMkLst>
        </pc:spChg>
        <pc:spChg chg="mod">
          <ac:chgData name="Cavalcanti, Dave" userId="9ea5236a-efed-4310-84d3-1764e087ca35" providerId="ADAL" clId="{CCE5C69D-F281-4E1E-BB3B-9B08C2ADE09E}" dt="2022-01-19T20:31:35.940" v="61" actId="1076"/>
          <ac:spMkLst>
            <pc:docMk/>
            <pc:sldMk cId="3591074387" sldId="258"/>
            <ac:spMk id="22" creationId="{F198712F-51AF-4AA8-81D9-EFD33501718A}"/>
          </ac:spMkLst>
        </pc:spChg>
        <pc:spChg chg="mod">
          <ac:chgData name="Cavalcanti, Dave" userId="9ea5236a-efed-4310-84d3-1764e087ca35" providerId="ADAL" clId="{CCE5C69D-F281-4E1E-BB3B-9B08C2ADE09E}" dt="2022-01-20T01:26:24.046" v="400" actId="14100"/>
          <ac:spMkLst>
            <pc:docMk/>
            <pc:sldMk cId="3591074387" sldId="258"/>
            <ac:spMk id="23" creationId="{94027600-2DAD-4583-9017-E3FBEBBFAF7F}"/>
          </ac:spMkLst>
        </pc:spChg>
        <pc:spChg chg="mod">
          <ac:chgData name="Cavalcanti, Dave" userId="9ea5236a-efed-4310-84d3-1764e087ca35" providerId="ADAL" clId="{CCE5C69D-F281-4E1E-BB3B-9B08C2ADE09E}" dt="2022-01-19T20:31:35.940" v="61" actId="1076"/>
          <ac:spMkLst>
            <pc:docMk/>
            <pc:sldMk cId="3591074387" sldId="258"/>
            <ac:spMk id="24" creationId="{C1993FEF-D3EC-434A-B465-C152A99B0BFE}"/>
          </ac:spMkLst>
        </pc:spChg>
        <pc:graphicFrameChg chg="del">
          <ac:chgData name="Cavalcanti, Dave" userId="9ea5236a-efed-4310-84d3-1764e087ca35" providerId="ADAL" clId="{CCE5C69D-F281-4E1E-BB3B-9B08C2ADE09E}" dt="2022-01-19T20:31:29.781" v="60" actId="478"/>
          <ac:graphicFrameMkLst>
            <pc:docMk/>
            <pc:sldMk cId="3591074387" sldId="258"/>
            <ac:graphicFrameMk id="31" creationId="{203AB7BC-988A-4406-A4C9-31F744708219}"/>
          </ac:graphicFrameMkLst>
        </pc:graphicFrameChg>
        <pc:cxnChg chg="mod">
          <ac:chgData name="Cavalcanti, Dave" userId="9ea5236a-efed-4310-84d3-1764e087ca35" providerId="ADAL" clId="{CCE5C69D-F281-4E1E-BB3B-9B08C2ADE09E}" dt="2022-01-19T20:31:35.940" v="61" actId="1076"/>
          <ac:cxnSpMkLst>
            <pc:docMk/>
            <pc:sldMk cId="3591074387" sldId="258"/>
            <ac:cxnSpMk id="13" creationId="{82D23829-BCD3-4854-A2A3-97DAEEEBCC74}"/>
          </ac:cxnSpMkLst>
        </pc:cxnChg>
        <pc:cxnChg chg="mod">
          <ac:chgData name="Cavalcanti, Dave" userId="9ea5236a-efed-4310-84d3-1764e087ca35" providerId="ADAL" clId="{CCE5C69D-F281-4E1E-BB3B-9B08C2ADE09E}" dt="2022-01-19T20:31:35.940" v="61" actId="1076"/>
          <ac:cxnSpMkLst>
            <pc:docMk/>
            <pc:sldMk cId="3591074387" sldId="258"/>
            <ac:cxnSpMk id="14" creationId="{04EB9E7D-02C8-4142-A17D-F94D4A502659}"/>
          </ac:cxnSpMkLst>
        </pc:cxnChg>
        <pc:cxnChg chg="mod">
          <ac:chgData name="Cavalcanti, Dave" userId="9ea5236a-efed-4310-84d3-1764e087ca35" providerId="ADAL" clId="{CCE5C69D-F281-4E1E-BB3B-9B08C2ADE09E}" dt="2022-01-19T20:31:35.940" v="61" actId="1076"/>
          <ac:cxnSpMkLst>
            <pc:docMk/>
            <pc:sldMk cId="3591074387" sldId="258"/>
            <ac:cxnSpMk id="15" creationId="{95FC4C72-8F81-46B3-88D8-C0311769FCD5}"/>
          </ac:cxnSpMkLst>
        </pc:cxnChg>
        <pc:cxnChg chg="mod">
          <ac:chgData name="Cavalcanti, Dave" userId="9ea5236a-efed-4310-84d3-1764e087ca35" providerId="ADAL" clId="{CCE5C69D-F281-4E1E-BB3B-9B08C2ADE09E}" dt="2022-01-19T20:31:35.940" v="61" actId="1076"/>
          <ac:cxnSpMkLst>
            <pc:docMk/>
            <pc:sldMk cId="3591074387" sldId="258"/>
            <ac:cxnSpMk id="16" creationId="{955FD4A3-99C8-42D4-8810-51535C542947}"/>
          </ac:cxnSpMkLst>
        </pc:cxnChg>
        <pc:cxnChg chg="mod">
          <ac:chgData name="Cavalcanti, Dave" userId="9ea5236a-efed-4310-84d3-1764e087ca35" providerId="ADAL" clId="{CCE5C69D-F281-4E1E-BB3B-9B08C2ADE09E}" dt="2022-01-19T20:31:35.940" v="61" actId="1076"/>
          <ac:cxnSpMkLst>
            <pc:docMk/>
            <pc:sldMk cId="3591074387" sldId="258"/>
            <ac:cxnSpMk id="17" creationId="{B513D112-1786-4AD9-9DE2-FF793564ADC2}"/>
          </ac:cxnSpMkLst>
        </pc:cxnChg>
        <pc:cxnChg chg="mod">
          <ac:chgData name="Cavalcanti, Dave" userId="9ea5236a-efed-4310-84d3-1764e087ca35" providerId="ADAL" clId="{CCE5C69D-F281-4E1E-BB3B-9B08C2ADE09E}" dt="2022-01-19T20:31:35.940" v="61" actId="1076"/>
          <ac:cxnSpMkLst>
            <pc:docMk/>
            <pc:sldMk cId="3591074387" sldId="258"/>
            <ac:cxnSpMk id="18" creationId="{133ED196-7471-4904-9D06-0CA98928431D}"/>
          </ac:cxnSpMkLst>
        </pc:cxnChg>
        <pc:cxnChg chg="mod">
          <ac:chgData name="Cavalcanti, Dave" userId="9ea5236a-efed-4310-84d3-1764e087ca35" providerId="ADAL" clId="{CCE5C69D-F281-4E1E-BB3B-9B08C2ADE09E}" dt="2022-01-19T20:31:35.940" v="61" actId="1076"/>
          <ac:cxnSpMkLst>
            <pc:docMk/>
            <pc:sldMk cId="3591074387" sldId="258"/>
            <ac:cxnSpMk id="19" creationId="{1E885F7B-79F4-4303-A3E0-FA53A1BB8FDA}"/>
          </ac:cxnSpMkLst>
        </pc:cxnChg>
        <pc:cxnChg chg="mod">
          <ac:chgData name="Cavalcanti, Dave" userId="9ea5236a-efed-4310-84d3-1764e087ca35" providerId="ADAL" clId="{CCE5C69D-F281-4E1E-BB3B-9B08C2ADE09E}" dt="2022-01-19T20:31:35.940" v="61" actId="1076"/>
          <ac:cxnSpMkLst>
            <pc:docMk/>
            <pc:sldMk cId="3591074387" sldId="258"/>
            <ac:cxnSpMk id="20" creationId="{74836DA4-4E2A-4D62-A4F9-79DD36418B0F}"/>
          </ac:cxnSpMkLst>
        </pc:cxnChg>
      </pc:sldChg>
      <pc:sldChg chg="modSp mod">
        <pc:chgData name="Cavalcanti, Dave" userId="9ea5236a-efed-4310-84d3-1764e087ca35" providerId="ADAL" clId="{CCE5C69D-F281-4E1E-BB3B-9B08C2ADE09E}" dt="2022-01-19T16:20:48.511" v="2" actId="20577"/>
        <pc:sldMkLst>
          <pc:docMk/>
          <pc:sldMk cId="1242844191" sldId="285"/>
        </pc:sldMkLst>
        <pc:spChg chg="mod">
          <ac:chgData name="Cavalcanti, Dave" userId="9ea5236a-efed-4310-84d3-1764e087ca35" providerId="ADAL" clId="{CCE5C69D-F281-4E1E-BB3B-9B08C2ADE09E}" dt="2022-01-19T16:20:48.511" v="2" actId="20577"/>
          <ac:spMkLst>
            <pc:docMk/>
            <pc:sldMk cId="1242844191" sldId="285"/>
            <ac:spMk id="3" creationId="{00000000-0000-0000-0000-000000000000}"/>
          </ac:spMkLst>
        </pc:spChg>
      </pc:sldChg>
      <pc:sldChg chg="modSp mod">
        <pc:chgData name="Cavalcanti, Dave" userId="9ea5236a-efed-4310-84d3-1764e087ca35" providerId="ADAL" clId="{CCE5C69D-F281-4E1E-BB3B-9B08C2ADE09E}" dt="2022-01-20T01:25:30.729" v="389" actId="20577"/>
        <pc:sldMkLst>
          <pc:docMk/>
          <pc:sldMk cId="3047098160" sldId="292"/>
        </pc:sldMkLst>
        <pc:spChg chg="mod">
          <ac:chgData name="Cavalcanti, Dave" userId="9ea5236a-efed-4310-84d3-1764e087ca35" providerId="ADAL" clId="{CCE5C69D-F281-4E1E-BB3B-9B08C2ADE09E}" dt="2022-01-20T01:25:30.729" v="389" actId="20577"/>
          <ac:spMkLst>
            <pc:docMk/>
            <pc:sldMk cId="3047098160" sldId="292"/>
            <ac:spMk id="6" creationId="{B036D1A6-636F-4049-B3AE-D12D0B84C5CE}"/>
          </ac:spMkLst>
        </pc:spChg>
      </pc:sldChg>
      <pc:sldChg chg="modSp mod">
        <pc:chgData name="Cavalcanti, Dave" userId="9ea5236a-efed-4310-84d3-1764e087ca35" providerId="ADAL" clId="{CCE5C69D-F281-4E1E-BB3B-9B08C2ADE09E}" dt="2022-01-20T01:31:58.449" v="572" actId="20577"/>
        <pc:sldMkLst>
          <pc:docMk/>
          <pc:sldMk cId="417610515" sldId="298"/>
        </pc:sldMkLst>
        <pc:spChg chg="mod">
          <ac:chgData name="Cavalcanti, Dave" userId="9ea5236a-efed-4310-84d3-1764e087ca35" providerId="ADAL" clId="{CCE5C69D-F281-4E1E-BB3B-9B08C2ADE09E}" dt="2022-01-20T01:31:58.449" v="572" actId="20577"/>
          <ac:spMkLst>
            <pc:docMk/>
            <pc:sldMk cId="417610515" sldId="298"/>
            <ac:spMk id="3" creationId="{98BFE759-7E47-417B-84C6-9DF91D296A1A}"/>
          </ac:spMkLst>
        </pc:spChg>
      </pc:sldChg>
      <pc:sldChg chg="modSp mod">
        <pc:chgData name="Cavalcanti, Dave" userId="9ea5236a-efed-4310-84d3-1764e087ca35" providerId="ADAL" clId="{CCE5C69D-F281-4E1E-BB3B-9B08C2ADE09E}" dt="2022-01-19T16:21:17.323" v="10" actId="5793"/>
        <pc:sldMkLst>
          <pc:docMk/>
          <pc:sldMk cId="3150370105" sldId="406"/>
        </pc:sldMkLst>
        <pc:spChg chg="mod">
          <ac:chgData name="Cavalcanti, Dave" userId="9ea5236a-efed-4310-84d3-1764e087ca35" providerId="ADAL" clId="{CCE5C69D-F281-4E1E-BB3B-9B08C2ADE09E}" dt="2022-01-19T16:21:17.323" v="10" actId="5793"/>
          <ac:spMkLst>
            <pc:docMk/>
            <pc:sldMk cId="3150370105" sldId="406"/>
            <ac:spMk id="2" creationId="{828E86E7-C83D-4723-A398-88D07043A63F}"/>
          </ac:spMkLst>
        </pc:spChg>
      </pc:sldChg>
      <pc:sldChg chg="modSp mod">
        <pc:chgData name="Cavalcanti, Dave" userId="9ea5236a-efed-4310-84d3-1764e087ca35" providerId="ADAL" clId="{CCE5C69D-F281-4E1E-BB3B-9B08C2ADE09E}" dt="2022-01-20T01:27:44.027" v="441" actId="20577"/>
        <pc:sldMkLst>
          <pc:docMk/>
          <pc:sldMk cId="1082428900" sldId="410"/>
        </pc:sldMkLst>
        <pc:spChg chg="mod">
          <ac:chgData name="Cavalcanti, Dave" userId="9ea5236a-efed-4310-84d3-1764e087ca35" providerId="ADAL" clId="{CCE5C69D-F281-4E1E-BB3B-9B08C2ADE09E}" dt="2022-01-20T01:27:44.027" v="441" actId="20577"/>
          <ac:spMkLst>
            <pc:docMk/>
            <pc:sldMk cId="1082428900" sldId="410"/>
            <ac:spMk id="5" creationId="{E78224ED-A5FE-4263-8C2E-9D2BDF59082D}"/>
          </ac:spMkLst>
        </pc:spChg>
      </pc:sldChg>
      <pc:sldChg chg="modSp mod">
        <pc:chgData name="Cavalcanti, Dave" userId="9ea5236a-efed-4310-84d3-1764e087ca35" providerId="ADAL" clId="{CCE5C69D-F281-4E1E-BB3B-9B08C2ADE09E}" dt="2022-01-20T01:24:12.684" v="376" actId="20577"/>
        <pc:sldMkLst>
          <pc:docMk/>
          <pc:sldMk cId="647135338" sldId="2134096101"/>
        </pc:sldMkLst>
        <pc:spChg chg="mod">
          <ac:chgData name="Cavalcanti, Dave" userId="9ea5236a-efed-4310-84d3-1764e087ca35" providerId="ADAL" clId="{CCE5C69D-F281-4E1E-BB3B-9B08C2ADE09E}" dt="2022-01-20T01:24:12.684" v="376" actId="20577"/>
          <ac:spMkLst>
            <pc:docMk/>
            <pc:sldMk cId="647135338" sldId="2134096101"/>
            <ac:spMk id="8" creationId="{024E6C55-A7E6-4F1D-BF5A-341624B629B5}"/>
          </ac:spMkLst>
        </pc:spChg>
      </pc:sldChg>
      <pc:sldChg chg="modSp mod">
        <pc:chgData name="Cavalcanti, Dave" userId="9ea5236a-efed-4310-84d3-1764e087ca35" providerId="ADAL" clId="{CCE5C69D-F281-4E1E-BB3B-9B08C2ADE09E}" dt="2022-01-20T01:19:25.569" v="238" actId="20577"/>
        <pc:sldMkLst>
          <pc:docMk/>
          <pc:sldMk cId="2236305313" sldId="2144867095"/>
        </pc:sldMkLst>
        <pc:spChg chg="mod">
          <ac:chgData name="Cavalcanti, Dave" userId="9ea5236a-efed-4310-84d3-1764e087ca35" providerId="ADAL" clId="{CCE5C69D-F281-4E1E-BB3B-9B08C2ADE09E}" dt="2022-01-20T01:19:25.569" v="238" actId="20577"/>
          <ac:spMkLst>
            <pc:docMk/>
            <pc:sldMk cId="2236305313" sldId="2144867095"/>
            <ac:spMk id="3" creationId="{750E639C-76F7-45C1-ADE6-801683AC7AE6}"/>
          </ac:spMkLst>
        </pc:spChg>
      </pc:sldChg>
      <pc:sldChg chg="modSp mod">
        <pc:chgData name="Cavalcanti, Dave" userId="9ea5236a-efed-4310-84d3-1764e087ca35" providerId="ADAL" clId="{CCE5C69D-F281-4E1E-BB3B-9B08C2ADE09E}" dt="2022-01-19T22:51:32.098" v="193" actId="20577"/>
        <pc:sldMkLst>
          <pc:docMk/>
          <pc:sldMk cId="4001847110" sldId="2144867096"/>
        </pc:sldMkLst>
        <pc:spChg chg="mod">
          <ac:chgData name="Cavalcanti, Dave" userId="9ea5236a-efed-4310-84d3-1764e087ca35" providerId="ADAL" clId="{CCE5C69D-F281-4E1E-BB3B-9B08C2ADE09E}" dt="2022-01-19T22:51:32.098" v="193" actId="20577"/>
          <ac:spMkLst>
            <pc:docMk/>
            <pc:sldMk cId="4001847110" sldId="2144867096"/>
            <ac:spMk id="113" creationId="{5C700404-D0C6-4EC7-9093-C3D75C4D1768}"/>
          </ac:spMkLst>
        </pc:spChg>
      </pc:sldChg>
      <pc:sldChg chg="modSp mod">
        <pc:chgData name="Cavalcanti, Dave" userId="9ea5236a-efed-4310-84d3-1764e087ca35" providerId="ADAL" clId="{CCE5C69D-F281-4E1E-BB3B-9B08C2ADE09E}" dt="2022-01-20T01:28:35.073" v="454" actId="20577"/>
        <pc:sldMkLst>
          <pc:docMk/>
          <pc:sldMk cId="4216204124" sldId="2144867097"/>
        </pc:sldMkLst>
        <pc:spChg chg="mod">
          <ac:chgData name="Cavalcanti, Dave" userId="9ea5236a-efed-4310-84d3-1764e087ca35" providerId="ADAL" clId="{CCE5C69D-F281-4E1E-BB3B-9B08C2ADE09E}" dt="2022-01-20T01:28:35.073" v="454" actId="20577"/>
          <ac:spMkLst>
            <pc:docMk/>
            <pc:sldMk cId="4216204124" sldId="2144867097"/>
            <ac:spMk id="26" creationId="{4FA679E8-3382-4EDF-86FA-4C961AECA70B}"/>
          </ac:spMkLst>
        </pc:spChg>
      </pc:sldChg>
      <pc:sldChg chg="modSp mod">
        <pc:chgData name="Cavalcanti, Dave" userId="9ea5236a-efed-4310-84d3-1764e087ca35" providerId="ADAL" clId="{CCE5C69D-F281-4E1E-BB3B-9B08C2ADE09E}" dt="2022-01-20T01:30:09.944" v="513" actId="20577"/>
        <pc:sldMkLst>
          <pc:docMk/>
          <pc:sldMk cId="520718966" sldId="2144867098"/>
        </pc:sldMkLst>
        <pc:spChg chg="mod">
          <ac:chgData name="Cavalcanti, Dave" userId="9ea5236a-efed-4310-84d3-1764e087ca35" providerId="ADAL" clId="{CCE5C69D-F281-4E1E-BB3B-9B08C2ADE09E}" dt="2022-01-20T01:30:09.944" v="513" actId="20577"/>
          <ac:spMkLst>
            <pc:docMk/>
            <pc:sldMk cId="520718966" sldId="2144867098"/>
            <ac:spMk id="8" creationId="{A8D754DF-37DE-413C-AF0C-5E7668F03998}"/>
          </ac:spMkLst>
        </pc:spChg>
      </pc:sldChg>
      <pc:sldMasterChg chg="modSp mod">
        <pc:chgData name="Cavalcanti, Dave" userId="9ea5236a-efed-4310-84d3-1764e087ca35" providerId="ADAL" clId="{CCE5C69D-F281-4E1E-BB3B-9B08C2ADE09E}" dt="2022-01-19T16:20:00.191" v="0" actId="20577"/>
        <pc:sldMasterMkLst>
          <pc:docMk/>
          <pc:sldMasterMk cId="0" sldId="2147483648"/>
        </pc:sldMasterMkLst>
        <pc:spChg chg="mod">
          <ac:chgData name="Cavalcanti, Dave" userId="9ea5236a-efed-4310-84d3-1764e087ca35" providerId="ADAL" clId="{CCE5C69D-F281-4E1E-BB3B-9B08C2ADE09E}" dt="2022-01-19T16:20:00.191" v="0" actId="20577"/>
          <ac:spMkLst>
            <pc:docMk/>
            <pc:sldMasterMk cId="0" sldId="2147483648"/>
            <ac:spMk id="10"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Capacity</a:t>
            </a:r>
            <a:r>
              <a:rPr lang="en-US" sz="1100" baseline="0"/>
              <a:t> vs. Latency bound (msec)</a:t>
            </a:r>
          </a:p>
          <a:p>
            <a:pPr>
              <a:defRPr sz="1100"/>
            </a:pPr>
            <a:r>
              <a:rPr lang="en-US" sz="1100" baseline="0"/>
              <a:t>for Target PDR = 99.999%</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48383350305842"/>
          <c:y val="0.19768209371278861"/>
          <c:w val="0.84396062992125986"/>
          <c:h val="0.61659977667373322"/>
        </c:manualLayout>
      </c:layout>
      <c:barChart>
        <c:barDir val="col"/>
        <c:grouping val="clustered"/>
        <c:varyColors val="0"/>
        <c:ser>
          <c:idx val="0"/>
          <c:order val="0"/>
          <c:tx>
            <c:v>Capacity</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Sheet1!$D$10:$D$14</c:f>
              <c:numCache>
                <c:formatCode>General</c:formatCode>
                <c:ptCount val="5"/>
                <c:pt idx="0">
                  <c:v>1</c:v>
                </c:pt>
                <c:pt idx="1">
                  <c:v>1.5</c:v>
                </c:pt>
                <c:pt idx="2">
                  <c:v>2</c:v>
                </c:pt>
                <c:pt idx="3">
                  <c:v>2.5</c:v>
                </c:pt>
                <c:pt idx="4">
                  <c:v>3</c:v>
                </c:pt>
              </c:numCache>
            </c:numRef>
          </c:cat>
          <c:val>
            <c:numRef>
              <c:f>Sheet1!$C$10:$C$14</c:f>
              <c:numCache>
                <c:formatCode>General</c:formatCode>
                <c:ptCount val="5"/>
                <c:pt idx="0">
                  <c:v>9</c:v>
                </c:pt>
                <c:pt idx="1">
                  <c:v>18</c:v>
                </c:pt>
                <c:pt idx="2">
                  <c:v>28</c:v>
                </c:pt>
                <c:pt idx="3">
                  <c:v>35</c:v>
                </c:pt>
                <c:pt idx="4">
                  <c:v>45</c:v>
                </c:pt>
              </c:numCache>
            </c:numRef>
          </c:val>
          <c:extLst>
            <c:ext xmlns:c16="http://schemas.microsoft.com/office/drawing/2014/chart" uri="{C3380CC4-5D6E-409C-BE32-E72D297353CC}">
              <c16:uniqueId val="{00000000-0AD4-4035-8A93-EC7F57BAC780}"/>
            </c:ext>
          </c:extLst>
        </c:ser>
        <c:dLbls>
          <c:showLegendKey val="0"/>
          <c:showVal val="0"/>
          <c:showCatName val="0"/>
          <c:showSerName val="0"/>
          <c:showPercent val="0"/>
          <c:showBubbleSize val="0"/>
        </c:dLbls>
        <c:gapWidth val="300"/>
        <c:axId val="1163489640"/>
        <c:axId val="1163495520"/>
      </c:barChart>
      <c:catAx>
        <c:axId val="1163489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UL</a:t>
                </a:r>
                <a:r>
                  <a:rPr lang="en-US" baseline="0"/>
                  <a:t> Latency Bound (msec)</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95520"/>
        <c:crosses val="autoZero"/>
        <c:auto val="1"/>
        <c:lblAlgn val="ctr"/>
        <c:lblOffset val="100"/>
        <c:noMultiLvlLbl val="0"/>
      </c:catAx>
      <c:valAx>
        <c:axId val="1163495520"/>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 for a PDR=99.999%</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89640"/>
        <c:crosses val="autoZero"/>
        <c:crossBetween val="between"/>
        <c:majorUnit val="10"/>
      </c:valAx>
      <c:spPr>
        <a:noFill/>
        <a:ln>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1/19/2022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73624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652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13</a:t>
            </a:fld>
            <a:endParaRPr lang="en-US" dirty="0"/>
          </a:p>
        </p:txBody>
      </p:sp>
    </p:spTree>
    <p:extLst>
      <p:ext uri="{BB962C8B-B14F-4D97-AF65-F5344CB8AC3E}">
        <p14:creationId xmlns:p14="http://schemas.microsoft.com/office/powerpoint/2010/main" val="342987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noProof="0"/>
              <a:t>1) Wireless and Wired share the same TSN Reference Stack</a:t>
            </a:r>
          </a:p>
          <a:p>
            <a:pPr marL="285750" indent="-285750">
              <a:buFontTx/>
              <a:buChar char="-"/>
            </a:pPr>
            <a:r>
              <a:rPr lang="en-GB" noProof="0"/>
              <a:t>2) Logical is similar to 5G</a:t>
            </a:r>
          </a:p>
          <a:p>
            <a:pPr marL="285750" indent="-285750">
              <a:buFontTx/>
              <a:buChar char="-"/>
            </a:pPr>
            <a:r>
              <a:rPr lang="en-GB" noProof="0"/>
              <a:t>Add notion of I/F Translator similar to 5G </a:t>
            </a:r>
          </a:p>
        </p:txBody>
      </p:sp>
      <p:sp>
        <p:nvSpPr>
          <p:cNvPr id="4" name="Slide Number Placeholder 3"/>
          <p:cNvSpPr>
            <a:spLocks noGrp="1"/>
          </p:cNvSpPr>
          <p:nvPr>
            <p:ph type="sldNum" sz="quarter" idx="5"/>
          </p:nvPr>
        </p:nvSpPr>
        <p:spPr/>
        <p:txBody>
          <a:bodyPr/>
          <a:lstStyle/>
          <a:p>
            <a:pPr>
              <a:defRPr/>
            </a:pPr>
            <a:fld id="{3F6C1005-B323-4A04-B0D1-DB577C3C2ECA}" type="slidenum">
              <a:rPr lang="en-US" smtClean="0"/>
              <a:pPr>
                <a:defRPr/>
              </a:pPr>
              <a:t>17</a:t>
            </a:fld>
            <a:endParaRPr lang="en-US"/>
          </a:p>
        </p:txBody>
      </p:sp>
    </p:spTree>
    <p:extLst>
      <p:ext uri="{BB962C8B-B14F-4D97-AF65-F5344CB8AC3E}">
        <p14:creationId xmlns:p14="http://schemas.microsoft.com/office/powerpoint/2010/main" val="73382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1000" y="1487056"/>
            <a:ext cx="5429865" cy="4686689"/>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87056"/>
            <a:ext cx="5429865" cy="4686689"/>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1F497A61-542E-4336-AE5D-6A01287053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641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Dave Cavalcanti, Intel Corporation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Dave Cavalcanti, Intel Corporation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Dave Cavalcanti, Intel Corporation</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Dave Cavalcanti, Intel Corporation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Dave Cavalcanti, Intel Corporation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Dave Cavalcanti, Intel Corporation</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802.11-22/80r2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0.xml"/><Relationship Id="rId5" Type="http://schemas.openxmlformats.org/officeDocument/2006/relationships/customXml" Target="../ink/ink2.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U3NxX2yMsc4?t=336" TargetMode="External"/><Relationship Id="rId7"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video" Target="https://www.youtube.com/embed/U3NxX2yMsc4?start=274&amp;feature=oembed" TargetMode="External"/><Relationship Id="rId6" Type="http://schemas.openxmlformats.org/officeDocument/2006/relationships/image" Target="../media/image21.png"/><Relationship Id="rId5" Type="http://schemas.openxmlformats.org/officeDocument/2006/relationships/image" Target="../media/image7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wballiance.com/wi-fi-6-6e-for-industrial-iot/" TargetMode="External"/><Relationship Id="rId7" Type="http://schemas.openxmlformats.org/officeDocument/2006/relationships/hyperlink" Target="https://avnu.org/wireless-tsn-paper/" TargetMode="External"/><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www.mettisgroup.com/wifi6/" TargetMode="External"/><Relationship Id="rId4" Type="http://schemas.openxmlformats.org/officeDocument/2006/relationships/hyperlink" Target="https://wballiance.com/resource/wi-fi-6-trial-report-industrial-manufactu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s://www.iiconsortium.org/pdf/IIC_TSN_Testbed_Traffic_Whitepaper_20180418.pdf"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18/11-18-2009-06-0rta-rta-report-draft.doc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5g-acia.org/wp-content/uploads/5G-ACIA_WP_5G-for-Connected-Industries-and-Automation-Second-Edition_SinglePages.pdf" TargetMode="External"/><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avnu.org/wirelessTSN/"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2"/>
                </a:solidFill>
              </a:rPr>
              <a:t>Wi-Fi and TSN enabling deterministic wireless for time-sensitive applications</a:t>
            </a:r>
            <a:endParaRPr lang="en-GB" dirty="0"/>
          </a:p>
        </p:txBody>
      </p:sp>
      <p:sp>
        <p:nvSpPr>
          <p:cNvPr id="3074" name="Rectangle 2"/>
          <p:cNvSpPr>
            <a:spLocks noGrp="1" noChangeArrowheads="1"/>
          </p:cNvSpPr>
          <p:nvPr>
            <p:ph type="subTitle" idx="1"/>
          </p:nvPr>
        </p:nvSpPr>
        <p:spPr>
          <a:xfrm>
            <a:off x="1828800" y="155188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2022-01-18</a:t>
            </a:r>
            <a:r>
              <a:rPr lang="en-GB" sz="2000" b="0" dirty="0"/>
              <a:t> </a:t>
            </a:r>
          </a:p>
        </p:txBody>
      </p:sp>
      <p:sp>
        <p:nvSpPr>
          <p:cNvPr id="6" name="Date Placeholder 3"/>
          <p:cNvSpPr>
            <a:spLocks noGrp="1"/>
          </p:cNvSpPr>
          <p:nvPr>
            <p:ph type="dt" idx="10"/>
          </p:nvPr>
        </p:nvSpPr>
        <p:spPr/>
        <p:txBody>
          <a:bodyPr/>
          <a:lstStyle/>
          <a:p>
            <a:r>
              <a:rPr lang="en-US"/>
              <a:t>January 2022</a:t>
            </a:r>
            <a:endParaRPr lang="en-GB"/>
          </a:p>
        </p:txBody>
      </p:sp>
      <p:sp>
        <p:nvSpPr>
          <p:cNvPr id="7" name="Footer Placeholder 4"/>
          <p:cNvSpPr>
            <a:spLocks noGrp="1"/>
          </p:cNvSpPr>
          <p:nvPr>
            <p:ph type="ftr" idx="11"/>
          </p:nvPr>
        </p:nvSpPr>
        <p:spPr/>
        <p:txBody>
          <a:bodyPr/>
          <a:lstStyle/>
          <a:p>
            <a:r>
              <a:rPr lang="en-GB"/>
              <a:t>Dave Cavalcanti, Intel Corporation</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graphicFrame>
        <p:nvGraphicFramePr>
          <p:cNvPr id="3075" name="Object 3"/>
          <p:cNvGraphicFramePr>
            <a:graphicFrameLocks noChangeAspect="1"/>
          </p:cNvGraphicFramePr>
          <p:nvPr>
            <p:extLst>
              <p:ext uri="{D42A27DB-BD31-4B8C-83A1-F6EECF244321}">
                <p14:modId xmlns:p14="http://schemas.microsoft.com/office/powerpoint/2010/main" val="3802077481"/>
              </p:ext>
            </p:extLst>
          </p:nvPr>
        </p:nvGraphicFramePr>
        <p:xfrm>
          <a:off x="995363" y="2439988"/>
          <a:ext cx="9464675" cy="3502025"/>
        </p:xfrm>
        <a:graphic>
          <a:graphicData uri="http://schemas.openxmlformats.org/presentationml/2006/ole">
            <mc:AlternateContent xmlns:mc="http://schemas.openxmlformats.org/markup-compatibility/2006">
              <mc:Choice xmlns:v="urn:schemas-microsoft-com:vml" Requires="v">
                <p:oleObj name="Document" r:id="rId3" imgW="10442994" imgH="3873825" progId="Word.Document.8">
                  <p:embed/>
                </p:oleObj>
              </mc:Choice>
              <mc:Fallback>
                <p:oleObj name="Document" r:id="rId3" imgW="10442994" imgH="3873825" progId="Word.Document.8">
                  <p:embed/>
                  <p:pic>
                    <p:nvPicPr>
                      <p:cNvPr id="3075" name="Object 3"/>
                      <p:cNvPicPr>
                        <a:picLocks noChangeAspect="1" noChangeArrowheads="1"/>
                      </p:cNvPicPr>
                      <p:nvPr/>
                    </p:nvPicPr>
                    <p:blipFill>
                      <a:blip r:embed="rId4"/>
                      <a:srcRect/>
                      <a:stretch>
                        <a:fillRect/>
                      </a:stretch>
                    </p:blipFill>
                    <p:spPr bwMode="auto">
                      <a:xfrm>
                        <a:off x="995363" y="2439988"/>
                        <a:ext cx="9464675" cy="3502025"/>
                      </a:xfrm>
                      <a:prstGeom prst="rect">
                        <a:avLst/>
                      </a:prstGeom>
                      <a:noFill/>
                    </p:spPr>
                  </p:pic>
                </p:oleObj>
              </mc:Fallback>
            </mc:AlternateContent>
          </a:graphicData>
        </a:graphic>
      </p:graphicFrame>
      <p:sp>
        <p:nvSpPr>
          <p:cNvPr id="3076" name="Rectangle 4"/>
          <p:cNvSpPr>
            <a:spLocks noChangeArrowheads="1"/>
          </p:cNvSpPr>
          <p:nvPr/>
        </p:nvSpPr>
        <p:spPr bwMode="auto">
          <a:xfrm>
            <a:off x="1066800"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4C124-BF59-4433-B52F-EFA4F23A59A4}"/>
              </a:ext>
            </a:extLst>
          </p:cNvPr>
          <p:cNvSpPr>
            <a:spLocks noGrp="1"/>
          </p:cNvSpPr>
          <p:nvPr>
            <p:ph type="title"/>
          </p:nvPr>
        </p:nvSpPr>
        <p:spPr>
          <a:xfrm>
            <a:off x="914401" y="685802"/>
            <a:ext cx="10361084" cy="474314"/>
          </a:xfrm>
        </p:spPr>
        <p:txBody>
          <a:bodyPr/>
          <a:lstStyle/>
          <a:p>
            <a:r>
              <a:rPr lang="en-US" dirty="0"/>
              <a:t>Unlicensed 6 GHz Worldwide Regulatory Status</a:t>
            </a:r>
          </a:p>
        </p:txBody>
      </p:sp>
      <p:sp>
        <p:nvSpPr>
          <p:cNvPr id="5" name="TextBox 4">
            <a:extLst>
              <a:ext uri="{FF2B5EF4-FFF2-40B4-BE49-F238E27FC236}">
                <a16:creationId xmlns:a16="http://schemas.microsoft.com/office/drawing/2014/main" id="{F5AD1CF3-2318-4878-89D4-4492E74D506E}"/>
              </a:ext>
            </a:extLst>
          </p:cNvPr>
          <p:cNvSpPr txBox="1"/>
          <p:nvPr/>
        </p:nvSpPr>
        <p:spPr>
          <a:xfrm>
            <a:off x="3700045" y="5324237"/>
            <a:ext cx="816892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The 48 CEPT countries individually implement the European Commission’s final decision to open spectrum for unlicensed. Some will proceed by consultations, while others will adopt the decision by an administrative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The 27 European Union Member States, all of which are also CEPT members, will implement the European Commission’s final decision to open spectrum for unlicensed on or before December 1</a:t>
            </a:r>
            <a:r>
              <a:rPr kumimoji="0" lang="en-US" sz="1200" b="0" i="0" u="none" strike="noStrike" kern="1200" cap="none" spc="0" normalizeH="0" baseline="30000" noProof="0" dirty="0">
                <a:ln>
                  <a:noFill/>
                </a:ln>
                <a:solidFill>
                  <a:prstClr val="black"/>
                </a:solidFill>
                <a:effectLst/>
                <a:uLnTx/>
                <a:uFillTx/>
                <a:latin typeface="Intel Clear"/>
                <a:ea typeface="+mn-ea"/>
                <a:cs typeface="+mn-cs"/>
              </a:rPr>
              <a:t>st</a:t>
            </a:r>
            <a:r>
              <a:rPr kumimoji="0" lang="en-US" sz="1200" b="0" i="0" u="none" strike="noStrike" kern="1200" cap="none" spc="0" normalizeH="0" baseline="0" noProof="0" dirty="0">
                <a:ln>
                  <a:noFill/>
                </a:ln>
                <a:solidFill>
                  <a:prstClr val="black"/>
                </a:solidFill>
                <a:effectLst/>
                <a:uLnTx/>
                <a:uFillTx/>
                <a:latin typeface="Intel Clear"/>
                <a:ea typeface="+mn-ea"/>
                <a:cs typeface="+mn-cs"/>
              </a:rPr>
              <a:t>, 2021.</a:t>
            </a:r>
            <a:endParaRPr kumimoji="0" lang="en-US" sz="1400" b="0" i="0" u="none" strike="noStrike" kern="1200" cap="none" spc="0" normalizeH="0" baseline="0" noProof="0" dirty="0">
              <a:ln>
                <a:noFill/>
              </a:ln>
              <a:solidFill>
                <a:prstClr val="black"/>
              </a:solidFill>
              <a:effectLst/>
              <a:uLnTx/>
              <a:uFillTx/>
              <a:latin typeface="Intel Cle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African Telecommunications Union (ATU) recommended regulation close to that CEPT. African countries started adoption or considering.</a:t>
            </a:r>
          </a:p>
        </p:txBody>
      </p:sp>
      <p:grpSp>
        <p:nvGrpSpPr>
          <p:cNvPr id="7" name="Group 6">
            <a:extLst>
              <a:ext uri="{FF2B5EF4-FFF2-40B4-BE49-F238E27FC236}">
                <a16:creationId xmlns:a16="http://schemas.microsoft.com/office/drawing/2014/main" id="{E637E96B-2B8E-4570-8DDD-E92FFBD424F6}"/>
              </a:ext>
            </a:extLst>
          </p:cNvPr>
          <p:cNvGrpSpPr/>
          <p:nvPr/>
        </p:nvGrpSpPr>
        <p:grpSpPr>
          <a:xfrm>
            <a:off x="821864" y="1242374"/>
            <a:ext cx="9081287" cy="4346438"/>
            <a:chOff x="931541" y="1004698"/>
            <a:chExt cx="10041110" cy="4537168"/>
          </a:xfrm>
        </p:grpSpPr>
        <p:grpSp>
          <p:nvGrpSpPr>
            <p:cNvPr id="8" name="Group 7">
              <a:extLst>
                <a:ext uri="{FF2B5EF4-FFF2-40B4-BE49-F238E27FC236}">
                  <a16:creationId xmlns:a16="http://schemas.microsoft.com/office/drawing/2014/main" id="{39628532-F49A-4969-8DF9-0B7BE53B832D}"/>
                </a:ext>
              </a:extLst>
            </p:cNvPr>
            <p:cNvGrpSpPr/>
            <p:nvPr/>
          </p:nvGrpSpPr>
          <p:grpSpPr>
            <a:xfrm>
              <a:off x="1190505" y="1004698"/>
              <a:ext cx="9005459" cy="4537168"/>
              <a:chOff x="914431" y="754087"/>
              <a:chExt cx="8153691" cy="3927607"/>
            </a:xfrm>
          </p:grpSpPr>
          <p:sp>
            <p:nvSpPr>
              <p:cNvPr id="20" name="Freeform 1688">
                <a:extLst>
                  <a:ext uri="{FF2B5EF4-FFF2-40B4-BE49-F238E27FC236}">
                    <a16:creationId xmlns:a16="http://schemas.microsoft.com/office/drawing/2014/main" id="{0B2BBF84-7C25-43DF-B94D-6328F322063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21" name="Freeform 1689">
                <a:extLst>
                  <a:ext uri="{FF2B5EF4-FFF2-40B4-BE49-F238E27FC236}">
                    <a16:creationId xmlns:a16="http://schemas.microsoft.com/office/drawing/2014/main" id="{F1F858FF-BA42-4C08-860E-32C239AB189E}"/>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 name="Freeform 1604">
                <a:extLst>
                  <a:ext uri="{FF2B5EF4-FFF2-40B4-BE49-F238E27FC236}">
                    <a16:creationId xmlns:a16="http://schemas.microsoft.com/office/drawing/2014/main" id="{A1431768-6063-4AE6-97BA-8675BCDAA157}"/>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 name="Freeform 1605">
                <a:extLst>
                  <a:ext uri="{FF2B5EF4-FFF2-40B4-BE49-F238E27FC236}">
                    <a16:creationId xmlns:a16="http://schemas.microsoft.com/office/drawing/2014/main" id="{8146C345-4505-4555-8E66-386405A8FB47}"/>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 name="Freeform 1561">
                <a:extLst>
                  <a:ext uri="{FF2B5EF4-FFF2-40B4-BE49-F238E27FC236}">
                    <a16:creationId xmlns:a16="http://schemas.microsoft.com/office/drawing/2014/main" id="{5A744DFC-7A56-4D91-AB7A-4D0488B4693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 name="Freeform 1562">
                <a:extLst>
                  <a:ext uri="{FF2B5EF4-FFF2-40B4-BE49-F238E27FC236}">
                    <a16:creationId xmlns:a16="http://schemas.microsoft.com/office/drawing/2014/main" id="{14E34085-C213-4396-8F5A-719AF920BD2B}"/>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6" name="Freeform 1563">
                <a:extLst>
                  <a:ext uri="{FF2B5EF4-FFF2-40B4-BE49-F238E27FC236}">
                    <a16:creationId xmlns:a16="http://schemas.microsoft.com/office/drawing/2014/main" id="{BBD6B743-A60E-4BF8-A7F5-35537A9CFD75}"/>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7" name="Freeform 1564">
                <a:extLst>
                  <a:ext uri="{FF2B5EF4-FFF2-40B4-BE49-F238E27FC236}">
                    <a16:creationId xmlns:a16="http://schemas.microsoft.com/office/drawing/2014/main" id="{54210C38-D476-4C0B-9F46-B202FC936C2B}"/>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8" name="Freeform 1565">
                <a:extLst>
                  <a:ext uri="{FF2B5EF4-FFF2-40B4-BE49-F238E27FC236}">
                    <a16:creationId xmlns:a16="http://schemas.microsoft.com/office/drawing/2014/main" id="{82E8BAF9-0939-4949-A02E-1BDC39668854}"/>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9" name="Freeform 1566">
                <a:extLst>
                  <a:ext uri="{FF2B5EF4-FFF2-40B4-BE49-F238E27FC236}">
                    <a16:creationId xmlns:a16="http://schemas.microsoft.com/office/drawing/2014/main" id="{3D46159B-87D3-42C2-A28B-EF137970F8AC}"/>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0" name="Freeform 1567">
                <a:extLst>
                  <a:ext uri="{FF2B5EF4-FFF2-40B4-BE49-F238E27FC236}">
                    <a16:creationId xmlns:a16="http://schemas.microsoft.com/office/drawing/2014/main" id="{920D8150-EAF4-4656-B1F8-E9EDB84A1A5A}"/>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1" name="Freeform 1568">
                <a:extLst>
                  <a:ext uri="{FF2B5EF4-FFF2-40B4-BE49-F238E27FC236}">
                    <a16:creationId xmlns:a16="http://schemas.microsoft.com/office/drawing/2014/main" id="{5A239D06-832B-4197-A5D0-D220C1EB557A}"/>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2" name="Freeform 1569">
                <a:extLst>
                  <a:ext uri="{FF2B5EF4-FFF2-40B4-BE49-F238E27FC236}">
                    <a16:creationId xmlns:a16="http://schemas.microsoft.com/office/drawing/2014/main" id="{6D1DDA5B-407B-4F8C-AB1B-51A09A990517}"/>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3" name="Freeform 1570">
                <a:extLst>
                  <a:ext uri="{FF2B5EF4-FFF2-40B4-BE49-F238E27FC236}">
                    <a16:creationId xmlns:a16="http://schemas.microsoft.com/office/drawing/2014/main" id="{83C87A86-4083-4B88-9D85-7056BEFBE002}"/>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4" name="Freeform 1571">
                <a:extLst>
                  <a:ext uri="{FF2B5EF4-FFF2-40B4-BE49-F238E27FC236}">
                    <a16:creationId xmlns:a16="http://schemas.microsoft.com/office/drawing/2014/main" id="{FA020A14-37FB-4F49-A565-575C81E59C66}"/>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5" name="Freeform 1572">
                <a:extLst>
                  <a:ext uri="{FF2B5EF4-FFF2-40B4-BE49-F238E27FC236}">
                    <a16:creationId xmlns:a16="http://schemas.microsoft.com/office/drawing/2014/main" id="{63CA5523-9441-4141-BE53-3D0A1BD7AD22}"/>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36" name="Freeform 1573">
                <a:extLst>
                  <a:ext uri="{FF2B5EF4-FFF2-40B4-BE49-F238E27FC236}">
                    <a16:creationId xmlns:a16="http://schemas.microsoft.com/office/drawing/2014/main" id="{90362E05-E05C-4050-BAB7-11A6800D90F9}"/>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7" name="Freeform 1574">
                <a:extLst>
                  <a:ext uri="{FF2B5EF4-FFF2-40B4-BE49-F238E27FC236}">
                    <a16:creationId xmlns:a16="http://schemas.microsoft.com/office/drawing/2014/main" id="{9AECDBF9-A3DA-4CE2-A26C-977EB7975ACF}"/>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8" name="Freeform 1575">
                <a:extLst>
                  <a:ext uri="{FF2B5EF4-FFF2-40B4-BE49-F238E27FC236}">
                    <a16:creationId xmlns:a16="http://schemas.microsoft.com/office/drawing/2014/main" id="{7881C87C-15D1-4840-B5EA-D5D1C7901B73}"/>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9" name="Freeform 1576">
                <a:extLst>
                  <a:ext uri="{FF2B5EF4-FFF2-40B4-BE49-F238E27FC236}">
                    <a16:creationId xmlns:a16="http://schemas.microsoft.com/office/drawing/2014/main" id="{BB3A6349-C66D-4228-ACA6-626158F47E7C}"/>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0" name="Freeform 1577">
                <a:extLst>
                  <a:ext uri="{FF2B5EF4-FFF2-40B4-BE49-F238E27FC236}">
                    <a16:creationId xmlns:a16="http://schemas.microsoft.com/office/drawing/2014/main" id="{352E7649-C7F1-4DE2-B606-CB5BABCF50EC}"/>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Freeform 1578">
                <a:extLst>
                  <a:ext uri="{FF2B5EF4-FFF2-40B4-BE49-F238E27FC236}">
                    <a16:creationId xmlns:a16="http://schemas.microsoft.com/office/drawing/2014/main" id="{31F00A88-9A40-4EC6-AE7B-5D61349099B9}"/>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2" name="Freeform 1579">
                <a:extLst>
                  <a:ext uri="{FF2B5EF4-FFF2-40B4-BE49-F238E27FC236}">
                    <a16:creationId xmlns:a16="http://schemas.microsoft.com/office/drawing/2014/main" id="{8F58CFC3-0C57-41DB-92F4-F919A75EFB67}"/>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3" name="Freeform 1580">
                <a:extLst>
                  <a:ext uri="{FF2B5EF4-FFF2-40B4-BE49-F238E27FC236}">
                    <a16:creationId xmlns:a16="http://schemas.microsoft.com/office/drawing/2014/main" id="{F13E4074-CD9F-4FC7-A464-ABF692701807}"/>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4" name="Freeform 1581">
                <a:extLst>
                  <a:ext uri="{FF2B5EF4-FFF2-40B4-BE49-F238E27FC236}">
                    <a16:creationId xmlns:a16="http://schemas.microsoft.com/office/drawing/2014/main" id="{EE8EBF5F-CE30-47CA-A69C-956CCE9D6D30}"/>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5" name="Freeform 1582">
                <a:extLst>
                  <a:ext uri="{FF2B5EF4-FFF2-40B4-BE49-F238E27FC236}">
                    <a16:creationId xmlns:a16="http://schemas.microsoft.com/office/drawing/2014/main" id="{3E61812E-F711-4CEE-9268-743A7E61F323}"/>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6" name="Freeform 1583">
                <a:extLst>
                  <a:ext uri="{FF2B5EF4-FFF2-40B4-BE49-F238E27FC236}">
                    <a16:creationId xmlns:a16="http://schemas.microsoft.com/office/drawing/2014/main" id="{950524EC-604C-45D9-8226-689502EDAB5A}"/>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7" name="Freeform 1584">
                <a:extLst>
                  <a:ext uri="{FF2B5EF4-FFF2-40B4-BE49-F238E27FC236}">
                    <a16:creationId xmlns:a16="http://schemas.microsoft.com/office/drawing/2014/main" id="{E4ED1533-FB9D-4D20-8E30-0B8D2389C58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8" name="Freeform 1585">
                <a:extLst>
                  <a:ext uri="{FF2B5EF4-FFF2-40B4-BE49-F238E27FC236}">
                    <a16:creationId xmlns:a16="http://schemas.microsoft.com/office/drawing/2014/main" id="{69323EC2-319F-4091-8909-B9AA96535276}"/>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9" name="Freeform 1586">
                <a:extLst>
                  <a:ext uri="{FF2B5EF4-FFF2-40B4-BE49-F238E27FC236}">
                    <a16:creationId xmlns:a16="http://schemas.microsoft.com/office/drawing/2014/main" id="{5A2F57CD-99EC-438F-B167-68BFFADD9926}"/>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0" name="Freeform 1587">
                <a:extLst>
                  <a:ext uri="{FF2B5EF4-FFF2-40B4-BE49-F238E27FC236}">
                    <a16:creationId xmlns:a16="http://schemas.microsoft.com/office/drawing/2014/main" id="{310A63AF-C189-4FE9-89AA-01E8080D054B}"/>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1" name="Freeform 1588">
                <a:extLst>
                  <a:ext uri="{FF2B5EF4-FFF2-40B4-BE49-F238E27FC236}">
                    <a16:creationId xmlns:a16="http://schemas.microsoft.com/office/drawing/2014/main" id="{0F78FDDC-826B-430D-8865-A1D5E143D667}"/>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2" name="Freeform 1589">
                <a:extLst>
                  <a:ext uri="{FF2B5EF4-FFF2-40B4-BE49-F238E27FC236}">
                    <a16:creationId xmlns:a16="http://schemas.microsoft.com/office/drawing/2014/main" id="{B34F7F7C-0BF5-4880-9CA0-CFF6290D14C8}"/>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3" name="Freeform 1590">
                <a:extLst>
                  <a:ext uri="{FF2B5EF4-FFF2-40B4-BE49-F238E27FC236}">
                    <a16:creationId xmlns:a16="http://schemas.microsoft.com/office/drawing/2014/main" id="{4BE63427-DA70-4D87-882D-739F4C623C39}"/>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4" name="Freeform 1591">
                <a:extLst>
                  <a:ext uri="{FF2B5EF4-FFF2-40B4-BE49-F238E27FC236}">
                    <a16:creationId xmlns:a16="http://schemas.microsoft.com/office/drawing/2014/main" id="{45334CE8-2A5C-4886-9A22-5F55A05CD82E}"/>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5" name="Freeform 1592">
                <a:extLst>
                  <a:ext uri="{FF2B5EF4-FFF2-40B4-BE49-F238E27FC236}">
                    <a16:creationId xmlns:a16="http://schemas.microsoft.com/office/drawing/2014/main" id="{8493114D-CD8C-4D98-9267-0DCBFA6B3452}"/>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6" name="Freeform 1593">
                <a:extLst>
                  <a:ext uri="{FF2B5EF4-FFF2-40B4-BE49-F238E27FC236}">
                    <a16:creationId xmlns:a16="http://schemas.microsoft.com/office/drawing/2014/main" id="{20669F7E-6CF7-43FC-AE82-2FD457B81F2A}"/>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7" name="Freeform 1594">
                <a:extLst>
                  <a:ext uri="{FF2B5EF4-FFF2-40B4-BE49-F238E27FC236}">
                    <a16:creationId xmlns:a16="http://schemas.microsoft.com/office/drawing/2014/main" id="{2EF1AB95-9A34-41D3-928A-88DFB46504EF}"/>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8" name="Freeform 1595">
                <a:extLst>
                  <a:ext uri="{FF2B5EF4-FFF2-40B4-BE49-F238E27FC236}">
                    <a16:creationId xmlns:a16="http://schemas.microsoft.com/office/drawing/2014/main" id="{18D61516-C35B-400F-81D6-E124BD71B8B4}"/>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9" name="Freeform 1596">
                <a:extLst>
                  <a:ext uri="{FF2B5EF4-FFF2-40B4-BE49-F238E27FC236}">
                    <a16:creationId xmlns:a16="http://schemas.microsoft.com/office/drawing/2014/main" id="{B2993911-D04E-451A-AAA2-E0CC70419CD1}"/>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0" name="Freeform 1597">
                <a:extLst>
                  <a:ext uri="{FF2B5EF4-FFF2-40B4-BE49-F238E27FC236}">
                    <a16:creationId xmlns:a16="http://schemas.microsoft.com/office/drawing/2014/main" id="{8237C0C5-4721-42AA-AFD0-EC3F3A554F48}"/>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1" name="Freeform 1598">
                <a:extLst>
                  <a:ext uri="{FF2B5EF4-FFF2-40B4-BE49-F238E27FC236}">
                    <a16:creationId xmlns:a16="http://schemas.microsoft.com/office/drawing/2014/main" id="{B0455F54-2216-490F-AD73-7342B9C27540}"/>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Freeform 1599">
                <a:extLst>
                  <a:ext uri="{FF2B5EF4-FFF2-40B4-BE49-F238E27FC236}">
                    <a16:creationId xmlns:a16="http://schemas.microsoft.com/office/drawing/2014/main" id="{130DE06D-1743-471D-90ED-FC58ADC13D76}"/>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Freeform 1600">
                <a:extLst>
                  <a:ext uri="{FF2B5EF4-FFF2-40B4-BE49-F238E27FC236}">
                    <a16:creationId xmlns:a16="http://schemas.microsoft.com/office/drawing/2014/main" id="{B96BC029-2B86-4E16-A4E8-90C795BBA93F}"/>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64" name="Freeform 1601">
                <a:extLst>
                  <a:ext uri="{FF2B5EF4-FFF2-40B4-BE49-F238E27FC236}">
                    <a16:creationId xmlns:a16="http://schemas.microsoft.com/office/drawing/2014/main" id="{EF52D268-66CC-4110-A220-5BC536B65D4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5" name="Freeform 1602">
                <a:extLst>
                  <a:ext uri="{FF2B5EF4-FFF2-40B4-BE49-F238E27FC236}">
                    <a16:creationId xmlns:a16="http://schemas.microsoft.com/office/drawing/2014/main" id="{CF9EE384-24D3-4CC1-ABDC-5C380B28AA49}"/>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Freeform 1603">
                <a:extLst>
                  <a:ext uri="{FF2B5EF4-FFF2-40B4-BE49-F238E27FC236}">
                    <a16:creationId xmlns:a16="http://schemas.microsoft.com/office/drawing/2014/main" id="{EEB2612E-780E-4BBE-957A-6721F7BAC1A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7" name="Freeform 1606">
                <a:extLst>
                  <a:ext uri="{FF2B5EF4-FFF2-40B4-BE49-F238E27FC236}">
                    <a16:creationId xmlns:a16="http://schemas.microsoft.com/office/drawing/2014/main" id="{E8706766-D3E1-497F-B28E-86DB57FAB3B0}"/>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8" name="Freeform 1607">
                <a:extLst>
                  <a:ext uri="{FF2B5EF4-FFF2-40B4-BE49-F238E27FC236}">
                    <a16:creationId xmlns:a16="http://schemas.microsoft.com/office/drawing/2014/main" id="{458656C8-75C5-4D70-BE89-4DE2FA940291}"/>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9" name="Freeform 1608">
                <a:extLst>
                  <a:ext uri="{FF2B5EF4-FFF2-40B4-BE49-F238E27FC236}">
                    <a16:creationId xmlns:a16="http://schemas.microsoft.com/office/drawing/2014/main" id="{B68834FC-6301-4A23-931A-CAA3778DD081}"/>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0" name="Freeform 1609">
                <a:extLst>
                  <a:ext uri="{FF2B5EF4-FFF2-40B4-BE49-F238E27FC236}">
                    <a16:creationId xmlns:a16="http://schemas.microsoft.com/office/drawing/2014/main" id="{D442C873-6D56-4D87-9848-3B2CC52CDF01}"/>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1" name="Freeform 1610">
                <a:extLst>
                  <a:ext uri="{FF2B5EF4-FFF2-40B4-BE49-F238E27FC236}">
                    <a16:creationId xmlns:a16="http://schemas.microsoft.com/office/drawing/2014/main" id="{039ACA2F-0BAD-439B-A51A-C213317F4900}"/>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2" name="Freeform 1611">
                <a:extLst>
                  <a:ext uri="{FF2B5EF4-FFF2-40B4-BE49-F238E27FC236}">
                    <a16:creationId xmlns:a16="http://schemas.microsoft.com/office/drawing/2014/main" id="{EE9371C3-1C6E-4BD1-871E-EDB98E470160}"/>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Freeform 1612">
                <a:extLst>
                  <a:ext uri="{FF2B5EF4-FFF2-40B4-BE49-F238E27FC236}">
                    <a16:creationId xmlns:a16="http://schemas.microsoft.com/office/drawing/2014/main" id="{6C71EB0F-BBE0-4ED0-B897-B7D454257FD2}"/>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4" name="Freeform 1613">
                <a:extLst>
                  <a:ext uri="{FF2B5EF4-FFF2-40B4-BE49-F238E27FC236}">
                    <a16:creationId xmlns:a16="http://schemas.microsoft.com/office/drawing/2014/main" id="{6B4A4864-F08D-425C-9543-1DD82CDABB23}"/>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5" name="Freeform 1614">
                <a:extLst>
                  <a:ext uri="{FF2B5EF4-FFF2-40B4-BE49-F238E27FC236}">
                    <a16:creationId xmlns:a16="http://schemas.microsoft.com/office/drawing/2014/main" id="{23053C67-6CB9-4EF6-9820-4CCE5D1D0538}"/>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6" name="Freeform 1615">
                <a:extLst>
                  <a:ext uri="{FF2B5EF4-FFF2-40B4-BE49-F238E27FC236}">
                    <a16:creationId xmlns:a16="http://schemas.microsoft.com/office/drawing/2014/main" id="{590EA3FA-0654-4B93-B2A0-D00E565092F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7" name="Freeform 1616">
                <a:extLst>
                  <a:ext uri="{FF2B5EF4-FFF2-40B4-BE49-F238E27FC236}">
                    <a16:creationId xmlns:a16="http://schemas.microsoft.com/office/drawing/2014/main" id="{DB3ADAD3-4C15-4DF8-8B95-C95A3F03166A}"/>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8" name="Freeform 1617">
                <a:extLst>
                  <a:ext uri="{FF2B5EF4-FFF2-40B4-BE49-F238E27FC236}">
                    <a16:creationId xmlns:a16="http://schemas.microsoft.com/office/drawing/2014/main" id="{BDFBC2C1-11BA-4D38-8970-F3C577B1B0E0}"/>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9" name="Freeform 1618">
                <a:extLst>
                  <a:ext uri="{FF2B5EF4-FFF2-40B4-BE49-F238E27FC236}">
                    <a16:creationId xmlns:a16="http://schemas.microsoft.com/office/drawing/2014/main" id="{462DDCF7-86B3-4255-B716-F5FD58BF58B4}"/>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0" name="Freeform 1619">
                <a:extLst>
                  <a:ext uri="{FF2B5EF4-FFF2-40B4-BE49-F238E27FC236}">
                    <a16:creationId xmlns:a16="http://schemas.microsoft.com/office/drawing/2014/main" id="{B98EC896-FA98-488E-8445-F8919762D06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1" name="Freeform 1620">
                <a:extLst>
                  <a:ext uri="{FF2B5EF4-FFF2-40B4-BE49-F238E27FC236}">
                    <a16:creationId xmlns:a16="http://schemas.microsoft.com/office/drawing/2014/main" id="{D761AB3E-2A9B-40CB-9DA1-1BF13D34212D}"/>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2" name="Freeform 1621">
                <a:extLst>
                  <a:ext uri="{FF2B5EF4-FFF2-40B4-BE49-F238E27FC236}">
                    <a16:creationId xmlns:a16="http://schemas.microsoft.com/office/drawing/2014/main" id="{6533E6E9-E440-49A3-A535-9F1B0364EB17}"/>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3" name="Freeform 1622">
                <a:extLst>
                  <a:ext uri="{FF2B5EF4-FFF2-40B4-BE49-F238E27FC236}">
                    <a16:creationId xmlns:a16="http://schemas.microsoft.com/office/drawing/2014/main" id="{49FF5085-3676-4A63-8DAB-CCC480DCB346}"/>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4" name="Freeform 1623">
                <a:extLst>
                  <a:ext uri="{FF2B5EF4-FFF2-40B4-BE49-F238E27FC236}">
                    <a16:creationId xmlns:a16="http://schemas.microsoft.com/office/drawing/2014/main" id="{5487AFF2-2797-496C-AD49-EAA11DF7779A}"/>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5" name="Freeform 1624">
                <a:extLst>
                  <a:ext uri="{FF2B5EF4-FFF2-40B4-BE49-F238E27FC236}">
                    <a16:creationId xmlns:a16="http://schemas.microsoft.com/office/drawing/2014/main" id="{F3CEA12C-0F49-4042-AFF9-C14F431C969B}"/>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6" name="Freeform 1625">
                <a:extLst>
                  <a:ext uri="{FF2B5EF4-FFF2-40B4-BE49-F238E27FC236}">
                    <a16:creationId xmlns:a16="http://schemas.microsoft.com/office/drawing/2014/main" id="{08AFB2D6-5BF0-4326-8047-C9BA2B0B3BAF}"/>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7" name="Freeform 1626">
                <a:extLst>
                  <a:ext uri="{FF2B5EF4-FFF2-40B4-BE49-F238E27FC236}">
                    <a16:creationId xmlns:a16="http://schemas.microsoft.com/office/drawing/2014/main" id="{34E4569D-76F4-43FD-A221-F8FD4F95C62D}"/>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8" name="Freeform 1627">
                <a:extLst>
                  <a:ext uri="{FF2B5EF4-FFF2-40B4-BE49-F238E27FC236}">
                    <a16:creationId xmlns:a16="http://schemas.microsoft.com/office/drawing/2014/main" id="{FDB45D05-E17C-4771-BEFC-D2C2B30AB6E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9" name="Freeform 1628">
                <a:extLst>
                  <a:ext uri="{FF2B5EF4-FFF2-40B4-BE49-F238E27FC236}">
                    <a16:creationId xmlns:a16="http://schemas.microsoft.com/office/drawing/2014/main" id="{B4F52F7D-FE8B-4B66-A8CA-749A0CCD87D2}"/>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0" name="Freeform 1629">
                <a:extLst>
                  <a:ext uri="{FF2B5EF4-FFF2-40B4-BE49-F238E27FC236}">
                    <a16:creationId xmlns:a16="http://schemas.microsoft.com/office/drawing/2014/main" id="{98800B89-43DD-4831-AB2D-5C74AA778C0C}"/>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1" name="Freeform 1630">
                <a:extLst>
                  <a:ext uri="{FF2B5EF4-FFF2-40B4-BE49-F238E27FC236}">
                    <a16:creationId xmlns:a16="http://schemas.microsoft.com/office/drawing/2014/main" id="{911BC260-6140-4E67-A658-1F11ECD77D3A}"/>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2" name="Freeform 1631">
                <a:extLst>
                  <a:ext uri="{FF2B5EF4-FFF2-40B4-BE49-F238E27FC236}">
                    <a16:creationId xmlns:a16="http://schemas.microsoft.com/office/drawing/2014/main" id="{7978E895-A234-4B9D-A4D5-6DC2699F492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3" name="Freeform 1632">
                <a:extLst>
                  <a:ext uri="{FF2B5EF4-FFF2-40B4-BE49-F238E27FC236}">
                    <a16:creationId xmlns:a16="http://schemas.microsoft.com/office/drawing/2014/main" id="{C9A5AB2A-7989-4559-88E4-B2EF690ECB8A}"/>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4" name="Freeform 1633">
                <a:extLst>
                  <a:ext uri="{FF2B5EF4-FFF2-40B4-BE49-F238E27FC236}">
                    <a16:creationId xmlns:a16="http://schemas.microsoft.com/office/drawing/2014/main" id="{DF2834D3-63E1-4936-A5D8-E23B39D73DBB}"/>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5" name="Freeform 1634">
                <a:extLst>
                  <a:ext uri="{FF2B5EF4-FFF2-40B4-BE49-F238E27FC236}">
                    <a16:creationId xmlns:a16="http://schemas.microsoft.com/office/drawing/2014/main" id="{199FC4D4-A468-4699-9EC8-5C5F04A3F5B1}"/>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6" name="Freeform 1635">
                <a:extLst>
                  <a:ext uri="{FF2B5EF4-FFF2-40B4-BE49-F238E27FC236}">
                    <a16:creationId xmlns:a16="http://schemas.microsoft.com/office/drawing/2014/main" id="{A38F761F-D3A3-42EC-B4E1-6E4DA9EEB0C3}"/>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7" name="Freeform 1636">
                <a:extLst>
                  <a:ext uri="{FF2B5EF4-FFF2-40B4-BE49-F238E27FC236}">
                    <a16:creationId xmlns:a16="http://schemas.microsoft.com/office/drawing/2014/main" id="{42B1B464-C5A3-4313-82E0-67746C6CB0D0}"/>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8" name="Freeform 1637">
                <a:extLst>
                  <a:ext uri="{FF2B5EF4-FFF2-40B4-BE49-F238E27FC236}">
                    <a16:creationId xmlns:a16="http://schemas.microsoft.com/office/drawing/2014/main" id="{95FF70E6-43C1-465D-80AD-B7DA52381AD4}"/>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9" name="Freeform 1638">
                <a:extLst>
                  <a:ext uri="{FF2B5EF4-FFF2-40B4-BE49-F238E27FC236}">
                    <a16:creationId xmlns:a16="http://schemas.microsoft.com/office/drawing/2014/main" id="{D79B3F95-0C1C-4C8E-983C-7A790F4B6057}"/>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0" name="Freeform 1639">
                <a:extLst>
                  <a:ext uri="{FF2B5EF4-FFF2-40B4-BE49-F238E27FC236}">
                    <a16:creationId xmlns:a16="http://schemas.microsoft.com/office/drawing/2014/main" id="{38CE3AFA-4A6A-4E55-A6E2-6132B3E26343}"/>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1" name="Freeform 1640">
                <a:extLst>
                  <a:ext uri="{FF2B5EF4-FFF2-40B4-BE49-F238E27FC236}">
                    <a16:creationId xmlns:a16="http://schemas.microsoft.com/office/drawing/2014/main" id="{31966F8A-ACF6-4538-A300-69B59C0486AD}"/>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2" name="Freeform 1641">
                <a:extLst>
                  <a:ext uri="{FF2B5EF4-FFF2-40B4-BE49-F238E27FC236}">
                    <a16:creationId xmlns:a16="http://schemas.microsoft.com/office/drawing/2014/main" id="{09B39EC1-1411-4B15-A9B7-7BBCADF2E7FA}"/>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3" name="Freeform 1642">
                <a:extLst>
                  <a:ext uri="{FF2B5EF4-FFF2-40B4-BE49-F238E27FC236}">
                    <a16:creationId xmlns:a16="http://schemas.microsoft.com/office/drawing/2014/main" id="{F9D8B313-0B5C-48D2-8CD9-5E15CEBB57A2}"/>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4" name="Freeform 1643">
                <a:extLst>
                  <a:ext uri="{FF2B5EF4-FFF2-40B4-BE49-F238E27FC236}">
                    <a16:creationId xmlns:a16="http://schemas.microsoft.com/office/drawing/2014/main" id="{50F84C3A-CEEB-4FCB-82D0-8E7D802913AB}"/>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5" name="Freeform 1644">
                <a:extLst>
                  <a:ext uri="{FF2B5EF4-FFF2-40B4-BE49-F238E27FC236}">
                    <a16:creationId xmlns:a16="http://schemas.microsoft.com/office/drawing/2014/main" id="{21A4281B-8A0D-4053-ACCF-CE7A230EDE8D}"/>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6" name="Freeform 1645">
                <a:extLst>
                  <a:ext uri="{FF2B5EF4-FFF2-40B4-BE49-F238E27FC236}">
                    <a16:creationId xmlns:a16="http://schemas.microsoft.com/office/drawing/2014/main" id="{7F995BDF-6D6C-420E-A59E-203AB84815DD}"/>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7" name="Freeform 1646">
                <a:extLst>
                  <a:ext uri="{FF2B5EF4-FFF2-40B4-BE49-F238E27FC236}">
                    <a16:creationId xmlns:a16="http://schemas.microsoft.com/office/drawing/2014/main" id="{311EBAC5-90B2-4749-8BE8-89D115C39581}"/>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8" name="Freeform 1647">
                <a:extLst>
                  <a:ext uri="{FF2B5EF4-FFF2-40B4-BE49-F238E27FC236}">
                    <a16:creationId xmlns:a16="http://schemas.microsoft.com/office/drawing/2014/main" id="{A6E5B1A8-F74E-434E-BDBE-4AD5A27D4CB5}"/>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9" name="Freeform 1648">
                <a:extLst>
                  <a:ext uri="{FF2B5EF4-FFF2-40B4-BE49-F238E27FC236}">
                    <a16:creationId xmlns:a16="http://schemas.microsoft.com/office/drawing/2014/main" id="{B9845DC1-0668-45E4-A342-70E899995F04}"/>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0" name="Freeform 1649">
                <a:extLst>
                  <a:ext uri="{FF2B5EF4-FFF2-40B4-BE49-F238E27FC236}">
                    <a16:creationId xmlns:a16="http://schemas.microsoft.com/office/drawing/2014/main" id="{0F98E0C6-F6DA-4007-8F13-4182211B35B7}"/>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1" name="Freeform 1650">
                <a:extLst>
                  <a:ext uri="{FF2B5EF4-FFF2-40B4-BE49-F238E27FC236}">
                    <a16:creationId xmlns:a16="http://schemas.microsoft.com/office/drawing/2014/main" id="{56DEE5C5-6947-4195-8784-D123027588A0}"/>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2" name="Freeform 1651">
                <a:extLst>
                  <a:ext uri="{FF2B5EF4-FFF2-40B4-BE49-F238E27FC236}">
                    <a16:creationId xmlns:a16="http://schemas.microsoft.com/office/drawing/2014/main" id="{EE15C115-B49A-4820-A3FA-BC3D6E2AE1D3}"/>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3" name="Freeform 1652">
                <a:extLst>
                  <a:ext uri="{FF2B5EF4-FFF2-40B4-BE49-F238E27FC236}">
                    <a16:creationId xmlns:a16="http://schemas.microsoft.com/office/drawing/2014/main" id="{DDA0AD62-B502-435E-9905-2B19C7589854}"/>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4" name="Freeform 1653">
                <a:extLst>
                  <a:ext uri="{FF2B5EF4-FFF2-40B4-BE49-F238E27FC236}">
                    <a16:creationId xmlns:a16="http://schemas.microsoft.com/office/drawing/2014/main" id="{F7D2C251-3FA1-4D41-86C9-78EA22B4AA5E}"/>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5" name="Freeform 1654">
                <a:extLst>
                  <a:ext uri="{FF2B5EF4-FFF2-40B4-BE49-F238E27FC236}">
                    <a16:creationId xmlns:a16="http://schemas.microsoft.com/office/drawing/2014/main" id="{9A1139FA-41A8-4ADF-829F-6C8B96C62923}"/>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6" name="Freeform 1655">
                <a:extLst>
                  <a:ext uri="{FF2B5EF4-FFF2-40B4-BE49-F238E27FC236}">
                    <a16:creationId xmlns:a16="http://schemas.microsoft.com/office/drawing/2014/main" id="{E7F7C720-FA4B-44F0-BC2F-3AD0EF7867B5}"/>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7" name="Freeform 1656">
                <a:extLst>
                  <a:ext uri="{FF2B5EF4-FFF2-40B4-BE49-F238E27FC236}">
                    <a16:creationId xmlns:a16="http://schemas.microsoft.com/office/drawing/2014/main" id="{AD17D583-C92E-46E8-A6F8-03F33C44D34E}"/>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8" name="Freeform 1657">
                <a:extLst>
                  <a:ext uri="{FF2B5EF4-FFF2-40B4-BE49-F238E27FC236}">
                    <a16:creationId xmlns:a16="http://schemas.microsoft.com/office/drawing/2014/main" id="{B1B8B328-80D7-4560-98C3-B8FFD0C5B018}"/>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9" name="Freeform 1658">
                <a:extLst>
                  <a:ext uri="{FF2B5EF4-FFF2-40B4-BE49-F238E27FC236}">
                    <a16:creationId xmlns:a16="http://schemas.microsoft.com/office/drawing/2014/main" id="{DD80DF5B-0638-4FE0-9DD6-ADC62CDA5051}"/>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0" name="Freeform 1659">
                <a:extLst>
                  <a:ext uri="{FF2B5EF4-FFF2-40B4-BE49-F238E27FC236}">
                    <a16:creationId xmlns:a16="http://schemas.microsoft.com/office/drawing/2014/main" id="{7ADDD216-0DCD-49B0-A7EC-10B25DB02DAA}"/>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1" name="Freeform 1660">
                <a:extLst>
                  <a:ext uri="{FF2B5EF4-FFF2-40B4-BE49-F238E27FC236}">
                    <a16:creationId xmlns:a16="http://schemas.microsoft.com/office/drawing/2014/main" id="{2088CEAA-7968-483A-B2BF-AC677F9554BE}"/>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2" name="Freeform 1661">
                <a:extLst>
                  <a:ext uri="{FF2B5EF4-FFF2-40B4-BE49-F238E27FC236}">
                    <a16:creationId xmlns:a16="http://schemas.microsoft.com/office/drawing/2014/main" id="{1EA28ED2-9AA6-4C42-BA67-A70484A12B0E}"/>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3" name="Freeform 1662">
                <a:extLst>
                  <a:ext uri="{FF2B5EF4-FFF2-40B4-BE49-F238E27FC236}">
                    <a16:creationId xmlns:a16="http://schemas.microsoft.com/office/drawing/2014/main" id="{2131356D-B367-47DD-A388-415860DD24C0}"/>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4" name="Freeform 1663">
                <a:extLst>
                  <a:ext uri="{FF2B5EF4-FFF2-40B4-BE49-F238E27FC236}">
                    <a16:creationId xmlns:a16="http://schemas.microsoft.com/office/drawing/2014/main" id="{2A79BB05-846B-4EDD-911F-445FCC4EC2A0}"/>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5" name="Freeform 1664">
                <a:extLst>
                  <a:ext uri="{FF2B5EF4-FFF2-40B4-BE49-F238E27FC236}">
                    <a16:creationId xmlns:a16="http://schemas.microsoft.com/office/drawing/2014/main" id="{B29966FE-DD21-4D57-86A9-2566275C45CA}"/>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6" name="Freeform 1665">
                <a:extLst>
                  <a:ext uri="{FF2B5EF4-FFF2-40B4-BE49-F238E27FC236}">
                    <a16:creationId xmlns:a16="http://schemas.microsoft.com/office/drawing/2014/main" id="{D8D6CACC-53E2-4A56-A4DD-BE20EA833B3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7" name="Freeform 1666">
                <a:extLst>
                  <a:ext uri="{FF2B5EF4-FFF2-40B4-BE49-F238E27FC236}">
                    <a16:creationId xmlns:a16="http://schemas.microsoft.com/office/drawing/2014/main" id="{E6A808DE-0ECB-403E-BD34-F61A532F57A2}"/>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8" name="Freeform 1667">
                <a:extLst>
                  <a:ext uri="{FF2B5EF4-FFF2-40B4-BE49-F238E27FC236}">
                    <a16:creationId xmlns:a16="http://schemas.microsoft.com/office/drawing/2014/main" id="{0F176DE9-CA5D-4EFE-90FB-3AA49304FBE0}"/>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9" name="Freeform 1668">
                <a:extLst>
                  <a:ext uri="{FF2B5EF4-FFF2-40B4-BE49-F238E27FC236}">
                    <a16:creationId xmlns:a16="http://schemas.microsoft.com/office/drawing/2014/main" id="{FFBD2795-6945-4209-A08A-6ADFF041114B}"/>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0" name="Freeform 1669">
                <a:extLst>
                  <a:ext uri="{FF2B5EF4-FFF2-40B4-BE49-F238E27FC236}">
                    <a16:creationId xmlns:a16="http://schemas.microsoft.com/office/drawing/2014/main" id="{BD9E9CEA-9630-4DD8-A9CE-B6A56BF3989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1" name="Freeform 1670">
                <a:extLst>
                  <a:ext uri="{FF2B5EF4-FFF2-40B4-BE49-F238E27FC236}">
                    <a16:creationId xmlns:a16="http://schemas.microsoft.com/office/drawing/2014/main" id="{993A1CD3-D5F5-4AA3-A15C-5A80017FAC65}"/>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2" name="Freeform 1671">
                <a:extLst>
                  <a:ext uri="{FF2B5EF4-FFF2-40B4-BE49-F238E27FC236}">
                    <a16:creationId xmlns:a16="http://schemas.microsoft.com/office/drawing/2014/main" id="{C6C2325F-266B-499B-A86E-1053E8B309A1}"/>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3" name="Freeform 1672">
                <a:extLst>
                  <a:ext uri="{FF2B5EF4-FFF2-40B4-BE49-F238E27FC236}">
                    <a16:creationId xmlns:a16="http://schemas.microsoft.com/office/drawing/2014/main" id="{2256465F-8A66-4203-8665-9736DA589060}"/>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34" name="Freeform 1673">
                <a:extLst>
                  <a:ext uri="{FF2B5EF4-FFF2-40B4-BE49-F238E27FC236}">
                    <a16:creationId xmlns:a16="http://schemas.microsoft.com/office/drawing/2014/main" id="{19EE977A-65FC-4568-8050-573694D0877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5" name="Freeform 1674">
                <a:extLst>
                  <a:ext uri="{FF2B5EF4-FFF2-40B4-BE49-F238E27FC236}">
                    <a16:creationId xmlns:a16="http://schemas.microsoft.com/office/drawing/2014/main" id="{BF68B0AC-AD80-492E-B208-730DB9EAEBF1}"/>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6" name="Freeform 1675">
                <a:extLst>
                  <a:ext uri="{FF2B5EF4-FFF2-40B4-BE49-F238E27FC236}">
                    <a16:creationId xmlns:a16="http://schemas.microsoft.com/office/drawing/2014/main" id="{3E1C9BC1-E713-484F-925D-4A5DB72FB3E7}"/>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7" name="Freeform 1676">
                <a:extLst>
                  <a:ext uri="{FF2B5EF4-FFF2-40B4-BE49-F238E27FC236}">
                    <a16:creationId xmlns:a16="http://schemas.microsoft.com/office/drawing/2014/main" id="{31010C3B-E3C4-4A25-939F-D0B4C46201A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8" name="Freeform 1677">
                <a:extLst>
                  <a:ext uri="{FF2B5EF4-FFF2-40B4-BE49-F238E27FC236}">
                    <a16:creationId xmlns:a16="http://schemas.microsoft.com/office/drawing/2014/main" id="{26623D21-9346-4EF2-9B10-997B57705225}"/>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9" name="Freeform 1678">
                <a:extLst>
                  <a:ext uri="{FF2B5EF4-FFF2-40B4-BE49-F238E27FC236}">
                    <a16:creationId xmlns:a16="http://schemas.microsoft.com/office/drawing/2014/main" id="{EEE4801A-4A97-4EB7-AEAE-61D29AC103D5}"/>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0" name="Freeform 1679">
                <a:extLst>
                  <a:ext uri="{FF2B5EF4-FFF2-40B4-BE49-F238E27FC236}">
                    <a16:creationId xmlns:a16="http://schemas.microsoft.com/office/drawing/2014/main" id="{FB936A0C-972E-4AF3-8064-B1DA50F7B72D}"/>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1" name="Freeform 1680">
                <a:extLst>
                  <a:ext uri="{FF2B5EF4-FFF2-40B4-BE49-F238E27FC236}">
                    <a16:creationId xmlns:a16="http://schemas.microsoft.com/office/drawing/2014/main" id="{D540C9D8-0AB4-48CE-904D-BC73EA2FA75F}"/>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2" name="Freeform 1681">
                <a:extLst>
                  <a:ext uri="{FF2B5EF4-FFF2-40B4-BE49-F238E27FC236}">
                    <a16:creationId xmlns:a16="http://schemas.microsoft.com/office/drawing/2014/main" id="{A422EF47-78CA-4BB6-A319-D46BF2C552A4}"/>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3" name="Freeform 1682">
                <a:extLst>
                  <a:ext uri="{FF2B5EF4-FFF2-40B4-BE49-F238E27FC236}">
                    <a16:creationId xmlns:a16="http://schemas.microsoft.com/office/drawing/2014/main" id="{DBA130ED-D663-44AC-813B-E19E025FBE5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4" name="Freeform 1683">
                <a:extLst>
                  <a:ext uri="{FF2B5EF4-FFF2-40B4-BE49-F238E27FC236}">
                    <a16:creationId xmlns:a16="http://schemas.microsoft.com/office/drawing/2014/main" id="{E7C89826-5DDF-485E-9E46-448E5487FDF9}"/>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5" name="Freeform 1684">
                <a:extLst>
                  <a:ext uri="{FF2B5EF4-FFF2-40B4-BE49-F238E27FC236}">
                    <a16:creationId xmlns:a16="http://schemas.microsoft.com/office/drawing/2014/main" id="{7EE43098-6426-4D36-96BB-0C2792FD5642}"/>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6" name="Freeform 1685">
                <a:extLst>
                  <a:ext uri="{FF2B5EF4-FFF2-40B4-BE49-F238E27FC236}">
                    <a16:creationId xmlns:a16="http://schemas.microsoft.com/office/drawing/2014/main" id="{253E0E4F-2837-4D31-8EAF-00F83660A890}"/>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7" name="Freeform 1686">
                <a:extLst>
                  <a:ext uri="{FF2B5EF4-FFF2-40B4-BE49-F238E27FC236}">
                    <a16:creationId xmlns:a16="http://schemas.microsoft.com/office/drawing/2014/main" id="{5362990D-4417-4FA3-B9F4-3E346195F77B}"/>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8" name="Freeform 1687">
                <a:extLst>
                  <a:ext uri="{FF2B5EF4-FFF2-40B4-BE49-F238E27FC236}">
                    <a16:creationId xmlns:a16="http://schemas.microsoft.com/office/drawing/2014/main" id="{A4A92D05-1E64-47E8-83B0-57D60D3D7322}"/>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9" name="Freeform 1690">
                <a:extLst>
                  <a:ext uri="{FF2B5EF4-FFF2-40B4-BE49-F238E27FC236}">
                    <a16:creationId xmlns:a16="http://schemas.microsoft.com/office/drawing/2014/main" id="{51B34684-0DED-481A-BE39-D7B2F708B5FA}"/>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0" name="Freeform 1691">
                <a:extLst>
                  <a:ext uri="{FF2B5EF4-FFF2-40B4-BE49-F238E27FC236}">
                    <a16:creationId xmlns:a16="http://schemas.microsoft.com/office/drawing/2014/main" id="{792D00CE-813D-4699-9B24-07551A401008}"/>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1" name="Freeform 1692">
                <a:extLst>
                  <a:ext uri="{FF2B5EF4-FFF2-40B4-BE49-F238E27FC236}">
                    <a16:creationId xmlns:a16="http://schemas.microsoft.com/office/drawing/2014/main" id="{DE3BA1B7-FF97-4BCD-8DED-D3C356473E87}"/>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2" name="Freeform 1693">
                <a:extLst>
                  <a:ext uri="{FF2B5EF4-FFF2-40B4-BE49-F238E27FC236}">
                    <a16:creationId xmlns:a16="http://schemas.microsoft.com/office/drawing/2014/main" id="{361A62DD-40BA-4E0D-8C59-7FEB56317D1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3" name="Freeform 1694">
                <a:extLst>
                  <a:ext uri="{FF2B5EF4-FFF2-40B4-BE49-F238E27FC236}">
                    <a16:creationId xmlns:a16="http://schemas.microsoft.com/office/drawing/2014/main" id="{5EBD0094-4A56-429F-A1B5-BFEC13592FE2}"/>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4" name="Freeform 1696">
                <a:extLst>
                  <a:ext uri="{FF2B5EF4-FFF2-40B4-BE49-F238E27FC236}">
                    <a16:creationId xmlns:a16="http://schemas.microsoft.com/office/drawing/2014/main" id="{34D6CAE9-CBF0-414C-969D-2BA77899536C}"/>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5" name="Freeform 1697">
                <a:extLst>
                  <a:ext uri="{FF2B5EF4-FFF2-40B4-BE49-F238E27FC236}">
                    <a16:creationId xmlns:a16="http://schemas.microsoft.com/office/drawing/2014/main" id="{68F738DD-E3BA-422A-BAF9-ACB3F46BE05F}"/>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6" name="Freeform 1698">
                <a:extLst>
                  <a:ext uri="{FF2B5EF4-FFF2-40B4-BE49-F238E27FC236}">
                    <a16:creationId xmlns:a16="http://schemas.microsoft.com/office/drawing/2014/main" id="{F15AB35C-60CC-465A-8814-6B5516741752}"/>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7" name="Freeform 1699">
                <a:extLst>
                  <a:ext uri="{FF2B5EF4-FFF2-40B4-BE49-F238E27FC236}">
                    <a16:creationId xmlns:a16="http://schemas.microsoft.com/office/drawing/2014/main" id="{CCB72951-4CC3-4C8A-BCD2-B5E36B8D115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8" name="Freeform 1700">
                <a:extLst>
                  <a:ext uri="{FF2B5EF4-FFF2-40B4-BE49-F238E27FC236}">
                    <a16:creationId xmlns:a16="http://schemas.microsoft.com/office/drawing/2014/main" id="{4FB576C4-11CA-4A0A-9B9C-6790DE4069CC}"/>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9" name="Freeform 1701">
                <a:extLst>
                  <a:ext uri="{FF2B5EF4-FFF2-40B4-BE49-F238E27FC236}">
                    <a16:creationId xmlns:a16="http://schemas.microsoft.com/office/drawing/2014/main" id="{F9014B85-2245-409B-8F8D-C75264F4DAAA}"/>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0" name="Freeform 1702">
                <a:extLst>
                  <a:ext uri="{FF2B5EF4-FFF2-40B4-BE49-F238E27FC236}">
                    <a16:creationId xmlns:a16="http://schemas.microsoft.com/office/drawing/2014/main" id="{F5151F76-E7B9-491B-A6A7-160C6265CA38}"/>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1" name="Freeform 1703">
                <a:extLst>
                  <a:ext uri="{FF2B5EF4-FFF2-40B4-BE49-F238E27FC236}">
                    <a16:creationId xmlns:a16="http://schemas.microsoft.com/office/drawing/2014/main" id="{432C6491-E2AE-4A49-A64C-E37879D82DBF}"/>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2" name="Freeform 1704">
                <a:extLst>
                  <a:ext uri="{FF2B5EF4-FFF2-40B4-BE49-F238E27FC236}">
                    <a16:creationId xmlns:a16="http://schemas.microsoft.com/office/drawing/2014/main" id="{CCD21457-9F67-4692-9F27-3D682C89AB10}"/>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3" name="Freeform 1705">
                <a:extLst>
                  <a:ext uri="{FF2B5EF4-FFF2-40B4-BE49-F238E27FC236}">
                    <a16:creationId xmlns:a16="http://schemas.microsoft.com/office/drawing/2014/main" id="{BE1EC80B-A91B-45CA-A0CD-9A398FB459B6}"/>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64" name="Freeform 1706">
                <a:extLst>
                  <a:ext uri="{FF2B5EF4-FFF2-40B4-BE49-F238E27FC236}">
                    <a16:creationId xmlns:a16="http://schemas.microsoft.com/office/drawing/2014/main" id="{BC5A7496-844E-45B9-8EBE-5A19092E2A3E}"/>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5" name="Freeform 1707">
                <a:extLst>
                  <a:ext uri="{FF2B5EF4-FFF2-40B4-BE49-F238E27FC236}">
                    <a16:creationId xmlns:a16="http://schemas.microsoft.com/office/drawing/2014/main" id="{0EE48783-8C09-4AA0-8922-57D4DC83BF24}"/>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6" name="Freeform 1708">
                <a:extLst>
                  <a:ext uri="{FF2B5EF4-FFF2-40B4-BE49-F238E27FC236}">
                    <a16:creationId xmlns:a16="http://schemas.microsoft.com/office/drawing/2014/main" id="{F1DA84CF-A82C-49C1-8E42-58A5FE27B3A3}"/>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7" name="Freeform 1709">
                <a:extLst>
                  <a:ext uri="{FF2B5EF4-FFF2-40B4-BE49-F238E27FC236}">
                    <a16:creationId xmlns:a16="http://schemas.microsoft.com/office/drawing/2014/main" id="{FBF7E11E-2E74-4CE8-AD79-373CB2306610}"/>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8" name="Freeform 1710">
                <a:extLst>
                  <a:ext uri="{FF2B5EF4-FFF2-40B4-BE49-F238E27FC236}">
                    <a16:creationId xmlns:a16="http://schemas.microsoft.com/office/drawing/2014/main" id="{5BC0A0C1-FFAB-4CF6-AAF1-5E7BE9976C19}"/>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9" name="Freeform 1711">
                <a:extLst>
                  <a:ext uri="{FF2B5EF4-FFF2-40B4-BE49-F238E27FC236}">
                    <a16:creationId xmlns:a16="http://schemas.microsoft.com/office/drawing/2014/main" id="{CB77975A-0363-4511-965B-CF5AB9DA2086}"/>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0" name="Freeform 1712">
                <a:extLst>
                  <a:ext uri="{FF2B5EF4-FFF2-40B4-BE49-F238E27FC236}">
                    <a16:creationId xmlns:a16="http://schemas.microsoft.com/office/drawing/2014/main" id="{11339D58-E06C-41FD-A7EF-777E671B13C8}"/>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1" name="Freeform 1713">
                <a:extLst>
                  <a:ext uri="{FF2B5EF4-FFF2-40B4-BE49-F238E27FC236}">
                    <a16:creationId xmlns:a16="http://schemas.microsoft.com/office/drawing/2014/main" id="{A5C016E9-6567-4119-B790-3A464DED160C}"/>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2" name="Freeform 1714">
                <a:extLst>
                  <a:ext uri="{FF2B5EF4-FFF2-40B4-BE49-F238E27FC236}">
                    <a16:creationId xmlns:a16="http://schemas.microsoft.com/office/drawing/2014/main" id="{79D34629-58E8-42BD-BE03-09D2F4DBE94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3" name="Freeform 1715">
                <a:extLst>
                  <a:ext uri="{FF2B5EF4-FFF2-40B4-BE49-F238E27FC236}">
                    <a16:creationId xmlns:a16="http://schemas.microsoft.com/office/drawing/2014/main" id="{2458941C-0368-411D-8AFE-7C39C7E99974}"/>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74" name="Freeform 1716">
                <a:extLst>
                  <a:ext uri="{FF2B5EF4-FFF2-40B4-BE49-F238E27FC236}">
                    <a16:creationId xmlns:a16="http://schemas.microsoft.com/office/drawing/2014/main" id="{AD6E4A95-8BAC-4548-B659-985D8EDF1723}"/>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5" name="Freeform 1717">
                <a:extLst>
                  <a:ext uri="{FF2B5EF4-FFF2-40B4-BE49-F238E27FC236}">
                    <a16:creationId xmlns:a16="http://schemas.microsoft.com/office/drawing/2014/main" id="{6209CA97-10DF-4C3D-9FCB-1404E33FCCB8}"/>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6" name="Freeform 1718">
                <a:extLst>
                  <a:ext uri="{FF2B5EF4-FFF2-40B4-BE49-F238E27FC236}">
                    <a16:creationId xmlns:a16="http://schemas.microsoft.com/office/drawing/2014/main" id="{ED229C7C-9E9D-4574-8CDF-BBAF52C0FB56}"/>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7" name="Freeform 1719">
                <a:extLst>
                  <a:ext uri="{FF2B5EF4-FFF2-40B4-BE49-F238E27FC236}">
                    <a16:creationId xmlns:a16="http://schemas.microsoft.com/office/drawing/2014/main" id="{AD7C3B54-91D0-4026-BE6D-27F6FC9D84B1}"/>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8" name="Freeform 1720">
                <a:extLst>
                  <a:ext uri="{FF2B5EF4-FFF2-40B4-BE49-F238E27FC236}">
                    <a16:creationId xmlns:a16="http://schemas.microsoft.com/office/drawing/2014/main" id="{9C67900B-6174-4FDA-86E4-761F75A49C7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9" name="Freeform 1721">
                <a:extLst>
                  <a:ext uri="{FF2B5EF4-FFF2-40B4-BE49-F238E27FC236}">
                    <a16:creationId xmlns:a16="http://schemas.microsoft.com/office/drawing/2014/main" id="{91351C39-C859-46CF-B365-F292BEEA2FF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0" name="Freeform 1722">
                <a:extLst>
                  <a:ext uri="{FF2B5EF4-FFF2-40B4-BE49-F238E27FC236}">
                    <a16:creationId xmlns:a16="http://schemas.microsoft.com/office/drawing/2014/main" id="{561DC682-AB5A-4617-8B3B-E478229FF89F}"/>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1" name="Freeform 1723">
                <a:extLst>
                  <a:ext uri="{FF2B5EF4-FFF2-40B4-BE49-F238E27FC236}">
                    <a16:creationId xmlns:a16="http://schemas.microsoft.com/office/drawing/2014/main" id="{B284E27B-9D77-4F7E-8370-85BD72C286E6}"/>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2" name="Freeform 1724">
                <a:extLst>
                  <a:ext uri="{FF2B5EF4-FFF2-40B4-BE49-F238E27FC236}">
                    <a16:creationId xmlns:a16="http://schemas.microsoft.com/office/drawing/2014/main" id="{5EDFD3D2-9CB6-4237-A86D-54844DEF8A1E}"/>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3" name="Freeform 1725">
                <a:extLst>
                  <a:ext uri="{FF2B5EF4-FFF2-40B4-BE49-F238E27FC236}">
                    <a16:creationId xmlns:a16="http://schemas.microsoft.com/office/drawing/2014/main" id="{5976A5C8-287C-4CA0-B1E2-0868FA28EB11}"/>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84" name="Freeform 1727">
                <a:extLst>
                  <a:ext uri="{FF2B5EF4-FFF2-40B4-BE49-F238E27FC236}">
                    <a16:creationId xmlns:a16="http://schemas.microsoft.com/office/drawing/2014/main" id="{36F4008F-E890-462C-B23C-2FCBA47A7DA9}"/>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5" name="Freeform 1728">
                <a:extLst>
                  <a:ext uri="{FF2B5EF4-FFF2-40B4-BE49-F238E27FC236}">
                    <a16:creationId xmlns:a16="http://schemas.microsoft.com/office/drawing/2014/main" id="{131C6265-B2C7-49CD-8FCE-DB42C29D6AC4}"/>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6" name="Freeform 1730">
                <a:extLst>
                  <a:ext uri="{FF2B5EF4-FFF2-40B4-BE49-F238E27FC236}">
                    <a16:creationId xmlns:a16="http://schemas.microsoft.com/office/drawing/2014/main" id="{AF1873D6-CF91-40F5-9120-6943E4FFA6E3}"/>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7" name="Freeform 1731">
                <a:extLst>
                  <a:ext uri="{FF2B5EF4-FFF2-40B4-BE49-F238E27FC236}">
                    <a16:creationId xmlns:a16="http://schemas.microsoft.com/office/drawing/2014/main" id="{566E79F1-F837-4E3A-8704-25CC18309613}"/>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8" name="Freeform 1732">
                <a:extLst>
                  <a:ext uri="{FF2B5EF4-FFF2-40B4-BE49-F238E27FC236}">
                    <a16:creationId xmlns:a16="http://schemas.microsoft.com/office/drawing/2014/main" id="{4E5D764C-3288-4189-A051-229D7803557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9" name="Freeform 1733">
                <a:extLst>
                  <a:ext uri="{FF2B5EF4-FFF2-40B4-BE49-F238E27FC236}">
                    <a16:creationId xmlns:a16="http://schemas.microsoft.com/office/drawing/2014/main" id="{539ACD9A-FBC7-4AC3-A77E-FD8B5658C087}"/>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0" name="Freeform 1734">
                <a:extLst>
                  <a:ext uri="{FF2B5EF4-FFF2-40B4-BE49-F238E27FC236}">
                    <a16:creationId xmlns:a16="http://schemas.microsoft.com/office/drawing/2014/main" id="{CF4083CA-CFC6-4958-8698-C000393279BA}"/>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1" name="Freeform 1735">
                <a:extLst>
                  <a:ext uri="{FF2B5EF4-FFF2-40B4-BE49-F238E27FC236}">
                    <a16:creationId xmlns:a16="http://schemas.microsoft.com/office/drawing/2014/main" id="{AF9BB34F-70DF-47EC-BBAE-402695341B08}"/>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2" name="Freeform 1736">
                <a:extLst>
                  <a:ext uri="{FF2B5EF4-FFF2-40B4-BE49-F238E27FC236}">
                    <a16:creationId xmlns:a16="http://schemas.microsoft.com/office/drawing/2014/main" id="{7FB42B66-B72C-4C93-9267-A51D00B0F9D3}"/>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3" name="Freeform 1737">
                <a:extLst>
                  <a:ext uri="{FF2B5EF4-FFF2-40B4-BE49-F238E27FC236}">
                    <a16:creationId xmlns:a16="http://schemas.microsoft.com/office/drawing/2014/main" id="{BFD0F3E3-BE0C-4194-9072-34635F0A73F8}"/>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4" name="Freeform 1738">
                <a:extLst>
                  <a:ext uri="{FF2B5EF4-FFF2-40B4-BE49-F238E27FC236}">
                    <a16:creationId xmlns:a16="http://schemas.microsoft.com/office/drawing/2014/main" id="{26B1D006-A8BC-44A7-9D11-86AD6B22DA2B}"/>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5" name="Freeform 1739">
                <a:extLst>
                  <a:ext uri="{FF2B5EF4-FFF2-40B4-BE49-F238E27FC236}">
                    <a16:creationId xmlns:a16="http://schemas.microsoft.com/office/drawing/2014/main" id="{9A99428B-2B49-49FC-9BB5-7FD574AE6193}"/>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6" name="Freeform 1740">
                <a:extLst>
                  <a:ext uri="{FF2B5EF4-FFF2-40B4-BE49-F238E27FC236}">
                    <a16:creationId xmlns:a16="http://schemas.microsoft.com/office/drawing/2014/main" id="{837F8C7E-F126-4323-9FB3-73808DCCBF34}"/>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7" name="Freeform 1741">
                <a:extLst>
                  <a:ext uri="{FF2B5EF4-FFF2-40B4-BE49-F238E27FC236}">
                    <a16:creationId xmlns:a16="http://schemas.microsoft.com/office/drawing/2014/main" id="{D587B831-ED36-4CDA-A8C3-242265FF160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8" name="Freeform 1742">
                <a:extLst>
                  <a:ext uri="{FF2B5EF4-FFF2-40B4-BE49-F238E27FC236}">
                    <a16:creationId xmlns:a16="http://schemas.microsoft.com/office/drawing/2014/main" id="{30E5FA39-83D9-4156-9B61-336C21216C3A}"/>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nvGrpSpPr>
              <p:cNvPr id="199" name="Group 198">
                <a:extLst>
                  <a:ext uri="{FF2B5EF4-FFF2-40B4-BE49-F238E27FC236}">
                    <a16:creationId xmlns:a16="http://schemas.microsoft.com/office/drawing/2014/main" id="{C69C7F7B-8D53-421F-85D5-34090C7D1DEA}"/>
                  </a:ext>
                </a:extLst>
              </p:cNvPr>
              <p:cNvGrpSpPr/>
              <p:nvPr/>
            </p:nvGrpSpPr>
            <p:grpSpPr>
              <a:xfrm>
                <a:off x="6391501" y="2432131"/>
                <a:ext cx="82554" cy="120654"/>
                <a:chOff x="6391501" y="2432131"/>
                <a:chExt cx="82554" cy="120654"/>
              </a:xfrm>
              <a:solidFill>
                <a:schemeClr val="bg2"/>
              </a:solidFill>
            </p:grpSpPr>
            <p:grpSp>
              <p:nvGrpSpPr>
                <p:cNvPr id="227" name="Group 226">
                  <a:extLst>
                    <a:ext uri="{FF2B5EF4-FFF2-40B4-BE49-F238E27FC236}">
                      <a16:creationId xmlns:a16="http://schemas.microsoft.com/office/drawing/2014/main" id="{465C08C2-1979-4E60-8BAC-102E9F78A770}"/>
                    </a:ext>
                  </a:extLst>
                </p:cNvPr>
                <p:cNvGrpSpPr/>
                <p:nvPr/>
              </p:nvGrpSpPr>
              <p:grpSpPr>
                <a:xfrm>
                  <a:off x="6391501" y="2432131"/>
                  <a:ext cx="57152" cy="112716"/>
                  <a:chOff x="6391501" y="2432131"/>
                  <a:chExt cx="57152" cy="112716"/>
                </a:xfrm>
                <a:grpFill/>
              </p:grpSpPr>
              <p:sp>
                <p:nvSpPr>
                  <p:cNvPr id="232" name="Freeform 1743">
                    <a:extLst>
                      <a:ext uri="{FF2B5EF4-FFF2-40B4-BE49-F238E27FC236}">
                        <a16:creationId xmlns:a16="http://schemas.microsoft.com/office/drawing/2014/main" id="{2EFDA2C0-94EC-474D-89B0-4B6FC3B35773}"/>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3" name="Freeform 1744">
                    <a:extLst>
                      <a:ext uri="{FF2B5EF4-FFF2-40B4-BE49-F238E27FC236}">
                        <a16:creationId xmlns:a16="http://schemas.microsoft.com/office/drawing/2014/main" id="{59E576D1-AAFE-4E75-ACB0-F7A3E55A1A3B}"/>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4" name="Freeform 1745">
                    <a:extLst>
                      <a:ext uri="{FF2B5EF4-FFF2-40B4-BE49-F238E27FC236}">
                        <a16:creationId xmlns:a16="http://schemas.microsoft.com/office/drawing/2014/main" id="{A74DCBD9-E904-435A-8986-772F100D7AFE}"/>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5" name="Freeform 1746">
                    <a:extLst>
                      <a:ext uri="{FF2B5EF4-FFF2-40B4-BE49-F238E27FC236}">
                        <a16:creationId xmlns:a16="http://schemas.microsoft.com/office/drawing/2014/main" id="{199519D3-793E-45BA-A897-F67C7C0CDA84}"/>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6" name="Freeform 1747">
                    <a:extLst>
                      <a:ext uri="{FF2B5EF4-FFF2-40B4-BE49-F238E27FC236}">
                        <a16:creationId xmlns:a16="http://schemas.microsoft.com/office/drawing/2014/main" id="{32E5707E-734B-4A10-A808-DF15C81DD536}"/>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7" name="Freeform 1748">
                    <a:extLst>
                      <a:ext uri="{FF2B5EF4-FFF2-40B4-BE49-F238E27FC236}">
                        <a16:creationId xmlns:a16="http://schemas.microsoft.com/office/drawing/2014/main" id="{58BB16F1-0013-44F6-96BA-A8B7E70E2639}"/>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8" name="Freeform 1749">
                    <a:extLst>
                      <a:ext uri="{FF2B5EF4-FFF2-40B4-BE49-F238E27FC236}">
                        <a16:creationId xmlns:a16="http://schemas.microsoft.com/office/drawing/2014/main" id="{673CC8EA-76D8-4422-8BDB-B92919ABC313}"/>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9" name="Freeform 1750">
                    <a:extLst>
                      <a:ext uri="{FF2B5EF4-FFF2-40B4-BE49-F238E27FC236}">
                        <a16:creationId xmlns:a16="http://schemas.microsoft.com/office/drawing/2014/main" id="{2E95C181-5781-4419-90B0-1D82C2742922}"/>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0" name="Freeform 1751">
                    <a:extLst>
                      <a:ext uri="{FF2B5EF4-FFF2-40B4-BE49-F238E27FC236}">
                        <a16:creationId xmlns:a16="http://schemas.microsoft.com/office/drawing/2014/main" id="{9DE84705-84C5-4EC0-B60D-27179463CA41}"/>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1" name="Rectangle 1752">
                    <a:extLst>
                      <a:ext uri="{FF2B5EF4-FFF2-40B4-BE49-F238E27FC236}">
                        <a16:creationId xmlns:a16="http://schemas.microsoft.com/office/drawing/2014/main" id="{32D6E4FB-B773-462B-9ED9-FF3AD8E257B6}"/>
                      </a:ext>
                    </a:extLst>
                  </p:cNvPr>
                  <p:cNvSpPr>
                    <a:spLocks noChangeArrowheads="1"/>
                  </p:cNvSpPr>
                  <p:nvPr/>
                </p:nvSpPr>
                <p:spPr bwMode="auto">
                  <a:xfrm>
                    <a:off x="6402614" y="2487695"/>
                    <a:ext cx="4763" cy="4763"/>
                  </a:xfrm>
                  <a:prstGeom prst="rect">
                    <a:avLst/>
                  </a:prstGeom>
                  <a:grp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2" name="Freeform 1753">
                    <a:extLst>
                      <a:ext uri="{FF2B5EF4-FFF2-40B4-BE49-F238E27FC236}">
                        <a16:creationId xmlns:a16="http://schemas.microsoft.com/office/drawing/2014/main" id="{7AA2BDCA-DDAD-4878-BFE1-B3CD94CBE0A4}"/>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3" name="Freeform 1754">
                    <a:extLst>
                      <a:ext uri="{FF2B5EF4-FFF2-40B4-BE49-F238E27FC236}">
                        <a16:creationId xmlns:a16="http://schemas.microsoft.com/office/drawing/2014/main" id="{80F01128-6838-44E0-B93B-C7817CFA1EA3}"/>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4" name="Freeform 1755">
                    <a:extLst>
                      <a:ext uri="{FF2B5EF4-FFF2-40B4-BE49-F238E27FC236}">
                        <a16:creationId xmlns:a16="http://schemas.microsoft.com/office/drawing/2014/main" id="{2703498B-56A7-4CDF-B04C-C1A42D2B95D9}"/>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5" name="Freeform 1756">
                    <a:extLst>
                      <a:ext uri="{FF2B5EF4-FFF2-40B4-BE49-F238E27FC236}">
                        <a16:creationId xmlns:a16="http://schemas.microsoft.com/office/drawing/2014/main" id="{A4020D8E-8C5E-401A-A83A-DE1CB496B937}"/>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28" name="Freeform 1757">
                  <a:extLst>
                    <a:ext uri="{FF2B5EF4-FFF2-40B4-BE49-F238E27FC236}">
                      <a16:creationId xmlns:a16="http://schemas.microsoft.com/office/drawing/2014/main" id="{CEB51960-F542-4B13-9AFC-F18672510619}"/>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9" name="Freeform 1758">
                  <a:extLst>
                    <a:ext uri="{FF2B5EF4-FFF2-40B4-BE49-F238E27FC236}">
                      <a16:creationId xmlns:a16="http://schemas.microsoft.com/office/drawing/2014/main" id="{3A579AB1-9923-40F0-A963-1D3CF752F1BE}"/>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0" name="Freeform 1759">
                  <a:extLst>
                    <a:ext uri="{FF2B5EF4-FFF2-40B4-BE49-F238E27FC236}">
                      <a16:creationId xmlns:a16="http://schemas.microsoft.com/office/drawing/2014/main" id="{C901EA76-3578-40BF-BABC-2A49283C17E7}"/>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1" name="Freeform 1760">
                  <a:extLst>
                    <a:ext uri="{FF2B5EF4-FFF2-40B4-BE49-F238E27FC236}">
                      <a16:creationId xmlns:a16="http://schemas.microsoft.com/office/drawing/2014/main" id="{31FC8A68-0295-4B21-9A70-8DF29356576D}"/>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grpSp>
            <p:nvGrpSpPr>
              <p:cNvPr id="200" name="Group 199">
                <a:extLst>
                  <a:ext uri="{FF2B5EF4-FFF2-40B4-BE49-F238E27FC236}">
                    <a16:creationId xmlns:a16="http://schemas.microsoft.com/office/drawing/2014/main" id="{38DABCBA-F1B8-4E69-80A2-D4E3504BFFEC}"/>
                  </a:ext>
                </a:extLst>
              </p:cNvPr>
              <p:cNvGrpSpPr/>
              <p:nvPr/>
            </p:nvGrpSpPr>
            <p:grpSpPr>
              <a:xfrm>
                <a:off x="6413501" y="2457451"/>
                <a:ext cx="106363" cy="107950"/>
                <a:chOff x="6413501" y="2457451"/>
                <a:chExt cx="106363" cy="107950"/>
              </a:xfrm>
            </p:grpSpPr>
            <p:sp>
              <p:nvSpPr>
                <p:cNvPr id="204" name="Freeform 1762">
                  <a:extLst>
                    <a:ext uri="{FF2B5EF4-FFF2-40B4-BE49-F238E27FC236}">
                      <a16:creationId xmlns:a16="http://schemas.microsoft.com/office/drawing/2014/main" id="{8B1EA2BB-9823-4BA6-B143-8725BFDBC79B}"/>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5" name="Freeform 1763">
                  <a:extLst>
                    <a:ext uri="{FF2B5EF4-FFF2-40B4-BE49-F238E27FC236}">
                      <a16:creationId xmlns:a16="http://schemas.microsoft.com/office/drawing/2014/main" id="{BE4BFDB0-DFB7-4078-A776-4EC88D1F91C6}"/>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6" name="Rectangle 1764">
                  <a:extLst>
                    <a:ext uri="{FF2B5EF4-FFF2-40B4-BE49-F238E27FC236}">
                      <a16:creationId xmlns:a16="http://schemas.microsoft.com/office/drawing/2014/main" id="{FA2EBD3E-0FE8-4C1C-8419-AA32896D0581}"/>
                    </a:ext>
                  </a:extLst>
                </p:cNvPr>
                <p:cNvSpPr>
                  <a:spLocks noChangeArrowheads="1"/>
                </p:cNvSpPr>
                <p:nvPr/>
              </p:nvSpPr>
              <p:spPr bwMode="auto">
                <a:xfrm>
                  <a:off x="6497639" y="2528888"/>
                  <a:ext cx="6350" cy="47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7" name="Freeform 1765">
                  <a:extLst>
                    <a:ext uri="{FF2B5EF4-FFF2-40B4-BE49-F238E27FC236}">
                      <a16:creationId xmlns:a16="http://schemas.microsoft.com/office/drawing/2014/main" id="{6DFC694B-3BD5-4689-AA02-B78486AFED8F}"/>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8" name="Freeform 1766">
                  <a:extLst>
                    <a:ext uri="{FF2B5EF4-FFF2-40B4-BE49-F238E27FC236}">
                      <a16:creationId xmlns:a16="http://schemas.microsoft.com/office/drawing/2014/main" id="{7E2CCE45-176D-4B7A-B46E-6BC5E877E6AD}"/>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9" name="Freeform 1767">
                  <a:extLst>
                    <a:ext uri="{FF2B5EF4-FFF2-40B4-BE49-F238E27FC236}">
                      <a16:creationId xmlns:a16="http://schemas.microsoft.com/office/drawing/2014/main" id="{38F02B78-FBD6-43FC-85C0-91062BE20FFC}"/>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0" name="Freeform 1768">
                  <a:extLst>
                    <a:ext uri="{FF2B5EF4-FFF2-40B4-BE49-F238E27FC236}">
                      <a16:creationId xmlns:a16="http://schemas.microsoft.com/office/drawing/2014/main" id="{088A9572-7B34-4944-82C3-377421DEDA7F}"/>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1" name="Freeform 1769">
                  <a:extLst>
                    <a:ext uri="{FF2B5EF4-FFF2-40B4-BE49-F238E27FC236}">
                      <a16:creationId xmlns:a16="http://schemas.microsoft.com/office/drawing/2014/main" id="{B6F0BECB-E6BD-4EB4-8B4D-AA998A7BF233}"/>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2" name="Freeform 1770">
                  <a:extLst>
                    <a:ext uri="{FF2B5EF4-FFF2-40B4-BE49-F238E27FC236}">
                      <a16:creationId xmlns:a16="http://schemas.microsoft.com/office/drawing/2014/main" id="{60DF9244-2B0C-47F4-8E20-1D3A5D9D5DBB}"/>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3" name="Freeform 1771">
                  <a:extLst>
                    <a:ext uri="{FF2B5EF4-FFF2-40B4-BE49-F238E27FC236}">
                      <a16:creationId xmlns:a16="http://schemas.microsoft.com/office/drawing/2014/main" id="{904BDC4A-E6AC-4FA9-A44F-5990EFD4018B}"/>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4" name="Freeform 1772">
                  <a:extLst>
                    <a:ext uri="{FF2B5EF4-FFF2-40B4-BE49-F238E27FC236}">
                      <a16:creationId xmlns:a16="http://schemas.microsoft.com/office/drawing/2014/main" id="{C61743E7-EBBD-4A4E-8AC5-DAB4BFF0BF52}"/>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5" name="Freeform 1773">
                  <a:extLst>
                    <a:ext uri="{FF2B5EF4-FFF2-40B4-BE49-F238E27FC236}">
                      <a16:creationId xmlns:a16="http://schemas.microsoft.com/office/drawing/2014/main" id="{C54B44EF-3CB7-4A65-9659-916DB1FCCAEC}"/>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6" name="Freeform 1774">
                  <a:extLst>
                    <a:ext uri="{FF2B5EF4-FFF2-40B4-BE49-F238E27FC236}">
                      <a16:creationId xmlns:a16="http://schemas.microsoft.com/office/drawing/2014/main" id="{2D79BA37-FF23-465A-B230-63DBFF12726A}"/>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7" name="Freeform 1776">
                  <a:extLst>
                    <a:ext uri="{FF2B5EF4-FFF2-40B4-BE49-F238E27FC236}">
                      <a16:creationId xmlns:a16="http://schemas.microsoft.com/office/drawing/2014/main" id="{DCAC9CEE-3B09-4827-A5CB-5034982EEA87}"/>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8" name="Freeform 1777">
                  <a:extLst>
                    <a:ext uri="{FF2B5EF4-FFF2-40B4-BE49-F238E27FC236}">
                      <a16:creationId xmlns:a16="http://schemas.microsoft.com/office/drawing/2014/main" id="{E00D53AF-8068-4B0B-BD3B-F33BE8A7B187}"/>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9" name="Freeform 1778">
                  <a:extLst>
                    <a:ext uri="{FF2B5EF4-FFF2-40B4-BE49-F238E27FC236}">
                      <a16:creationId xmlns:a16="http://schemas.microsoft.com/office/drawing/2014/main" id="{C172B306-737B-4074-BF2A-0A6037BAA814}"/>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0" name="Freeform 1779">
                  <a:extLst>
                    <a:ext uri="{FF2B5EF4-FFF2-40B4-BE49-F238E27FC236}">
                      <a16:creationId xmlns:a16="http://schemas.microsoft.com/office/drawing/2014/main" id="{91F60B58-263A-4C6D-873B-794D281B4489}"/>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1" name="Freeform 1780">
                  <a:extLst>
                    <a:ext uri="{FF2B5EF4-FFF2-40B4-BE49-F238E27FC236}">
                      <a16:creationId xmlns:a16="http://schemas.microsoft.com/office/drawing/2014/main" id="{E70C4980-174A-496A-A60B-75DA5484822F}"/>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2" name="Freeform 1781">
                  <a:extLst>
                    <a:ext uri="{FF2B5EF4-FFF2-40B4-BE49-F238E27FC236}">
                      <a16:creationId xmlns:a16="http://schemas.microsoft.com/office/drawing/2014/main" id="{E7C6A0CF-359C-49DB-967F-29AC345F2336}"/>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3" name="Freeform 1782">
                  <a:extLst>
                    <a:ext uri="{FF2B5EF4-FFF2-40B4-BE49-F238E27FC236}">
                      <a16:creationId xmlns:a16="http://schemas.microsoft.com/office/drawing/2014/main" id="{867507F1-4F36-4339-A8D5-5A7EB7A0C2B1}"/>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4" name="Freeform 1783">
                  <a:extLst>
                    <a:ext uri="{FF2B5EF4-FFF2-40B4-BE49-F238E27FC236}">
                      <a16:creationId xmlns:a16="http://schemas.microsoft.com/office/drawing/2014/main" id="{44F82382-B047-47B0-AB6E-41423EFADBC4}"/>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5" name="Freeform 1784">
                  <a:extLst>
                    <a:ext uri="{FF2B5EF4-FFF2-40B4-BE49-F238E27FC236}">
                      <a16:creationId xmlns:a16="http://schemas.microsoft.com/office/drawing/2014/main" id="{BB25BDF2-730E-4180-8314-A321D111BD91}"/>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6" name="Freeform 1785">
                  <a:extLst>
                    <a:ext uri="{FF2B5EF4-FFF2-40B4-BE49-F238E27FC236}">
                      <a16:creationId xmlns:a16="http://schemas.microsoft.com/office/drawing/2014/main" id="{F66B6C43-15CE-40F9-BDA9-40624235AA35}"/>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01" name="Freeform 1695">
                <a:extLst>
                  <a:ext uri="{FF2B5EF4-FFF2-40B4-BE49-F238E27FC236}">
                    <a16:creationId xmlns:a16="http://schemas.microsoft.com/office/drawing/2014/main" id="{7D58E1F4-DEEA-4794-9642-49558BEA11D9}"/>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2" name="Freeform 1726">
                <a:extLst>
                  <a:ext uri="{FF2B5EF4-FFF2-40B4-BE49-F238E27FC236}">
                    <a16:creationId xmlns:a16="http://schemas.microsoft.com/office/drawing/2014/main" id="{FD44C275-BD4F-41DB-A189-2DE048236542}"/>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3" name="Freeform 1729">
                <a:extLst>
                  <a:ext uri="{FF2B5EF4-FFF2-40B4-BE49-F238E27FC236}">
                    <a16:creationId xmlns:a16="http://schemas.microsoft.com/office/drawing/2014/main" id="{1EE85697-DCED-4179-9B4E-2BFD538DA205}"/>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BC37AC8-1B16-48DF-A9D5-87835C09C521}"/>
                    </a:ext>
                  </a:extLst>
                </p14:cNvPr>
                <p14:cNvContentPartPr/>
                <p14:nvPr/>
              </p14:nvContentPartPr>
              <p14:xfrm>
                <a:off x="6907965" y="4665907"/>
                <a:ext cx="480" cy="480"/>
              </p14:xfrm>
            </p:contentPart>
          </mc:Choice>
          <mc:Fallback xmlns="">
            <p:pic>
              <p:nvPicPr>
                <p:cNvPr id="244" name="Ink 243">
                  <a:extLst>
                    <a:ext uri="{FF2B5EF4-FFF2-40B4-BE49-F238E27FC236}">
                      <a16:creationId xmlns:a16="http://schemas.microsoft.com/office/drawing/2014/main" id="{1A6F4F1F-084A-6F41-996C-7E97B1D597EA}"/>
                    </a:ext>
                  </a:extLst>
                </p:cNvPr>
                <p:cNvPicPr/>
                <p:nvPr/>
              </p:nvPicPr>
              <p:blipFill>
                <a:blip r:embed="rId4"/>
                <a:stretch>
                  <a:fillRect/>
                </a:stretch>
              </p:blipFill>
              <p:spPr>
                <a:xfrm>
                  <a:off x="6895965" y="4653907"/>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59734303-0E29-416B-8DEA-9018EE82846E}"/>
                    </a:ext>
                  </a:extLst>
                </p14:cNvPr>
                <p14:cNvContentPartPr/>
                <p14:nvPr/>
              </p14:nvContentPartPr>
              <p14:xfrm>
                <a:off x="7007325" y="4685107"/>
                <a:ext cx="480" cy="480"/>
              </p14:xfrm>
            </p:contentPart>
          </mc:Choice>
          <mc:Fallback xmlns="">
            <p:pic>
              <p:nvPicPr>
                <p:cNvPr id="247" name="Ink 246">
                  <a:extLst>
                    <a:ext uri="{FF2B5EF4-FFF2-40B4-BE49-F238E27FC236}">
                      <a16:creationId xmlns:a16="http://schemas.microsoft.com/office/drawing/2014/main" id="{532D3583-4B92-834D-A09F-AAED14EF6B12}"/>
                    </a:ext>
                  </a:extLst>
                </p:cNvPr>
                <p:cNvPicPr/>
                <p:nvPr/>
              </p:nvPicPr>
              <p:blipFill>
                <a:blip r:embed="rId4"/>
                <a:stretch>
                  <a:fillRect/>
                </a:stretch>
              </p:blipFill>
              <p:spPr>
                <a:xfrm>
                  <a:off x="6995325" y="4673107"/>
                  <a:ext cx="24000" cy="24000"/>
                </a:xfrm>
                <a:prstGeom prst="rect">
                  <a:avLst/>
                </a:prstGeom>
              </p:spPr>
            </p:pic>
          </mc:Fallback>
        </mc:AlternateContent>
        <p:cxnSp>
          <p:nvCxnSpPr>
            <p:cNvPr id="11" name="Straight Connector 10">
              <a:extLst>
                <a:ext uri="{FF2B5EF4-FFF2-40B4-BE49-F238E27FC236}">
                  <a16:creationId xmlns:a16="http://schemas.microsoft.com/office/drawing/2014/main" id="{13433BA4-56C9-4527-AEF1-96C73ADC0790}"/>
                </a:ext>
              </a:extLst>
            </p:cNvPr>
            <p:cNvCxnSpPr>
              <a:cxnSpLocks/>
            </p:cNvCxnSpPr>
            <p:nvPr/>
          </p:nvCxnSpPr>
          <p:spPr>
            <a:xfrm>
              <a:off x="8482119" y="3320965"/>
              <a:ext cx="110015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3E15FF-037D-4952-8DC2-4B39AD5DBB07}"/>
                </a:ext>
              </a:extLst>
            </p:cNvPr>
            <p:cNvSpPr txBox="1"/>
            <p:nvPr/>
          </p:nvSpPr>
          <p:spPr>
            <a:xfrm>
              <a:off x="9827750" y="3227255"/>
              <a:ext cx="1144901"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Taiwan</a:t>
              </a:r>
            </a:p>
          </p:txBody>
        </p:sp>
        <p:sp>
          <p:nvSpPr>
            <p:cNvPr id="13" name="Rectangle 12">
              <a:extLst>
                <a:ext uri="{FF2B5EF4-FFF2-40B4-BE49-F238E27FC236}">
                  <a16:creationId xmlns:a16="http://schemas.microsoft.com/office/drawing/2014/main" id="{AAED5AFC-DCB1-408D-8DDB-34D5CAC730F7}"/>
                </a:ext>
              </a:extLst>
            </p:cNvPr>
            <p:cNvSpPr/>
            <p:nvPr/>
          </p:nvSpPr>
          <p:spPr>
            <a:xfrm>
              <a:off x="9660403" y="3243131"/>
              <a:ext cx="182925" cy="202806"/>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14" name="Rectangle 13">
              <a:extLst>
                <a:ext uri="{FF2B5EF4-FFF2-40B4-BE49-F238E27FC236}">
                  <a16:creationId xmlns:a16="http://schemas.microsoft.com/office/drawing/2014/main" id="{040BC7F0-4F3E-4C14-AD8A-6A7B4433AFFA}"/>
                </a:ext>
              </a:extLst>
            </p:cNvPr>
            <p:cNvSpPr/>
            <p:nvPr/>
          </p:nvSpPr>
          <p:spPr>
            <a:xfrm>
              <a:off x="6862493" y="4002634"/>
              <a:ext cx="230160" cy="202352"/>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TextBox 14">
              <a:extLst>
                <a:ext uri="{FF2B5EF4-FFF2-40B4-BE49-F238E27FC236}">
                  <a16:creationId xmlns:a16="http://schemas.microsoft.com/office/drawing/2014/main" id="{1EE8CDE2-853B-42A3-BB3D-090279318F9F}"/>
                </a:ext>
              </a:extLst>
            </p:cNvPr>
            <p:cNvSpPr txBox="1"/>
            <p:nvPr/>
          </p:nvSpPr>
          <p:spPr>
            <a:xfrm>
              <a:off x="7067977" y="3801704"/>
              <a:ext cx="8182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el Clear"/>
                  <a:ea typeface="+mn-ea"/>
                  <a:cs typeface="+mn-cs"/>
                </a:rPr>
                <a:t>Jordan, Qatar, Oman</a:t>
              </a:r>
            </a:p>
          </p:txBody>
        </p:sp>
        <p:cxnSp>
          <p:nvCxnSpPr>
            <p:cNvPr id="16" name="Straight Connector 15">
              <a:extLst>
                <a:ext uri="{FF2B5EF4-FFF2-40B4-BE49-F238E27FC236}">
                  <a16:creationId xmlns:a16="http://schemas.microsoft.com/office/drawing/2014/main" id="{112F3D78-14AD-486F-A045-E94A963E3DF5}"/>
                </a:ext>
              </a:extLst>
            </p:cNvPr>
            <p:cNvCxnSpPr>
              <a:cxnSpLocks/>
            </p:cNvCxnSpPr>
            <p:nvPr/>
          </p:nvCxnSpPr>
          <p:spPr>
            <a:xfrm>
              <a:off x="6803137" y="3538184"/>
              <a:ext cx="114560" cy="36579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51106A-9051-48A4-9598-8B3379535430}"/>
                </a:ext>
              </a:extLst>
            </p:cNvPr>
            <p:cNvSpPr txBox="1"/>
            <p:nvPr/>
          </p:nvSpPr>
          <p:spPr>
            <a:xfrm>
              <a:off x="1190505" y="3067764"/>
              <a:ext cx="10899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Honduras</a:t>
              </a:r>
            </a:p>
          </p:txBody>
        </p:sp>
        <p:sp>
          <p:nvSpPr>
            <p:cNvPr id="18" name="Rectangle 17">
              <a:extLst>
                <a:ext uri="{FF2B5EF4-FFF2-40B4-BE49-F238E27FC236}">
                  <a16:creationId xmlns:a16="http://schemas.microsoft.com/office/drawing/2014/main" id="{76788A30-8714-48CE-8554-054ECBCDB92A}"/>
                </a:ext>
              </a:extLst>
            </p:cNvPr>
            <p:cNvSpPr/>
            <p:nvPr/>
          </p:nvSpPr>
          <p:spPr>
            <a:xfrm>
              <a:off x="931541" y="3245528"/>
              <a:ext cx="265439" cy="221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19" name="Straight Arrow Connector 18">
              <a:extLst>
                <a:ext uri="{FF2B5EF4-FFF2-40B4-BE49-F238E27FC236}">
                  <a16:creationId xmlns:a16="http://schemas.microsoft.com/office/drawing/2014/main" id="{D1A705AB-AECA-46D4-A929-5A97C8FBA800}"/>
                </a:ext>
              </a:extLst>
            </p:cNvPr>
            <p:cNvCxnSpPr>
              <a:cxnSpLocks/>
            </p:cNvCxnSpPr>
            <p:nvPr/>
          </p:nvCxnSpPr>
          <p:spPr>
            <a:xfrm>
              <a:off x="2135419" y="3416328"/>
              <a:ext cx="1028773" cy="22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55FAD4C1-0A96-4E36-AFF9-F1CA04F470FB}"/>
              </a:ext>
            </a:extLst>
          </p:cNvPr>
          <p:cNvGrpSpPr/>
          <p:nvPr/>
        </p:nvGrpSpPr>
        <p:grpSpPr>
          <a:xfrm>
            <a:off x="81980" y="4951557"/>
            <a:ext cx="3404763" cy="1569660"/>
            <a:chOff x="566978" y="5017240"/>
            <a:chExt cx="3404763" cy="1569660"/>
          </a:xfrm>
        </p:grpSpPr>
        <p:sp>
          <p:nvSpPr>
            <p:cNvPr id="247" name="Rectangle 246">
              <a:extLst>
                <a:ext uri="{FF2B5EF4-FFF2-40B4-BE49-F238E27FC236}">
                  <a16:creationId xmlns:a16="http://schemas.microsoft.com/office/drawing/2014/main" id="{A96E59FF-4A6A-49DB-A403-1469D631F88E}"/>
                </a:ext>
              </a:extLst>
            </p:cNvPr>
            <p:cNvSpPr/>
            <p:nvPr/>
          </p:nvSpPr>
          <p:spPr>
            <a:xfrm>
              <a:off x="566978" y="5077364"/>
              <a:ext cx="278878" cy="20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48" name="Rectangle 247">
              <a:extLst>
                <a:ext uri="{FF2B5EF4-FFF2-40B4-BE49-F238E27FC236}">
                  <a16:creationId xmlns:a16="http://schemas.microsoft.com/office/drawing/2014/main" id="{95CDBDA6-0027-43D4-BA45-DA1D6E632756}"/>
                </a:ext>
              </a:extLst>
            </p:cNvPr>
            <p:cNvSpPr/>
            <p:nvPr/>
          </p:nvSpPr>
          <p:spPr>
            <a:xfrm>
              <a:off x="566979" y="5587894"/>
              <a:ext cx="278878" cy="1930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49" name="TextBox 248">
              <a:extLst>
                <a:ext uri="{FF2B5EF4-FFF2-40B4-BE49-F238E27FC236}">
                  <a16:creationId xmlns:a16="http://schemas.microsoft.com/office/drawing/2014/main" id="{BD220677-0163-426F-A546-45158399C5A0}"/>
                </a:ext>
              </a:extLst>
            </p:cNvPr>
            <p:cNvSpPr txBox="1"/>
            <p:nvPr/>
          </p:nvSpPr>
          <p:spPr>
            <a:xfrm>
              <a:off x="805854" y="5017240"/>
              <a:ext cx="316588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 Consultation</a:t>
              </a:r>
              <a:endParaRPr kumimoji="0" lang="en-US" sz="1867" b="0" i="0" u="none" strike="noStrike" kern="1200" cap="none" spc="0" normalizeH="0" baseline="0" noProof="0" dirty="0">
                <a:ln>
                  <a:noFill/>
                </a:ln>
                <a:solidFill>
                  <a:prstClr val="black"/>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TBD (early in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No formal activity yet </a:t>
              </a:r>
            </a:p>
          </p:txBody>
        </p:sp>
        <p:sp>
          <p:nvSpPr>
            <p:cNvPr id="250" name="Rectangle 249">
              <a:extLst>
                <a:ext uri="{FF2B5EF4-FFF2-40B4-BE49-F238E27FC236}">
                  <a16:creationId xmlns:a16="http://schemas.microsoft.com/office/drawing/2014/main" id="{5E47B8F4-9187-4E82-A3EA-68C5022ED564}"/>
                </a:ext>
              </a:extLst>
            </p:cNvPr>
            <p:cNvSpPr/>
            <p:nvPr/>
          </p:nvSpPr>
          <p:spPr>
            <a:xfrm>
              <a:off x="566978" y="6070278"/>
              <a:ext cx="292315" cy="1930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1" name="Rectangle 250">
              <a:extLst>
                <a:ext uri="{FF2B5EF4-FFF2-40B4-BE49-F238E27FC236}">
                  <a16:creationId xmlns:a16="http://schemas.microsoft.com/office/drawing/2014/main" id="{4FBE89CA-913A-4451-A1C0-3BEBDFA3117B}"/>
                </a:ext>
              </a:extLst>
            </p:cNvPr>
            <p:cNvSpPr/>
            <p:nvPr/>
          </p:nvSpPr>
          <p:spPr>
            <a:xfrm>
              <a:off x="566978" y="5337364"/>
              <a:ext cx="292315" cy="193083"/>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2" name="Rectangle 251">
              <a:extLst>
                <a:ext uri="{FF2B5EF4-FFF2-40B4-BE49-F238E27FC236}">
                  <a16:creationId xmlns:a16="http://schemas.microsoft.com/office/drawing/2014/main" id="{6594CEE6-C74E-40BC-90BA-360E19B788BB}"/>
                </a:ext>
              </a:extLst>
            </p:cNvPr>
            <p:cNvSpPr/>
            <p:nvPr/>
          </p:nvSpPr>
          <p:spPr>
            <a:xfrm>
              <a:off x="566979" y="5819423"/>
              <a:ext cx="278878" cy="193083"/>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3" name="Rectangle 252">
              <a:extLst>
                <a:ext uri="{FF2B5EF4-FFF2-40B4-BE49-F238E27FC236}">
                  <a16:creationId xmlns:a16="http://schemas.microsoft.com/office/drawing/2014/main" id="{BA1A702D-C373-4EFC-AC18-87EBF771C6E5}"/>
                </a:ext>
              </a:extLst>
            </p:cNvPr>
            <p:cNvSpPr/>
            <p:nvPr/>
          </p:nvSpPr>
          <p:spPr>
            <a:xfrm>
              <a:off x="572953" y="6340679"/>
              <a:ext cx="292315" cy="1930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78148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088B5E-37A1-4743-98C3-5367F8F9965E}"/>
              </a:ext>
            </a:extLst>
          </p:cNvPr>
          <p:cNvSpPr>
            <a:spLocks noGrp="1"/>
          </p:cNvSpPr>
          <p:nvPr>
            <p:ph type="title"/>
          </p:nvPr>
        </p:nvSpPr>
        <p:spPr/>
        <p:txBody>
          <a:bodyPr/>
          <a:lstStyle/>
          <a:p>
            <a:r>
              <a:rPr lang="en-US" dirty="0"/>
              <a:t>802.11ax in 6 GHz</a:t>
            </a:r>
          </a:p>
        </p:txBody>
      </p:sp>
      <p:sp>
        <p:nvSpPr>
          <p:cNvPr id="8" name="Content Placeholder 7">
            <a:extLst>
              <a:ext uri="{FF2B5EF4-FFF2-40B4-BE49-F238E27FC236}">
                <a16:creationId xmlns:a16="http://schemas.microsoft.com/office/drawing/2014/main" id="{024E6C55-A7E6-4F1D-BF5A-341624B629B5}"/>
              </a:ext>
            </a:extLst>
          </p:cNvPr>
          <p:cNvSpPr>
            <a:spLocks noGrp="1"/>
          </p:cNvSpPr>
          <p:nvPr>
            <p:ph idx="1"/>
          </p:nvPr>
        </p:nvSpPr>
        <p:spPr/>
        <p:txBody>
          <a:bodyPr/>
          <a:lstStyle/>
          <a:p>
            <a:pPr>
              <a:buFont typeface="Arial" panose="020B0604020202020204" pitchFamily="34" charset="0"/>
              <a:buChar char="•"/>
            </a:pPr>
            <a:r>
              <a:rPr lang="en-US" dirty="0"/>
              <a:t>Huge contiguous clean spectrum</a:t>
            </a:r>
          </a:p>
          <a:p>
            <a:pPr lvl="1">
              <a:buFont typeface="Arial" panose="020B0604020202020204" pitchFamily="34" charset="0"/>
              <a:buChar char="•"/>
            </a:pPr>
            <a:r>
              <a:rPr lang="en-US" dirty="0"/>
              <a:t>Up to 1200 MHz</a:t>
            </a:r>
          </a:p>
          <a:p>
            <a:pPr>
              <a:buFont typeface="Arial" panose="020B0604020202020204" pitchFamily="34" charset="0"/>
              <a:buChar char="•"/>
            </a:pPr>
            <a:r>
              <a:rPr lang="en-US" dirty="0"/>
              <a:t>Ideal for deterministic, low latency operation in managed/controlled networks</a:t>
            </a:r>
          </a:p>
          <a:p>
            <a:pPr lvl="1">
              <a:buFont typeface="Arial" panose="020B0604020202020204" pitchFamily="34" charset="0"/>
              <a:buChar char="•"/>
            </a:pPr>
            <a:r>
              <a:rPr lang="en-US" dirty="0"/>
              <a:t>Many more gigabit Wi-Fi options (more channels)</a:t>
            </a:r>
          </a:p>
          <a:p>
            <a:pPr>
              <a:buFont typeface="Arial" panose="020B0604020202020204" pitchFamily="34" charset="0"/>
              <a:buChar char="•"/>
            </a:pPr>
            <a:r>
              <a:rPr lang="en-US" dirty="0"/>
              <a:t>802.11-based products must implement the 802.11ax specification to operate in 6 GHz band</a:t>
            </a:r>
          </a:p>
          <a:p>
            <a:pPr lvl="1">
              <a:buFont typeface="Arial" panose="020B0604020202020204" pitchFamily="34" charset="0"/>
              <a:buChar char="•"/>
            </a:pPr>
            <a:r>
              <a:rPr lang="en-US" dirty="0"/>
              <a:t>No legacy (pre-802.11ax) devices</a:t>
            </a:r>
          </a:p>
          <a:p>
            <a:pPr>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0E63A3-0C2C-444C-9944-BD2164DC0CEF}"/>
              </a:ext>
            </a:extLst>
          </p:cNvPr>
          <p:cNvSpPr>
            <a:spLocks noGrp="1"/>
          </p:cNvSpPr>
          <p:nvPr>
            <p:ph type="sldNum" idx="12"/>
          </p:nvPr>
        </p:nvSpPr>
        <p:spPr/>
        <p:txBody>
          <a:bodyPr/>
          <a:lstStyle/>
          <a:p>
            <a:r>
              <a:rPr lang="en-GB"/>
              <a:t>Slide </a:t>
            </a:r>
            <a:fld id="{06B781AF-4CCF-49B0-A572-DE54FBE5D942}" type="slidenum">
              <a:rPr lang="en-GB" smtClean="0"/>
              <a:pPr/>
              <a:t>11</a:t>
            </a:fld>
            <a:endParaRPr lang="en-GB"/>
          </a:p>
        </p:txBody>
      </p:sp>
      <p:sp>
        <p:nvSpPr>
          <p:cNvPr id="6" name="Footer Placeholder 5">
            <a:extLst>
              <a:ext uri="{FF2B5EF4-FFF2-40B4-BE49-F238E27FC236}">
                <a16:creationId xmlns:a16="http://schemas.microsoft.com/office/drawing/2014/main" id="{7F4A5B6E-C4F2-4627-905E-3C2A2AFD8DA9}"/>
              </a:ext>
            </a:extLst>
          </p:cNvPr>
          <p:cNvSpPr>
            <a:spLocks noGrp="1"/>
          </p:cNvSpPr>
          <p:nvPr>
            <p:ph type="ftr" idx="14"/>
          </p:nvPr>
        </p:nvSpPr>
        <p:spPr/>
        <p:txBody>
          <a:bodyPr/>
          <a:lstStyle/>
          <a:p>
            <a:r>
              <a:rPr lang="en-GB"/>
              <a:t>Dave Cavalcanti, Intel Corporation</a:t>
            </a:r>
          </a:p>
        </p:txBody>
      </p:sp>
      <p:sp>
        <p:nvSpPr>
          <p:cNvPr id="2" name="Date Placeholder 1">
            <a:extLst>
              <a:ext uri="{FF2B5EF4-FFF2-40B4-BE49-F238E27FC236}">
                <a16:creationId xmlns:a16="http://schemas.microsoft.com/office/drawing/2014/main" id="{CFE7E3D8-6443-465E-8BDB-8580E773D480}"/>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6471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simple 802.11 latency analysis</a:t>
            </a:r>
          </a:p>
        </p:txBody>
      </p:sp>
      <p:sp>
        <p:nvSpPr>
          <p:cNvPr id="3" name="Content Placeholder 2"/>
          <p:cNvSpPr>
            <a:spLocks noGrp="1"/>
          </p:cNvSpPr>
          <p:nvPr>
            <p:ph idx="1"/>
          </p:nvPr>
        </p:nvSpPr>
        <p:spPr>
          <a:xfrm>
            <a:off x="914401" y="1981202"/>
            <a:ext cx="10361084" cy="3713746"/>
          </a:xfrm>
        </p:spPr>
        <p:txBody>
          <a:bodyPr/>
          <a:lstStyle/>
          <a:p>
            <a:pPr>
              <a:buFont typeface="Arial" panose="020B0604020202020204" pitchFamily="34" charset="0"/>
              <a:buChar char="•"/>
            </a:pPr>
            <a:r>
              <a:rPr lang="en-US" dirty="0"/>
              <a:t>PPDU Tx Times as a function of RU* size and MCS</a:t>
            </a:r>
          </a:p>
          <a:p>
            <a:endParaRPr lang="en-US" dirty="0"/>
          </a:p>
          <a:p>
            <a:endParaRPr lang="en-US" dirty="0"/>
          </a:p>
          <a:p>
            <a:endParaRPr lang="en-US" dirty="0"/>
          </a:p>
          <a:p>
            <a:endParaRPr lang="en-US" dirty="0"/>
          </a:p>
          <a:p>
            <a:endParaRPr lang="en-US" dirty="0"/>
          </a:p>
          <a:p>
            <a:endParaRPr lang="en-US" dirty="0"/>
          </a:p>
          <a:p>
            <a:pPr lvl="1"/>
            <a:r>
              <a:rPr lang="en-US" sz="1800" dirty="0"/>
              <a:t>802.11 over the air latency can be very low for various bandwidth/MCS configurations</a:t>
            </a:r>
          </a:p>
          <a:p>
            <a:pPr lvl="1">
              <a:buFont typeface="Arial" panose="020B0604020202020204" pitchFamily="34" charset="0"/>
              <a:buChar char="•"/>
            </a:pPr>
            <a:r>
              <a:rPr lang="en-US" sz="1800" dirty="0"/>
              <a:t>latency vs. reliability tradeoffs are possible considering channel conditions</a:t>
            </a:r>
          </a:p>
        </p:txBody>
      </p:sp>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12</a:t>
            </a:fld>
            <a:endParaRPr lang="en-US" dirty="0"/>
          </a:p>
        </p:txBody>
      </p:sp>
      <p:pic>
        <p:nvPicPr>
          <p:cNvPr id="6" name="Picture 5"/>
          <p:cNvPicPr>
            <a:picLocks noChangeAspect="1"/>
          </p:cNvPicPr>
          <p:nvPr/>
        </p:nvPicPr>
        <p:blipFill>
          <a:blip r:embed="rId2"/>
          <a:stretch>
            <a:fillRect/>
          </a:stretch>
        </p:blipFill>
        <p:spPr>
          <a:xfrm>
            <a:off x="1905001" y="2514600"/>
            <a:ext cx="4055555" cy="2423130"/>
          </a:xfrm>
          <a:prstGeom prst="rect">
            <a:avLst/>
          </a:prstGeom>
        </p:spPr>
      </p:pic>
      <p:pic>
        <p:nvPicPr>
          <p:cNvPr id="7" name="Picture 6"/>
          <p:cNvPicPr>
            <a:picLocks noChangeAspect="1"/>
          </p:cNvPicPr>
          <p:nvPr/>
        </p:nvPicPr>
        <p:blipFill>
          <a:blip r:embed="rId3"/>
          <a:stretch>
            <a:fillRect/>
          </a:stretch>
        </p:blipFill>
        <p:spPr>
          <a:xfrm>
            <a:off x="6015940" y="2505764"/>
            <a:ext cx="4056890" cy="2431967"/>
          </a:xfrm>
          <a:prstGeom prst="rect">
            <a:avLst/>
          </a:prstGeom>
        </p:spPr>
      </p:pic>
      <p:sp>
        <p:nvSpPr>
          <p:cNvPr id="5" name="TextBox 4">
            <a:extLst>
              <a:ext uri="{FF2B5EF4-FFF2-40B4-BE49-F238E27FC236}">
                <a16:creationId xmlns:a16="http://schemas.microsoft.com/office/drawing/2014/main" id="{D3732329-5ADA-4B76-BAC2-20FF9AC08542}"/>
              </a:ext>
            </a:extLst>
          </p:cNvPr>
          <p:cNvSpPr txBox="1"/>
          <p:nvPr/>
        </p:nvSpPr>
        <p:spPr>
          <a:xfrm>
            <a:off x="1435768" y="5959642"/>
            <a:ext cx="7563853" cy="307777"/>
          </a:xfrm>
          <a:prstGeom prst="rect">
            <a:avLst/>
          </a:prstGeom>
          <a:noFill/>
        </p:spPr>
        <p:txBody>
          <a:bodyPr wrap="square" rtlCol="0">
            <a:spAutoFit/>
          </a:bodyPr>
          <a:lstStyle/>
          <a:p>
            <a:r>
              <a:rPr lang="en-US" sz="1400" dirty="0">
                <a:solidFill>
                  <a:schemeClr val="tx1"/>
                </a:solidFill>
              </a:rPr>
              <a:t>* Resource Units (RU)s smaller than 20 MHz only with 802.11ax</a:t>
            </a:r>
          </a:p>
        </p:txBody>
      </p:sp>
      <p:sp>
        <p:nvSpPr>
          <p:cNvPr id="9" name="Date Placeholder 8">
            <a:extLst>
              <a:ext uri="{FF2B5EF4-FFF2-40B4-BE49-F238E27FC236}">
                <a16:creationId xmlns:a16="http://schemas.microsoft.com/office/drawing/2014/main" id="{35CB75B9-D32C-4CFE-8116-E750BB087876}"/>
              </a:ext>
            </a:extLst>
          </p:cNvPr>
          <p:cNvSpPr>
            <a:spLocks noGrp="1"/>
          </p:cNvSpPr>
          <p:nvPr>
            <p:ph type="dt" idx="15"/>
          </p:nvPr>
        </p:nvSpPr>
        <p:spPr/>
        <p:txBody>
          <a:bodyPr/>
          <a:lstStyle/>
          <a:p>
            <a:r>
              <a:rPr lang="en-US"/>
              <a:t>January 2022</a:t>
            </a:r>
            <a:endParaRPr lang="en-GB"/>
          </a:p>
        </p:txBody>
      </p:sp>
      <p:sp>
        <p:nvSpPr>
          <p:cNvPr id="10" name="Footer Placeholder 9">
            <a:extLst>
              <a:ext uri="{FF2B5EF4-FFF2-40B4-BE49-F238E27FC236}">
                <a16:creationId xmlns:a16="http://schemas.microsoft.com/office/drawing/2014/main" id="{8B638974-0FC4-4F80-B85F-922A45EFBCAA}"/>
              </a:ext>
            </a:extLst>
          </p:cNvPr>
          <p:cNvSpPr>
            <a:spLocks noGrp="1"/>
          </p:cNvSpPr>
          <p:nvPr>
            <p:ph type="ftr" idx="14"/>
          </p:nvPr>
        </p:nvSpPr>
        <p:spPr/>
        <p:txBody>
          <a:bodyPr/>
          <a:lstStyle/>
          <a:p>
            <a:r>
              <a:rPr lang="en-GB" dirty="0"/>
              <a:t>Dave Cavalcanti, Intel Corporation</a:t>
            </a:r>
          </a:p>
        </p:txBody>
      </p:sp>
    </p:spTree>
    <p:extLst>
      <p:ext uri="{BB962C8B-B14F-4D97-AF65-F5344CB8AC3E}">
        <p14:creationId xmlns:p14="http://schemas.microsoft.com/office/powerpoint/2010/main" val="124284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Latency and predictability enhanced with 802.11ax scheduled access</a:t>
            </a:r>
          </a:p>
        </p:txBody>
      </p:sp>
      <p:sp>
        <p:nvSpPr>
          <p:cNvPr id="4" name="Slide Number Placeholder 3"/>
          <p:cNvSpPr>
            <a:spLocks noGrp="1"/>
          </p:cNvSpPr>
          <p:nvPr>
            <p:ph type="sldNum" idx="12"/>
          </p:nvPr>
        </p:nvSpPr>
        <p:spPr bwMode="auto">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13</a:t>
            </a:fld>
            <a:endParaRPr lang="en-US" dirty="0"/>
          </a:p>
        </p:txBody>
      </p:sp>
      <p:sp>
        <p:nvSpPr>
          <p:cNvPr id="3" name="Content Placeholder 2"/>
          <p:cNvSpPr>
            <a:spLocks noGrp="1"/>
          </p:cNvSpPr>
          <p:nvPr>
            <p:ph idx="4294967295"/>
          </p:nvPr>
        </p:nvSpPr>
        <p:spPr>
          <a:xfrm>
            <a:off x="5598584" y="2882266"/>
            <a:ext cx="5981699" cy="675816"/>
          </a:xfrm>
        </p:spPr>
        <p:txBody>
          <a:bodyPr>
            <a:noAutofit/>
          </a:bodyPr>
          <a:lstStyle/>
          <a:p>
            <a:r>
              <a:rPr lang="en-US" sz="1800" dirty="0"/>
              <a:t>Single user transmission from 9 STAs will take ~ 1.3 msec</a:t>
            </a:r>
          </a:p>
        </p:txBody>
      </p:sp>
      <p:sp>
        <p:nvSpPr>
          <p:cNvPr id="13" name="TextBox 12"/>
          <p:cNvSpPr txBox="1"/>
          <p:nvPr/>
        </p:nvSpPr>
        <p:spPr>
          <a:xfrm>
            <a:off x="8037703" y="1812160"/>
            <a:ext cx="1858899" cy="830997"/>
          </a:xfrm>
          <a:prstGeom prst="rect">
            <a:avLst/>
          </a:prstGeom>
          <a:noFill/>
        </p:spPr>
        <p:txBody>
          <a:bodyPr wrap="square" rtlCol="0">
            <a:spAutoFit/>
          </a:bodyPr>
          <a:lstStyle/>
          <a:p>
            <a:r>
              <a:rPr lang="en-US" dirty="0"/>
              <a:t>Single User transmission</a:t>
            </a:r>
          </a:p>
        </p:txBody>
      </p:sp>
      <p:sp>
        <p:nvSpPr>
          <p:cNvPr id="43" name="Footer Placeholder 3"/>
          <p:cNvSpPr txBox="1">
            <a:spLocks/>
          </p:cNvSpPr>
          <p:nvPr/>
        </p:nvSpPr>
        <p:spPr>
          <a:xfrm>
            <a:off x="8382000" y="6475414"/>
            <a:ext cx="1685860" cy="153987"/>
          </a:xfrm>
          <a:prstGeom prst="rect">
            <a:avLst/>
          </a:prstGeom>
          <a:noFill/>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Dave Cavalcanti, Intel</a:t>
            </a:r>
            <a:endParaRPr lang="en-US" dirty="0"/>
          </a:p>
        </p:txBody>
      </p:sp>
      <p:pic>
        <p:nvPicPr>
          <p:cNvPr id="5" name="Picture 4">
            <a:extLst>
              <a:ext uri="{FF2B5EF4-FFF2-40B4-BE49-F238E27FC236}">
                <a16:creationId xmlns:a16="http://schemas.microsoft.com/office/drawing/2014/main" id="{1E944AC9-3F47-45D9-ACA5-6DE3A83FB9A6}"/>
              </a:ext>
            </a:extLst>
          </p:cNvPr>
          <p:cNvPicPr>
            <a:picLocks noChangeAspect="1"/>
          </p:cNvPicPr>
          <p:nvPr/>
        </p:nvPicPr>
        <p:blipFill>
          <a:blip r:embed="rId3"/>
          <a:stretch>
            <a:fillRect/>
          </a:stretch>
        </p:blipFill>
        <p:spPr>
          <a:xfrm>
            <a:off x="1485900" y="2524370"/>
            <a:ext cx="3889585" cy="3700593"/>
          </a:xfrm>
          <a:prstGeom prst="rect">
            <a:avLst/>
          </a:prstGeom>
        </p:spPr>
      </p:pic>
      <p:sp>
        <p:nvSpPr>
          <p:cNvPr id="6" name="TextBox 5">
            <a:extLst>
              <a:ext uri="{FF2B5EF4-FFF2-40B4-BE49-F238E27FC236}">
                <a16:creationId xmlns:a16="http://schemas.microsoft.com/office/drawing/2014/main" id="{B036D1A6-636F-4049-B3AE-D12D0B84C5CE}"/>
              </a:ext>
            </a:extLst>
          </p:cNvPr>
          <p:cNvSpPr txBox="1"/>
          <p:nvPr/>
        </p:nvSpPr>
        <p:spPr>
          <a:xfrm>
            <a:off x="1219200" y="1652337"/>
            <a:ext cx="10361084" cy="830997"/>
          </a:xfrm>
          <a:prstGeom prst="rect">
            <a:avLst/>
          </a:prstGeom>
          <a:noFill/>
        </p:spPr>
        <p:txBody>
          <a:bodyPr wrap="square" rtlCol="0">
            <a:spAutoFit/>
          </a:bodyPr>
          <a:lstStyle/>
          <a:p>
            <a:r>
              <a:rPr lang="en-US" dirty="0">
                <a:solidFill>
                  <a:schemeClr val="tx1"/>
                </a:solidFill>
              </a:rPr>
              <a:t>Scheduled (Trigger-based) OFDMA mode in 802.11ax avoids contention between clients (in a BSS) enabling predictable access with higher efficiency/lower latency</a:t>
            </a:r>
          </a:p>
        </p:txBody>
      </p:sp>
      <p:sp>
        <p:nvSpPr>
          <p:cNvPr id="47" name="TextBox 46">
            <a:extLst>
              <a:ext uri="{FF2B5EF4-FFF2-40B4-BE49-F238E27FC236}">
                <a16:creationId xmlns:a16="http://schemas.microsoft.com/office/drawing/2014/main" id="{A5E115D1-AECC-4119-A4CD-D78C539BA5A5}"/>
              </a:ext>
            </a:extLst>
          </p:cNvPr>
          <p:cNvSpPr txBox="1"/>
          <p:nvPr/>
        </p:nvSpPr>
        <p:spPr>
          <a:xfrm>
            <a:off x="5664981" y="3290534"/>
            <a:ext cx="6096000" cy="523220"/>
          </a:xfrm>
          <a:prstGeom prst="rect">
            <a:avLst/>
          </a:prstGeom>
          <a:noFill/>
        </p:spPr>
        <p:txBody>
          <a:bodyPr wrap="square">
            <a:spAutoFit/>
          </a:bodyPr>
          <a:lstStyle/>
          <a:p>
            <a:r>
              <a:rPr lang="en-US" sz="1400" dirty="0">
                <a:solidFill>
                  <a:schemeClr val="tx1"/>
                </a:solidFill>
              </a:rPr>
              <a:t>Assuming: 802.11ac, 20 MHz BW, AC_VO (default parameters), average backoff (31µs), A-MPDU size (256 bytes), MCS 8 with SISO transmission</a:t>
            </a:r>
          </a:p>
        </p:txBody>
      </p:sp>
      <p:sp>
        <p:nvSpPr>
          <p:cNvPr id="12" name="TextBox 11">
            <a:extLst>
              <a:ext uri="{FF2B5EF4-FFF2-40B4-BE49-F238E27FC236}">
                <a16:creationId xmlns:a16="http://schemas.microsoft.com/office/drawing/2014/main" id="{5285B628-4878-4877-A71C-86A6DA251EC0}"/>
              </a:ext>
            </a:extLst>
          </p:cNvPr>
          <p:cNvSpPr txBox="1"/>
          <p:nvPr/>
        </p:nvSpPr>
        <p:spPr>
          <a:xfrm>
            <a:off x="3505201" y="2753802"/>
            <a:ext cx="753979" cy="276999"/>
          </a:xfrm>
          <a:prstGeom prst="rect">
            <a:avLst/>
          </a:prstGeom>
          <a:noFill/>
        </p:spPr>
        <p:txBody>
          <a:bodyPr wrap="square" rtlCol="0">
            <a:spAutoFit/>
          </a:bodyPr>
          <a:lstStyle/>
          <a:p>
            <a:r>
              <a:rPr lang="en-US" sz="1200" dirty="0">
                <a:solidFill>
                  <a:schemeClr val="tx1"/>
                </a:solidFill>
              </a:rPr>
              <a:t>(1 STA)</a:t>
            </a:r>
          </a:p>
        </p:txBody>
      </p:sp>
      <p:sp>
        <p:nvSpPr>
          <p:cNvPr id="53" name="TextBox 52">
            <a:extLst>
              <a:ext uri="{FF2B5EF4-FFF2-40B4-BE49-F238E27FC236}">
                <a16:creationId xmlns:a16="http://schemas.microsoft.com/office/drawing/2014/main" id="{E7181ADE-76BC-4C88-87A1-3A59E56CFD7E}"/>
              </a:ext>
            </a:extLst>
          </p:cNvPr>
          <p:cNvSpPr txBox="1"/>
          <p:nvPr/>
        </p:nvSpPr>
        <p:spPr>
          <a:xfrm>
            <a:off x="5558589" y="4697831"/>
            <a:ext cx="6456563" cy="646331"/>
          </a:xfrm>
          <a:prstGeom prst="rect">
            <a:avLst/>
          </a:prstGeom>
          <a:noFill/>
        </p:spPr>
        <p:txBody>
          <a:bodyPr wrap="square">
            <a:spAutoFit/>
          </a:bodyPr>
          <a:lstStyle/>
          <a:p>
            <a:r>
              <a:rPr lang="en-US" sz="1800" b="1" dirty="0">
                <a:solidFill>
                  <a:schemeClr val="tx1"/>
                </a:solidFill>
              </a:rPr>
              <a:t>With 802.11ax trigger-based Multi-User UL transmissions, the same amount of data will take approximately 758 µs.</a:t>
            </a:r>
          </a:p>
        </p:txBody>
      </p:sp>
      <p:sp>
        <p:nvSpPr>
          <p:cNvPr id="15" name="Date Placeholder 14">
            <a:extLst>
              <a:ext uri="{FF2B5EF4-FFF2-40B4-BE49-F238E27FC236}">
                <a16:creationId xmlns:a16="http://schemas.microsoft.com/office/drawing/2014/main" id="{3B111039-5BFD-4E5A-9C32-A58266423D92}"/>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304709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E79F72-A9ED-4D78-960C-B7F804A7066C}"/>
              </a:ext>
            </a:extLst>
          </p:cNvPr>
          <p:cNvSpPr/>
          <p:nvPr/>
        </p:nvSpPr>
        <p:spPr bwMode="auto">
          <a:xfrm>
            <a:off x="4941643" y="3745691"/>
            <a:ext cx="2464806" cy="1828155"/>
          </a:xfrm>
          <a:prstGeom prst="roundRect">
            <a:avLst>
              <a:gd name="adj" fmla="val 8704"/>
            </a:avLst>
          </a:prstGeom>
          <a:solidFill>
            <a:srgbClr val="EBF2D9"/>
          </a:solidFill>
          <a:ln w="12700" cap="flat" cmpd="sng" algn="ctr">
            <a:solidFill>
              <a:schemeClr val="tx1"/>
            </a:solidFill>
            <a:prstDash val="solid"/>
            <a:round/>
            <a:headEnd type="none" w="med" len="med"/>
            <a:tailEnd type="none" w="med" len="med"/>
          </a:ln>
          <a:effectLst/>
        </p:spPr>
        <p:txBody>
          <a:bodyPr vert="horz" wrap="none" lIns="40500" tIns="25718" rIns="40500" bIns="25718" numCol="1" rtlCol="0" anchor="t" anchorCtr="0" compatLnSpc="1">
            <a:prstTxWarp prst="textNoShape">
              <a:avLst/>
            </a:prstTxWarp>
          </a:bodyPr>
          <a:lstStyle/>
          <a:p>
            <a:pPr algn="ctr" defTabSz="514350" fontAlgn="base">
              <a:spcBef>
                <a:spcPct val="50000"/>
              </a:spcBef>
              <a:spcAft>
                <a:spcPct val="0"/>
              </a:spcAft>
            </a:pPr>
            <a:br>
              <a:rPr lang="en-US" sz="1575" b="1">
                <a:solidFill>
                  <a:srgbClr val="58585A">
                    <a:lumMod val="75000"/>
                  </a:srgbClr>
                </a:solidFill>
              </a:rPr>
            </a:br>
            <a:endParaRPr lang="en-US" sz="1575">
              <a:solidFill>
                <a:srgbClr val="58585A">
                  <a:lumMod val="75000"/>
                </a:srgbClr>
              </a:solidFill>
            </a:endParaRPr>
          </a:p>
        </p:txBody>
      </p:sp>
      <p:sp>
        <p:nvSpPr>
          <p:cNvPr id="4" name="Oval 3">
            <a:extLst>
              <a:ext uri="{FF2B5EF4-FFF2-40B4-BE49-F238E27FC236}">
                <a16:creationId xmlns:a16="http://schemas.microsoft.com/office/drawing/2014/main" id="{177D2551-9833-456A-A29B-BB52BA678DF3}"/>
              </a:ext>
            </a:extLst>
          </p:cNvPr>
          <p:cNvSpPr/>
          <p:nvPr/>
        </p:nvSpPr>
        <p:spPr bwMode="auto">
          <a:xfrm>
            <a:off x="5032053" y="4784984"/>
            <a:ext cx="1236693"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050" b="1">
                <a:solidFill>
                  <a:schemeClr val="bg1"/>
                </a:solidFill>
              </a:rPr>
              <a:t>Bounded Latency</a:t>
            </a:r>
          </a:p>
        </p:txBody>
      </p:sp>
      <p:sp>
        <p:nvSpPr>
          <p:cNvPr id="5" name="Oval 4">
            <a:extLst>
              <a:ext uri="{FF2B5EF4-FFF2-40B4-BE49-F238E27FC236}">
                <a16:creationId xmlns:a16="http://schemas.microsoft.com/office/drawing/2014/main" id="{CB7E9133-69EA-419A-A001-760DB5E7B4EE}"/>
              </a:ext>
            </a:extLst>
          </p:cNvPr>
          <p:cNvSpPr/>
          <p:nvPr/>
        </p:nvSpPr>
        <p:spPr bwMode="auto">
          <a:xfrm>
            <a:off x="5967779" y="4492353"/>
            <a:ext cx="1254740"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100" b="1">
                <a:solidFill>
                  <a:schemeClr val="bg1"/>
                </a:solidFill>
              </a:rPr>
              <a:t>Reliability</a:t>
            </a:r>
          </a:p>
        </p:txBody>
      </p:sp>
      <p:sp>
        <p:nvSpPr>
          <p:cNvPr id="6" name="Oval 5">
            <a:extLst>
              <a:ext uri="{FF2B5EF4-FFF2-40B4-BE49-F238E27FC236}">
                <a16:creationId xmlns:a16="http://schemas.microsoft.com/office/drawing/2014/main" id="{0ADD5ABA-85C2-40B7-868A-FEA0CB7ABC6B}"/>
              </a:ext>
            </a:extLst>
          </p:cNvPr>
          <p:cNvSpPr/>
          <p:nvPr/>
        </p:nvSpPr>
        <p:spPr bwMode="auto">
          <a:xfrm>
            <a:off x="5067658" y="4156374"/>
            <a:ext cx="1342527"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100" b="1" dirty="0">
                <a:solidFill>
                  <a:schemeClr val="bg1"/>
                </a:solidFill>
              </a:rPr>
              <a:t>Synchronization</a:t>
            </a:r>
          </a:p>
        </p:txBody>
      </p:sp>
      <p:sp>
        <p:nvSpPr>
          <p:cNvPr id="7" name="Oval 6">
            <a:extLst>
              <a:ext uri="{FF2B5EF4-FFF2-40B4-BE49-F238E27FC236}">
                <a16:creationId xmlns:a16="http://schemas.microsoft.com/office/drawing/2014/main" id="{315FFB30-2707-48CA-9AD1-2EAB501D70BC}"/>
              </a:ext>
            </a:extLst>
          </p:cNvPr>
          <p:cNvSpPr/>
          <p:nvPr/>
        </p:nvSpPr>
        <p:spPr bwMode="auto">
          <a:xfrm>
            <a:off x="5788190" y="5141602"/>
            <a:ext cx="1434329"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200" b="1">
                <a:solidFill>
                  <a:schemeClr val="bg1"/>
                </a:solidFill>
              </a:rPr>
              <a:t>Resource </a:t>
            </a:r>
            <a:r>
              <a:rPr lang="en-US" sz="1200" b="1" err="1">
                <a:solidFill>
                  <a:schemeClr val="bg1"/>
                </a:solidFill>
              </a:rPr>
              <a:t>Mgmt</a:t>
            </a:r>
            <a:endParaRPr lang="en-US" sz="1200" b="1">
              <a:solidFill>
                <a:schemeClr val="bg1"/>
              </a:solidFill>
            </a:endParaRPr>
          </a:p>
        </p:txBody>
      </p:sp>
      <p:sp>
        <p:nvSpPr>
          <p:cNvPr id="8" name="Rectangle 7">
            <a:extLst>
              <a:ext uri="{FF2B5EF4-FFF2-40B4-BE49-F238E27FC236}">
                <a16:creationId xmlns:a16="http://schemas.microsoft.com/office/drawing/2014/main" id="{1AAF6DE0-099A-4ACB-A6A7-6FF2ED519A00}"/>
              </a:ext>
            </a:extLst>
          </p:cNvPr>
          <p:cNvSpPr/>
          <p:nvPr/>
        </p:nvSpPr>
        <p:spPr>
          <a:xfrm>
            <a:off x="5349969" y="3784762"/>
            <a:ext cx="1877779" cy="300082"/>
          </a:xfrm>
          <a:prstGeom prst="rect">
            <a:avLst/>
          </a:prstGeom>
        </p:spPr>
        <p:txBody>
          <a:bodyPr wrap="square">
            <a:spAutoFit/>
          </a:bodyPr>
          <a:lstStyle/>
          <a:p>
            <a:pPr algn="ctr" defTabSz="514350" fontAlgn="base">
              <a:spcBef>
                <a:spcPct val="50000"/>
              </a:spcBef>
              <a:spcAft>
                <a:spcPct val="0"/>
              </a:spcAft>
            </a:pPr>
            <a:r>
              <a:rPr lang="en-US" sz="1350" b="1" u="sng">
                <a:solidFill>
                  <a:schemeClr val="tx2"/>
                </a:solidFill>
              </a:rPr>
              <a:t>TSN toolbox</a:t>
            </a:r>
          </a:p>
        </p:txBody>
      </p:sp>
      <p:sp>
        <p:nvSpPr>
          <p:cNvPr id="9" name="TextBox 8">
            <a:extLst>
              <a:ext uri="{FF2B5EF4-FFF2-40B4-BE49-F238E27FC236}">
                <a16:creationId xmlns:a16="http://schemas.microsoft.com/office/drawing/2014/main" id="{59C57CFE-81D2-4160-B28F-4B527057372D}"/>
              </a:ext>
            </a:extLst>
          </p:cNvPr>
          <p:cNvSpPr txBox="1"/>
          <p:nvPr/>
        </p:nvSpPr>
        <p:spPr>
          <a:xfrm>
            <a:off x="3334530" y="3769801"/>
            <a:ext cx="1397282" cy="769441"/>
          </a:xfrm>
          <a:prstGeom prst="rect">
            <a:avLst/>
          </a:prstGeom>
          <a:noFill/>
        </p:spPr>
        <p:txBody>
          <a:bodyPr wrap="square" rtlCol="0">
            <a:spAutoFit/>
          </a:bodyPr>
          <a:lstStyle/>
          <a:p>
            <a:r>
              <a:rPr lang="en-US" sz="1100" dirty="0">
                <a:solidFill>
                  <a:schemeClr val="tx2"/>
                </a:solidFill>
                <a:cs typeface="Neo Sans Intel"/>
              </a:rPr>
              <a:t>Time synchronization (802.1AS profile of IEEE 1588)</a:t>
            </a:r>
          </a:p>
        </p:txBody>
      </p:sp>
      <p:sp>
        <p:nvSpPr>
          <p:cNvPr id="10" name="TextBox 9">
            <a:extLst>
              <a:ext uri="{FF2B5EF4-FFF2-40B4-BE49-F238E27FC236}">
                <a16:creationId xmlns:a16="http://schemas.microsoft.com/office/drawing/2014/main" id="{B57ECC3E-3C98-4886-B9F7-E6C1C863ABE9}"/>
              </a:ext>
            </a:extLst>
          </p:cNvPr>
          <p:cNvSpPr txBox="1"/>
          <p:nvPr/>
        </p:nvSpPr>
        <p:spPr>
          <a:xfrm>
            <a:off x="3189374" y="4806031"/>
            <a:ext cx="1505160" cy="923330"/>
          </a:xfrm>
          <a:prstGeom prst="rect">
            <a:avLst/>
          </a:prstGeom>
          <a:noFill/>
        </p:spPr>
        <p:txBody>
          <a:bodyPr wrap="square" rtlCol="0">
            <a:spAutoFit/>
          </a:bodyPr>
          <a:lstStyle/>
          <a:p>
            <a:pPr>
              <a:spcBef>
                <a:spcPts val="600"/>
              </a:spcBef>
            </a:pPr>
            <a:r>
              <a:rPr lang="en-US" sz="1100" dirty="0">
                <a:solidFill>
                  <a:schemeClr val="tx2"/>
                </a:solidFill>
                <a:cs typeface="Neo Sans Intel"/>
              </a:rPr>
              <a:t>Time-aware scheduling (802.1Qbv)</a:t>
            </a:r>
          </a:p>
          <a:p>
            <a:pPr>
              <a:spcBef>
                <a:spcPts val="600"/>
              </a:spcBef>
            </a:pPr>
            <a:r>
              <a:rPr lang="en-US" sz="1100" dirty="0">
                <a:solidFill>
                  <a:schemeClr val="tx2"/>
                </a:solidFill>
                <a:cs typeface="Neo Sans Intel"/>
              </a:rPr>
              <a:t>…</a:t>
            </a:r>
          </a:p>
          <a:p>
            <a:pPr>
              <a:spcBef>
                <a:spcPts val="600"/>
              </a:spcBef>
            </a:pPr>
            <a:endParaRPr lang="en-US" sz="1100" dirty="0">
              <a:solidFill>
                <a:schemeClr val="tx2"/>
              </a:solidFill>
              <a:cs typeface="Neo Sans Intel"/>
            </a:endParaRPr>
          </a:p>
        </p:txBody>
      </p:sp>
      <p:sp>
        <p:nvSpPr>
          <p:cNvPr id="11" name="TextBox 10">
            <a:extLst>
              <a:ext uri="{FF2B5EF4-FFF2-40B4-BE49-F238E27FC236}">
                <a16:creationId xmlns:a16="http://schemas.microsoft.com/office/drawing/2014/main" id="{5B25B72F-4B8C-48C4-9D4A-15E1D037967B}"/>
              </a:ext>
            </a:extLst>
          </p:cNvPr>
          <p:cNvSpPr txBox="1"/>
          <p:nvPr/>
        </p:nvSpPr>
        <p:spPr>
          <a:xfrm>
            <a:off x="7511623" y="3771159"/>
            <a:ext cx="1253029" cy="1092607"/>
          </a:xfrm>
          <a:prstGeom prst="rect">
            <a:avLst/>
          </a:prstGeom>
          <a:noFill/>
        </p:spPr>
        <p:txBody>
          <a:bodyPr wrap="square" rtlCol="0">
            <a:spAutoFit/>
          </a:bodyPr>
          <a:lstStyle/>
          <a:p>
            <a:pPr>
              <a:spcBef>
                <a:spcPts val="600"/>
              </a:spcBef>
            </a:pPr>
            <a:r>
              <a:rPr lang="en-US" sz="1100" dirty="0">
                <a:solidFill>
                  <a:schemeClr val="tx2"/>
                </a:solidFill>
                <a:cs typeface="Neo Sans Intel"/>
              </a:rPr>
              <a:t>Redundancy (802.1CB)</a:t>
            </a:r>
          </a:p>
          <a:p>
            <a:pPr>
              <a:spcBef>
                <a:spcPts val="600"/>
              </a:spcBef>
            </a:pPr>
            <a:r>
              <a:rPr lang="en-US" sz="1100" dirty="0">
                <a:solidFill>
                  <a:schemeClr val="tx2"/>
                </a:solidFill>
                <a:cs typeface="Neo Sans Intel"/>
              </a:rPr>
              <a:t>Redundant time (802.1AS-Rev)</a:t>
            </a:r>
          </a:p>
          <a:p>
            <a:pPr>
              <a:spcBef>
                <a:spcPts val="600"/>
              </a:spcBef>
            </a:pPr>
            <a:r>
              <a:rPr lang="en-US" sz="1100" dirty="0">
                <a:solidFill>
                  <a:schemeClr val="tx2"/>
                </a:solidFill>
                <a:cs typeface="Neo Sans Intel"/>
              </a:rPr>
              <a:t>…</a:t>
            </a:r>
          </a:p>
        </p:txBody>
      </p:sp>
      <p:sp>
        <p:nvSpPr>
          <p:cNvPr id="12" name="TextBox 11">
            <a:extLst>
              <a:ext uri="{FF2B5EF4-FFF2-40B4-BE49-F238E27FC236}">
                <a16:creationId xmlns:a16="http://schemas.microsoft.com/office/drawing/2014/main" id="{975A91BD-BC87-45D4-A159-E36BB34435E0}"/>
              </a:ext>
            </a:extLst>
          </p:cNvPr>
          <p:cNvSpPr txBox="1"/>
          <p:nvPr/>
        </p:nvSpPr>
        <p:spPr>
          <a:xfrm>
            <a:off x="7563640" y="4882061"/>
            <a:ext cx="1253029" cy="1092607"/>
          </a:xfrm>
          <a:prstGeom prst="rect">
            <a:avLst/>
          </a:prstGeom>
          <a:noFill/>
        </p:spPr>
        <p:txBody>
          <a:bodyPr wrap="square" rtlCol="0">
            <a:spAutoFit/>
          </a:bodyPr>
          <a:lstStyle/>
          <a:p>
            <a:pPr>
              <a:spcBef>
                <a:spcPts val="600"/>
              </a:spcBef>
            </a:pPr>
            <a:r>
              <a:rPr lang="en-US" sz="1100" dirty="0">
                <a:solidFill>
                  <a:schemeClr val="tx2"/>
                </a:solidFill>
                <a:cs typeface="Neo Sans Intel"/>
              </a:rPr>
              <a:t>TSN Config (802.1Qcc)</a:t>
            </a:r>
          </a:p>
          <a:p>
            <a:pPr>
              <a:spcBef>
                <a:spcPts val="600"/>
              </a:spcBef>
            </a:pPr>
            <a:r>
              <a:rPr lang="en-US" sz="1100" dirty="0">
                <a:solidFill>
                  <a:schemeClr val="tx2"/>
                </a:solidFill>
                <a:cs typeface="Neo Sans Intel"/>
              </a:rPr>
              <a:t>Stream reservation (802.1Qat)</a:t>
            </a:r>
          </a:p>
          <a:p>
            <a:pPr>
              <a:spcBef>
                <a:spcPts val="600"/>
              </a:spcBef>
            </a:pPr>
            <a:r>
              <a:rPr lang="en-US" sz="1100" dirty="0">
                <a:solidFill>
                  <a:schemeClr val="tx2"/>
                </a:solidFill>
                <a:cs typeface="Neo Sans Intel"/>
              </a:rPr>
              <a:t>…</a:t>
            </a:r>
          </a:p>
        </p:txBody>
      </p:sp>
      <p:cxnSp>
        <p:nvCxnSpPr>
          <p:cNvPr id="13" name="Straight Connector 12">
            <a:extLst>
              <a:ext uri="{FF2B5EF4-FFF2-40B4-BE49-F238E27FC236}">
                <a16:creationId xmlns:a16="http://schemas.microsoft.com/office/drawing/2014/main" id="{82D23829-BCD3-4854-A2A3-97DAEEEBCC74}"/>
              </a:ext>
            </a:extLst>
          </p:cNvPr>
          <p:cNvCxnSpPr/>
          <p:nvPr/>
        </p:nvCxnSpPr>
        <p:spPr>
          <a:xfrm>
            <a:off x="4741152" y="3910022"/>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04EB9E7D-02C8-4142-A17D-F94D4A502659}"/>
              </a:ext>
            </a:extLst>
          </p:cNvPr>
          <p:cNvCxnSpPr>
            <a:endCxn id="6" idx="2"/>
          </p:cNvCxnSpPr>
          <p:nvPr/>
        </p:nvCxnSpPr>
        <p:spPr>
          <a:xfrm>
            <a:off x="4741152" y="4156374"/>
            <a:ext cx="326506" cy="185707"/>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FC4C72-8F81-46B3-88D8-C0311769FCD5}"/>
              </a:ext>
            </a:extLst>
          </p:cNvPr>
          <p:cNvCxnSpPr/>
          <p:nvPr/>
        </p:nvCxnSpPr>
        <p:spPr>
          <a:xfrm>
            <a:off x="4759237" y="4869653"/>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955FD4A3-99C8-42D4-8810-51535C542947}"/>
              </a:ext>
            </a:extLst>
          </p:cNvPr>
          <p:cNvCxnSpPr>
            <a:cxnSpLocks/>
          </p:cNvCxnSpPr>
          <p:nvPr/>
        </p:nvCxnSpPr>
        <p:spPr>
          <a:xfrm flipV="1">
            <a:off x="4759237" y="5053063"/>
            <a:ext cx="326507" cy="74456"/>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13D112-1786-4AD9-9DE2-FF793564ADC2}"/>
              </a:ext>
            </a:extLst>
          </p:cNvPr>
          <p:cNvCxnSpPr/>
          <p:nvPr/>
        </p:nvCxnSpPr>
        <p:spPr>
          <a:xfrm>
            <a:off x="7502282" y="4156374"/>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133ED196-7471-4904-9D06-0CA98928431D}"/>
              </a:ext>
            </a:extLst>
          </p:cNvPr>
          <p:cNvCxnSpPr>
            <a:cxnSpLocks/>
            <a:stCxn id="11" idx="1"/>
            <a:endCxn id="5" idx="6"/>
          </p:cNvCxnSpPr>
          <p:nvPr/>
        </p:nvCxnSpPr>
        <p:spPr>
          <a:xfrm rot="10800000" flipV="1">
            <a:off x="7222519" y="4317462"/>
            <a:ext cx="289104" cy="360597"/>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E885F7B-79F4-4303-A3E0-FA53A1BB8FDA}"/>
              </a:ext>
            </a:extLst>
          </p:cNvPr>
          <p:cNvCxnSpPr>
            <a:cxnSpLocks/>
          </p:cNvCxnSpPr>
          <p:nvPr/>
        </p:nvCxnSpPr>
        <p:spPr>
          <a:xfrm flipH="1" flipV="1">
            <a:off x="7515217" y="4945021"/>
            <a:ext cx="1" cy="39316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74836DA4-4E2A-4D62-A4F9-79DD36418B0F}"/>
              </a:ext>
            </a:extLst>
          </p:cNvPr>
          <p:cNvCxnSpPr>
            <a:cxnSpLocks/>
            <a:endCxn id="7" idx="6"/>
          </p:cNvCxnSpPr>
          <p:nvPr/>
        </p:nvCxnSpPr>
        <p:spPr>
          <a:xfrm rot="10800000" flipV="1">
            <a:off x="7222519" y="5053063"/>
            <a:ext cx="274340" cy="274246"/>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A69AF69-A71F-430C-8B09-ADCBBE64B1F1}"/>
              </a:ext>
            </a:extLst>
          </p:cNvPr>
          <p:cNvSpPr txBox="1"/>
          <p:nvPr/>
        </p:nvSpPr>
        <p:spPr>
          <a:xfrm>
            <a:off x="2637947" y="4486914"/>
            <a:ext cx="2155365" cy="261610"/>
          </a:xfrm>
          <a:prstGeom prst="rect">
            <a:avLst/>
          </a:prstGeom>
          <a:noFill/>
        </p:spPr>
        <p:txBody>
          <a:bodyPr wrap="square" rtlCol="0">
            <a:spAutoFit/>
          </a:bodyPr>
          <a:lstStyle/>
          <a:p>
            <a:r>
              <a:rPr lang="en-US" sz="1100" b="1" dirty="0">
                <a:solidFill>
                  <a:schemeClr val="tx1"/>
                </a:solidFill>
              </a:rPr>
              <a:t>802.1AS over 802.11 TM, FTM</a:t>
            </a:r>
          </a:p>
        </p:txBody>
      </p:sp>
      <p:sp>
        <p:nvSpPr>
          <p:cNvPr id="22" name="TextBox 21">
            <a:extLst>
              <a:ext uri="{FF2B5EF4-FFF2-40B4-BE49-F238E27FC236}">
                <a16:creationId xmlns:a16="http://schemas.microsoft.com/office/drawing/2014/main" id="{F198712F-51AF-4AA8-81D9-EFD33501718A}"/>
              </a:ext>
            </a:extLst>
          </p:cNvPr>
          <p:cNvSpPr txBox="1"/>
          <p:nvPr/>
        </p:nvSpPr>
        <p:spPr>
          <a:xfrm>
            <a:off x="7511623" y="5895200"/>
            <a:ext cx="2233077" cy="276999"/>
          </a:xfrm>
          <a:prstGeom prst="rect">
            <a:avLst/>
          </a:prstGeom>
          <a:noFill/>
        </p:spPr>
        <p:txBody>
          <a:bodyPr wrap="square" rtlCol="0">
            <a:spAutoFit/>
          </a:bodyPr>
          <a:lstStyle/>
          <a:p>
            <a:r>
              <a:rPr lang="en-US" sz="1200" b="1" dirty="0">
                <a:solidFill>
                  <a:schemeClr val="tx1"/>
                </a:solidFill>
              </a:rPr>
              <a:t>802.1Q bridging (802.11ak)</a:t>
            </a:r>
          </a:p>
        </p:txBody>
      </p:sp>
      <p:sp>
        <p:nvSpPr>
          <p:cNvPr id="23" name="TextBox 22">
            <a:extLst>
              <a:ext uri="{FF2B5EF4-FFF2-40B4-BE49-F238E27FC236}">
                <a16:creationId xmlns:a16="http://schemas.microsoft.com/office/drawing/2014/main" id="{94027600-2DAD-4583-9017-E3FBEBBFAF7F}"/>
              </a:ext>
            </a:extLst>
          </p:cNvPr>
          <p:cNvSpPr txBox="1"/>
          <p:nvPr/>
        </p:nvSpPr>
        <p:spPr>
          <a:xfrm>
            <a:off x="7798767" y="4599317"/>
            <a:ext cx="2233077" cy="276999"/>
          </a:xfrm>
          <a:prstGeom prst="rect">
            <a:avLst/>
          </a:prstGeom>
          <a:noFill/>
        </p:spPr>
        <p:txBody>
          <a:bodyPr wrap="square" rtlCol="0">
            <a:spAutoFit/>
          </a:bodyPr>
          <a:lstStyle/>
          <a:p>
            <a:r>
              <a:rPr lang="en-US" sz="1200" b="1" dirty="0">
                <a:solidFill>
                  <a:schemeClr val="tx1"/>
                </a:solidFill>
              </a:rPr>
              <a:t>802.11be Multi-link Operation</a:t>
            </a:r>
          </a:p>
        </p:txBody>
      </p:sp>
      <p:sp>
        <p:nvSpPr>
          <p:cNvPr id="24" name="TextBox 23">
            <a:extLst>
              <a:ext uri="{FF2B5EF4-FFF2-40B4-BE49-F238E27FC236}">
                <a16:creationId xmlns:a16="http://schemas.microsoft.com/office/drawing/2014/main" id="{C1993FEF-D3EC-434A-B465-C152A99B0BFE}"/>
              </a:ext>
            </a:extLst>
          </p:cNvPr>
          <p:cNvSpPr txBox="1"/>
          <p:nvPr/>
        </p:nvSpPr>
        <p:spPr>
          <a:xfrm>
            <a:off x="2909343" y="5472132"/>
            <a:ext cx="2375849" cy="646331"/>
          </a:xfrm>
          <a:prstGeom prst="rect">
            <a:avLst/>
          </a:prstGeom>
          <a:noFill/>
        </p:spPr>
        <p:txBody>
          <a:bodyPr wrap="square" rtlCol="0">
            <a:spAutoFit/>
          </a:bodyPr>
          <a:lstStyle/>
          <a:p>
            <a:r>
              <a:rPr lang="en-US" sz="1200" b="1" dirty="0">
                <a:solidFill>
                  <a:schemeClr val="tx1"/>
                </a:solidFill>
              </a:rPr>
              <a:t>Scheduling (802.11ax)</a:t>
            </a:r>
          </a:p>
          <a:p>
            <a:r>
              <a:rPr lang="en-US" sz="1200" b="1" dirty="0">
                <a:solidFill>
                  <a:schemeClr val="tx1"/>
                </a:solidFill>
              </a:rPr>
              <a:t>Low latency Enhancements (802.11be)</a:t>
            </a:r>
          </a:p>
        </p:txBody>
      </p:sp>
      <p:sp>
        <p:nvSpPr>
          <p:cNvPr id="25" name="TextBox 24">
            <a:extLst>
              <a:ext uri="{FF2B5EF4-FFF2-40B4-BE49-F238E27FC236}">
                <a16:creationId xmlns:a16="http://schemas.microsoft.com/office/drawing/2014/main" id="{5CB27BB5-12D4-4561-8035-81B7F7D62242}"/>
              </a:ext>
            </a:extLst>
          </p:cNvPr>
          <p:cNvSpPr txBox="1"/>
          <p:nvPr/>
        </p:nvSpPr>
        <p:spPr>
          <a:xfrm>
            <a:off x="471309" y="2807806"/>
            <a:ext cx="11365820" cy="400110"/>
          </a:xfrm>
          <a:prstGeom prst="rect">
            <a:avLst/>
          </a:prstGeom>
          <a:noFill/>
        </p:spPr>
        <p:txBody>
          <a:bodyPr wrap="square" rtlCol="0">
            <a:spAutoFit/>
          </a:bodyPr>
          <a:lstStyle/>
          <a:p>
            <a:pPr algn="ctr"/>
            <a:r>
              <a:rPr lang="en-US" sz="2000" dirty="0">
                <a:solidFill>
                  <a:schemeClr val="tx1"/>
                </a:solidFill>
              </a:rPr>
              <a:t>Example TSN tools (not a complete list) enabled by 802.11 and relevant 802.11 capabilities</a:t>
            </a:r>
          </a:p>
        </p:txBody>
      </p:sp>
      <p:sp>
        <p:nvSpPr>
          <p:cNvPr id="27" name="Title 26">
            <a:extLst>
              <a:ext uri="{FF2B5EF4-FFF2-40B4-BE49-F238E27FC236}">
                <a16:creationId xmlns:a16="http://schemas.microsoft.com/office/drawing/2014/main" id="{95EE4709-63BC-4099-B983-4FDA74216B14}"/>
              </a:ext>
            </a:extLst>
          </p:cNvPr>
          <p:cNvSpPr>
            <a:spLocks noGrp="1"/>
          </p:cNvSpPr>
          <p:nvPr>
            <p:ph type="title"/>
          </p:nvPr>
        </p:nvSpPr>
        <p:spPr/>
        <p:txBody>
          <a:bodyPr/>
          <a:lstStyle/>
          <a:p>
            <a:r>
              <a:rPr lang="en-US" dirty="0"/>
              <a:t>TSN “toolbox” and 802.11 (Wi-Fi) support</a:t>
            </a:r>
          </a:p>
        </p:txBody>
      </p:sp>
      <p:sp>
        <p:nvSpPr>
          <p:cNvPr id="28" name="TextBox 27">
            <a:extLst>
              <a:ext uri="{FF2B5EF4-FFF2-40B4-BE49-F238E27FC236}">
                <a16:creationId xmlns:a16="http://schemas.microsoft.com/office/drawing/2014/main" id="{714976F4-0D0B-4E47-8C35-65E7CF12FD6F}"/>
              </a:ext>
            </a:extLst>
          </p:cNvPr>
          <p:cNvSpPr txBox="1"/>
          <p:nvPr/>
        </p:nvSpPr>
        <p:spPr>
          <a:xfrm>
            <a:off x="786764" y="1896214"/>
            <a:ext cx="10024226" cy="646331"/>
          </a:xfrm>
          <a:prstGeom prst="rect">
            <a:avLst/>
          </a:prstGeom>
          <a:noFill/>
        </p:spPr>
        <p:txBody>
          <a:bodyPr wrap="square">
            <a:spAutoFit/>
          </a:bodyPr>
          <a:lstStyle/>
          <a:p>
            <a:r>
              <a:rPr lang="en-US" sz="1800" dirty="0">
                <a:solidFill>
                  <a:schemeClr val="tx1"/>
                </a:solidFill>
              </a:rPr>
              <a:t>Time-Sensitive Networking (TSN) = deterministic data delivery with bounded latency without loss due to congestion or errors. </a:t>
            </a:r>
            <a:r>
              <a:rPr lang="en-US" sz="1800" dirty="0">
                <a:solidFill>
                  <a:schemeClr val="tx1"/>
                </a:solidFill>
                <a:sym typeface="Helvetica Neue"/>
              </a:rPr>
              <a:t>Standards defined by the IEEE 802.1 TSN Task Group.</a:t>
            </a:r>
            <a:endParaRPr lang="en-US" sz="1800" dirty="0">
              <a:solidFill>
                <a:schemeClr val="tx1"/>
              </a:solidFill>
            </a:endParaRPr>
          </a:p>
        </p:txBody>
      </p:sp>
      <p:sp>
        <p:nvSpPr>
          <p:cNvPr id="26" name="Date Placeholder 25">
            <a:extLst>
              <a:ext uri="{FF2B5EF4-FFF2-40B4-BE49-F238E27FC236}">
                <a16:creationId xmlns:a16="http://schemas.microsoft.com/office/drawing/2014/main" id="{8165A765-575E-4ABE-A068-D697B8D465E9}"/>
              </a:ext>
            </a:extLst>
          </p:cNvPr>
          <p:cNvSpPr>
            <a:spLocks noGrp="1"/>
          </p:cNvSpPr>
          <p:nvPr>
            <p:ph type="dt" idx="10"/>
          </p:nvPr>
        </p:nvSpPr>
        <p:spPr/>
        <p:txBody>
          <a:bodyPr/>
          <a:lstStyle/>
          <a:p>
            <a:r>
              <a:rPr lang="en-US"/>
              <a:t>January 2022</a:t>
            </a:r>
            <a:endParaRPr lang="en-GB"/>
          </a:p>
        </p:txBody>
      </p:sp>
      <p:sp>
        <p:nvSpPr>
          <p:cNvPr id="29" name="Footer Placeholder 28">
            <a:extLst>
              <a:ext uri="{FF2B5EF4-FFF2-40B4-BE49-F238E27FC236}">
                <a16:creationId xmlns:a16="http://schemas.microsoft.com/office/drawing/2014/main" id="{FDA13AC7-5F2E-48A3-977B-D7A7DAAB2EB5}"/>
              </a:ext>
            </a:extLst>
          </p:cNvPr>
          <p:cNvSpPr>
            <a:spLocks noGrp="1"/>
          </p:cNvSpPr>
          <p:nvPr>
            <p:ph type="ftr" idx="11"/>
          </p:nvPr>
        </p:nvSpPr>
        <p:spPr/>
        <p:txBody>
          <a:bodyPr/>
          <a:lstStyle/>
          <a:p>
            <a:r>
              <a:rPr lang="en-GB" dirty="0"/>
              <a:t>Dave Cavalcanti, Intel Corporation</a:t>
            </a:r>
          </a:p>
        </p:txBody>
      </p:sp>
      <p:sp>
        <p:nvSpPr>
          <p:cNvPr id="30" name="Slide Number Placeholder 29">
            <a:extLst>
              <a:ext uri="{FF2B5EF4-FFF2-40B4-BE49-F238E27FC236}">
                <a16:creationId xmlns:a16="http://schemas.microsoft.com/office/drawing/2014/main" id="{73CB1F2E-E7DB-4F50-B435-29DB5490DBBD}"/>
              </a:ext>
            </a:extLst>
          </p:cNvPr>
          <p:cNvSpPr>
            <a:spLocks noGrp="1"/>
          </p:cNvSpPr>
          <p:nvPr>
            <p:ph type="sldNum" idx="12"/>
          </p:nvPr>
        </p:nvSpPr>
        <p:spPr/>
        <p:txBody>
          <a:bodyPr/>
          <a:lstStyle/>
          <a:p>
            <a:r>
              <a:rPr lang="en-GB"/>
              <a:t>Slide </a:t>
            </a:r>
            <a:fld id="{06B781AF-4CCF-49B0-A572-DE54FBE5D942}" type="slidenum">
              <a:rPr lang="en-GB" smtClean="0"/>
              <a:pPr/>
              <a:t>14</a:t>
            </a:fld>
            <a:endParaRPr lang="en-GB"/>
          </a:p>
        </p:txBody>
      </p:sp>
    </p:spTree>
    <p:extLst>
      <p:ext uri="{BB962C8B-B14F-4D97-AF65-F5344CB8AC3E}">
        <p14:creationId xmlns:p14="http://schemas.microsoft.com/office/powerpoint/2010/main" val="359107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9515-4025-46E3-84FA-D99ED79B2290}"/>
              </a:ext>
            </a:extLst>
          </p:cNvPr>
          <p:cNvSpPr>
            <a:spLocks noGrp="1"/>
          </p:cNvSpPr>
          <p:nvPr>
            <p:ph type="title"/>
          </p:nvPr>
        </p:nvSpPr>
        <p:spPr/>
        <p:txBody>
          <a:bodyPr>
            <a:noAutofit/>
          </a:bodyPr>
          <a:lstStyle/>
          <a:p>
            <a:r>
              <a:rPr lang="en-US" sz="3600" dirty="0">
                <a:solidFill>
                  <a:schemeClr val="tx1"/>
                </a:solidFill>
              </a:rPr>
              <a:t>Time Synchronization (802.1AS) &amp; Time-Aware Shaping (802.1Qbv) over 802.11</a:t>
            </a:r>
          </a:p>
        </p:txBody>
      </p:sp>
      <p:sp>
        <p:nvSpPr>
          <p:cNvPr id="28" name="TextBox 27">
            <a:extLst>
              <a:ext uri="{FF2B5EF4-FFF2-40B4-BE49-F238E27FC236}">
                <a16:creationId xmlns:a16="http://schemas.microsoft.com/office/drawing/2014/main" id="{A225DEA1-BD16-4F28-80DB-0E5BFC49B7C5}"/>
              </a:ext>
            </a:extLst>
          </p:cNvPr>
          <p:cNvSpPr txBox="1"/>
          <p:nvPr/>
        </p:nvSpPr>
        <p:spPr>
          <a:xfrm>
            <a:off x="349075" y="1833226"/>
            <a:ext cx="57689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2"/>
                </a:solidFill>
                <a:effectLst/>
                <a:uFillTx/>
                <a:latin typeface="+mn-lt"/>
                <a:ea typeface="+mn-ea"/>
                <a:cs typeface="+mn-cs"/>
                <a:sym typeface="Helvetica Neue"/>
              </a:rPr>
              <a:t>802.1AS synchronization across wired-wireless TSN</a:t>
            </a:r>
          </a:p>
        </p:txBody>
      </p:sp>
      <p:sp>
        <p:nvSpPr>
          <p:cNvPr id="31" name="Rectangle 30">
            <a:extLst>
              <a:ext uri="{FF2B5EF4-FFF2-40B4-BE49-F238E27FC236}">
                <a16:creationId xmlns:a16="http://schemas.microsoft.com/office/drawing/2014/main" id="{FB5CD40C-FC7E-4756-B301-74798D6201C8}"/>
              </a:ext>
            </a:extLst>
          </p:cNvPr>
          <p:cNvSpPr/>
          <p:nvPr/>
        </p:nvSpPr>
        <p:spPr>
          <a:xfrm>
            <a:off x="405783" y="5752155"/>
            <a:ext cx="5777285"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lvl="1" defTabSz="2438338">
              <a:spcBef>
                <a:spcPts val="0"/>
              </a:spcBef>
            </a:pPr>
            <a:r>
              <a:rPr lang="en-US" sz="1400" b="1" dirty="0">
                <a:solidFill>
                  <a:schemeClr val="tx2"/>
                </a:solidFill>
              </a:rPr>
              <a:t>802.11 defined MAC specific support for 802.1AS:</a:t>
            </a:r>
            <a:r>
              <a:rPr lang="en-US" sz="1400" dirty="0">
                <a:solidFill>
                  <a:schemeClr val="tx2"/>
                </a:solidFill>
              </a:rPr>
              <a:t> </a:t>
            </a:r>
          </a:p>
          <a:p>
            <a:pPr marL="685800" lvl="2" indent="-285750" defTabSz="2438338">
              <a:spcBef>
                <a:spcPts val="0"/>
              </a:spcBef>
              <a:buFont typeface="Arial" panose="020B0604020202020204" pitchFamily="34" charset="0"/>
              <a:buChar char="•"/>
            </a:pPr>
            <a:r>
              <a:rPr lang="en-US" sz="1400" dirty="0">
                <a:solidFill>
                  <a:schemeClr val="tx2"/>
                </a:solidFill>
                <a:latin typeface="Times New Roman"/>
                <a:ea typeface="MS Gothic"/>
                <a:cs typeface="Times New Roman"/>
              </a:rPr>
              <a:t>Fine Timing Measurement (FTM) – IEEE802.11-2016</a:t>
            </a:r>
          </a:p>
        </p:txBody>
      </p:sp>
      <p:pic>
        <p:nvPicPr>
          <p:cNvPr id="38" name="Picture 37">
            <a:extLst>
              <a:ext uri="{FF2B5EF4-FFF2-40B4-BE49-F238E27FC236}">
                <a16:creationId xmlns:a16="http://schemas.microsoft.com/office/drawing/2014/main" id="{EC8A357F-2234-49AA-B533-CA905F1B9D5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9074" y="2306270"/>
            <a:ext cx="5768944" cy="3291372"/>
          </a:xfrm>
          <a:prstGeom prst="rect">
            <a:avLst/>
          </a:prstGeom>
          <a:noFill/>
          <a:ln>
            <a:noFill/>
          </a:ln>
        </p:spPr>
      </p:pic>
      <p:sp>
        <p:nvSpPr>
          <p:cNvPr id="3" name="TextBox 2">
            <a:extLst>
              <a:ext uri="{FF2B5EF4-FFF2-40B4-BE49-F238E27FC236}">
                <a16:creationId xmlns:a16="http://schemas.microsoft.com/office/drawing/2014/main" id="{A12775E0-F5B6-4764-B73B-934077FC9BA2}"/>
              </a:ext>
            </a:extLst>
          </p:cNvPr>
          <p:cNvSpPr txBox="1"/>
          <p:nvPr/>
        </p:nvSpPr>
        <p:spPr>
          <a:xfrm>
            <a:off x="235952" y="4914526"/>
            <a:ext cx="701119" cy="307777"/>
          </a:xfrm>
          <a:prstGeom prst="rect">
            <a:avLst/>
          </a:prstGeom>
          <a:noFill/>
        </p:spPr>
        <p:txBody>
          <a:bodyPr wrap="square" rtlCol="0">
            <a:spAutoFit/>
          </a:bodyPr>
          <a:lstStyle/>
          <a:p>
            <a:r>
              <a:rPr lang="en-US" sz="1400" dirty="0">
                <a:solidFill>
                  <a:schemeClr val="tx1"/>
                </a:solidFill>
              </a:rPr>
              <a:t>Talker</a:t>
            </a:r>
          </a:p>
        </p:txBody>
      </p:sp>
      <p:sp>
        <p:nvSpPr>
          <p:cNvPr id="39" name="TextBox 38">
            <a:extLst>
              <a:ext uri="{FF2B5EF4-FFF2-40B4-BE49-F238E27FC236}">
                <a16:creationId xmlns:a16="http://schemas.microsoft.com/office/drawing/2014/main" id="{A44CB8E3-675E-41AE-B0A4-B654D6D93796}"/>
              </a:ext>
            </a:extLst>
          </p:cNvPr>
          <p:cNvSpPr txBox="1"/>
          <p:nvPr/>
        </p:nvSpPr>
        <p:spPr>
          <a:xfrm>
            <a:off x="5171398" y="4901893"/>
            <a:ext cx="946620" cy="307777"/>
          </a:xfrm>
          <a:prstGeom prst="rect">
            <a:avLst/>
          </a:prstGeom>
          <a:noFill/>
        </p:spPr>
        <p:txBody>
          <a:bodyPr wrap="square" rtlCol="0">
            <a:spAutoFit/>
          </a:bodyPr>
          <a:lstStyle/>
          <a:p>
            <a:r>
              <a:rPr lang="en-US" sz="1400" dirty="0">
                <a:solidFill>
                  <a:schemeClr val="tx1"/>
                </a:solidFill>
              </a:rPr>
              <a:t>Listener</a:t>
            </a:r>
          </a:p>
        </p:txBody>
      </p:sp>
      <p:sp>
        <p:nvSpPr>
          <p:cNvPr id="10" name="TextBox 9">
            <a:extLst>
              <a:ext uri="{FF2B5EF4-FFF2-40B4-BE49-F238E27FC236}">
                <a16:creationId xmlns:a16="http://schemas.microsoft.com/office/drawing/2014/main" id="{D7C13BAD-95EA-4B3D-AE30-D8C5BF86F12B}"/>
              </a:ext>
            </a:extLst>
          </p:cNvPr>
          <p:cNvSpPr txBox="1"/>
          <p:nvPr/>
        </p:nvSpPr>
        <p:spPr>
          <a:xfrm>
            <a:off x="7601795" y="5274273"/>
            <a:ext cx="1053628" cy="370486"/>
          </a:xfrm>
          <a:prstGeom prst="rect">
            <a:avLst/>
          </a:prstGeom>
          <a:noFill/>
        </p:spPr>
        <p:txBody>
          <a:bodyPr wrap="square" rtlCol="0">
            <a:spAutoFit/>
          </a:bodyPr>
          <a:lstStyle/>
          <a:p>
            <a:r>
              <a:rPr lang="en-US" sz="2000">
                <a:solidFill>
                  <a:prstClr val="black"/>
                </a:solidFill>
              </a:rPr>
              <a:t>STA 1</a:t>
            </a:r>
          </a:p>
        </p:txBody>
      </p:sp>
      <p:grpSp>
        <p:nvGrpSpPr>
          <p:cNvPr id="11" name="Group 10">
            <a:extLst>
              <a:ext uri="{FF2B5EF4-FFF2-40B4-BE49-F238E27FC236}">
                <a16:creationId xmlns:a16="http://schemas.microsoft.com/office/drawing/2014/main" id="{BBABA78A-46A8-4FCF-AAD7-3BE1FC4C58F9}"/>
              </a:ext>
            </a:extLst>
          </p:cNvPr>
          <p:cNvGrpSpPr/>
          <p:nvPr/>
        </p:nvGrpSpPr>
        <p:grpSpPr>
          <a:xfrm>
            <a:off x="8638144" y="2599071"/>
            <a:ext cx="1035243" cy="1247151"/>
            <a:chOff x="1295400" y="3886200"/>
            <a:chExt cx="1155700" cy="1453216"/>
          </a:xfrm>
        </p:grpSpPr>
        <p:grpSp>
          <p:nvGrpSpPr>
            <p:cNvPr id="12" name="Group 11">
              <a:extLst>
                <a:ext uri="{FF2B5EF4-FFF2-40B4-BE49-F238E27FC236}">
                  <a16:creationId xmlns:a16="http://schemas.microsoft.com/office/drawing/2014/main" id="{C7EB8478-0449-4432-A244-E7D8A7CB7DCB}"/>
                </a:ext>
              </a:extLst>
            </p:cNvPr>
            <p:cNvGrpSpPr/>
            <p:nvPr/>
          </p:nvGrpSpPr>
          <p:grpSpPr>
            <a:xfrm>
              <a:off x="1295400" y="3886200"/>
              <a:ext cx="219619" cy="572893"/>
              <a:chOff x="1741664" y="1918076"/>
              <a:chExt cx="219619" cy="572893"/>
            </a:xfrm>
            <a:effectLst/>
          </p:grpSpPr>
          <p:sp>
            <p:nvSpPr>
              <p:cNvPr id="36" name="Rectangle 35">
                <a:extLst>
                  <a:ext uri="{FF2B5EF4-FFF2-40B4-BE49-F238E27FC236}">
                    <a16:creationId xmlns:a16="http://schemas.microsoft.com/office/drawing/2014/main" id="{E675484F-E804-41A9-8985-38EA39E1CEF4}"/>
                  </a:ext>
                </a:extLst>
              </p:cNvPr>
              <p:cNvSpPr/>
              <p:nvPr/>
            </p:nvSpPr>
            <p:spPr>
              <a:xfrm>
                <a:off x="1741664" y="1918076"/>
                <a:ext cx="219619" cy="572893"/>
              </a:xfrm>
              <a:prstGeom prst="rect">
                <a:avLst/>
              </a:prstGeom>
              <a:solidFill>
                <a:schemeClr val="accent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7" name="Straight Connector 36">
                <a:extLst>
                  <a:ext uri="{FF2B5EF4-FFF2-40B4-BE49-F238E27FC236}">
                    <a16:creationId xmlns:a16="http://schemas.microsoft.com/office/drawing/2014/main" id="{22FE9F82-CD85-4CF8-9840-5969671D26EF}"/>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87E1A68-09DB-4509-919C-A921ADB390CB}"/>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DBF769B-C62F-4C62-834A-688923B381D7}"/>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92594499-60D0-408A-8A12-4120BC6C923D}"/>
                </a:ext>
              </a:extLst>
            </p:cNvPr>
            <p:cNvGrpSpPr/>
            <p:nvPr/>
          </p:nvGrpSpPr>
          <p:grpSpPr>
            <a:xfrm>
              <a:off x="1609181" y="3886200"/>
              <a:ext cx="219619" cy="572893"/>
              <a:chOff x="1741664" y="1918076"/>
              <a:chExt cx="219619" cy="572893"/>
            </a:xfrm>
            <a:effectLst/>
          </p:grpSpPr>
          <p:sp>
            <p:nvSpPr>
              <p:cNvPr id="32" name="Rectangle 31">
                <a:extLst>
                  <a:ext uri="{FF2B5EF4-FFF2-40B4-BE49-F238E27FC236}">
                    <a16:creationId xmlns:a16="http://schemas.microsoft.com/office/drawing/2014/main" id="{3998D2D6-2DBA-4C80-9D4F-A165935FE60C}"/>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3" name="Straight Connector 32">
                <a:extLst>
                  <a:ext uri="{FF2B5EF4-FFF2-40B4-BE49-F238E27FC236}">
                    <a16:creationId xmlns:a16="http://schemas.microsoft.com/office/drawing/2014/main" id="{B8EBA079-B074-431E-A8DD-51CA0B82D685}"/>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41B4DAB-6547-4411-A0B2-A2BE91A99FCA}"/>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ED2C819-6C57-4D89-9AAD-A3BADBBE731A}"/>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E2FB237-7C87-443B-A96C-3A1824B88151}"/>
                </a:ext>
              </a:extLst>
            </p:cNvPr>
            <p:cNvGrpSpPr/>
            <p:nvPr/>
          </p:nvGrpSpPr>
          <p:grpSpPr>
            <a:xfrm>
              <a:off x="1913981" y="3886200"/>
              <a:ext cx="219619" cy="572893"/>
              <a:chOff x="1741664" y="1918076"/>
              <a:chExt cx="219619" cy="572893"/>
            </a:xfrm>
            <a:solidFill>
              <a:srgbClr val="FFC000"/>
            </a:solidFill>
            <a:effectLst/>
          </p:grpSpPr>
          <p:sp>
            <p:nvSpPr>
              <p:cNvPr id="25" name="Rectangle 24">
                <a:extLst>
                  <a:ext uri="{FF2B5EF4-FFF2-40B4-BE49-F238E27FC236}">
                    <a16:creationId xmlns:a16="http://schemas.microsoft.com/office/drawing/2014/main" id="{FAC15DA4-529C-4EE7-BC8E-F9B439D4D765}"/>
                  </a:ext>
                </a:extLst>
              </p:cNvPr>
              <p:cNvSpPr/>
              <p:nvPr/>
            </p:nvSpPr>
            <p:spPr>
              <a:xfrm>
                <a:off x="1741664" y="1918076"/>
                <a:ext cx="219619" cy="572893"/>
              </a:xfrm>
              <a:prstGeom prst="rect">
                <a:avLst/>
              </a:prstGeom>
              <a:grp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26" name="Straight Connector 25">
                <a:extLst>
                  <a:ext uri="{FF2B5EF4-FFF2-40B4-BE49-F238E27FC236}">
                    <a16:creationId xmlns:a16="http://schemas.microsoft.com/office/drawing/2014/main" id="{1F923319-4498-43BB-92A6-2A7C709EA8BE}"/>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4C74851-A405-4561-9F2E-D430B4433605}"/>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E2BC107-93CA-4EA2-8D10-914892B1F61F}"/>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010E102-9503-43DC-8DCE-C63943FABE32}"/>
                </a:ext>
              </a:extLst>
            </p:cNvPr>
            <p:cNvGrpSpPr/>
            <p:nvPr/>
          </p:nvGrpSpPr>
          <p:grpSpPr>
            <a:xfrm>
              <a:off x="2218781" y="3886200"/>
              <a:ext cx="219619" cy="572893"/>
              <a:chOff x="1741664" y="1918076"/>
              <a:chExt cx="219619" cy="572893"/>
            </a:xfrm>
            <a:effectLst/>
          </p:grpSpPr>
          <p:sp>
            <p:nvSpPr>
              <p:cNvPr id="21" name="Rectangle 20">
                <a:extLst>
                  <a:ext uri="{FF2B5EF4-FFF2-40B4-BE49-F238E27FC236}">
                    <a16:creationId xmlns:a16="http://schemas.microsoft.com/office/drawing/2014/main" id="{4D638241-9748-4F16-AC4A-1A983FC4A8E5}"/>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22" name="Straight Connector 21">
                <a:extLst>
                  <a:ext uri="{FF2B5EF4-FFF2-40B4-BE49-F238E27FC236}">
                    <a16:creationId xmlns:a16="http://schemas.microsoft.com/office/drawing/2014/main" id="{8EC0B621-2E76-41D2-A71C-37A9832D3D59}"/>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5B5AC7D-09A4-47A7-A527-9CF32DFC3296}"/>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7AD97D2-4124-4DB0-B2BE-AA5EA3030143}"/>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822276C3-D4C7-4EDA-A64A-ABFE61AEC3CD}"/>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17" name="Rectangle 16">
              <a:extLst>
                <a:ext uri="{FF2B5EF4-FFF2-40B4-BE49-F238E27FC236}">
                  <a16:creationId xmlns:a16="http://schemas.microsoft.com/office/drawing/2014/main" id="{C4DD7EA4-A14A-4398-8416-7B22CC7A50F1}"/>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18" name="Rectangle 17">
              <a:extLst>
                <a:ext uri="{FF2B5EF4-FFF2-40B4-BE49-F238E27FC236}">
                  <a16:creationId xmlns:a16="http://schemas.microsoft.com/office/drawing/2014/main" id="{5DEB2F85-7AF4-4C66-88F4-2379DF95D7A8}"/>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19" name="Rectangle 18">
              <a:extLst>
                <a:ext uri="{FF2B5EF4-FFF2-40B4-BE49-F238E27FC236}">
                  <a16:creationId xmlns:a16="http://schemas.microsoft.com/office/drawing/2014/main" id="{68AC43F6-6196-4FC0-8D7A-B969816903EB}"/>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20" name="Rectangle 19">
              <a:extLst>
                <a:ext uri="{FF2B5EF4-FFF2-40B4-BE49-F238E27FC236}">
                  <a16:creationId xmlns:a16="http://schemas.microsoft.com/office/drawing/2014/main" id="{7CEF40ED-8CAD-4261-9640-6D60A2A9C9B8}"/>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grpSp>
        <p:nvGrpSpPr>
          <p:cNvPr id="42" name="Group 41">
            <a:extLst>
              <a:ext uri="{FF2B5EF4-FFF2-40B4-BE49-F238E27FC236}">
                <a16:creationId xmlns:a16="http://schemas.microsoft.com/office/drawing/2014/main" id="{DBF296DC-AF6A-4369-8C18-348969205541}"/>
              </a:ext>
            </a:extLst>
          </p:cNvPr>
          <p:cNvGrpSpPr/>
          <p:nvPr/>
        </p:nvGrpSpPr>
        <p:grpSpPr>
          <a:xfrm>
            <a:off x="9873893" y="3972365"/>
            <a:ext cx="1035243" cy="1247151"/>
            <a:chOff x="1295400" y="3886200"/>
            <a:chExt cx="1155700" cy="1453216"/>
          </a:xfrm>
        </p:grpSpPr>
        <p:grpSp>
          <p:nvGrpSpPr>
            <p:cNvPr id="43" name="Group 42">
              <a:extLst>
                <a:ext uri="{FF2B5EF4-FFF2-40B4-BE49-F238E27FC236}">
                  <a16:creationId xmlns:a16="http://schemas.microsoft.com/office/drawing/2014/main" id="{5DD84D4F-FEF2-432C-A34E-6C01ADA8F5C5}"/>
                </a:ext>
              </a:extLst>
            </p:cNvPr>
            <p:cNvGrpSpPr/>
            <p:nvPr/>
          </p:nvGrpSpPr>
          <p:grpSpPr>
            <a:xfrm>
              <a:off x="1295400" y="3886200"/>
              <a:ext cx="219619" cy="572893"/>
              <a:chOff x="1741664" y="1918076"/>
              <a:chExt cx="219619" cy="572893"/>
            </a:xfrm>
            <a:effectLst/>
          </p:grpSpPr>
          <p:sp>
            <p:nvSpPr>
              <p:cNvPr id="64" name="Rectangle 63">
                <a:extLst>
                  <a:ext uri="{FF2B5EF4-FFF2-40B4-BE49-F238E27FC236}">
                    <a16:creationId xmlns:a16="http://schemas.microsoft.com/office/drawing/2014/main" id="{F731F718-4376-49B8-9F71-8CCC01CFDC0F}"/>
                  </a:ext>
                </a:extLst>
              </p:cNvPr>
              <p:cNvSpPr/>
              <p:nvPr/>
            </p:nvSpPr>
            <p:spPr>
              <a:xfrm>
                <a:off x="1741664" y="1918076"/>
                <a:ext cx="219619" cy="572893"/>
              </a:xfrm>
              <a:prstGeom prst="rect">
                <a:avLst/>
              </a:prstGeom>
              <a:solidFill>
                <a:srgbClr val="FF0000"/>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65" name="Straight Connector 64">
                <a:extLst>
                  <a:ext uri="{FF2B5EF4-FFF2-40B4-BE49-F238E27FC236}">
                    <a16:creationId xmlns:a16="http://schemas.microsoft.com/office/drawing/2014/main" id="{B2D9B800-6EDC-4AB0-9A42-932E602E668F}"/>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7CDE228-6389-4817-B90B-0CAD994C42CB}"/>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C049498-5492-4F32-BEC9-0446A8FA1DEB}"/>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1A17E627-419B-40A9-BF0C-D3BCAC59C7E0}"/>
                </a:ext>
              </a:extLst>
            </p:cNvPr>
            <p:cNvGrpSpPr/>
            <p:nvPr/>
          </p:nvGrpSpPr>
          <p:grpSpPr>
            <a:xfrm>
              <a:off x="1609181" y="3886200"/>
              <a:ext cx="219619" cy="572893"/>
              <a:chOff x="1741664" y="1918076"/>
              <a:chExt cx="219619" cy="572893"/>
            </a:xfrm>
            <a:effectLst/>
          </p:grpSpPr>
          <p:sp>
            <p:nvSpPr>
              <p:cNvPr id="60" name="Rectangle 59">
                <a:extLst>
                  <a:ext uri="{FF2B5EF4-FFF2-40B4-BE49-F238E27FC236}">
                    <a16:creationId xmlns:a16="http://schemas.microsoft.com/office/drawing/2014/main" id="{F1F7F3BA-091B-4B37-BC53-3115C1DCA952}"/>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61" name="Straight Connector 60">
                <a:extLst>
                  <a:ext uri="{FF2B5EF4-FFF2-40B4-BE49-F238E27FC236}">
                    <a16:creationId xmlns:a16="http://schemas.microsoft.com/office/drawing/2014/main" id="{CE713468-0A75-453C-A041-FB0156AE1547}"/>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E64D1AC-B3E5-4926-8F54-4F8B3C4A2AEC}"/>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CCCD352-D7B4-4DAF-83A8-95DB47D7F816}"/>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ED645B92-D4D7-45DB-87DD-1F4C47C2FC32}"/>
                </a:ext>
              </a:extLst>
            </p:cNvPr>
            <p:cNvGrpSpPr/>
            <p:nvPr/>
          </p:nvGrpSpPr>
          <p:grpSpPr>
            <a:xfrm>
              <a:off x="1913981" y="3886200"/>
              <a:ext cx="219619" cy="572893"/>
              <a:chOff x="1741664" y="1918076"/>
              <a:chExt cx="219619" cy="572893"/>
            </a:xfrm>
            <a:solidFill>
              <a:srgbClr val="FFC000"/>
            </a:solidFill>
            <a:effectLst/>
          </p:grpSpPr>
          <p:sp>
            <p:nvSpPr>
              <p:cNvPr id="56" name="Rectangle 55">
                <a:extLst>
                  <a:ext uri="{FF2B5EF4-FFF2-40B4-BE49-F238E27FC236}">
                    <a16:creationId xmlns:a16="http://schemas.microsoft.com/office/drawing/2014/main" id="{78185A0C-3F22-4BEA-A13F-F0B3C65A9711}"/>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57" name="Straight Connector 56">
                <a:extLst>
                  <a:ext uri="{FF2B5EF4-FFF2-40B4-BE49-F238E27FC236}">
                    <a16:creationId xmlns:a16="http://schemas.microsoft.com/office/drawing/2014/main" id="{EE6ECED8-E4ED-4BEA-852C-70AF471CE87C}"/>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C0524AD-31CD-4F28-BF9B-56F85F3E9A2A}"/>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08AE248-689E-4275-9656-2DC533141D41}"/>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C65DFC59-A4BE-4D27-93F4-14E6949D34C8}"/>
                </a:ext>
              </a:extLst>
            </p:cNvPr>
            <p:cNvGrpSpPr/>
            <p:nvPr/>
          </p:nvGrpSpPr>
          <p:grpSpPr>
            <a:xfrm>
              <a:off x="2218781" y="3886200"/>
              <a:ext cx="219619" cy="572893"/>
              <a:chOff x="1741664" y="1918076"/>
              <a:chExt cx="219619" cy="572893"/>
            </a:xfrm>
            <a:effectLst/>
          </p:grpSpPr>
          <p:sp>
            <p:nvSpPr>
              <p:cNvPr id="52" name="Rectangle 51">
                <a:extLst>
                  <a:ext uri="{FF2B5EF4-FFF2-40B4-BE49-F238E27FC236}">
                    <a16:creationId xmlns:a16="http://schemas.microsoft.com/office/drawing/2014/main" id="{1DFC518E-3D2F-4B5E-8FBC-752DE95FBC06}"/>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53" name="Straight Connector 52">
                <a:extLst>
                  <a:ext uri="{FF2B5EF4-FFF2-40B4-BE49-F238E27FC236}">
                    <a16:creationId xmlns:a16="http://schemas.microsoft.com/office/drawing/2014/main" id="{5CA26562-F186-450E-9D63-EAED1BFA5DB2}"/>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78ADCF0-5C07-441D-9307-388FFB2EB4C0}"/>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0B5310C-8B6E-4504-A34A-77853A5C5747}"/>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8E15DAC0-9427-4DB1-B92A-256D740CD9A6}"/>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48" name="Rectangle 47">
              <a:extLst>
                <a:ext uri="{FF2B5EF4-FFF2-40B4-BE49-F238E27FC236}">
                  <a16:creationId xmlns:a16="http://schemas.microsoft.com/office/drawing/2014/main" id="{0F24DD02-27B6-4884-A533-B783B28EF1CB}"/>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49" name="Rectangle 48">
              <a:extLst>
                <a:ext uri="{FF2B5EF4-FFF2-40B4-BE49-F238E27FC236}">
                  <a16:creationId xmlns:a16="http://schemas.microsoft.com/office/drawing/2014/main" id="{16F5D239-669D-41F3-A097-78F55D066858}"/>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50" name="Rectangle 49">
              <a:extLst>
                <a:ext uri="{FF2B5EF4-FFF2-40B4-BE49-F238E27FC236}">
                  <a16:creationId xmlns:a16="http://schemas.microsoft.com/office/drawing/2014/main" id="{40A88817-94A5-4606-B6FE-053FDD048F3F}"/>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51" name="Rectangle 50">
              <a:extLst>
                <a:ext uri="{FF2B5EF4-FFF2-40B4-BE49-F238E27FC236}">
                  <a16:creationId xmlns:a16="http://schemas.microsoft.com/office/drawing/2014/main" id="{461BBFFE-C418-4B64-B921-395FD2AF0C85}"/>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grpSp>
        <p:nvGrpSpPr>
          <p:cNvPr id="68" name="Group 67">
            <a:extLst>
              <a:ext uri="{FF2B5EF4-FFF2-40B4-BE49-F238E27FC236}">
                <a16:creationId xmlns:a16="http://schemas.microsoft.com/office/drawing/2014/main" id="{0AF877EC-273B-46EF-B481-0FD402783F57}"/>
              </a:ext>
            </a:extLst>
          </p:cNvPr>
          <p:cNvGrpSpPr/>
          <p:nvPr/>
        </p:nvGrpSpPr>
        <p:grpSpPr>
          <a:xfrm>
            <a:off x="7525595" y="3972365"/>
            <a:ext cx="1035243" cy="1247151"/>
            <a:chOff x="1295400" y="3886200"/>
            <a:chExt cx="1155700" cy="1453216"/>
          </a:xfrm>
        </p:grpSpPr>
        <p:grpSp>
          <p:nvGrpSpPr>
            <p:cNvPr id="69" name="Group 68">
              <a:extLst>
                <a:ext uri="{FF2B5EF4-FFF2-40B4-BE49-F238E27FC236}">
                  <a16:creationId xmlns:a16="http://schemas.microsoft.com/office/drawing/2014/main" id="{276C0C09-EB74-4461-A9C4-44F347736B43}"/>
                </a:ext>
              </a:extLst>
            </p:cNvPr>
            <p:cNvGrpSpPr/>
            <p:nvPr/>
          </p:nvGrpSpPr>
          <p:grpSpPr>
            <a:xfrm>
              <a:off x="1295400" y="3886200"/>
              <a:ext cx="219619" cy="572893"/>
              <a:chOff x="1741664" y="1918076"/>
              <a:chExt cx="219619" cy="572893"/>
            </a:xfrm>
            <a:effectLst/>
          </p:grpSpPr>
          <p:sp>
            <p:nvSpPr>
              <p:cNvPr id="90" name="Rectangle 89">
                <a:extLst>
                  <a:ext uri="{FF2B5EF4-FFF2-40B4-BE49-F238E27FC236}">
                    <a16:creationId xmlns:a16="http://schemas.microsoft.com/office/drawing/2014/main" id="{6EEFB7E3-9377-4693-B6B8-2C98FDA356E6}"/>
                  </a:ext>
                </a:extLst>
              </p:cNvPr>
              <p:cNvSpPr/>
              <p:nvPr/>
            </p:nvSpPr>
            <p:spPr>
              <a:xfrm>
                <a:off x="1741664" y="1918076"/>
                <a:ext cx="219619" cy="572893"/>
              </a:xfrm>
              <a:prstGeom prst="rect">
                <a:avLst/>
              </a:prstGeom>
              <a:solidFill>
                <a:srgbClr val="00B0F0"/>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1" name="Straight Connector 90">
                <a:extLst>
                  <a:ext uri="{FF2B5EF4-FFF2-40B4-BE49-F238E27FC236}">
                    <a16:creationId xmlns:a16="http://schemas.microsoft.com/office/drawing/2014/main" id="{C38477D5-FD60-45C6-B6FF-A2A4929EB809}"/>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6D2D441-757E-44F9-BD04-AFEA5556F192}"/>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EA6AD64-92BB-4052-BA42-48193A7E680F}"/>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C32EBDDF-2E81-4BC9-B16B-6EE13DD94B7B}"/>
                </a:ext>
              </a:extLst>
            </p:cNvPr>
            <p:cNvGrpSpPr/>
            <p:nvPr/>
          </p:nvGrpSpPr>
          <p:grpSpPr>
            <a:xfrm>
              <a:off x="1609181" y="3886200"/>
              <a:ext cx="219619" cy="572893"/>
              <a:chOff x="1741664" y="1918076"/>
              <a:chExt cx="219619" cy="572893"/>
            </a:xfrm>
            <a:effectLst/>
          </p:grpSpPr>
          <p:sp>
            <p:nvSpPr>
              <p:cNvPr id="86" name="Rectangle 85">
                <a:extLst>
                  <a:ext uri="{FF2B5EF4-FFF2-40B4-BE49-F238E27FC236}">
                    <a16:creationId xmlns:a16="http://schemas.microsoft.com/office/drawing/2014/main" id="{823BCD12-8179-469E-8442-1EFD89AD009B}"/>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87" name="Straight Connector 86">
                <a:extLst>
                  <a:ext uri="{FF2B5EF4-FFF2-40B4-BE49-F238E27FC236}">
                    <a16:creationId xmlns:a16="http://schemas.microsoft.com/office/drawing/2014/main" id="{AC7DCF23-2D9B-4BBA-87DF-F75732A16E0A}"/>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1AF92BD-10ED-49D5-94AB-688D9C8365B5}"/>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7339CFB2-8488-4B8C-AECC-F7E0513953DA}"/>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B7835821-B238-4181-8FDA-D387F07CEEC3}"/>
                </a:ext>
              </a:extLst>
            </p:cNvPr>
            <p:cNvGrpSpPr/>
            <p:nvPr/>
          </p:nvGrpSpPr>
          <p:grpSpPr>
            <a:xfrm>
              <a:off x="1913981" y="3886200"/>
              <a:ext cx="219619" cy="572893"/>
              <a:chOff x="1741664" y="1918076"/>
              <a:chExt cx="219619" cy="572893"/>
            </a:xfrm>
            <a:solidFill>
              <a:srgbClr val="FFC000"/>
            </a:solidFill>
            <a:effectLst/>
          </p:grpSpPr>
          <p:sp>
            <p:nvSpPr>
              <p:cNvPr id="82" name="Rectangle 81">
                <a:extLst>
                  <a:ext uri="{FF2B5EF4-FFF2-40B4-BE49-F238E27FC236}">
                    <a16:creationId xmlns:a16="http://schemas.microsoft.com/office/drawing/2014/main" id="{F7F568F8-36BA-4411-869C-3B0BC9370CAE}"/>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83" name="Straight Connector 82">
                <a:extLst>
                  <a:ext uri="{FF2B5EF4-FFF2-40B4-BE49-F238E27FC236}">
                    <a16:creationId xmlns:a16="http://schemas.microsoft.com/office/drawing/2014/main" id="{5E85DB35-E88B-4D04-AE66-A26DDC6F8F33}"/>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817F47BA-781C-42CA-889E-29DDFC13BFA5}"/>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F4D417F-40C2-4D07-9261-9099B74AA669}"/>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9050316C-F372-4626-B6FC-01BDDC9DDA65}"/>
                </a:ext>
              </a:extLst>
            </p:cNvPr>
            <p:cNvGrpSpPr/>
            <p:nvPr/>
          </p:nvGrpSpPr>
          <p:grpSpPr>
            <a:xfrm>
              <a:off x="2218781" y="3886200"/>
              <a:ext cx="219619" cy="572893"/>
              <a:chOff x="1741664" y="1918076"/>
              <a:chExt cx="219619" cy="572893"/>
            </a:xfrm>
            <a:effectLst/>
          </p:grpSpPr>
          <p:sp>
            <p:nvSpPr>
              <p:cNvPr id="78" name="Rectangle 77">
                <a:extLst>
                  <a:ext uri="{FF2B5EF4-FFF2-40B4-BE49-F238E27FC236}">
                    <a16:creationId xmlns:a16="http://schemas.microsoft.com/office/drawing/2014/main" id="{28A44944-396E-43DD-9BA6-C3B590AE4ACE}"/>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79" name="Straight Connector 78">
                <a:extLst>
                  <a:ext uri="{FF2B5EF4-FFF2-40B4-BE49-F238E27FC236}">
                    <a16:creationId xmlns:a16="http://schemas.microsoft.com/office/drawing/2014/main" id="{9ABEBF35-D453-45D1-9FD7-19504A170796}"/>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ACF066E-E3FA-4884-AB09-907DB8F7CDB2}"/>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467503F-1312-4337-86DD-60AB34736FA1}"/>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73" name="Rectangle 72">
              <a:extLst>
                <a:ext uri="{FF2B5EF4-FFF2-40B4-BE49-F238E27FC236}">
                  <a16:creationId xmlns:a16="http://schemas.microsoft.com/office/drawing/2014/main" id="{FE15FE65-C771-4E3C-B486-B9B9F9A75175}"/>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74" name="Rectangle 73">
              <a:extLst>
                <a:ext uri="{FF2B5EF4-FFF2-40B4-BE49-F238E27FC236}">
                  <a16:creationId xmlns:a16="http://schemas.microsoft.com/office/drawing/2014/main" id="{E672F876-2788-4A28-86A7-CD16DAFFB5BB}"/>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5" name="Rectangle 74">
              <a:extLst>
                <a:ext uri="{FF2B5EF4-FFF2-40B4-BE49-F238E27FC236}">
                  <a16:creationId xmlns:a16="http://schemas.microsoft.com/office/drawing/2014/main" id="{E147FDF6-761A-4744-AE0E-BCE8EE845566}"/>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6" name="Rectangle 75">
              <a:extLst>
                <a:ext uri="{FF2B5EF4-FFF2-40B4-BE49-F238E27FC236}">
                  <a16:creationId xmlns:a16="http://schemas.microsoft.com/office/drawing/2014/main" id="{93D92970-5D78-4AFC-BE67-7FE54EFF1986}"/>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7" name="Rectangle 76">
              <a:extLst>
                <a:ext uri="{FF2B5EF4-FFF2-40B4-BE49-F238E27FC236}">
                  <a16:creationId xmlns:a16="http://schemas.microsoft.com/office/drawing/2014/main" id="{955CFE39-1BB8-454E-AE63-C2BE813C614C}"/>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sp>
        <p:nvSpPr>
          <p:cNvPr id="94" name="TextBox 93">
            <a:extLst>
              <a:ext uri="{FF2B5EF4-FFF2-40B4-BE49-F238E27FC236}">
                <a16:creationId xmlns:a16="http://schemas.microsoft.com/office/drawing/2014/main" id="{F7F405A5-D209-46BE-AAB3-B52B040E075C}"/>
              </a:ext>
            </a:extLst>
          </p:cNvPr>
          <p:cNvSpPr txBox="1"/>
          <p:nvPr/>
        </p:nvSpPr>
        <p:spPr>
          <a:xfrm>
            <a:off x="8703608" y="4113516"/>
            <a:ext cx="1007385" cy="536429"/>
          </a:xfrm>
          <a:prstGeom prst="rect">
            <a:avLst/>
          </a:prstGeom>
          <a:noFill/>
        </p:spPr>
        <p:txBody>
          <a:bodyPr wrap="square" rtlCol="0">
            <a:spAutoFit/>
          </a:bodyPr>
          <a:lstStyle/>
          <a:p>
            <a:r>
              <a:rPr lang="en-US" sz="1600" dirty="0">
                <a:solidFill>
                  <a:prstClr val="black"/>
                </a:solidFill>
              </a:rPr>
              <a:t>Shared medium</a:t>
            </a:r>
          </a:p>
        </p:txBody>
      </p:sp>
      <p:sp>
        <p:nvSpPr>
          <p:cNvPr id="95" name="TextBox 94">
            <a:extLst>
              <a:ext uri="{FF2B5EF4-FFF2-40B4-BE49-F238E27FC236}">
                <a16:creationId xmlns:a16="http://schemas.microsoft.com/office/drawing/2014/main" id="{F5AB4308-AB8F-481A-B7E2-43E044DF18DA}"/>
              </a:ext>
            </a:extLst>
          </p:cNvPr>
          <p:cNvSpPr txBox="1"/>
          <p:nvPr/>
        </p:nvSpPr>
        <p:spPr>
          <a:xfrm>
            <a:off x="9963998" y="5230056"/>
            <a:ext cx="990599" cy="370486"/>
          </a:xfrm>
          <a:prstGeom prst="rect">
            <a:avLst/>
          </a:prstGeom>
          <a:noFill/>
        </p:spPr>
        <p:txBody>
          <a:bodyPr wrap="square" rtlCol="0">
            <a:spAutoFit/>
          </a:bodyPr>
          <a:lstStyle/>
          <a:p>
            <a:r>
              <a:rPr lang="en-US" sz="2000">
                <a:solidFill>
                  <a:prstClr val="black"/>
                </a:solidFill>
              </a:rPr>
              <a:t>STA 2</a:t>
            </a:r>
          </a:p>
        </p:txBody>
      </p:sp>
      <p:sp>
        <p:nvSpPr>
          <p:cNvPr id="96" name="TextBox 95">
            <a:extLst>
              <a:ext uri="{FF2B5EF4-FFF2-40B4-BE49-F238E27FC236}">
                <a16:creationId xmlns:a16="http://schemas.microsoft.com/office/drawing/2014/main" id="{19F04C37-5986-484E-A0AC-45DC257F6330}"/>
              </a:ext>
            </a:extLst>
          </p:cNvPr>
          <p:cNvSpPr txBox="1"/>
          <p:nvPr/>
        </p:nvSpPr>
        <p:spPr>
          <a:xfrm>
            <a:off x="8492703" y="2321832"/>
            <a:ext cx="1813877" cy="152991"/>
          </a:xfrm>
          <a:prstGeom prst="rect">
            <a:avLst/>
          </a:prstGeom>
          <a:noFill/>
        </p:spPr>
        <p:txBody>
          <a:bodyPr vert="horz" wrap="square" lIns="0" tIns="0" rIns="0" bIns="0" rtlCol="0">
            <a:spAutoFit/>
          </a:bodyPr>
          <a:lstStyle/>
          <a:p>
            <a:r>
              <a:rPr lang="en-US" sz="1100" dirty="0">
                <a:solidFill>
                  <a:srgbClr val="003C71"/>
                </a:solidFill>
              </a:rPr>
              <a:t>Queues/Traffic Classes</a:t>
            </a:r>
          </a:p>
        </p:txBody>
      </p:sp>
      <p:sp>
        <p:nvSpPr>
          <p:cNvPr id="97" name="Rectangle 96">
            <a:extLst>
              <a:ext uri="{FF2B5EF4-FFF2-40B4-BE49-F238E27FC236}">
                <a16:creationId xmlns:a16="http://schemas.microsoft.com/office/drawing/2014/main" id="{8B54A5FC-C559-449D-B2F0-AC6BE7F266A6}"/>
              </a:ext>
            </a:extLst>
          </p:cNvPr>
          <p:cNvSpPr/>
          <p:nvPr/>
        </p:nvSpPr>
        <p:spPr>
          <a:xfrm>
            <a:off x="8631661" y="2980882"/>
            <a:ext cx="211900" cy="1190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 name="Rectangle 97">
            <a:extLst>
              <a:ext uri="{FF2B5EF4-FFF2-40B4-BE49-F238E27FC236}">
                <a16:creationId xmlns:a16="http://schemas.microsoft.com/office/drawing/2014/main" id="{897994E9-1779-4FC6-924F-6A0261AB4FB4}"/>
              </a:ext>
            </a:extLst>
          </p:cNvPr>
          <p:cNvSpPr/>
          <p:nvPr/>
        </p:nvSpPr>
        <p:spPr>
          <a:xfrm>
            <a:off x="8662824" y="3226923"/>
            <a:ext cx="196728" cy="2377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 name="Rectangle 98">
            <a:extLst>
              <a:ext uri="{FF2B5EF4-FFF2-40B4-BE49-F238E27FC236}">
                <a16:creationId xmlns:a16="http://schemas.microsoft.com/office/drawing/2014/main" id="{45415498-4DD4-4510-A84C-43EB1434586F}"/>
              </a:ext>
            </a:extLst>
          </p:cNvPr>
          <p:cNvSpPr/>
          <p:nvPr/>
        </p:nvSpPr>
        <p:spPr>
          <a:xfrm>
            <a:off x="8929167" y="3219199"/>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 name="Rectangle 99">
            <a:extLst>
              <a:ext uri="{FF2B5EF4-FFF2-40B4-BE49-F238E27FC236}">
                <a16:creationId xmlns:a16="http://schemas.microsoft.com/office/drawing/2014/main" id="{04263D4F-2DD6-4CC8-99D4-A2DBCDD88CC3}"/>
              </a:ext>
            </a:extLst>
          </p:cNvPr>
          <p:cNvSpPr/>
          <p:nvPr/>
        </p:nvSpPr>
        <p:spPr>
          <a:xfrm>
            <a:off x="9211835" y="3238495"/>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a:extLst>
              <a:ext uri="{FF2B5EF4-FFF2-40B4-BE49-F238E27FC236}">
                <a16:creationId xmlns:a16="http://schemas.microsoft.com/office/drawing/2014/main" id="{4A87F0B1-62D7-43A2-8ADE-413F087A279F}"/>
              </a:ext>
            </a:extLst>
          </p:cNvPr>
          <p:cNvSpPr/>
          <p:nvPr/>
        </p:nvSpPr>
        <p:spPr>
          <a:xfrm>
            <a:off x="9465281" y="322581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a:extLst>
              <a:ext uri="{FF2B5EF4-FFF2-40B4-BE49-F238E27FC236}">
                <a16:creationId xmlns:a16="http://schemas.microsoft.com/office/drawing/2014/main" id="{F02B59C1-C4CA-46EA-91FE-162D93B1EAA3}"/>
              </a:ext>
            </a:extLst>
          </p:cNvPr>
          <p:cNvSpPr/>
          <p:nvPr/>
        </p:nvSpPr>
        <p:spPr>
          <a:xfrm>
            <a:off x="10161507" y="4601315"/>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 name="Rectangle 102">
            <a:extLst>
              <a:ext uri="{FF2B5EF4-FFF2-40B4-BE49-F238E27FC236}">
                <a16:creationId xmlns:a16="http://schemas.microsoft.com/office/drawing/2014/main" id="{7E8F9241-1CB4-458B-91CC-FD1A52261715}"/>
              </a:ext>
            </a:extLst>
          </p:cNvPr>
          <p:cNvSpPr/>
          <p:nvPr/>
        </p:nvSpPr>
        <p:spPr>
          <a:xfrm>
            <a:off x="10444173" y="4612729"/>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 name="Rectangle 103">
            <a:extLst>
              <a:ext uri="{FF2B5EF4-FFF2-40B4-BE49-F238E27FC236}">
                <a16:creationId xmlns:a16="http://schemas.microsoft.com/office/drawing/2014/main" id="{C67742FA-28CF-4B62-A116-CA82CD97887F}"/>
              </a:ext>
            </a:extLst>
          </p:cNvPr>
          <p:cNvSpPr/>
          <p:nvPr/>
        </p:nvSpPr>
        <p:spPr>
          <a:xfrm>
            <a:off x="10713387" y="4607927"/>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a:extLst>
              <a:ext uri="{FF2B5EF4-FFF2-40B4-BE49-F238E27FC236}">
                <a16:creationId xmlns:a16="http://schemas.microsoft.com/office/drawing/2014/main" id="{5EA2D83E-3D9F-4179-BD37-B3839C3EE620}"/>
              </a:ext>
            </a:extLst>
          </p:cNvPr>
          <p:cNvSpPr/>
          <p:nvPr/>
        </p:nvSpPr>
        <p:spPr>
          <a:xfrm>
            <a:off x="9896683" y="4604710"/>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a:extLst>
              <a:ext uri="{FF2B5EF4-FFF2-40B4-BE49-F238E27FC236}">
                <a16:creationId xmlns:a16="http://schemas.microsoft.com/office/drawing/2014/main" id="{ED1D6D2B-FAA2-41A2-984C-415239007BA4}"/>
              </a:ext>
            </a:extLst>
          </p:cNvPr>
          <p:cNvSpPr/>
          <p:nvPr/>
        </p:nvSpPr>
        <p:spPr>
          <a:xfrm>
            <a:off x="7814329" y="4606878"/>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 name="Rectangle 106">
            <a:extLst>
              <a:ext uri="{FF2B5EF4-FFF2-40B4-BE49-F238E27FC236}">
                <a16:creationId xmlns:a16="http://schemas.microsoft.com/office/drawing/2014/main" id="{55CF7695-10E8-49FC-BAF7-6F191540957C}"/>
              </a:ext>
            </a:extLst>
          </p:cNvPr>
          <p:cNvSpPr/>
          <p:nvPr/>
        </p:nvSpPr>
        <p:spPr>
          <a:xfrm>
            <a:off x="8096996" y="461829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a:extLst>
              <a:ext uri="{FF2B5EF4-FFF2-40B4-BE49-F238E27FC236}">
                <a16:creationId xmlns:a16="http://schemas.microsoft.com/office/drawing/2014/main" id="{F1561820-6AAE-425A-884C-70BFB0B7190F}"/>
              </a:ext>
            </a:extLst>
          </p:cNvPr>
          <p:cNvSpPr/>
          <p:nvPr/>
        </p:nvSpPr>
        <p:spPr>
          <a:xfrm>
            <a:off x="8366209" y="4613490"/>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a:extLst>
              <a:ext uri="{FF2B5EF4-FFF2-40B4-BE49-F238E27FC236}">
                <a16:creationId xmlns:a16="http://schemas.microsoft.com/office/drawing/2014/main" id="{18BBB369-411A-4EC7-A008-4A17EC59E5FB}"/>
              </a:ext>
            </a:extLst>
          </p:cNvPr>
          <p:cNvSpPr/>
          <p:nvPr/>
        </p:nvSpPr>
        <p:spPr>
          <a:xfrm>
            <a:off x="7549507" y="461027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 name="Oval 109">
            <a:extLst>
              <a:ext uri="{FF2B5EF4-FFF2-40B4-BE49-F238E27FC236}">
                <a16:creationId xmlns:a16="http://schemas.microsoft.com/office/drawing/2014/main" id="{C95CA5F8-C1AA-49A3-893C-32BE38C5A1D3}"/>
              </a:ext>
            </a:extLst>
          </p:cNvPr>
          <p:cNvSpPr/>
          <p:nvPr/>
        </p:nvSpPr>
        <p:spPr bwMode="auto">
          <a:xfrm>
            <a:off x="8309518" y="3690873"/>
            <a:ext cx="1692497" cy="1574127"/>
          </a:xfrm>
          <a:prstGeom prst="ellipse">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solidFill>
                <a:prstClr val="white"/>
              </a:solidFill>
            </a:endParaRPr>
          </a:p>
        </p:txBody>
      </p:sp>
      <p:sp>
        <p:nvSpPr>
          <p:cNvPr id="111" name="TextBox 110">
            <a:extLst>
              <a:ext uri="{FF2B5EF4-FFF2-40B4-BE49-F238E27FC236}">
                <a16:creationId xmlns:a16="http://schemas.microsoft.com/office/drawing/2014/main" id="{B1DFB1CF-7360-4C0C-B6F0-8B481C20150D}"/>
              </a:ext>
            </a:extLst>
          </p:cNvPr>
          <p:cNvSpPr txBox="1"/>
          <p:nvPr/>
        </p:nvSpPr>
        <p:spPr>
          <a:xfrm>
            <a:off x="9741046" y="2661768"/>
            <a:ext cx="709511" cy="370486"/>
          </a:xfrm>
          <a:prstGeom prst="rect">
            <a:avLst/>
          </a:prstGeom>
          <a:noFill/>
        </p:spPr>
        <p:txBody>
          <a:bodyPr wrap="square" rtlCol="0">
            <a:spAutoFit/>
          </a:bodyPr>
          <a:lstStyle/>
          <a:p>
            <a:r>
              <a:rPr lang="en-US" sz="2000" dirty="0">
                <a:solidFill>
                  <a:prstClr val="black"/>
                </a:solidFill>
              </a:rPr>
              <a:t>AP</a:t>
            </a:r>
          </a:p>
        </p:txBody>
      </p:sp>
      <p:sp>
        <p:nvSpPr>
          <p:cNvPr id="112" name="TextBox 111">
            <a:extLst>
              <a:ext uri="{FF2B5EF4-FFF2-40B4-BE49-F238E27FC236}">
                <a16:creationId xmlns:a16="http://schemas.microsoft.com/office/drawing/2014/main" id="{47E17CE5-8178-4D46-9BCE-DE847E3FC43E}"/>
              </a:ext>
            </a:extLst>
          </p:cNvPr>
          <p:cNvSpPr txBox="1"/>
          <p:nvPr/>
        </p:nvSpPr>
        <p:spPr>
          <a:xfrm>
            <a:off x="6307779" y="1838248"/>
            <a:ext cx="57689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2"/>
                </a:solidFill>
                <a:effectLst/>
                <a:uFillTx/>
                <a:latin typeface="+mn-lt"/>
                <a:ea typeface="+mn-ea"/>
                <a:cs typeface="+mn-cs"/>
                <a:sym typeface="Helvetica Neue"/>
              </a:rPr>
              <a:t>802.1Qbv time-aware scheduling</a:t>
            </a:r>
          </a:p>
        </p:txBody>
      </p:sp>
      <p:sp>
        <p:nvSpPr>
          <p:cNvPr id="113" name="Rectangle 112">
            <a:extLst>
              <a:ext uri="{FF2B5EF4-FFF2-40B4-BE49-F238E27FC236}">
                <a16:creationId xmlns:a16="http://schemas.microsoft.com/office/drawing/2014/main" id="{5C700404-D0C6-4EC7-9093-C3D75C4D1768}"/>
              </a:ext>
            </a:extLst>
          </p:cNvPr>
          <p:cNvSpPr/>
          <p:nvPr/>
        </p:nvSpPr>
        <p:spPr>
          <a:xfrm>
            <a:off x="5902611" y="5731085"/>
            <a:ext cx="605311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742950" lvl="1" indent="-285750" defTabSz="2438338">
              <a:spcBef>
                <a:spcPts val="0"/>
              </a:spcBef>
              <a:buFont typeface="Arial" panose="020B0604020202020204" pitchFamily="34" charset="0"/>
              <a:buChar char="•"/>
            </a:pPr>
            <a:r>
              <a:rPr lang="en-US" sz="1400" b="1" dirty="0">
                <a:solidFill>
                  <a:schemeClr val="tx2"/>
                </a:solidFill>
              </a:rPr>
              <a:t>A time-aware (</a:t>
            </a:r>
            <a:r>
              <a:rPr lang="en-US" sz="1400" b="1" dirty="0" err="1">
                <a:solidFill>
                  <a:schemeClr val="tx2"/>
                </a:solidFill>
              </a:rPr>
              <a:t>Qbv</a:t>
            </a:r>
            <a:r>
              <a:rPr lang="en-US" sz="1400" b="1" dirty="0">
                <a:solidFill>
                  <a:schemeClr val="tx2"/>
                </a:solidFill>
              </a:rPr>
              <a:t>) scheduler defines when gates open/close to ensure </a:t>
            </a:r>
            <a:r>
              <a:rPr lang="en-US" sz="1400" b="1" dirty="0">
                <a:solidFill>
                  <a:schemeClr val="tx2"/>
                </a:solidFill>
                <a:sym typeface="Wingdings"/>
              </a:rPr>
              <a:t>time-sensitive frames are not delayed by other traffic</a:t>
            </a:r>
          </a:p>
          <a:p>
            <a:pPr marL="742950" lvl="1" indent="-285750" defTabSz="2438338">
              <a:spcBef>
                <a:spcPts val="0"/>
              </a:spcBef>
              <a:buFont typeface="Arial" panose="020B0604020202020204" pitchFamily="34" charset="0"/>
              <a:buChar char="•"/>
            </a:pPr>
            <a:r>
              <a:rPr lang="en-US" sz="1400" b="1" dirty="0">
                <a:solidFill>
                  <a:schemeClr val="tx2"/>
                </a:solidFill>
                <a:sym typeface="Wingdings"/>
              </a:rPr>
              <a:t>802.11ax scheduled transmissions enable gate control (as in 802.1Qbv)</a:t>
            </a:r>
          </a:p>
          <a:p>
            <a:pPr marL="742950" lvl="1" indent="-285750" defTabSz="2438338">
              <a:spcBef>
                <a:spcPts val="0"/>
              </a:spcBef>
              <a:buFont typeface="Arial" panose="020B0604020202020204" pitchFamily="34" charset="0"/>
              <a:buChar char="•"/>
            </a:pPr>
            <a:endParaRPr lang="en-US" sz="1400" b="1" dirty="0">
              <a:solidFill>
                <a:schemeClr val="tx2"/>
              </a:solidFill>
            </a:endParaRPr>
          </a:p>
        </p:txBody>
      </p:sp>
      <p:sp>
        <p:nvSpPr>
          <p:cNvPr id="4" name="Date Placeholder 3">
            <a:extLst>
              <a:ext uri="{FF2B5EF4-FFF2-40B4-BE49-F238E27FC236}">
                <a16:creationId xmlns:a16="http://schemas.microsoft.com/office/drawing/2014/main" id="{0A10EDF6-CBF8-43A1-956B-7E23F6FC4D03}"/>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26389D2-FCD8-4100-ADF9-8464C255E902}"/>
              </a:ext>
            </a:extLst>
          </p:cNvPr>
          <p:cNvSpPr>
            <a:spLocks noGrp="1"/>
          </p:cNvSpPr>
          <p:nvPr>
            <p:ph type="ftr" idx="11"/>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0045CFB4-99BA-4D09-B37F-B5C8843A16F9}"/>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Tree>
    <p:extLst>
      <p:ext uri="{BB962C8B-B14F-4D97-AF65-F5344CB8AC3E}">
        <p14:creationId xmlns:p14="http://schemas.microsoft.com/office/powerpoint/2010/main" val="400184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3.33333E-6 2.96296E-6 L -0.00091 0.42592 " pathEditMode="relative" rAng="0" ptsTypes="AA">
                                      <p:cBhvr>
                                        <p:cTn id="30" dur="2000" fill="hold"/>
                                        <p:tgtEl>
                                          <p:spTgt spid="97"/>
                                        </p:tgtEl>
                                        <p:attrNameLst>
                                          <p:attrName>ppt_x</p:attrName>
                                          <p:attrName>ppt_y</p:attrName>
                                        </p:attrNameLst>
                                      </p:cBhvr>
                                      <p:rCtr x="-52" y="2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6D74-898E-4486-938E-8F27932B0079}"/>
              </a:ext>
            </a:extLst>
          </p:cNvPr>
          <p:cNvSpPr>
            <a:spLocks noGrp="1"/>
          </p:cNvSpPr>
          <p:nvPr>
            <p:ph type="title"/>
          </p:nvPr>
        </p:nvSpPr>
        <p:spPr/>
        <p:txBody>
          <a:bodyPr/>
          <a:lstStyle/>
          <a:p>
            <a:r>
              <a:rPr lang="en-US" sz="3600" dirty="0"/>
              <a:t>802.1Qbv Scheduling over 802.11ax</a:t>
            </a:r>
          </a:p>
        </p:txBody>
      </p:sp>
      <p:sp>
        <p:nvSpPr>
          <p:cNvPr id="4" name="Text Placeholder 3">
            <a:extLst>
              <a:ext uri="{FF2B5EF4-FFF2-40B4-BE49-F238E27FC236}">
                <a16:creationId xmlns:a16="http://schemas.microsoft.com/office/drawing/2014/main" id="{02913C3B-1E6C-4906-8E01-C8E4DCCE4D02}"/>
              </a:ext>
            </a:extLst>
          </p:cNvPr>
          <p:cNvSpPr>
            <a:spLocks noGrp="1"/>
          </p:cNvSpPr>
          <p:nvPr>
            <p:ph type="body" sz="quarter" idx="4294967295"/>
          </p:nvPr>
        </p:nvSpPr>
        <p:spPr>
          <a:xfrm>
            <a:off x="855096" y="1535976"/>
            <a:ext cx="10972800" cy="4527550"/>
          </a:xfrm>
        </p:spPr>
        <p:txBody>
          <a:bodyPr>
            <a:normAutofit/>
          </a:bodyPr>
          <a:lstStyle/>
          <a:p>
            <a:pPr marL="0" indent="0">
              <a:buNone/>
            </a:pPr>
            <a:r>
              <a:rPr lang="en-US" sz="2000" dirty="0"/>
              <a:t>Schedule configuration: the CNC delivers a schedule to the 802.11ax AP (supporting TSN) </a:t>
            </a:r>
          </a:p>
          <a:p>
            <a:pPr marL="0" indent="0">
              <a:buNone/>
            </a:pPr>
            <a:r>
              <a:rPr lang="en-US" sz="2000" dirty="0"/>
              <a:t>The AP uses the trigger-based mode to deliver the data according to the worst-case latency and  reliability</a:t>
            </a:r>
          </a:p>
        </p:txBody>
      </p:sp>
      <p:sp>
        <p:nvSpPr>
          <p:cNvPr id="5" name="TextBox 4">
            <a:extLst>
              <a:ext uri="{FF2B5EF4-FFF2-40B4-BE49-F238E27FC236}">
                <a16:creationId xmlns:a16="http://schemas.microsoft.com/office/drawing/2014/main" id="{E78224ED-A5FE-4263-8C2E-9D2BDF59082D}"/>
              </a:ext>
            </a:extLst>
          </p:cNvPr>
          <p:cNvSpPr txBox="1"/>
          <p:nvPr/>
        </p:nvSpPr>
        <p:spPr>
          <a:xfrm>
            <a:off x="763007" y="5396131"/>
            <a:ext cx="4419355" cy="1434293"/>
          </a:xfrm>
          <a:prstGeom prst="rect">
            <a:avLst/>
          </a:prstGeom>
          <a:ln w="12700">
            <a:miter lim="400000"/>
          </a:ln>
        </p:spPr>
        <p:txBody>
          <a:bodyPr lIns="0" tIns="0" rIns="0" bIns="0">
            <a:normAutofit/>
          </a:bodyPr>
          <a:lstStyle>
            <a:lvl1pPr defTabSz="609600">
              <a:lnSpc>
                <a:spcPct val="100000"/>
              </a:lnSpc>
              <a:spcBef>
                <a:spcPts val="1200"/>
              </a:spcBef>
              <a:buFont typeface="Wingdings" pitchFamily="2" charset="2"/>
              <a:defRPr>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indent="-203200" defTabSz="609600">
              <a:lnSpc>
                <a:spcPct val="100000"/>
              </a:lnSpc>
              <a:spcBef>
                <a:spcPts val="1200"/>
              </a:spcBef>
              <a:buFont typeface="Arial" panose="020B0604020202020204" pitchFamily="34" charset="0"/>
              <a:buChar char="•"/>
              <a:defRPr>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indent="-197644"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indent="571500" defTabSz="609600">
              <a:spcBef>
                <a:spcPts val="0"/>
              </a:spcBef>
              <a:defRPr sz="1300">
                <a:solidFill>
                  <a:srgbClr val="5E5E5E"/>
                </a:solidFill>
                <a:latin typeface="Helvetica"/>
                <a:ea typeface="Helvetica"/>
                <a:cs typeface="Helvetica"/>
                <a:sym typeface="Helvetica"/>
              </a:defRPr>
            </a:lvl6pPr>
            <a:lvl7pPr indent="685800" defTabSz="609600">
              <a:spcBef>
                <a:spcPts val="0"/>
              </a:spcBef>
              <a:defRPr sz="1300">
                <a:solidFill>
                  <a:srgbClr val="5E5E5E"/>
                </a:solidFill>
                <a:latin typeface="Helvetica"/>
                <a:ea typeface="Helvetica"/>
                <a:cs typeface="Helvetica"/>
                <a:sym typeface="Helvetica"/>
              </a:defRPr>
            </a:lvl7pPr>
            <a:lvl8pPr indent="800100" defTabSz="609600">
              <a:spcBef>
                <a:spcPts val="0"/>
              </a:spcBef>
              <a:defRPr sz="1300">
                <a:solidFill>
                  <a:srgbClr val="5E5E5E"/>
                </a:solidFill>
                <a:latin typeface="Helvetica"/>
                <a:ea typeface="Helvetica"/>
                <a:cs typeface="Helvetica"/>
                <a:sym typeface="Helvetica"/>
              </a:defRPr>
            </a:lvl8pPr>
            <a:lvl9pPr indent="914400" defTabSz="609600">
              <a:spcBef>
                <a:spcPts val="0"/>
              </a:spcBef>
              <a:defRPr sz="1300">
                <a:solidFill>
                  <a:srgbClr val="5E5E5E"/>
                </a:solidFill>
                <a:latin typeface="Helvetica"/>
                <a:ea typeface="Helvetica"/>
                <a:cs typeface="Helvetica"/>
                <a:sym typeface="Helvetica"/>
              </a:defRPr>
            </a:lvl9pPr>
          </a:lstStyle>
          <a:p>
            <a:r>
              <a:rPr lang="en-US" sz="1200" b="1" dirty="0">
                <a:solidFill>
                  <a:schemeClr val="tx1"/>
                </a:solidFill>
              </a:rPr>
              <a:t>Simulation Assumptions:</a:t>
            </a:r>
          </a:p>
          <a:p>
            <a:r>
              <a:rPr lang="en-US" sz="1200" dirty="0">
                <a:solidFill>
                  <a:schemeClr val="tx1"/>
                </a:solidFill>
              </a:rPr>
              <a:t>20 MHz channel, SISO, 100 Bytes packets, Channel model E, STAs randomly distributed in a 50 m radio, latency-optimized scheduling strategy, managed network (no OBSS), no legacy devices.</a:t>
            </a:r>
          </a:p>
        </p:txBody>
      </p:sp>
      <p:graphicFrame>
        <p:nvGraphicFramePr>
          <p:cNvPr id="6" name="Chart 5">
            <a:extLst>
              <a:ext uri="{FF2B5EF4-FFF2-40B4-BE49-F238E27FC236}">
                <a16:creationId xmlns:a16="http://schemas.microsoft.com/office/drawing/2014/main" id="{269E5B7E-D9E9-42DB-A00D-99CD47B433E6}"/>
              </a:ext>
            </a:extLst>
          </p:cNvPr>
          <p:cNvGraphicFramePr>
            <a:graphicFrameLocks/>
          </p:cNvGraphicFramePr>
          <p:nvPr/>
        </p:nvGraphicFramePr>
        <p:xfrm>
          <a:off x="5283129" y="3039069"/>
          <a:ext cx="4557697" cy="34118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3AAC2FF-AA4A-4464-9D5C-23C0ECA22D73}"/>
              </a:ext>
            </a:extLst>
          </p:cNvPr>
          <p:cNvSpPr txBox="1"/>
          <p:nvPr/>
        </p:nvSpPr>
        <p:spPr>
          <a:xfrm>
            <a:off x="4250780" y="2633722"/>
            <a:ext cx="692075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solidFill>
                <a:effectLst/>
                <a:uFillTx/>
                <a:latin typeface="+mn-lt"/>
                <a:ea typeface="+mn-ea"/>
                <a:cs typeface="+mn-cs"/>
                <a:sym typeface="Helvetica Neue"/>
              </a:rPr>
              <a:t>Low latency/high reliability and capacity tradeoffs can be achieved </a:t>
            </a:r>
          </a:p>
        </p:txBody>
      </p:sp>
      <p:pic>
        <p:nvPicPr>
          <p:cNvPr id="3" name="Picture 2">
            <a:extLst>
              <a:ext uri="{FF2B5EF4-FFF2-40B4-BE49-F238E27FC236}">
                <a16:creationId xmlns:a16="http://schemas.microsoft.com/office/drawing/2014/main" id="{9B153200-D199-46D4-BC15-F1333BDC562F}"/>
              </a:ext>
            </a:extLst>
          </p:cNvPr>
          <p:cNvPicPr>
            <a:picLocks noChangeAspect="1"/>
          </p:cNvPicPr>
          <p:nvPr/>
        </p:nvPicPr>
        <p:blipFill>
          <a:blip r:embed="rId3"/>
          <a:stretch>
            <a:fillRect/>
          </a:stretch>
        </p:blipFill>
        <p:spPr>
          <a:xfrm>
            <a:off x="835337" y="2772221"/>
            <a:ext cx="3314676" cy="2573182"/>
          </a:xfrm>
          <a:prstGeom prst="rect">
            <a:avLst/>
          </a:prstGeom>
        </p:spPr>
      </p:pic>
      <p:sp>
        <p:nvSpPr>
          <p:cNvPr id="8" name="TextBox 7">
            <a:extLst>
              <a:ext uri="{FF2B5EF4-FFF2-40B4-BE49-F238E27FC236}">
                <a16:creationId xmlns:a16="http://schemas.microsoft.com/office/drawing/2014/main" id="{655DA97D-6FEE-4379-8162-E2E00EC30537}"/>
              </a:ext>
            </a:extLst>
          </p:cNvPr>
          <p:cNvSpPr txBox="1"/>
          <p:nvPr/>
        </p:nvSpPr>
        <p:spPr>
          <a:xfrm>
            <a:off x="6712604" y="3439495"/>
            <a:ext cx="2415540" cy="307777"/>
          </a:xfrm>
          <a:prstGeom prst="rect">
            <a:avLst/>
          </a:prstGeom>
          <a:noFill/>
        </p:spPr>
        <p:txBody>
          <a:bodyPr wrap="square" rtlCol="0">
            <a:spAutoFit/>
          </a:bodyPr>
          <a:lstStyle/>
          <a:p>
            <a:r>
              <a:rPr lang="en-US" sz="1400" dirty="0"/>
              <a:t>(Simulation Results)</a:t>
            </a:r>
          </a:p>
        </p:txBody>
      </p:sp>
      <p:sp>
        <p:nvSpPr>
          <p:cNvPr id="9" name="Date Placeholder 8">
            <a:extLst>
              <a:ext uri="{FF2B5EF4-FFF2-40B4-BE49-F238E27FC236}">
                <a16:creationId xmlns:a16="http://schemas.microsoft.com/office/drawing/2014/main" id="{35F45688-E4F0-4174-8147-73AB6127FD19}"/>
              </a:ext>
            </a:extLst>
          </p:cNvPr>
          <p:cNvSpPr>
            <a:spLocks noGrp="1"/>
          </p:cNvSpPr>
          <p:nvPr>
            <p:ph type="dt" idx="10"/>
          </p:nvPr>
        </p:nvSpPr>
        <p:spPr/>
        <p:txBody>
          <a:bodyPr/>
          <a:lstStyle/>
          <a:p>
            <a:r>
              <a:rPr lang="en-US"/>
              <a:t>January 2022</a:t>
            </a:r>
            <a:endParaRPr lang="en-GB"/>
          </a:p>
        </p:txBody>
      </p:sp>
      <p:sp>
        <p:nvSpPr>
          <p:cNvPr id="10" name="Footer Placeholder 9">
            <a:extLst>
              <a:ext uri="{FF2B5EF4-FFF2-40B4-BE49-F238E27FC236}">
                <a16:creationId xmlns:a16="http://schemas.microsoft.com/office/drawing/2014/main" id="{D6DD33DA-042E-4E53-A79A-BD90B1BFF061}"/>
              </a:ext>
            </a:extLst>
          </p:cNvPr>
          <p:cNvSpPr>
            <a:spLocks noGrp="1"/>
          </p:cNvSpPr>
          <p:nvPr>
            <p:ph type="ftr" idx="11"/>
          </p:nvPr>
        </p:nvSpPr>
        <p:spPr/>
        <p:txBody>
          <a:bodyPr/>
          <a:lstStyle/>
          <a:p>
            <a:r>
              <a:rPr lang="en-GB"/>
              <a:t>Dave Cavalcanti, Intel Corporation</a:t>
            </a:r>
          </a:p>
        </p:txBody>
      </p:sp>
      <p:sp>
        <p:nvSpPr>
          <p:cNvPr id="11" name="Slide Number Placeholder 10">
            <a:extLst>
              <a:ext uri="{FF2B5EF4-FFF2-40B4-BE49-F238E27FC236}">
                <a16:creationId xmlns:a16="http://schemas.microsoft.com/office/drawing/2014/main" id="{EF28DC9F-766F-4B65-BFA3-D66FDFC13BFB}"/>
              </a:ext>
            </a:extLst>
          </p:cNvPr>
          <p:cNvSpPr>
            <a:spLocks noGrp="1"/>
          </p:cNvSpPr>
          <p:nvPr>
            <p:ph type="sldNum" idx="12"/>
          </p:nvPr>
        </p:nvSpPr>
        <p:spPr/>
        <p:txBody>
          <a:bodyPr/>
          <a:lstStyle/>
          <a:p>
            <a:r>
              <a:rPr lang="en-GB"/>
              <a:t>Slide </a:t>
            </a:r>
            <a:fld id="{06B781AF-4CCF-49B0-A572-DE54FBE5D942}" type="slidenum">
              <a:rPr lang="en-GB" smtClean="0"/>
              <a:pPr/>
              <a:t>16</a:t>
            </a:fld>
            <a:endParaRPr lang="en-GB"/>
          </a:p>
        </p:txBody>
      </p:sp>
    </p:spTree>
    <p:extLst>
      <p:ext uri="{BB962C8B-B14F-4D97-AF65-F5344CB8AC3E}">
        <p14:creationId xmlns:p14="http://schemas.microsoft.com/office/powerpoint/2010/main" val="108242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a:extLst>
              <a:ext uri="{FF2B5EF4-FFF2-40B4-BE49-F238E27FC236}">
                <a16:creationId xmlns:a16="http://schemas.microsoft.com/office/drawing/2014/main" id="{2AC957C2-3EE5-4A50-8B59-EE20A2E84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237" y="4103863"/>
            <a:ext cx="524772" cy="38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5" name="Straight Connector 80">
            <a:extLst>
              <a:ext uri="{FF2B5EF4-FFF2-40B4-BE49-F238E27FC236}">
                <a16:creationId xmlns:a16="http://schemas.microsoft.com/office/drawing/2014/main" id="{2788865C-4158-4359-9598-65B92FFFDDCC}"/>
              </a:ext>
            </a:extLst>
          </p:cNvPr>
          <p:cNvCxnSpPr>
            <a:cxnSpLocks/>
          </p:cNvCxnSpPr>
          <p:nvPr/>
        </p:nvCxnSpPr>
        <p:spPr>
          <a:xfrm flipH="1" flipV="1">
            <a:off x="6125210" y="3959357"/>
            <a:ext cx="563996" cy="39363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80">
            <a:extLst>
              <a:ext uri="{FF2B5EF4-FFF2-40B4-BE49-F238E27FC236}">
                <a16:creationId xmlns:a16="http://schemas.microsoft.com/office/drawing/2014/main" id="{076C100F-E696-4637-A761-0857C0F9D5F5}"/>
              </a:ext>
            </a:extLst>
          </p:cNvPr>
          <p:cNvCxnSpPr>
            <a:cxnSpLocks/>
          </p:cNvCxnSpPr>
          <p:nvPr/>
        </p:nvCxnSpPr>
        <p:spPr>
          <a:xfrm flipV="1">
            <a:off x="5476819" y="3949879"/>
            <a:ext cx="631081" cy="37932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1267664-259D-4848-80A4-E20B54EF1411}"/>
              </a:ext>
            </a:extLst>
          </p:cNvPr>
          <p:cNvCxnSpPr>
            <a:cxnSpLocks/>
            <a:stCxn id="58" idx="0"/>
            <a:endCxn id="20" idx="3"/>
          </p:cNvCxnSpPr>
          <p:nvPr/>
        </p:nvCxnSpPr>
        <p:spPr>
          <a:xfrm flipH="1" flipV="1">
            <a:off x="6528203" y="1705049"/>
            <a:ext cx="1658731" cy="2851571"/>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887FB4A-0527-478F-940A-9EC3C3661CBD}"/>
              </a:ext>
            </a:extLst>
          </p:cNvPr>
          <p:cNvCxnSpPr>
            <a:cxnSpLocks/>
            <a:stCxn id="15" idx="0"/>
            <a:endCxn id="20" idx="1"/>
          </p:cNvCxnSpPr>
          <p:nvPr/>
        </p:nvCxnSpPr>
        <p:spPr>
          <a:xfrm flipV="1">
            <a:off x="4198416" y="1705049"/>
            <a:ext cx="1413983" cy="2872823"/>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6314067F-DEB7-44FF-8E4F-EC8485440654}"/>
              </a:ext>
            </a:extLst>
          </p:cNvPr>
          <p:cNvSpPr/>
          <p:nvPr/>
        </p:nvSpPr>
        <p:spPr bwMode="auto">
          <a:xfrm>
            <a:off x="5287282" y="2105473"/>
            <a:ext cx="1787287" cy="52631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endParaRPr lang="en-US" sz="3200"/>
          </a:p>
        </p:txBody>
      </p:sp>
      <p:sp>
        <p:nvSpPr>
          <p:cNvPr id="74" name="Rectangle 73">
            <a:extLst>
              <a:ext uri="{FF2B5EF4-FFF2-40B4-BE49-F238E27FC236}">
                <a16:creationId xmlns:a16="http://schemas.microsoft.com/office/drawing/2014/main" id="{AA5066F1-3BA9-4664-BC78-8DEB1D7519AB}"/>
              </a:ext>
            </a:extLst>
          </p:cNvPr>
          <p:cNvSpPr/>
          <p:nvPr/>
        </p:nvSpPr>
        <p:spPr>
          <a:xfrm>
            <a:off x="1526990" y="2824715"/>
            <a:ext cx="9301253" cy="1026395"/>
          </a:xfrm>
          <a:prstGeom prst="rect">
            <a:avLst/>
          </a:prstGeom>
          <a:solidFill>
            <a:schemeClr val="bg1">
              <a:lumMod val="75000"/>
              <a:alpha val="0"/>
            </a:schemeClr>
          </a:solidFill>
          <a:ln w="15875">
            <a:solidFill>
              <a:schemeClr val="bg1">
                <a:lumMod val="65000"/>
                <a:alpha val="99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C44F950C-3915-4BD1-8FE0-44006C9018B7}"/>
              </a:ext>
            </a:extLst>
          </p:cNvPr>
          <p:cNvSpPr>
            <a:spLocks noGrp="1"/>
          </p:cNvSpPr>
          <p:nvPr>
            <p:ph type="title"/>
          </p:nvPr>
        </p:nvSpPr>
        <p:spPr>
          <a:xfrm>
            <a:off x="585328" y="423445"/>
            <a:ext cx="10969943" cy="1053419"/>
          </a:xfrm>
        </p:spPr>
        <p:txBody>
          <a:bodyPr wrap="square" anchor="ctr">
            <a:normAutofit/>
          </a:bodyPr>
          <a:lstStyle/>
          <a:p>
            <a:r>
              <a:rPr lang="en-US" sz="3600" dirty="0"/>
              <a:t>Network Configuration &amp; Management</a:t>
            </a:r>
          </a:p>
        </p:txBody>
      </p:sp>
      <p:sp>
        <p:nvSpPr>
          <p:cNvPr id="9" name="TextBox 8">
            <a:extLst>
              <a:ext uri="{FF2B5EF4-FFF2-40B4-BE49-F238E27FC236}">
                <a16:creationId xmlns:a16="http://schemas.microsoft.com/office/drawing/2014/main" id="{233816A5-116A-48F2-BA64-2EF0C7FDCA92}"/>
              </a:ext>
            </a:extLst>
          </p:cNvPr>
          <p:cNvSpPr txBox="1"/>
          <p:nvPr/>
        </p:nvSpPr>
        <p:spPr>
          <a:xfrm>
            <a:off x="186313" y="3624143"/>
            <a:ext cx="3129739" cy="2585323"/>
          </a:xfrm>
          <a:prstGeom prst="rect">
            <a:avLst/>
          </a:prstGeom>
          <a:noFill/>
        </p:spPr>
        <p:txBody>
          <a:bodyPr wrap="square" rtlCol="0">
            <a:spAutoFit/>
          </a:bodyPr>
          <a:lstStyle/>
          <a:p>
            <a:r>
              <a:rPr lang="en-US" sz="1800" b="1" dirty="0"/>
              <a:t>(3) Hybrid Model</a:t>
            </a:r>
          </a:p>
          <a:p>
            <a:pPr marL="342891" indent="-342891">
              <a:buFont typeface="Wingdings" pitchFamily="2" charset="2"/>
              <a:buChar char="§"/>
            </a:pPr>
            <a:r>
              <a:rPr lang="en-US" sz="1600" dirty="0"/>
              <a:t>WTSN domain can be physical or logical</a:t>
            </a:r>
          </a:p>
          <a:p>
            <a:pPr marL="342891" indent="-342891">
              <a:buFont typeface="Wingdings" pitchFamily="2" charset="2"/>
              <a:buChar char="§"/>
            </a:pPr>
            <a:r>
              <a:rPr lang="en-US" sz="1600" dirty="0"/>
              <a:t>CNC is aware of WTSN domain via WTSN-CS (Configuration and Scheduling)</a:t>
            </a:r>
          </a:p>
          <a:p>
            <a:pPr marL="342891" indent="-342891">
              <a:buFont typeface="Wingdings" pitchFamily="2" charset="2"/>
              <a:buChar char="§"/>
            </a:pPr>
            <a:r>
              <a:rPr lang="en-US" sz="1600" dirty="0"/>
              <a:t>The CNC can discover wireless-specific parameters and manage/configure end-to-end TSN resources</a:t>
            </a:r>
            <a:endParaRPr lang="en-US" sz="1800" dirty="0"/>
          </a:p>
        </p:txBody>
      </p:sp>
      <p:sp>
        <p:nvSpPr>
          <p:cNvPr id="16" name="Rectangle 15">
            <a:extLst>
              <a:ext uri="{FF2B5EF4-FFF2-40B4-BE49-F238E27FC236}">
                <a16:creationId xmlns:a16="http://schemas.microsoft.com/office/drawing/2014/main" id="{58D2ECC4-F4E3-4C45-89D0-1A7BD8896ED6}"/>
              </a:ext>
            </a:extLst>
          </p:cNvPr>
          <p:cNvSpPr/>
          <p:nvPr/>
        </p:nvSpPr>
        <p:spPr>
          <a:xfrm>
            <a:off x="5715309" y="1479424"/>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7" name="Rectangle 16">
            <a:extLst>
              <a:ext uri="{FF2B5EF4-FFF2-40B4-BE49-F238E27FC236}">
                <a16:creationId xmlns:a16="http://schemas.microsoft.com/office/drawing/2014/main" id="{673E00EA-0328-4689-A1CF-C755E1212738}"/>
              </a:ext>
            </a:extLst>
          </p:cNvPr>
          <p:cNvSpPr/>
          <p:nvPr/>
        </p:nvSpPr>
        <p:spPr>
          <a:xfrm>
            <a:off x="5663876" y="1531559"/>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8" name="Rectangle 17">
            <a:extLst>
              <a:ext uri="{FF2B5EF4-FFF2-40B4-BE49-F238E27FC236}">
                <a16:creationId xmlns:a16="http://schemas.microsoft.com/office/drawing/2014/main" id="{5439083A-B9B2-4E32-A8A0-1AC717B9F495}"/>
              </a:ext>
            </a:extLst>
          </p:cNvPr>
          <p:cNvSpPr/>
          <p:nvPr/>
        </p:nvSpPr>
        <p:spPr>
          <a:xfrm>
            <a:off x="2446568" y="3356010"/>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19" name="Rectangle 18">
            <a:extLst>
              <a:ext uri="{FF2B5EF4-FFF2-40B4-BE49-F238E27FC236}">
                <a16:creationId xmlns:a16="http://schemas.microsoft.com/office/drawing/2014/main" id="{DBC4A52C-9865-49DD-ADCE-A206BED4E9B2}"/>
              </a:ext>
            </a:extLst>
          </p:cNvPr>
          <p:cNvSpPr/>
          <p:nvPr/>
        </p:nvSpPr>
        <p:spPr>
          <a:xfrm>
            <a:off x="2608751" y="3219716"/>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20" name="Rectangle 19">
            <a:extLst>
              <a:ext uri="{FF2B5EF4-FFF2-40B4-BE49-F238E27FC236}">
                <a16:creationId xmlns:a16="http://schemas.microsoft.com/office/drawing/2014/main" id="{86B0E3E2-4EF9-49E4-930C-F84D33E14B63}"/>
              </a:ext>
            </a:extLst>
          </p:cNvPr>
          <p:cNvSpPr/>
          <p:nvPr/>
        </p:nvSpPr>
        <p:spPr>
          <a:xfrm>
            <a:off x="5612397" y="1589512"/>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CUC</a:t>
            </a:r>
          </a:p>
        </p:txBody>
      </p:sp>
      <p:sp>
        <p:nvSpPr>
          <p:cNvPr id="21" name="Rectangle 20">
            <a:extLst>
              <a:ext uri="{FF2B5EF4-FFF2-40B4-BE49-F238E27FC236}">
                <a16:creationId xmlns:a16="http://schemas.microsoft.com/office/drawing/2014/main" id="{1CDE7CA2-2AAA-4098-B144-89E026F8CDD7}"/>
              </a:ext>
            </a:extLst>
          </p:cNvPr>
          <p:cNvSpPr/>
          <p:nvPr/>
        </p:nvSpPr>
        <p:spPr>
          <a:xfrm>
            <a:off x="5402625" y="2287813"/>
            <a:ext cx="700653" cy="316925"/>
          </a:xfrm>
          <a:prstGeom prst="rect">
            <a:avLst/>
          </a:prstGeom>
          <a:solidFill>
            <a:schemeClr val="accent1">
              <a:lumMod val="20000"/>
              <a:lumOff val="80000"/>
            </a:schemeClr>
          </a:solid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TSN-CS</a:t>
            </a:r>
          </a:p>
        </p:txBody>
      </p:sp>
      <p:cxnSp>
        <p:nvCxnSpPr>
          <p:cNvPr id="22" name="Straight Connector 21">
            <a:extLst>
              <a:ext uri="{FF2B5EF4-FFF2-40B4-BE49-F238E27FC236}">
                <a16:creationId xmlns:a16="http://schemas.microsoft.com/office/drawing/2014/main" id="{FE303DF7-18FC-4BF3-AFD8-0B8127BC3D49}"/>
              </a:ext>
            </a:extLst>
          </p:cNvPr>
          <p:cNvCxnSpPr>
            <a:cxnSpLocks/>
          </p:cNvCxnSpPr>
          <p:nvPr/>
        </p:nvCxnSpPr>
        <p:spPr>
          <a:xfrm>
            <a:off x="5715308" y="3407361"/>
            <a:ext cx="71755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1B532D6-D42C-4775-A936-5980AC2DF7D1}"/>
              </a:ext>
            </a:extLst>
          </p:cNvPr>
          <p:cNvCxnSpPr>
            <a:cxnSpLocks/>
          </p:cNvCxnSpPr>
          <p:nvPr/>
        </p:nvCxnSpPr>
        <p:spPr>
          <a:xfrm>
            <a:off x="6980599" y="3407361"/>
            <a:ext cx="6521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F648C27-61A7-44DA-B9AB-348B3D7CBD53}"/>
              </a:ext>
            </a:extLst>
          </p:cNvPr>
          <p:cNvCxnSpPr>
            <a:cxnSpLocks/>
            <a:endCxn id="20" idx="3"/>
          </p:cNvCxnSpPr>
          <p:nvPr/>
        </p:nvCxnSpPr>
        <p:spPr>
          <a:xfrm flipH="1" flipV="1">
            <a:off x="6528203" y="1705049"/>
            <a:ext cx="2838165" cy="1310061"/>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3DD50E5-327F-4487-9A28-3CF0CD42942D}"/>
              </a:ext>
            </a:extLst>
          </p:cNvPr>
          <p:cNvCxnSpPr>
            <a:cxnSpLocks/>
            <a:endCxn id="21" idx="2"/>
          </p:cNvCxnSpPr>
          <p:nvPr/>
        </p:nvCxnSpPr>
        <p:spPr>
          <a:xfrm flipV="1">
            <a:off x="5392007" y="2604738"/>
            <a:ext cx="360944" cy="660829"/>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D505522-83A6-4C23-ADB8-E3236C5CAACB}"/>
              </a:ext>
            </a:extLst>
          </p:cNvPr>
          <p:cNvCxnSpPr>
            <a:cxnSpLocks/>
            <a:endCxn id="21" idx="2"/>
          </p:cNvCxnSpPr>
          <p:nvPr/>
        </p:nvCxnSpPr>
        <p:spPr>
          <a:xfrm flipH="1" flipV="1">
            <a:off x="5752951" y="2604738"/>
            <a:ext cx="1001800" cy="681872"/>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C34E74-4A79-43B8-8A28-10CD24F1D604}"/>
              </a:ext>
            </a:extLst>
          </p:cNvPr>
          <p:cNvCxnSpPr>
            <a:cxnSpLocks/>
            <a:endCxn id="21" idx="2"/>
          </p:cNvCxnSpPr>
          <p:nvPr/>
        </p:nvCxnSpPr>
        <p:spPr>
          <a:xfrm flipH="1" flipV="1">
            <a:off x="5752951" y="2604738"/>
            <a:ext cx="2227067" cy="666400"/>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6AB1D1E-707C-4284-B3EE-5534C2E3743E}"/>
              </a:ext>
            </a:extLst>
          </p:cNvPr>
          <p:cNvCxnSpPr>
            <a:cxnSpLocks/>
            <a:endCxn id="20" idx="2"/>
          </p:cNvCxnSpPr>
          <p:nvPr/>
        </p:nvCxnSpPr>
        <p:spPr>
          <a:xfrm flipV="1">
            <a:off x="6070300" y="1820585"/>
            <a:ext cx="0" cy="284888"/>
          </a:xfrm>
          <a:prstGeom prst="line">
            <a:avLst/>
          </a:prstGeom>
          <a:ln w="19050">
            <a:solidFill>
              <a:srgbClr val="C00000"/>
            </a:solidFill>
            <a:prstDash val="dash"/>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0C3F5B-1B74-4AFC-A72D-A294F5FCB64C}"/>
              </a:ext>
            </a:extLst>
          </p:cNvPr>
          <p:cNvCxnSpPr>
            <a:cxnSpLocks/>
          </p:cNvCxnSpPr>
          <p:nvPr/>
        </p:nvCxnSpPr>
        <p:spPr>
          <a:xfrm>
            <a:off x="4552826" y="3407361"/>
            <a:ext cx="61474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283D3371-A994-4657-AFF0-5F7C8784A239}"/>
              </a:ext>
            </a:extLst>
          </p:cNvPr>
          <p:cNvSpPr/>
          <p:nvPr/>
        </p:nvSpPr>
        <p:spPr>
          <a:xfrm>
            <a:off x="2759737" y="3083421"/>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5" name="Rectangle 34">
            <a:extLst>
              <a:ext uri="{FF2B5EF4-FFF2-40B4-BE49-F238E27FC236}">
                <a16:creationId xmlns:a16="http://schemas.microsoft.com/office/drawing/2014/main" id="{2679E1C4-EF29-48A7-B3AA-A00586C78EDD}"/>
              </a:ext>
            </a:extLst>
          </p:cNvPr>
          <p:cNvSpPr/>
          <p:nvPr/>
        </p:nvSpPr>
        <p:spPr>
          <a:xfrm>
            <a:off x="8757832" y="3343476"/>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6" name="Rectangle 35">
            <a:extLst>
              <a:ext uri="{FF2B5EF4-FFF2-40B4-BE49-F238E27FC236}">
                <a16:creationId xmlns:a16="http://schemas.microsoft.com/office/drawing/2014/main" id="{380BDD95-F78E-4961-9B21-D68635E1B38C}"/>
              </a:ext>
            </a:extLst>
          </p:cNvPr>
          <p:cNvSpPr/>
          <p:nvPr/>
        </p:nvSpPr>
        <p:spPr>
          <a:xfrm>
            <a:off x="8920016" y="3207182"/>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7" name="Rectangle 36">
            <a:extLst>
              <a:ext uri="{FF2B5EF4-FFF2-40B4-BE49-F238E27FC236}">
                <a16:creationId xmlns:a16="http://schemas.microsoft.com/office/drawing/2014/main" id="{16681FF1-631D-4EE4-B84A-1A856A35D7B5}"/>
              </a:ext>
            </a:extLst>
          </p:cNvPr>
          <p:cNvSpPr/>
          <p:nvPr/>
        </p:nvSpPr>
        <p:spPr>
          <a:xfrm>
            <a:off x="9071003" y="3070888"/>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cxnSp>
        <p:nvCxnSpPr>
          <p:cNvPr id="38" name="Straight Connector 37">
            <a:extLst>
              <a:ext uri="{FF2B5EF4-FFF2-40B4-BE49-F238E27FC236}">
                <a16:creationId xmlns:a16="http://schemas.microsoft.com/office/drawing/2014/main" id="{BA400CD5-9DC5-4623-B8A7-BBD4D4FA4EF0}"/>
              </a:ext>
            </a:extLst>
          </p:cNvPr>
          <p:cNvCxnSpPr>
            <a:cxnSpLocks/>
          </p:cNvCxnSpPr>
          <p:nvPr/>
        </p:nvCxnSpPr>
        <p:spPr>
          <a:xfrm flipH="1">
            <a:off x="3483872" y="3407361"/>
            <a:ext cx="52121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6FCF1BC-7BF4-4C00-AD19-987A0C143846}"/>
              </a:ext>
            </a:extLst>
          </p:cNvPr>
          <p:cNvCxnSpPr>
            <a:cxnSpLocks/>
          </p:cNvCxnSpPr>
          <p:nvPr/>
        </p:nvCxnSpPr>
        <p:spPr>
          <a:xfrm flipH="1">
            <a:off x="8180458" y="3407361"/>
            <a:ext cx="586276"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EAC413A-BF6B-49B3-81F0-1F1B43D81058}"/>
              </a:ext>
            </a:extLst>
          </p:cNvPr>
          <p:cNvSpPr txBox="1"/>
          <p:nvPr/>
        </p:nvSpPr>
        <p:spPr>
          <a:xfrm>
            <a:off x="1270859" y="3356009"/>
            <a:ext cx="1131531" cy="169277"/>
          </a:xfrm>
          <a:prstGeom prst="rect">
            <a:avLst/>
          </a:prstGeom>
          <a:noFill/>
          <a:ln>
            <a:noFill/>
          </a:ln>
        </p:spPr>
        <p:txBody>
          <a:bodyPr vert="horz" wrap="square" lIns="0" tIns="0" rIns="0" bIns="0" rtlCol="0">
            <a:spAutoFit/>
          </a:bodyPr>
          <a:lstStyle/>
          <a:p>
            <a:pPr algn="r"/>
            <a:r>
              <a:rPr lang="en-US" sz="1100">
                <a:solidFill>
                  <a:srgbClr val="535851"/>
                </a:solidFill>
              </a:rPr>
              <a:t>Talker End Stations</a:t>
            </a:r>
          </a:p>
        </p:txBody>
      </p:sp>
      <p:sp>
        <p:nvSpPr>
          <p:cNvPr id="41" name="TextBox 40">
            <a:extLst>
              <a:ext uri="{FF2B5EF4-FFF2-40B4-BE49-F238E27FC236}">
                <a16:creationId xmlns:a16="http://schemas.microsoft.com/office/drawing/2014/main" id="{91D0DEE5-5E2D-43FC-A59E-74C40AB60AC2}"/>
              </a:ext>
            </a:extLst>
          </p:cNvPr>
          <p:cNvSpPr txBox="1"/>
          <p:nvPr/>
        </p:nvSpPr>
        <p:spPr>
          <a:xfrm>
            <a:off x="5569536" y="3453268"/>
            <a:ext cx="1131531" cy="169277"/>
          </a:xfrm>
          <a:prstGeom prst="rect">
            <a:avLst/>
          </a:prstGeom>
          <a:noFill/>
          <a:ln>
            <a:noFill/>
          </a:ln>
        </p:spPr>
        <p:txBody>
          <a:bodyPr vert="horz" wrap="square" lIns="0" tIns="0" rIns="0" bIns="0" rtlCol="0">
            <a:spAutoFit/>
          </a:bodyPr>
          <a:lstStyle>
            <a:defPPr>
              <a:defRPr lang="en-GB"/>
            </a:defPPr>
            <a:lvl1pPr algn="ctr">
              <a:defRPr sz="1100">
                <a:solidFill>
                  <a:schemeClr val="tx2">
                    <a:lumMod val="60000"/>
                    <a:lumOff val="40000"/>
                  </a:schemeClr>
                </a:solidFill>
              </a:defRPr>
            </a:lvl1pPr>
          </a:lstStyle>
          <a:p>
            <a:r>
              <a:rPr lang="en-US" dirty="0">
                <a:solidFill>
                  <a:srgbClr val="6B716F"/>
                </a:solidFill>
              </a:rPr>
              <a:t>TSN Bridges</a:t>
            </a:r>
          </a:p>
        </p:txBody>
      </p:sp>
      <p:sp>
        <p:nvSpPr>
          <p:cNvPr id="42" name="TextBox 41">
            <a:extLst>
              <a:ext uri="{FF2B5EF4-FFF2-40B4-BE49-F238E27FC236}">
                <a16:creationId xmlns:a16="http://schemas.microsoft.com/office/drawing/2014/main" id="{CE840A46-4BB7-4B48-9C6D-B26140FBE747}"/>
              </a:ext>
            </a:extLst>
          </p:cNvPr>
          <p:cNvSpPr txBox="1"/>
          <p:nvPr/>
        </p:nvSpPr>
        <p:spPr>
          <a:xfrm>
            <a:off x="9981087" y="3337884"/>
            <a:ext cx="1131531" cy="338554"/>
          </a:xfrm>
          <a:prstGeom prst="rect">
            <a:avLst/>
          </a:prstGeom>
          <a:noFill/>
          <a:ln>
            <a:noFill/>
          </a:ln>
        </p:spPr>
        <p:txBody>
          <a:bodyPr vert="horz" wrap="square" lIns="0" tIns="0" rIns="0" bIns="0" rtlCol="0">
            <a:spAutoFit/>
          </a:bodyPr>
          <a:lstStyle/>
          <a:p>
            <a:r>
              <a:rPr lang="en-US" sz="1100">
                <a:solidFill>
                  <a:srgbClr val="535851"/>
                </a:solidFill>
              </a:rPr>
              <a:t>Listener End Stations</a:t>
            </a:r>
          </a:p>
        </p:txBody>
      </p:sp>
      <p:cxnSp>
        <p:nvCxnSpPr>
          <p:cNvPr id="43" name="Straight Arrow Connector 42">
            <a:extLst>
              <a:ext uri="{FF2B5EF4-FFF2-40B4-BE49-F238E27FC236}">
                <a16:creationId xmlns:a16="http://schemas.microsoft.com/office/drawing/2014/main" id="{0957D823-203A-4B30-B0A3-FF46CA7CBFCA}"/>
              </a:ext>
            </a:extLst>
          </p:cNvPr>
          <p:cNvCxnSpPr>
            <a:stCxn id="34" idx="3"/>
          </p:cNvCxnSpPr>
          <p:nvPr/>
        </p:nvCxnSpPr>
        <p:spPr>
          <a:xfrm>
            <a:off x="3483872" y="3292419"/>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3885BD8A-1263-4F62-A019-EC84AE6017A6}"/>
              </a:ext>
            </a:extLst>
          </p:cNvPr>
          <p:cNvSpPr txBox="1"/>
          <p:nvPr/>
        </p:nvSpPr>
        <p:spPr>
          <a:xfrm>
            <a:off x="3522736" y="3104064"/>
            <a:ext cx="1131531" cy="169277"/>
          </a:xfrm>
          <a:prstGeom prst="rect">
            <a:avLst/>
          </a:prstGeom>
          <a:noFill/>
          <a:ln>
            <a:noFill/>
          </a:ln>
        </p:spPr>
        <p:txBody>
          <a:bodyPr vert="horz" wrap="square" lIns="0" tIns="0" rIns="0" bIns="0" rtlCol="0">
            <a:spAutoFit/>
          </a:bodyPr>
          <a:lstStyle/>
          <a:p>
            <a:r>
              <a:rPr lang="en-US" sz="1100">
                <a:solidFill>
                  <a:srgbClr val="535851"/>
                </a:solidFill>
              </a:rPr>
              <a:t>Stream Data</a:t>
            </a:r>
          </a:p>
        </p:txBody>
      </p:sp>
      <p:sp>
        <p:nvSpPr>
          <p:cNvPr id="45" name="TextBox 44">
            <a:extLst>
              <a:ext uri="{FF2B5EF4-FFF2-40B4-BE49-F238E27FC236}">
                <a16:creationId xmlns:a16="http://schemas.microsoft.com/office/drawing/2014/main" id="{CB0BF2E9-C1A2-4E95-A6C5-26D82B95DD43}"/>
              </a:ext>
            </a:extLst>
          </p:cNvPr>
          <p:cNvSpPr txBox="1"/>
          <p:nvPr/>
        </p:nvSpPr>
        <p:spPr>
          <a:xfrm>
            <a:off x="7612082" y="3634020"/>
            <a:ext cx="1131531" cy="169277"/>
          </a:xfrm>
          <a:prstGeom prst="rect">
            <a:avLst/>
          </a:prstGeom>
          <a:noFill/>
          <a:ln>
            <a:noFill/>
          </a:ln>
        </p:spPr>
        <p:txBody>
          <a:bodyPr vert="horz" wrap="square" lIns="0" tIns="0" rIns="0" bIns="0" rtlCol="0">
            <a:spAutoFit/>
          </a:bodyPr>
          <a:lstStyle/>
          <a:p>
            <a:pPr algn="r"/>
            <a:r>
              <a:rPr lang="en-US" sz="1100">
                <a:solidFill>
                  <a:srgbClr val="535851"/>
                </a:solidFill>
              </a:rPr>
              <a:t>Stream Data</a:t>
            </a:r>
          </a:p>
        </p:txBody>
      </p:sp>
      <p:cxnSp>
        <p:nvCxnSpPr>
          <p:cNvPr id="46" name="Straight Arrow Connector 45">
            <a:extLst>
              <a:ext uri="{FF2B5EF4-FFF2-40B4-BE49-F238E27FC236}">
                <a16:creationId xmlns:a16="http://schemas.microsoft.com/office/drawing/2014/main" id="{AF0325FD-D10F-40C8-9084-4AE118973DD4}"/>
              </a:ext>
            </a:extLst>
          </p:cNvPr>
          <p:cNvCxnSpPr>
            <a:cxnSpLocks/>
          </p:cNvCxnSpPr>
          <p:nvPr/>
        </p:nvCxnSpPr>
        <p:spPr>
          <a:xfrm>
            <a:off x="8393904" y="3606650"/>
            <a:ext cx="358971"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2094F4C9-F3FD-4975-AC67-41B99A516BA9}"/>
              </a:ext>
            </a:extLst>
          </p:cNvPr>
          <p:cNvSpPr txBox="1"/>
          <p:nvPr/>
        </p:nvSpPr>
        <p:spPr>
          <a:xfrm rot="1441599">
            <a:off x="6978512" y="2273474"/>
            <a:ext cx="2390155" cy="169277"/>
          </a:xfrm>
          <a:prstGeom prst="rect">
            <a:avLst/>
          </a:prstGeom>
          <a:noFill/>
          <a:ln>
            <a:noFill/>
          </a:ln>
        </p:spPr>
        <p:txBody>
          <a:bodyPr vert="horz" wrap="square" lIns="0" tIns="0" rIns="0" bIns="0" rtlCol="0">
            <a:spAutoFit/>
          </a:bodyPr>
          <a:lstStyle/>
          <a:p>
            <a:r>
              <a:rPr lang="en-US" sz="1100">
                <a:solidFill>
                  <a:srgbClr val="C00000"/>
                </a:solidFill>
              </a:rPr>
              <a:t>End Station Configuration </a:t>
            </a:r>
          </a:p>
        </p:txBody>
      </p:sp>
      <p:sp>
        <p:nvSpPr>
          <p:cNvPr id="48" name="TextBox 47">
            <a:extLst>
              <a:ext uri="{FF2B5EF4-FFF2-40B4-BE49-F238E27FC236}">
                <a16:creationId xmlns:a16="http://schemas.microsoft.com/office/drawing/2014/main" id="{E44883A6-7448-4822-BE9A-B170C4AFFC92}"/>
              </a:ext>
            </a:extLst>
          </p:cNvPr>
          <p:cNvSpPr txBox="1"/>
          <p:nvPr/>
        </p:nvSpPr>
        <p:spPr>
          <a:xfrm>
            <a:off x="5674971" y="1917392"/>
            <a:ext cx="1131531" cy="169277"/>
          </a:xfrm>
          <a:prstGeom prst="rect">
            <a:avLst/>
          </a:prstGeom>
          <a:noFill/>
          <a:ln>
            <a:noFill/>
          </a:ln>
        </p:spPr>
        <p:txBody>
          <a:bodyPr vert="horz" wrap="square" lIns="0" tIns="0" rIns="0" bIns="0" rtlCol="0">
            <a:spAutoFit/>
          </a:bodyPr>
          <a:lstStyle/>
          <a:p>
            <a:pPr algn="ctr"/>
            <a:r>
              <a:rPr lang="en-US" sz="1100">
                <a:solidFill>
                  <a:srgbClr val="C00000"/>
                </a:solidFill>
              </a:rPr>
              <a:t> UNI</a:t>
            </a:r>
          </a:p>
        </p:txBody>
      </p:sp>
      <p:cxnSp>
        <p:nvCxnSpPr>
          <p:cNvPr id="68" name="Straight Connector 67">
            <a:extLst>
              <a:ext uri="{FF2B5EF4-FFF2-40B4-BE49-F238E27FC236}">
                <a16:creationId xmlns:a16="http://schemas.microsoft.com/office/drawing/2014/main" id="{F96EABFE-4CDF-417F-99D1-0258AF2EE13D}"/>
              </a:ext>
            </a:extLst>
          </p:cNvPr>
          <p:cNvCxnSpPr>
            <a:cxnSpLocks/>
            <a:endCxn id="20" idx="1"/>
          </p:cNvCxnSpPr>
          <p:nvPr/>
        </p:nvCxnSpPr>
        <p:spPr>
          <a:xfrm flipV="1">
            <a:off x="3229510" y="1705049"/>
            <a:ext cx="2382888" cy="1349837"/>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E366B33-8891-458A-BEFB-D51A7620FE71}"/>
              </a:ext>
            </a:extLst>
          </p:cNvPr>
          <p:cNvCxnSpPr>
            <a:cxnSpLocks/>
            <a:endCxn id="21" idx="2"/>
          </p:cNvCxnSpPr>
          <p:nvPr/>
        </p:nvCxnSpPr>
        <p:spPr>
          <a:xfrm flipV="1">
            <a:off x="4436057" y="2604738"/>
            <a:ext cx="1316895" cy="627256"/>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C1580B8-1FC9-40B8-B237-D6623CB4D377}"/>
              </a:ext>
            </a:extLst>
          </p:cNvPr>
          <p:cNvCxnSpPr>
            <a:cxnSpLocks/>
            <a:stCxn id="41" idx="2"/>
            <a:endCxn id="88" idx="2"/>
          </p:cNvCxnSpPr>
          <p:nvPr/>
        </p:nvCxnSpPr>
        <p:spPr>
          <a:xfrm flipV="1">
            <a:off x="6135302" y="2613311"/>
            <a:ext cx="506762" cy="1009234"/>
          </a:xfrm>
          <a:prstGeom prst="line">
            <a:avLst/>
          </a:prstGeom>
          <a:ln w="19050">
            <a:solidFill>
              <a:srgbClr val="004BAF"/>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ACFA5AAA-4029-4231-8AED-81A06B315BDE}"/>
              </a:ext>
            </a:extLst>
          </p:cNvPr>
          <p:cNvSpPr txBox="1"/>
          <p:nvPr/>
        </p:nvSpPr>
        <p:spPr>
          <a:xfrm rot="19791999">
            <a:off x="3383065" y="2142850"/>
            <a:ext cx="2273897" cy="169277"/>
          </a:xfrm>
          <a:prstGeom prst="rect">
            <a:avLst/>
          </a:prstGeom>
          <a:noFill/>
          <a:ln>
            <a:noFill/>
          </a:ln>
        </p:spPr>
        <p:txBody>
          <a:bodyPr vert="horz" wrap="square" lIns="0" tIns="0" rIns="0" bIns="0" rtlCol="0">
            <a:spAutoFit/>
          </a:bodyPr>
          <a:lstStyle/>
          <a:p>
            <a:r>
              <a:rPr lang="en-US" sz="1100" dirty="0">
                <a:solidFill>
                  <a:srgbClr val="C00000"/>
                </a:solidFill>
              </a:rPr>
              <a:t>End Station Configuration </a:t>
            </a:r>
          </a:p>
        </p:txBody>
      </p:sp>
      <p:sp>
        <p:nvSpPr>
          <p:cNvPr id="72" name="TextBox 71">
            <a:extLst>
              <a:ext uri="{FF2B5EF4-FFF2-40B4-BE49-F238E27FC236}">
                <a16:creationId xmlns:a16="http://schemas.microsoft.com/office/drawing/2014/main" id="{4ED14E57-F841-4F00-868F-35858277D2A5}"/>
              </a:ext>
            </a:extLst>
          </p:cNvPr>
          <p:cNvSpPr txBox="1"/>
          <p:nvPr/>
        </p:nvSpPr>
        <p:spPr>
          <a:xfrm rot="17779006">
            <a:off x="3516804" y="3172660"/>
            <a:ext cx="2451431" cy="169277"/>
          </a:xfrm>
          <a:prstGeom prst="rect">
            <a:avLst/>
          </a:prstGeom>
          <a:noFill/>
          <a:ln>
            <a:noFill/>
          </a:ln>
        </p:spPr>
        <p:txBody>
          <a:bodyPr vert="horz" wrap="square" lIns="0" tIns="0" rIns="0" bIns="0" rtlCol="0">
            <a:spAutoFit/>
          </a:bodyPr>
          <a:lstStyle>
            <a:defPPr>
              <a:defRPr lang="en-GB"/>
            </a:defPPr>
            <a:lvl1pPr>
              <a:defRPr sz="1100">
                <a:solidFill>
                  <a:srgbClr val="7030A0"/>
                </a:solidFill>
              </a:defRPr>
            </a:lvl1pPr>
          </a:lstStyle>
          <a:p>
            <a:r>
              <a:rPr lang="en-US" dirty="0">
                <a:solidFill>
                  <a:srgbClr val="C00000"/>
                </a:solidFill>
              </a:rPr>
              <a:t>End Station Configuration  </a:t>
            </a:r>
          </a:p>
        </p:txBody>
      </p:sp>
      <p:sp>
        <p:nvSpPr>
          <p:cNvPr id="73" name="TextBox 72">
            <a:extLst>
              <a:ext uri="{FF2B5EF4-FFF2-40B4-BE49-F238E27FC236}">
                <a16:creationId xmlns:a16="http://schemas.microsoft.com/office/drawing/2014/main" id="{984B1BC3-925C-44E9-A58F-547FCFB9E4D7}"/>
              </a:ext>
            </a:extLst>
          </p:cNvPr>
          <p:cNvSpPr txBox="1"/>
          <p:nvPr/>
        </p:nvSpPr>
        <p:spPr>
          <a:xfrm rot="3527877">
            <a:off x="6551228" y="3523414"/>
            <a:ext cx="1970915" cy="169277"/>
          </a:xfrm>
          <a:prstGeom prst="rect">
            <a:avLst/>
          </a:prstGeom>
          <a:noFill/>
          <a:ln>
            <a:noFill/>
          </a:ln>
        </p:spPr>
        <p:txBody>
          <a:bodyPr vert="horz" wrap="square" lIns="0" tIns="0" rIns="0" bIns="0" rtlCol="0">
            <a:spAutoFit/>
          </a:bodyPr>
          <a:lstStyle>
            <a:defPPr>
              <a:defRPr lang="en-GB"/>
            </a:defPPr>
            <a:lvl1pPr>
              <a:defRPr sz="1100">
                <a:solidFill>
                  <a:srgbClr val="7030A0"/>
                </a:solidFill>
              </a:defRPr>
            </a:lvl1pPr>
          </a:lstStyle>
          <a:p>
            <a:r>
              <a:rPr lang="en-US">
                <a:solidFill>
                  <a:srgbClr val="C00000"/>
                </a:solidFill>
              </a:rPr>
              <a:t>End Station Configuration </a:t>
            </a:r>
          </a:p>
        </p:txBody>
      </p:sp>
      <p:sp>
        <p:nvSpPr>
          <p:cNvPr id="75" name="TextBox 74">
            <a:extLst>
              <a:ext uri="{FF2B5EF4-FFF2-40B4-BE49-F238E27FC236}">
                <a16:creationId xmlns:a16="http://schemas.microsoft.com/office/drawing/2014/main" id="{BBAE744E-C907-4EB1-8BE6-1D46A5D886FB}"/>
              </a:ext>
            </a:extLst>
          </p:cNvPr>
          <p:cNvSpPr txBox="1"/>
          <p:nvPr/>
        </p:nvSpPr>
        <p:spPr>
          <a:xfrm>
            <a:off x="1387548" y="2846453"/>
            <a:ext cx="626283" cy="338554"/>
          </a:xfrm>
          <a:prstGeom prst="rect">
            <a:avLst/>
          </a:prstGeom>
          <a:noFill/>
        </p:spPr>
        <p:txBody>
          <a:bodyPr vert="horz" wrap="square" lIns="0" tIns="0" rIns="0" bIns="0" rtlCol="0">
            <a:spAutoFit/>
          </a:bodyPr>
          <a:lstStyle/>
          <a:p>
            <a:pPr algn="r"/>
            <a:r>
              <a:rPr lang="en-US" sz="1100" b="1">
                <a:solidFill>
                  <a:srgbClr val="0070C0"/>
                </a:solidFill>
              </a:rPr>
              <a:t>Wired-TSN</a:t>
            </a:r>
          </a:p>
        </p:txBody>
      </p:sp>
      <p:cxnSp>
        <p:nvCxnSpPr>
          <p:cNvPr id="77" name="Straight Connector 76">
            <a:extLst>
              <a:ext uri="{FF2B5EF4-FFF2-40B4-BE49-F238E27FC236}">
                <a16:creationId xmlns:a16="http://schemas.microsoft.com/office/drawing/2014/main" id="{1F0A82F4-423F-4AD3-86D9-97F5C10CE306}"/>
              </a:ext>
            </a:extLst>
          </p:cNvPr>
          <p:cNvCxnSpPr>
            <a:cxnSpLocks/>
            <a:stCxn id="89" idx="2"/>
          </p:cNvCxnSpPr>
          <p:nvPr/>
        </p:nvCxnSpPr>
        <p:spPr>
          <a:xfrm flipH="1" flipV="1">
            <a:off x="5415596" y="3485649"/>
            <a:ext cx="405896" cy="36498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CBC719F-CF20-4F21-B227-5F27F49051B7}"/>
              </a:ext>
            </a:extLst>
          </p:cNvPr>
          <p:cNvCxnSpPr>
            <a:cxnSpLocks/>
            <a:stCxn id="89" idx="4"/>
          </p:cNvCxnSpPr>
          <p:nvPr/>
        </p:nvCxnSpPr>
        <p:spPr>
          <a:xfrm flipV="1">
            <a:off x="6347891" y="3565009"/>
            <a:ext cx="366195" cy="28562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5DE2D512-5119-406C-8A1B-D4DD416B10F3}"/>
              </a:ext>
            </a:extLst>
          </p:cNvPr>
          <p:cNvSpPr txBox="1"/>
          <p:nvPr/>
        </p:nvSpPr>
        <p:spPr>
          <a:xfrm>
            <a:off x="5981458" y="2074431"/>
            <a:ext cx="495268" cy="246221"/>
          </a:xfrm>
          <a:prstGeom prst="rect">
            <a:avLst/>
          </a:prstGeom>
          <a:noFill/>
        </p:spPr>
        <p:txBody>
          <a:bodyPr wrap="square" rtlCol="0">
            <a:spAutoFit/>
          </a:bodyPr>
          <a:lstStyle/>
          <a:p>
            <a:r>
              <a:rPr lang="en-US" sz="1000" b="1"/>
              <a:t>CNC</a:t>
            </a:r>
          </a:p>
        </p:txBody>
      </p:sp>
      <p:sp>
        <p:nvSpPr>
          <p:cNvPr id="76" name="Rectangle 75">
            <a:extLst>
              <a:ext uri="{FF2B5EF4-FFF2-40B4-BE49-F238E27FC236}">
                <a16:creationId xmlns:a16="http://schemas.microsoft.com/office/drawing/2014/main" id="{4C6D3230-507E-4379-ABD6-A083123603FF}"/>
              </a:ext>
            </a:extLst>
          </p:cNvPr>
          <p:cNvSpPr/>
          <p:nvPr/>
        </p:nvSpPr>
        <p:spPr>
          <a:xfrm>
            <a:off x="3332888" y="3887968"/>
            <a:ext cx="5696711" cy="2209345"/>
          </a:xfrm>
          <a:prstGeom prst="rect">
            <a:avLst/>
          </a:prstGeom>
          <a:solidFill>
            <a:schemeClr val="bg1">
              <a:lumMod val="75000"/>
              <a:alpha val="0"/>
            </a:schemeClr>
          </a:solidFill>
          <a:ln w="1270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2">
            <a:extLst>
              <a:ext uri="{FF2B5EF4-FFF2-40B4-BE49-F238E27FC236}">
                <a16:creationId xmlns:a16="http://schemas.microsoft.com/office/drawing/2014/main" id="{2715EB55-6A22-4866-8AEC-F3F752EF18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102" y="4761490"/>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DA2D6AC7-8A14-4447-BF93-5EAD6CF579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42" y="4668225"/>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2824D310-8ECD-4310-AA85-820AF250F5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030" y="4577871"/>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a:extLst>
              <a:ext uri="{FF2B5EF4-FFF2-40B4-BE49-F238E27FC236}">
                <a16:creationId xmlns:a16="http://schemas.microsoft.com/office/drawing/2014/main" id="{D696698A-E93E-4E25-B5F9-461D3D1021DC}"/>
              </a:ext>
            </a:extLst>
          </p:cNvPr>
          <p:cNvSpPr/>
          <p:nvPr/>
        </p:nvSpPr>
        <p:spPr>
          <a:xfrm>
            <a:off x="3606741" y="4965831"/>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1" name="TextBox 50">
            <a:extLst>
              <a:ext uri="{FF2B5EF4-FFF2-40B4-BE49-F238E27FC236}">
                <a16:creationId xmlns:a16="http://schemas.microsoft.com/office/drawing/2014/main" id="{2C163060-555E-4F12-A448-17F7F0873899}"/>
              </a:ext>
            </a:extLst>
          </p:cNvPr>
          <p:cNvSpPr txBox="1"/>
          <p:nvPr/>
        </p:nvSpPr>
        <p:spPr>
          <a:xfrm>
            <a:off x="3662744" y="5466808"/>
            <a:ext cx="2023147" cy="169277"/>
          </a:xfrm>
          <a:prstGeom prst="rect">
            <a:avLst/>
          </a:prstGeom>
          <a:noFill/>
          <a:ln>
            <a:noFill/>
          </a:ln>
        </p:spPr>
        <p:txBody>
          <a:bodyPr vert="horz" wrap="square" lIns="0" tIns="0" rIns="0" bIns="0" rtlCol="0">
            <a:spAutoFit/>
          </a:bodyPr>
          <a:lstStyle/>
          <a:p>
            <a:r>
              <a:rPr lang="en-US" sz="1100" dirty="0">
                <a:solidFill>
                  <a:srgbClr val="004BAF"/>
                </a:solidFill>
              </a:rPr>
              <a:t>Wireless Talker End Stations</a:t>
            </a:r>
          </a:p>
        </p:txBody>
      </p:sp>
      <p:sp>
        <p:nvSpPr>
          <p:cNvPr id="54" name="Rectangle 53">
            <a:extLst>
              <a:ext uri="{FF2B5EF4-FFF2-40B4-BE49-F238E27FC236}">
                <a16:creationId xmlns:a16="http://schemas.microsoft.com/office/drawing/2014/main" id="{D6BB107C-97A7-46DD-825C-8881B86FBF2A}"/>
              </a:ext>
            </a:extLst>
          </p:cNvPr>
          <p:cNvSpPr/>
          <p:nvPr/>
        </p:nvSpPr>
        <p:spPr>
          <a:xfrm>
            <a:off x="3756963" y="4896621"/>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5" name="Rectangle 54">
            <a:extLst>
              <a:ext uri="{FF2B5EF4-FFF2-40B4-BE49-F238E27FC236}">
                <a16:creationId xmlns:a16="http://schemas.microsoft.com/office/drawing/2014/main" id="{553923E8-2580-4BCF-8FAF-B3490AA2C1A7}"/>
              </a:ext>
            </a:extLst>
          </p:cNvPr>
          <p:cNvSpPr/>
          <p:nvPr/>
        </p:nvSpPr>
        <p:spPr>
          <a:xfrm>
            <a:off x="3913151" y="4806267"/>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4" name="Straight Arrow Connector 63">
            <a:extLst>
              <a:ext uri="{FF2B5EF4-FFF2-40B4-BE49-F238E27FC236}">
                <a16:creationId xmlns:a16="http://schemas.microsoft.com/office/drawing/2014/main" id="{3E581BBB-2D04-4474-807E-2E14C73430E9}"/>
              </a:ext>
            </a:extLst>
          </p:cNvPr>
          <p:cNvCxnSpPr/>
          <p:nvPr/>
        </p:nvCxnSpPr>
        <p:spPr>
          <a:xfrm>
            <a:off x="4637038" y="4949935"/>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EDE2A51A-6A4C-4F40-A78A-055E1893DC19}"/>
              </a:ext>
            </a:extLst>
          </p:cNvPr>
          <p:cNvSpPr txBox="1"/>
          <p:nvPr/>
        </p:nvSpPr>
        <p:spPr>
          <a:xfrm>
            <a:off x="4664871" y="4989244"/>
            <a:ext cx="1131531" cy="169277"/>
          </a:xfrm>
          <a:prstGeom prst="rect">
            <a:avLst/>
          </a:prstGeom>
          <a:noFill/>
          <a:ln>
            <a:noFill/>
          </a:ln>
        </p:spPr>
        <p:txBody>
          <a:bodyPr vert="horz" wrap="square" lIns="0" tIns="0" rIns="0" bIns="0" rtlCol="0">
            <a:spAutoFit/>
          </a:bodyPr>
          <a:lstStyle/>
          <a:p>
            <a:r>
              <a:rPr lang="en-US" sz="1100" dirty="0">
                <a:solidFill>
                  <a:srgbClr val="004BAF"/>
                </a:solidFill>
              </a:rPr>
              <a:t>Stream Data</a:t>
            </a:r>
          </a:p>
        </p:txBody>
      </p:sp>
      <p:sp>
        <p:nvSpPr>
          <p:cNvPr id="79" name="TextBox 78">
            <a:extLst>
              <a:ext uri="{FF2B5EF4-FFF2-40B4-BE49-F238E27FC236}">
                <a16:creationId xmlns:a16="http://schemas.microsoft.com/office/drawing/2014/main" id="{E7CBAD7B-2CD2-42DA-9A5C-733B7ECA5745}"/>
              </a:ext>
            </a:extLst>
          </p:cNvPr>
          <p:cNvSpPr txBox="1"/>
          <p:nvPr/>
        </p:nvSpPr>
        <p:spPr>
          <a:xfrm>
            <a:off x="3468829" y="5834000"/>
            <a:ext cx="877637" cy="169277"/>
          </a:xfrm>
          <a:prstGeom prst="rect">
            <a:avLst/>
          </a:prstGeom>
          <a:noFill/>
        </p:spPr>
        <p:txBody>
          <a:bodyPr vert="horz" wrap="square" lIns="0" tIns="0" rIns="0" bIns="0" rtlCol="0">
            <a:spAutoFit/>
          </a:bodyPr>
          <a:lstStyle/>
          <a:p>
            <a:r>
              <a:rPr lang="en-US" sz="1100" b="1" dirty="0">
                <a:solidFill>
                  <a:srgbClr val="0070C0"/>
                </a:solidFill>
              </a:rPr>
              <a:t>Wireless-TSN</a:t>
            </a:r>
          </a:p>
        </p:txBody>
      </p:sp>
      <p:cxnSp>
        <p:nvCxnSpPr>
          <p:cNvPr id="80" name="Straight Connector 79">
            <a:extLst>
              <a:ext uri="{FF2B5EF4-FFF2-40B4-BE49-F238E27FC236}">
                <a16:creationId xmlns:a16="http://schemas.microsoft.com/office/drawing/2014/main" id="{B7B0BC96-3C9B-4DE0-8EBB-67239E7ECFAD}"/>
              </a:ext>
            </a:extLst>
          </p:cNvPr>
          <p:cNvCxnSpPr>
            <a:cxnSpLocks/>
            <a:endCxn id="49" idx="1"/>
          </p:cNvCxnSpPr>
          <p:nvPr/>
        </p:nvCxnSpPr>
        <p:spPr>
          <a:xfrm flipV="1">
            <a:off x="4364804" y="4296468"/>
            <a:ext cx="807433" cy="301229"/>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CE993E64-5B00-4482-A8D4-FF06467351E3}"/>
              </a:ext>
            </a:extLst>
          </p:cNvPr>
          <p:cNvSpPr txBox="1"/>
          <p:nvPr/>
        </p:nvSpPr>
        <p:spPr>
          <a:xfrm>
            <a:off x="4799641" y="4367102"/>
            <a:ext cx="1030316" cy="338554"/>
          </a:xfrm>
          <a:prstGeom prst="rect">
            <a:avLst/>
          </a:prstGeom>
          <a:noFill/>
          <a:ln>
            <a:noFill/>
          </a:ln>
        </p:spPr>
        <p:txBody>
          <a:bodyPr vert="horz" wrap="square" lIns="0" tIns="0" rIns="0" bIns="0" rtlCol="0">
            <a:spAutoFit/>
          </a:bodyPr>
          <a:lstStyle/>
          <a:p>
            <a:pPr algn="ctr"/>
            <a:endParaRPr lang="en-US" sz="1100" dirty="0">
              <a:solidFill>
                <a:srgbClr val="004BAF"/>
              </a:solidFill>
            </a:endParaRPr>
          </a:p>
          <a:p>
            <a:pPr algn="ctr"/>
            <a:r>
              <a:rPr lang="en-US" sz="1100" dirty="0">
                <a:solidFill>
                  <a:srgbClr val="004BAF"/>
                </a:solidFill>
              </a:rPr>
              <a:t>AP</a:t>
            </a:r>
          </a:p>
        </p:txBody>
      </p:sp>
      <p:pic>
        <p:nvPicPr>
          <p:cNvPr id="53" name="Picture 2">
            <a:extLst>
              <a:ext uri="{FF2B5EF4-FFF2-40B4-BE49-F238E27FC236}">
                <a16:creationId xmlns:a16="http://schemas.microsoft.com/office/drawing/2014/main" id="{944FD09E-D328-4721-A98D-CF4918699A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670" y="4118234"/>
            <a:ext cx="524772" cy="38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a:extLst>
              <a:ext uri="{FF2B5EF4-FFF2-40B4-BE49-F238E27FC236}">
                <a16:creationId xmlns:a16="http://schemas.microsoft.com/office/drawing/2014/main" id="{252085E3-B017-469D-AF9E-AA9D7E16C1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620" y="4740238"/>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a:extLst>
              <a:ext uri="{FF2B5EF4-FFF2-40B4-BE49-F238E27FC236}">
                <a16:creationId xmlns:a16="http://schemas.microsoft.com/office/drawing/2014/main" id="{92F1D9FF-4A5A-49DC-827C-761CF68FD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8360" y="4646971"/>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a:extLst>
              <a:ext uri="{FF2B5EF4-FFF2-40B4-BE49-F238E27FC236}">
                <a16:creationId xmlns:a16="http://schemas.microsoft.com/office/drawing/2014/main" id="{AF0C832A-AC47-4A8F-B70C-2E8E82ED2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548" y="4556619"/>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a:extLst>
              <a:ext uri="{FF2B5EF4-FFF2-40B4-BE49-F238E27FC236}">
                <a16:creationId xmlns:a16="http://schemas.microsoft.com/office/drawing/2014/main" id="{D4306637-1E7B-4EE9-8A92-B8B6549A391F}"/>
              </a:ext>
            </a:extLst>
          </p:cNvPr>
          <p:cNvSpPr/>
          <p:nvPr/>
        </p:nvSpPr>
        <p:spPr>
          <a:xfrm>
            <a:off x="7595260" y="4944579"/>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0" name="TextBox 59">
            <a:extLst>
              <a:ext uri="{FF2B5EF4-FFF2-40B4-BE49-F238E27FC236}">
                <a16:creationId xmlns:a16="http://schemas.microsoft.com/office/drawing/2014/main" id="{AA50AC78-7FBE-4989-9679-528A46C9860A}"/>
              </a:ext>
            </a:extLst>
          </p:cNvPr>
          <p:cNvSpPr txBox="1"/>
          <p:nvPr/>
        </p:nvSpPr>
        <p:spPr>
          <a:xfrm>
            <a:off x="6412110" y="5466808"/>
            <a:ext cx="2350084" cy="169277"/>
          </a:xfrm>
          <a:prstGeom prst="rect">
            <a:avLst/>
          </a:prstGeom>
          <a:noFill/>
          <a:ln>
            <a:noFill/>
          </a:ln>
        </p:spPr>
        <p:txBody>
          <a:bodyPr vert="horz" wrap="square" lIns="0" tIns="0" rIns="0" bIns="0" rtlCol="0">
            <a:spAutoFit/>
          </a:bodyPr>
          <a:lstStyle/>
          <a:p>
            <a:r>
              <a:rPr lang="en-US" sz="1100" dirty="0">
                <a:solidFill>
                  <a:srgbClr val="004BAF"/>
                </a:solidFill>
              </a:rPr>
              <a:t>Wireless Listener End Stations</a:t>
            </a:r>
          </a:p>
        </p:txBody>
      </p:sp>
      <p:sp>
        <p:nvSpPr>
          <p:cNvPr id="61" name="Rectangle 60">
            <a:extLst>
              <a:ext uri="{FF2B5EF4-FFF2-40B4-BE49-F238E27FC236}">
                <a16:creationId xmlns:a16="http://schemas.microsoft.com/office/drawing/2014/main" id="{0FAEE455-0128-4837-BCCE-E45958F845F8}"/>
              </a:ext>
            </a:extLst>
          </p:cNvPr>
          <p:cNvSpPr/>
          <p:nvPr/>
        </p:nvSpPr>
        <p:spPr>
          <a:xfrm>
            <a:off x="7745480" y="4875369"/>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2" name="Rectangle 61">
            <a:extLst>
              <a:ext uri="{FF2B5EF4-FFF2-40B4-BE49-F238E27FC236}">
                <a16:creationId xmlns:a16="http://schemas.microsoft.com/office/drawing/2014/main" id="{40B24BFC-5341-485A-B773-C9B5666692A3}"/>
              </a:ext>
            </a:extLst>
          </p:cNvPr>
          <p:cNvSpPr/>
          <p:nvPr/>
        </p:nvSpPr>
        <p:spPr>
          <a:xfrm>
            <a:off x="7901668" y="4785015"/>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6" name="Straight Arrow Connector 65">
            <a:extLst>
              <a:ext uri="{FF2B5EF4-FFF2-40B4-BE49-F238E27FC236}">
                <a16:creationId xmlns:a16="http://schemas.microsoft.com/office/drawing/2014/main" id="{54333C96-4BD0-4990-95B5-7E7C05F96FE6}"/>
              </a:ext>
            </a:extLst>
          </p:cNvPr>
          <p:cNvCxnSpPr/>
          <p:nvPr/>
        </p:nvCxnSpPr>
        <p:spPr>
          <a:xfrm>
            <a:off x="7228856" y="5092481"/>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94F4BC3-CC7C-452E-B6CE-B7BAD540077D}"/>
              </a:ext>
            </a:extLst>
          </p:cNvPr>
          <p:cNvSpPr txBox="1"/>
          <p:nvPr/>
        </p:nvSpPr>
        <p:spPr>
          <a:xfrm>
            <a:off x="6777107" y="5139756"/>
            <a:ext cx="1131531" cy="169277"/>
          </a:xfrm>
          <a:prstGeom prst="rect">
            <a:avLst/>
          </a:prstGeom>
          <a:noFill/>
          <a:ln>
            <a:noFill/>
          </a:ln>
        </p:spPr>
        <p:txBody>
          <a:bodyPr vert="horz" wrap="square" lIns="0" tIns="0" rIns="0" bIns="0" rtlCol="0">
            <a:spAutoFit/>
          </a:bodyPr>
          <a:lstStyle/>
          <a:p>
            <a:r>
              <a:rPr lang="en-US" sz="1100">
                <a:solidFill>
                  <a:srgbClr val="004BAF"/>
                </a:solidFill>
              </a:rPr>
              <a:t>Stream Data</a:t>
            </a:r>
          </a:p>
        </p:txBody>
      </p:sp>
      <p:cxnSp>
        <p:nvCxnSpPr>
          <p:cNvPr id="81" name="Straight Connector 80">
            <a:extLst>
              <a:ext uri="{FF2B5EF4-FFF2-40B4-BE49-F238E27FC236}">
                <a16:creationId xmlns:a16="http://schemas.microsoft.com/office/drawing/2014/main" id="{2DDE46D2-7766-43B4-93ED-8347A47C2CEC}"/>
              </a:ext>
            </a:extLst>
          </p:cNvPr>
          <p:cNvCxnSpPr>
            <a:cxnSpLocks/>
          </p:cNvCxnSpPr>
          <p:nvPr/>
        </p:nvCxnSpPr>
        <p:spPr>
          <a:xfrm flipH="1" flipV="1">
            <a:off x="6862679" y="4233766"/>
            <a:ext cx="1073976" cy="352957"/>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443F21F-0928-436A-AC52-F9D852290108}"/>
              </a:ext>
            </a:extLst>
          </p:cNvPr>
          <p:cNvSpPr txBox="1"/>
          <p:nvPr/>
        </p:nvSpPr>
        <p:spPr>
          <a:xfrm>
            <a:off x="6228705" y="4373749"/>
            <a:ext cx="1030316" cy="338554"/>
          </a:xfrm>
          <a:prstGeom prst="rect">
            <a:avLst/>
          </a:prstGeom>
          <a:noFill/>
          <a:ln>
            <a:noFill/>
          </a:ln>
        </p:spPr>
        <p:txBody>
          <a:bodyPr vert="horz" wrap="square" lIns="0" tIns="0" rIns="0" bIns="0" rtlCol="0">
            <a:spAutoFit/>
          </a:bodyPr>
          <a:lstStyle/>
          <a:p>
            <a:pPr algn="ctr"/>
            <a:endParaRPr lang="en-US" sz="1100" dirty="0">
              <a:solidFill>
                <a:srgbClr val="004BAF"/>
              </a:solidFill>
            </a:endParaRPr>
          </a:p>
          <a:p>
            <a:pPr algn="ctr"/>
            <a:r>
              <a:rPr lang="en-US" sz="1100" dirty="0">
                <a:solidFill>
                  <a:srgbClr val="004BAF"/>
                </a:solidFill>
              </a:rPr>
              <a:t>AP</a:t>
            </a:r>
          </a:p>
        </p:txBody>
      </p:sp>
      <p:sp>
        <p:nvSpPr>
          <p:cNvPr id="2" name="Würfel 1">
            <a:extLst>
              <a:ext uri="{FF2B5EF4-FFF2-40B4-BE49-F238E27FC236}">
                <a16:creationId xmlns:a16="http://schemas.microsoft.com/office/drawing/2014/main" id="{8BFAB7DD-64F5-F04B-AE91-C71D7850F80B}"/>
              </a:ext>
            </a:extLst>
          </p:cNvPr>
          <p:cNvSpPr/>
          <p:nvPr/>
        </p:nvSpPr>
        <p:spPr>
          <a:xfrm>
            <a:off x="3999382" y="3264248"/>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Würfel 89">
            <a:extLst>
              <a:ext uri="{FF2B5EF4-FFF2-40B4-BE49-F238E27FC236}">
                <a16:creationId xmlns:a16="http://schemas.microsoft.com/office/drawing/2014/main" id="{8996DF99-6580-7046-BC4F-4079636F3F91}"/>
              </a:ext>
            </a:extLst>
          </p:cNvPr>
          <p:cNvSpPr/>
          <p:nvPr/>
        </p:nvSpPr>
        <p:spPr>
          <a:xfrm>
            <a:off x="5167574" y="3252297"/>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Würfel 91">
            <a:extLst>
              <a:ext uri="{FF2B5EF4-FFF2-40B4-BE49-F238E27FC236}">
                <a16:creationId xmlns:a16="http://schemas.microsoft.com/office/drawing/2014/main" id="{B69F4569-65F5-9C4A-A7AD-D30A2790C9F7}"/>
              </a:ext>
            </a:extLst>
          </p:cNvPr>
          <p:cNvSpPr/>
          <p:nvPr/>
        </p:nvSpPr>
        <p:spPr>
          <a:xfrm>
            <a:off x="6425273" y="3264248"/>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Würfel 92">
            <a:extLst>
              <a:ext uri="{FF2B5EF4-FFF2-40B4-BE49-F238E27FC236}">
                <a16:creationId xmlns:a16="http://schemas.microsoft.com/office/drawing/2014/main" id="{9EAD3BBA-C3FB-A04A-96C6-4E7A0632E7A4}"/>
              </a:ext>
            </a:extLst>
          </p:cNvPr>
          <p:cNvSpPr/>
          <p:nvPr/>
        </p:nvSpPr>
        <p:spPr>
          <a:xfrm>
            <a:off x="7632724" y="3247284"/>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87">
            <a:extLst>
              <a:ext uri="{FF2B5EF4-FFF2-40B4-BE49-F238E27FC236}">
                <a16:creationId xmlns:a16="http://schemas.microsoft.com/office/drawing/2014/main" id="{50EA9B92-E9ED-4322-920C-D0EF860AA9D3}"/>
              </a:ext>
            </a:extLst>
          </p:cNvPr>
          <p:cNvSpPr/>
          <p:nvPr/>
        </p:nvSpPr>
        <p:spPr>
          <a:xfrm>
            <a:off x="6277593" y="2296386"/>
            <a:ext cx="728941" cy="316925"/>
          </a:xfrm>
          <a:prstGeom prst="rect">
            <a:avLst/>
          </a:prstGeom>
          <a:solidFill>
            <a:schemeClr val="accent1">
              <a:lumMod val="20000"/>
              <a:lumOff val="80000"/>
            </a:schemeClr>
          </a:solid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WTSN-CS</a:t>
            </a:r>
          </a:p>
        </p:txBody>
      </p:sp>
      <p:sp>
        <p:nvSpPr>
          <p:cNvPr id="89" name="Würfel 174">
            <a:extLst>
              <a:ext uri="{FF2B5EF4-FFF2-40B4-BE49-F238E27FC236}">
                <a16:creationId xmlns:a16="http://schemas.microsoft.com/office/drawing/2014/main" id="{62D5484E-A099-4E05-91D0-9172EE9F2006}"/>
              </a:ext>
            </a:extLst>
          </p:cNvPr>
          <p:cNvSpPr/>
          <p:nvPr/>
        </p:nvSpPr>
        <p:spPr>
          <a:xfrm>
            <a:off x="5821493" y="3653040"/>
            <a:ext cx="605436" cy="316149"/>
          </a:xfrm>
          <a:prstGeom prst="cube">
            <a:avLst/>
          </a:prstGeom>
          <a:pattFill prst="pct30">
            <a:fgClr>
              <a:schemeClr val="bg1">
                <a:lumMod val="50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4" name="Straight Connector 79">
            <a:extLst>
              <a:ext uri="{FF2B5EF4-FFF2-40B4-BE49-F238E27FC236}">
                <a16:creationId xmlns:a16="http://schemas.microsoft.com/office/drawing/2014/main" id="{90C7AF4B-F667-4514-A446-0BFE2BF0AF9B}"/>
              </a:ext>
            </a:extLst>
          </p:cNvPr>
          <p:cNvCxnSpPr>
            <a:cxnSpLocks/>
            <a:stCxn id="85" idx="0"/>
          </p:cNvCxnSpPr>
          <p:nvPr/>
        </p:nvCxnSpPr>
        <p:spPr>
          <a:xfrm flipH="1" flipV="1">
            <a:off x="6125207" y="3959357"/>
            <a:ext cx="618656" cy="41439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C5CA13A0-2E81-42CE-864A-C19C2FC446B9}"/>
              </a:ext>
            </a:extLst>
          </p:cNvPr>
          <p:cNvSpPr>
            <a:spLocks noGrp="1"/>
          </p:cNvSpPr>
          <p:nvPr>
            <p:ph type="dt" idx="15"/>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2689CE10-DC16-4DE0-AC3D-EFE616DA847B}"/>
              </a:ext>
            </a:extLst>
          </p:cNvPr>
          <p:cNvSpPr>
            <a:spLocks noGrp="1"/>
          </p:cNvSpPr>
          <p:nvPr>
            <p:ph type="ftr" idx="14"/>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C4ADFB28-EC31-4AD6-875E-9D4CDB205CFC}"/>
              </a:ext>
            </a:extLst>
          </p:cNvPr>
          <p:cNvSpPr>
            <a:spLocks noGrp="1"/>
          </p:cNvSpPr>
          <p:nvPr>
            <p:ph type="sldNum" idx="12"/>
          </p:nvPr>
        </p:nvSpPr>
        <p:spPr/>
        <p:txBody>
          <a:bodyPr/>
          <a:lstStyle/>
          <a:p>
            <a:r>
              <a:rPr lang="en-GB"/>
              <a:t>Slide </a:t>
            </a:r>
            <a:fld id="{440F5867-744E-4AA6-B0ED-4C44D2DFBB7B}" type="slidenum">
              <a:rPr lang="en-GB" smtClean="0"/>
              <a:pPr/>
              <a:t>17</a:t>
            </a:fld>
            <a:endParaRPr lang="en-GB"/>
          </a:p>
        </p:txBody>
      </p:sp>
    </p:spTree>
    <p:extLst>
      <p:ext uri="{BB962C8B-B14F-4D97-AF65-F5344CB8AC3E}">
        <p14:creationId xmlns:p14="http://schemas.microsoft.com/office/powerpoint/2010/main" val="7116831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86E7-C83D-4723-A398-88D07043A63F}"/>
              </a:ext>
            </a:extLst>
          </p:cNvPr>
          <p:cNvSpPr>
            <a:spLocks noGrp="1"/>
          </p:cNvSpPr>
          <p:nvPr>
            <p:ph type="title"/>
          </p:nvPr>
        </p:nvSpPr>
        <p:spPr/>
        <p:txBody>
          <a:bodyPr/>
          <a:lstStyle/>
          <a:p>
            <a:r>
              <a:rPr lang="en-US" dirty="0"/>
              <a:t>Future 802.11be enhancements for low latency &amp; TSN</a:t>
            </a:r>
          </a:p>
        </p:txBody>
      </p:sp>
      <p:grpSp>
        <p:nvGrpSpPr>
          <p:cNvPr id="8" name="Group 7">
            <a:extLst>
              <a:ext uri="{FF2B5EF4-FFF2-40B4-BE49-F238E27FC236}">
                <a16:creationId xmlns:a16="http://schemas.microsoft.com/office/drawing/2014/main" id="{45062353-BA6F-4582-A40D-1ACA5D7BD82B}"/>
              </a:ext>
            </a:extLst>
          </p:cNvPr>
          <p:cNvGrpSpPr/>
          <p:nvPr/>
        </p:nvGrpSpPr>
        <p:grpSpPr>
          <a:xfrm>
            <a:off x="1899492" y="2754081"/>
            <a:ext cx="2460192" cy="227435"/>
            <a:chOff x="5838379" y="1763449"/>
            <a:chExt cx="2460192" cy="227435"/>
          </a:xfrm>
        </p:grpSpPr>
        <p:sp>
          <p:nvSpPr>
            <p:cNvPr id="9" name="Rectangle 8">
              <a:extLst>
                <a:ext uri="{FF2B5EF4-FFF2-40B4-BE49-F238E27FC236}">
                  <a16:creationId xmlns:a16="http://schemas.microsoft.com/office/drawing/2014/main" id="{4AECF091-1A63-4F04-A4F9-5B59028DF9CB}"/>
                </a:ext>
              </a:extLst>
            </p:cNvPr>
            <p:cNvSpPr/>
            <p:nvPr/>
          </p:nvSpPr>
          <p:spPr>
            <a:xfrm>
              <a:off x="5838379"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1</a:t>
              </a:r>
            </a:p>
          </p:txBody>
        </p:sp>
        <p:sp>
          <p:nvSpPr>
            <p:cNvPr id="10" name="Rectangle 9">
              <a:extLst>
                <a:ext uri="{FF2B5EF4-FFF2-40B4-BE49-F238E27FC236}">
                  <a16:creationId xmlns:a16="http://schemas.microsoft.com/office/drawing/2014/main" id="{1DF10397-3622-42E0-9697-35E26AE9EF63}"/>
                </a:ext>
              </a:extLst>
            </p:cNvPr>
            <p:cNvSpPr/>
            <p:nvPr/>
          </p:nvSpPr>
          <p:spPr>
            <a:xfrm>
              <a:off x="6690285"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2</a:t>
              </a:r>
            </a:p>
          </p:txBody>
        </p:sp>
        <p:sp>
          <p:nvSpPr>
            <p:cNvPr id="11" name="Rectangle 10">
              <a:extLst>
                <a:ext uri="{FF2B5EF4-FFF2-40B4-BE49-F238E27FC236}">
                  <a16:creationId xmlns:a16="http://schemas.microsoft.com/office/drawing/2014/main" id="{6C74C332-2997-467A-92CD-D5EBEBABF47D}"/>
                </a:ext>
              </a:extLst>
            </p:cNvPr>
            <p:cNvSpPr/>
            <p:nvPr/>
          </p:nvSpPr>
          <p:spPr>
            <a:xfrm>
              <a:off x="7542190"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3</a:t>
              </a:r>
            </a:p>
          </p:txBody>
        </p:sp>
      </p:grpSp>
      <p:sp>
        <p:nvSpPr>
          <p:cNvPr id="12" name="Rectangle 11">
            <a:extLst>
              <a:ext uri="{FF2B5EF4-FFF2-40B4-BE49-F238E27FC236}">
                <a16:creationId xmlns:a16="http://schemas.microsoft.com/office/drawing/2014/main" id="{B5969D3B-5F9F-4FBA-B6A0-DD20C543218F}"/>
              </a:ext>
            </a:extLst>
          </p:cNvPr>
          <p:cNvSpPr/>
          <p:nvPr/>
        </p:nvSpPr>
        <p:spPr>
          <a:xfrm>
            <a:off x="1534976" y="2499901"/>
            <a:ext cx="3133808" cy="575168"/>
          </a:xfrm>
          <a:prstGeom prst="rect">
            <a:avLst/>
          </a:prstGeom>
          <a:no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Multi-link device A (AP)</a:t>
            </a:r>
          </a:p>
        </p:txBody>
      </p:sp>
      <p:sp>
        <p:nvSpPr>
          <p:cNvPr id="13" name="Rectangle: Rounded Corners 12">
            <a:extLst>
              <a:ext uri="{FF2B5EF4-FFF2-40B4-BE49-F238E27FC236}">
                <a16:creationId xmlns:a16="http://schemas.microsoft.com/office/drawing/2014/main" id="{E45EF885-C6F4-442A-A7DA-C7B140C60FDB}"/>
              </a:ext>
            </a:extLst>
          </p:cNvPr>
          <p:cNvSpPr/>
          <p:nvPr/>
        </p:nvSpPr>
        <p:spPr>
          <a:xfrm>
            <a:off x="2802324" y="2453586"/>
            <a:ext cx="599113" cy="11635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grpSp>
        <p:nvGrpSpPr>
          <p:cNvPr id="14" name="Group 13">
            <a:extLst>
              <a:ext uri="{FF2B5EF4-FFF2-40B4-BE49-F238E27FC236}">
                <a16:creationId xmlns:a16="http://schemas.microsoft.com/office/drawing/2014/main" id="{133272FD-A438-4B17-9E7F-F1447359C325}"/>
              </a:ext>
            </a:extLst>
          </p:cNvPr>
          <p:cNvGrpSpPr/>
          <p:nvPr/>
        </p:nvGrpSpPr>
        <p:grpSpPr>
          <a:xfrm>
            <a:off x="1857961" y="3920983"/>
            <a:ext cx="1666373" cy="227435"/>
            <a:chOff x="6262459" y="2930351"/>
            <a:chExt cx="1666373" cy="227435"/>
          </a:xfrm>
        </p:grpSpPr>
        <p:sp>
          <p:nvSpPr>
            <p:cNvPr id="15" name="Rectangle 14">
              <a:extLst>
                <a:ext uri="{FF2B5EF4-FFF2-40B4-BE49-F238E27FC236}">
                  <a16:creationId xmlns:a16="http://schemas.microsoft.com/office/drawing/2014/main" id="{B296D75B-DDBA-40FB-9078-1C98EFF09747}"/>
                </a:ext>
              </a:extLst>
            </p:cNvPr>
            <p:cNvSpPr/>
            <p:nvPr/>
          </p:nvSpPr>
          <p:spPr>
            <a:xfrm>
              <a:off x="6262459" y="2930351"/>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1</a:t>
              </a:r>
            </a:p>
          </p:txBody>
        </p:sp>
        <p:sp>
          <p:nvSpPr>
            <p:cNvPr id="16" name="Rectangle 15">
              <a:extLst>
                <a:ext uri="{FF2B5EF4-FFF2-40B4-BE49-F238E27FC236}">
                  <a16:creationId xmlns:a16="http://schemas.microsoft.com/office/drawing/2014/main" id="{A1D64A6C-8407-41E3-9001-237C3BB36DCA}"/>
                </a:ext>
              </a:extLst>
            </p:cNvPr>
            <p:cNvSpPr/>
            <p:nvPr/>
          </p:nvSpPr>
          <p:spPr>
            <a:xfrm>
              <a:off x="7172451" y="2930351"/>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2</a:t>
              </a:r>
            </a:p>
          </p:txBody>
        </p:sp>
      </p:grpSp>
      <p:sp>
        <p:nvSpPr>
          <p:cNvPr id="17" name="Rectangle 16">
            <a:extLst>
              <a:ext uri="{FF2B5EF4-FFF2-40B4-BE49-F238E27FC236}">
                <a16:creationId xmlns:a16="http://schemas.microsoft.com/office/drawing/2014/main" id="{9006182E-62DE-4383-AE53-1D73950CBCCA}"/>
              </a:ext>
            </a:extLst>
          </p:cNvPr>
          <p:cNvSpPr/>
          <p:nvPr/>
        </p:nvSpPr>
        <p:spPr>
          <a:xfrm>
            <a:off x="1530930" y="3831930"/>
            <a:ext cx="3137854" cy="575168"/>
          </a:xfrm>
          <a:prstGeom prst="rect">
            <a:avLst/>
          </a:prstGeom>
          <a:no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Multi-link device (STA)</a:t>
            </a:r>
          </a:p>
        </p:txBody>
      </p:sp>
      <p:sp>
        <p:nvSpPr>
          <p:cNvPr id="18" name="Rectangle: Rounded Corners 17">
            <a:extLst>
              <a:ext uri="{FF2B5EF4-FFF2-40B4-BE49-F238E27FC236}">
                <a16:creationId xmlns:a16="http://schemas.microsoft.com/office/drawing/2014/main" id="{5582100C-9ECB-4526-AB86-48DD9CBA0965}"/>
              </a:ext>
            </a:extLst>
          </p:cNvPr>
          <p:cNvSpPr/>
          <p:nvPr/>
        </p:nvSpPr>
        <p:spPr>
          <a:xfrm>
            <a:off x="2800301" y="4358972"/>
            <a:ext cx="599113" cy="11635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9" name="TextBox 18">
            <a:extLst>
              <a:ext uri="{FF2B5EF4-FFF2-40B4-BE49-F238E27FC236}">
                <a16:creationId xmlns:a16="http://schemas.microsoft.com/office/drawing/2014/main" id="{3C868645-FB9B-445F-B936-280E14761554}"/>
              </a:ext>
            </a:extLst>
          </p:cNvPr>
          <p:cNvSpPr txBox="1"/>
          <p:nvPr/>
        </p:nvSpPr>
        <p:spPr>
          <a:xfrm>
            <a:off x="2964976" y="2314095"/>
            <a:ext cx="273809" cy="123111"/>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Data</a:t>
            </a:r>
          </a:p>
        </p:txBody>
      </p:sp>
      <p:sp>
        <p:nvSpPr>
          <p:cNvPr id="20" name="TextBox 19">
            <a:extLst>
              <a:ext uri="{FF2B5EF4-FFF2-40B4-BE49-F238E27FC236}">
                <a16:creationId xmlns:a16="http://schemas.microsoft.com/office/drawing/2014/main" id="{99122C79-3E58-4CB8-BD8E-B528024EC82A}"/>
              </a:ext>
            </a:extLst>
          </p:cNvPr>
          <p:cNvSpPr txBox="1"/>
          <p:nvPr/>
        </p:nvSpPr>
        <p:spPr>
          <a:xfrm>
            <a:off x="2962953" y="4505552"/>
            <a:ext cx="273809" cy="123111"/>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Data</a:t>
            </a:r>
          </a:p>
        </p:txBody>
      </p:sp>
      <p:cxnSp>
        <p:nvCxnSpPr>
          <p:cNvPr id="21" name="Connector: Curved 20">
            <a:extLst>
              <a:ext uri="{FF2B5EF4-FFF2-40B4-BE49-F238E27FC236}">
                <a16:creationId xmlns:a16="http://schemas.microsoft.com/office/drawing/2014/main" id="{4699FC2F-1923-48B4-A921-9F88976E8EB3}"/>
              </a:ext>
            </a:extLst>
          </p:cNvPr>
          <p:cNvCxnSpPr>
            <a:cxnSpLocks/>
            <a:stCxn id="9" idx="2"/>
            <a:endCxn id="15" idx="0"/>
          </p:cNvCxnSpPr>
          <p:nvPr/>
        </p:nvCxnSpPr>
        <p:spPr>
          <a:xfrm rot="5400000">
            <a:off x="1787185" y="3430484"/>
            <a:ext cx="939467" cy="41531"/>
          </a:xfrm>
          <a:prstGeom prst="curvedConnector3">
            <a:avLst/>
          </a:prstGeom>
          <a:ln>
            <a:solidFill>
              <a:srgbClr val="00B0F0"/>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B3422FA7-4600-413B-9EB1-2B06DD3D2368}"/>
              </a:ext>
            </a:extLst>
          </p:cNvPr>
          <p:cNvCxnSpPr>
            <a:cxnSpLocks/>
            <a:stCxn id="10" idx="2"/>
            <a:endCxn id="16" idx="0"/>
          </p:cNvCxnSpPr>
          <p:nvPr/>
        </p:nvCxnSpPr>
        <p:spPr>
          <a:xfrm rot="16200000" flipH="1">
            <a:off x="2668133" y="3442971"/>
            <a:ext cx="939467" cy="16555"/>
          </a:xfrm>
          <a:prstGeom prst="curvedConnector3">
            <a:avLst/>
          </a:prstGeom>
          <a:ln>
            <a:solidFill>
              <a:srgbClr val="00B0F0"/>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D35A82-0727-4843-9F02-843826244118}"/>
              </a:ext>
            </a:extLst>
          </p:cNvPr>
          <p:cNvSpPr txBox="1"/>
          <p:nvPr/>
        </p:nvSpPr>
        <p:spPr>
          <a:xfrm>
            <a:off x="1530930" y="3472034"/>
            <a:ext cx="1151268" cy="338554"/>
          </a:xfrm>
          <a:prstGeom prst="rect">
            <a:avLst/>
          </a:prstGeom>
          <a:noFill/>
        </p:spPr>
        <p:txBody>
          <a:bodyPr vert="horz" wrap="squar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Link 1 </a:t>
            </a:r>
            <a:b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b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(Channel X, Band Y) </a:t>
            </a:r>
          </a:p>
        </p:txBody>
      </p:sp>
      <p:sp>
        <p:nvSpPr>
          <p:cNvPr id="24" name="TextBox 23">
            <a:extLst>
              <a:ext uri="{FF2B5EF4-FFF2-40B4-BE49-F238E27FC236}">
                <a16:creationId xmlns:a16="http://schemas.microsoft.com/office/drawing/2014/main" id="{45EE712D-5E01-4C25-BDE6-B9F5B5A97BBB}"/>
              </a:ext>
            </a:extLst>
          </p:cNvPr>
          <p:cNvSpPr txBox="1"/>
          <p:nvPr/>
        </p:nvSpPr>
        <p:spPr>
          <a:xfrm>
            <a:off x="3422415" y="3482705"/>
            <a:ext cx="1151268" cy="338554"/>
          </a:xfrm>
          <a:prstGeom prst="rect">
            <a:avLst/>
          </a:prstGeom>
          <a:noFill/>
        </p:spPr>
        <p:txBody>
          <a:bodyPr vert="horz" wrap="squar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Link 2 </a:t>
            </a:r>
            <a:b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b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(Channel L, Band M) </a:t>
            </a:r>
          </a:p>
        </p:txBody>
      </p:sp>
      <p:sp>
        <p:nvSpPr>
          <p:cNvPr id="25" name="Rectangle 24">
            <a:extLst>
              <a:ext uri="{FF2B5EF4-FFF2-40B4-BE49-F238E27FC236}">
                <a16:creationId xmlns:a16="http://schemas.microsoft.com/office/drawing/2014/main" id="{00A6C2B5-39F2-44BF-AE8B-9CE10046D9EC}"/>
              </a:ext>
            </a:extLst>
          </p:cNvPr>
          <p:cNvSpPr/>
          <p:nvPr/>
        </p:nvSpPr>
        <p:spPr>
          <a:xfrm>
            <a:off x="3704819" y="3920983"/>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3</a:t>
            </a:r>
          </a:p>
        </p:txBody>
      </p:sp>
      <p:sp>
        <p:nvSpPr>
          <p:cNvPr id="26" name="TextBox 25">
            <a:extLst>
              <a:ext uri="{FF2B5EF4-FFF2-40B4-BE49-F238E27FC236}">
                <a16:creationId xmlns:a16="http://schemas.microsoft.com/office/drawing/2014/main" id="{3C63B566-D953-4463-8E13-E9B55FC52D79}"/>
              </a:ext>
            </a:extLst>
          </p:cNvPr>
          <p:cNvSpPr txBox="1"/>
          <p:nvPr/>
        </p:nvSpPr>
        <p:spPr>
          <a:xfrm>
            <a:off x="1075383" y="4712159"/>
            <a:ext cx="5423495" cy="492443"/>
          </a:xfrm>
          <a:prstGeom prst="rect">
            <a:avLst/>
          </a:prstGeom>
          <a:noFill/>
        </p:spPr>
        <p:txBody>
          <a:bodyPr vert="horz" wrap="square" lIns="0" tIns="0" rIns="0" bIns="0" rtlCol="0">
            <a:spAutoFit/>
          </a:bodyPr>
          <a:lstStyle/>
          <a:p>
            <a:pPr algn="ctr" defTabSz="609600">
              <a:lnSpc>
                <a:spcPct val="100000"/>
              </a:lnSpc>
              <a:spcBef>
                <a:spcPct val="0"/>
              </a:spcBef>
            </a:pPr>
            <a:r>
              <a:rPr lang="en-US" sz="1600" kern="1200" dirty="0">
                <a:solidFill>
                  <a:schemeClr val="tx1">
                    <a:lumMod val="65000"/>
                    <a:lumOff val="35000"/>
                  </a:schemeClr>
                </a:solidFill>
                <a:ea typeface="Intel Clear" panose="020B0604020203020204" pitchFamily="34" charset="0"/>
                <a:cs typeface="Calibri" panose="020F0502020204030204" pitchFamily="34" charset="0"/>
              </a:rPr>
              <a:t>Enables lower latency and redundancy at the 802.11 MAC</a:t>
            </a:r>
          </a:p>
          <a:p>
            <a:pPr algn="ctr" defTabSz="609600">
              <a:lnSpc>
                <a:spcPct val="100000"/>
              </a:lnSpc>
              <a:spcBef>
                <a:spcPct val="0"/>
              </a:spcBef>
            </a:pPr>
            <a:r>
              <a:rPr lang="en-US" sz="1600" kern="1200" dirty="0">
                <a:solidFill>
                  <a:schemeClr val="tx1">
                    <a:lumMod val="65000"/>
                    <a:lumOff val="35000"/>
                  </a:schemeClr>
                </a:solidFill>
                <a:ea typeface="Intel Clear" panose="020B0604020203020204" pitchFamily="34" charset="0"/>
                <a:cs typeface="Calibri" panose="020F0502020204030204" pitchFamily="34" charset="0"/>
              </a:rPr>
              <a:t>New tools to avoid congestion delay</a:t>
            </a:r>
          </a:p>
        </p:txBody>
      </p:sp>
      <p:sp>
        <p:nvSpPr>
          <p:cNvPr id="29" name="TextBox 28">
            <a:extLst>
              <a:ext uri="{FF2B5EF4-FFF2-40B4-BE49-F238E27FC236}">
                <a16:creationId xmlns:a16="http://schemas.microsoft.com/office/drawing/2014/main" id="{B15564A2-DBEA-4829-A4B9-85C17F1AA8D4}"/>
              </a:ext>
            </a:extLst>
          </p:cNvPr>
          <p:cNvSpPr txBox="1"/>
          <p:nvPr/>
        </p:nvSpPr>
        <p:spPr>
          <a:xfrm>
            <a:off x="1029912" y="1819082"/>
            <a:ext cx="413988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2"/>
                </a:solidFill>
                <a:effectLst/>
                <a:uFillTx/>
                <a:latin typeface="+mn-lt"/>
                <a:ea typeface="+mn-ea"/>
                <a:cs typeface="+mn-cs"/>
                <a:sym typeface="Helvetica Neue"/>
              </a:rPr>
              <a:t>MLO (Multi-Link Operation)</a:t>
            </a:r>
          </a:p>
        </p:txBody>
      </p:sp>
      <p:pic>
        <p:nvPicPr>
          <p:cNvPr id="71" name="Picture 70">
            <a:extLst>
              <a:ext uri="{FF2B5EF4-FFF2-40B4-BE49-F238E27FC236}">
                <a16:creationId xmlns:a16="http://schemas.microsoft.com/office/drawing/2014/main" id="{E3AC4ACF-7FD8-43AC-91DA-747B9F79F27E}"/>
              </a:ext>
            </a:extLst>
          </p:cNvPr>
          <p:cNvPicPr>
            <a:picLocks noChangeAspect="1"/>
          </p:cNvPicPr>
          <p:nvPr/>
        </p:nvPicPr>
        <p:blipFill>
          <a:blip r:embed="rId2"/>
          <a:stretch>
            <a:fillRect/>
          </a:stretch>
        </p:blipFill>
        <p:spPr>
          <a:xfrm>
            <a:off x="7012005" y="3888317"/>
            <a:ext cx="3498659" cy="2295628"/>
          </a:xfrm>
          <a:prstGeom prst="rect">
            <a:avLst/>
          </a:prstGeom>
        </p:spPr>
      </p:pic>
      <p:sp>
        <p:nvSpPr>
          <p:cNvPr id="72" name="Rectangle 71">
            <a:extLst>
              <a:ext uri="{FF2B5EF4-FFF2-40B4-BE49-F238E27FC236}">
                <a16:creationId xmlns:a16="http://schemas.microsoft.com/office/drawing/2014/main" id="{5A4AC101-C44D-4473-8C02-75F25D388E98}"/>
              </a:ext>
            </a:extLst>
          </p:cNvPr>
          <p:cNvSpPr/>
          <p:nvPr/>
        </p:nvSpPr>
        <p:spPr>
          <a:xfrm>
            <a:off x="6021706" y="1794693"/>
            <a:ext cx="5452201" cy="352019"/>
          </a:xfrm>
          <a:prstGeom prst="rect">
            <a:avLst/>
          </a:prstGeom>
          <a:gradFill>
            <a:gsLst>
              <a:gs pos="32000">
                <a:schemeClr val="tx2"/>
              </a:gs>
              <a:gs pos="95000">
                <a:srgbClr val="009FDF"/>
              </a:gs>
              <a:gs pos="78000">
                <a:srgbClr val="0071C5"/>
              </a:gs>
            </a:gsLst>
            <a:lin ang="198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a:r>
              <a:rPr lang="en-US" sz="1867" b="1" dirty="0">
                <a:solidFill>
                  <a:prstClr val="white"/>
                </a:solidFill>
                <a:latin typeface="Intel Clear"/>
              </a:rPr>
              <a:t>Potential features for deterministic low latency</a:t>
            </a:r>
          </a:p>
        </p:txBody>
      </p:sp>
      <p:sp>
        <p:nvSpPr>
          <p:cNvPr id="73" name="Rectangle 72">
            <a:extLst>
              <a:ext uri="{FF2B5EF4-FFF2-40B4-BE49-F238E27FC236}">
                <a16:creationId xmlns:a16="http://schemas.microsoft.com/office/drawing/2014/main" id="{5DBDA444-2C6C-4027-A553-A20C366F5701}"/>
              </a:ext>
            </a:extLst>
          </p:cNvPr>
          <p:cNvSpPr/>
          <p:nvPr/>
        </p:nvSpPr>
        <p:spPr>
          <a:xfrm>
            <a:off x="6021706" y="2188414"/>
            <a:ext cx="5452199" cy="1436291"/>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121920" tIns="121920" rIns="121920" bIns="121920" rtlCol="0" anchor="t" anchorCtr="0">
            <a:spAutoFit/>
          </a:bodyPr>
          <a:lstStyle/>
          <a:p>
            <a:pPr marL="228594" indent="-228594" defTabSz="609585" hangingPunct="1">
              <a:lnSpc>
                <a:spcPct val="100000"/>
              </a:lnSpc>
              <a:spcBef>
                <a:spcPts val="800"/>
              </a:spcBef>
              <a:buFont typeface="Wingdings" panose="05000000000000000000" pitchFamily="2" charset="2"/>
              <a:buChar char="§"/>
              <a:defRPr/>
            </a:pPr>
            <a:r>
              <a:rPr lang="en-US" sz="1600" kern="1200" dirty="0">
                <a:solidFill>
                  <a:prstClr val="black">
                    <a:lumMod val="65000"/>
                    <a:lumOff val="35000"/>
                  </a:prstClr>
                </a:solidFill>
                <a:latin typeface="Intel Clear"/>
              </a:rPr>
              <a:t>QoS provisioning for low latency traffic streams </a:t>
            </a:r>
          </a:p>
          <a:p>
            <a:pPr marL="228594" indent="-228594" defTabSz="609585" hangingPunct="1">
              <a:lnSpc>
                <a:spcPct val="100000"/>
              </a:lnSpc>
              <a:spcBef>
                <a:spcPts val="800"/>
              </a:spcBef>
              <a:buFont typeface="Wingdings" panose="05000000000000000000" pitchFamily="2" charset="2"/>
              <a:buChar char="§"/>
              <a:defRPr/>
            </a:pPr>
            <a:r>
              <a:rPr lang="en-US" sz="1600" dirty="0">
                <a:solidFill>
                  <a:prstClr val="black">
                    <a:lumMod val="65000"/>
                    <a:lumOff val="35000"/>
                  </a:prstClr>
                </a:solidFill>
                <a:latin typeface="Intel Clear"/>
              </a:rPr>
              <a:t>Restricted TWT service periods for low latency traffic</a:t>
            </a:r>
            <a:endParaRPr lang="en-US" sz="1600" kern="1200" dirty="0">
              <a:solidFill>
                <a:prstClr val="black">
                  <a:lumMod val="65000"/>
                  <a:lumOff val="35000"/>
                </a:prstClr>
              </a:solidFill>
              <a:latin typeface="Intel Clear"/>
            </a:endParaRPr>
          </a:p>
          <a:p>
            <a:pPr marL="228594" indent="-228594" defTabSz="609585" hangingPunct="1">
              <a:lnSpc>
                <a:spcPct val="100000"/>
              </a:lnSpc>
              <a:spcBef>
                <a:spcPts val="800"/>
              </a:spcBef>
              <a:buFont typeface="Wingdings" panose="05000000000000000000" pitchFamily="2" charset="2"/>
              <a:buChar char="§"/>
              <a:defRPr/>
            </a:pPr>
            <a:r>
              <a:rPr lang="en-US" sz="1600" kern="1200" dirty="0">
                <a:solidFill>
                  <a:prstClr val="black">
                    <a:lumMod val="65000"/>
                    <a:lumOff val="35000"/>
                  </a:prstClr>
                </a:solidFill>
                <a:latin typeface="Intel Clear"/>
              </a:rPr>
              <a:t>Time-Aware (</a:t>
            </a:r>
            <a:r>
              <a:rPr lang="en-US" sz="1600" kern="1200" dirty="0" err="1">
                <a:solidFill>
                  <a:prstClr val="black">
                    <a:lumMod val="65000"/>
                    <a:lumOff val="35000"/>
                  </a:prstClr>
                </a:solidFill>
                <a:latin typeface="Intel Clear"/>
              </a:rPr>
              <a:t>Qbv</a:t>
            </a:r>
            <a:r>
              <a:rPr lang="en-US" sz="1600" kern="1200" dirty="0">
                <a:solidFill>
                  <a:prstClr val="black">
                    <a:lumMod val="65000"/>
                    <a:lumOff val="35000"/>
                  </a:prstClr>
                </a:solidFill>
                <a:latin typeface="Intel Clear"/>
              </a:rPr>
              <a:t>) scheduled access aligned with the 802.11 MAC protected service periods</a:t>
            </a:r>
          </a:p>
        </p:txBody>
      </p:sp>
      <p:sp>
        <p:nvSpPr>
          <p:cNvPr id="3" name="Date Placeholder 2">
            <a:extLst>
              <a:ext uri="{FF2B5EF4-FFF2-40B4-BE49-F238E27FC236}">
                <a16:creationId xmlns:a16="http://schemas.microsoft.com/office/drawing/2014/main" id="{31EE8FE0-3DAA-4601-98A8-12763DEF4C82}"/>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37B16397-CF3F-42E1-AC1A-749530AE00B8}"/>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E3996C0A-39CD-42D2-8766-715862E3A881}"/>
              </a:ext>
            </a:extLst>
          </p:cNvPr>
          <p:cNvSpPr>
            <a:spLocks noGrp="1"/>
          </p:cNvSpPr>
          <p:nvPr>
            <p:ph type="sldNum" idx="12"/>
          </p:nvPr>
        </p:nvSpPr>
        <p:spPr/>
        <p:txBody>
          <a:bodyPr/>
          <a:lstStyle/>
          <a:p>
            <a:r>
              <a:rPr lang="en-GB"/>
              <a:t>Slide </a:t>
            </a:r>
            <a:fld id="{06B781AF-4CCF-49B0-A572-DE54FBE5D942}" type="slidenum">
              <a:rPr lang="en-GB" smtClean="0"/>
              <a:pPr/>
              <a:t>18</a:t>
            </a:fld>
            <a:endParaRPr lang="en-GB"/>
          </a:p>
        </p:txBody>
      </p:sp>
    </p:spTree>
    <p:extLst>
      <p:ext uri="{BB962C8B-B14F-4D97-AF65-F5344CB8AC3E}">
        <p14:creationId xmlns:p14="http://schemas.microsoft.com/office/powerpoint/2010/main" val="315037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26A0-2D09-4D60-940F-830D212EBA7F}"/>
              </a:ext>
            </a:extLst>
          </p:cNvPr>
          <p:cNvSpPr>
            <a:spLocks noGrp="1"/>
          </p:cNvSpPr>
          <p:nvPr>
            <p:ph type="title"/>
          </p:nvPr>
        </p:nvSpPr>
        <p:spPr/>
        <p:txBody>
          <a:bodyPr>
            <a:normAutofit/>
          </a:bodyPr>
          <a:lstStyle/>
          <a:p>
            <a:r>
              <a:rPr lang="en-US" sz="4400" dirty="0"/>
              <a:t>Wi-Fi and TSN Evolution</a:t>
            </a:r>
          </a:p>
        </p:txBody>
      </p:sp>
      <p:sp>
        <p:nvSpPr>
          <p:cNvPr id="12" name="TextBox 11">
            <a:extLst>
              <a:ext uri="{FF2B5EF4-FFF2-40B4-BE49-F238E27FC236}">
                <a16:creationId xmlns:a16="http://schemas.microsoft.com/office/drawing/2014/main" id="{03603CE2-FA04-4880-8194-B8C52D8537CE}"/>
              </a:ext>
            </a:extLst>
          </p:cNvPr>
          <p:cNvSpPr txBox="1"/>
          <p:nvPr/>
        </p:nvSpPr>
        <p:spPr>
          <a:xfrm>
            <a:off x="73461" y="4023868"/>
            <a:ext cx="1341121" cy="923330"/>
          </a:xfrm>
          <a:prstGeom prst="rect">
            <a:avLst/>
          </a:prstGeom>
          <a:noFill/>
        </p:spPr>
        <p:txBody>
          <a:bodyPr wrap="square" rtlCol="0">
            <a:spAutoFit/>
          </a:bodyPr>
          <a:lstStyle/>
          <a:p>
            <a:pPr algn="ctr"/>
            <a:r>
              <a:rPr lang="en-US" sz="1800" dirty="0">
                <a:solidFill>
                  <a:schemeClr val="tx1"/>
                </a:solidFill>
              </a:rPr>
              <a:t>TSN Enabling Capabilities</a:t>
            </a:r>
          </a:p>
        </p:txBody>
      </p:sp>
      <p:sp>
        <p:nvSpPr>
          <p:cNvPr id="22" name="Date Placeholder 21">
            <a:extLst>
              <a:ext uri="{FF2B5EF4-FFF2-40B4-BE49-F238E27FC236}">
                <a16:creationId xmlns:a16="http://schemas.microsoft.com/office/drawing/2014/main" id="{64BD43F9-BFE1-4E7E-A35A-DAC028540379}"/>
              </a:ext>
            </a:extLst>
          </p:cNvPr>
          <p:cNvSpPr>
            <a:spLocks noGrp="1"/>
          </p:cNvSpPr>
          <p:nvPr>
            <p:ph type="dt" idx="10"/>
          </p:nvPr>
        </p:nvSpPr>
        <p:spPr/>
        <p:txBody>
          <a:bodyPr/>
          <a:lstStyle/>
          <a:p>
            <a:r>
              <a:rPr lang="en-US"/>
              <a:t>January 2022</a:t>
            </a:r>
            <a:endParaRPr lang="en-GB"/>
          </a:p>
        </p:txBody>
      </p:sp>
      <p:sp>
        <p:nvSpPr>
          <p:cNvPr id="24" name="Footer Placeholder 23">
            <a:extLst>
              <a:ext uri="{FF2B5EF4-FFF2-40B4-BE49-F238E27FC236}">
                <a16:creationId xmlns:a16="http://schemas.microsoft.com/office/drawing/2014/main" id="{2D05E8DF-C4C4-470C-8291-52A840D6144E}"/>
              </a:ext>
            </a:extLst>
          </p:cNvPr>
          <p:cNvSpPr>
            <a:spLocks noGrp="1"/>
          </p:cNvSpPr>
          <p:nvPr>
            <p:ph type="ftr" idx="11"/>
          </p:nvPr>
        </p:nvSpPr>
        <p:spPr/>
        <p:txBody>
          <a:bodyPr/>
          <a:lstStyle/>
          <a:p>
            <a:r>
              <a:rPr lang="en-GB"/>
              <a:t>Dave Cavalcanti, Intel Corporation</a:t>
            </a:r>
          </a:p>
        </p:txBody>
      </p:sp>
      <p:sp>
        <p:nvSpPr>
          <p:cNvPr id="25" name="Slide Number Placeholder 24">
            <a:extLst>
              <a:ext uri="{FF2B5EF4-FFF2-40B4-BE49-F238E27FC236}">
                <a16:creationId xmlns:a16="http://schemas.microsoft.com/office/drawing/2014/main" id="{D1F0FA23-04C7-419F-9E5D-4994E7A4799C}"/>
              </a:ext>
            </a:extLst>
          </p:cNvPr>
          <p:cNvSpPr>
            <a:spLocks noGrp="1"/>
          </p:cNvSpPr>
          <p:nvPr>
            <p:ph type="sldNum" idx="12"/>
          </p:nvPr>
        </p:nvSpPr>
        <p:spPr/>
        <p:txBody>
          <a:bodyPr/>
          <a:lstStyle/>
          <a:p>
            <a:r>
              <a:rPr lang="en-GB"/>
              <a:t>Slide </a:t>
            </a:r>
            <a:fld id="{06B781AF-4CCF-49B0-A572-DE54FBE5D942}" type="slidenum">
              <a:rPr lang="en-GB" smtClean="0"/>
              <a:pPr/>
              <a:t>19</a:t>
            </a:fld>
            <a:endParaRPr lang="en-GB"/>
          </a:p>
        </p:txBody>
      </p:sp>
      <p:sp>
        <p:nvSpPr>
          <p:cNvPr id="10" name="Arrow: Right 9">
            <a:extLst>
              <a:ext uri="{FF2B5EF4-FFF2-40B4-BE49-F238E27FC236}">
                <a16:creationId xmlns:a16="http://schemas.microsoft.com/office/drawing/2014/main" id="{6B6D5ECB-B7CE-4345-A31F-2235AFD11067}"/>
              </a:ext>
            </a:extLst>
          </p:cNvPr>
          <p:cNvSpPr/>
          <p:nvPr/>
        </p:nvSpPr>
        <p:spPr>
          <a:xfrm>
            <a:off x="1630680" y="1758614"/>
            <a:ext cx="8602980" cy="77724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C24AC65-33D2-4A9C-A3BF-DEA343EDB7BE}"/>
              </a:ext>
            </a:extLst>
          </p:cNvPr>
          <p:cNvSpPr txBox="1"/>
          <p:nvPr/>
        </p:nvSpPr>
        <p:spPr>
          <a:xfrm>
            <a:off x="1724265" y="1971655"/>
            <a:ext cx="960120" cy="461665"/>
          </a:xfrm>
          <a:prstGeom prst="rect">
            <a:avLst/>
          </a:prstGeom>
          <a:noFill/>
        </p:spPr>
        <p:txBody>
          <a:bodyPr wrap="square" rtlCol="0">
            <a:spAutoFit/>
          </a:bodyPr>
          <a:lstStyle/>
          <a:p>
            <a:r>
              <a:rPr lang="en-US" dirty="0"/>
              <a:t>2019</a:t>
            </a:r>
          </a:p>
        </p:txBody>
      </p:sp>
      <p:sp>
        <p:nvSpPr>
          <p:cNvPr id="13" name="TextBox 12">
            <a:extLst>
              <a:ext uri="{FF2B5EF4-FFF2-40B4-BE49-F238E27FC236}">
                <a16:creationId xmlns:a16="http://schemas.microsoft.com/office/drawing/2014/main" id="{162A6D18-464F-4125-9485-55D37FC549AD}"/>
              </a:ext>
            </a:extLst>
          </p:cNvPr>
          <p:cNvSpPr txBox="1"/>
          <p:nvPr/>
        </p:nvSpPr>
        <p:spPr>
          <a:xfrm>
            <a:off x="5036227" y="1962568"/>
            <a:ext cx="960120" cy="461665"/>
          </a:xfrm>
          <a:prstGeom prst="rect">
            <a:avLst/>
          </a:prstGeom>
          <a:noFill/>
        </p:spPr>
        <p:txBody>
          <a:bodyPr wrap="square" rtlCol="0">
            <a:spAutoFit/>
          </a:bodyPr>
          <a:lstStyle/>
          <a:p>
            <a:r>
              <a:rPr lang="en-US" dirty="0"/>
              <a:t>2021</a:t>
            </a:r>
          </a:p>
        </p:txBody>
      </p:sp>
      <p:sp>
        <p:nvSpPr>
          <p:cNvPr id="14" name="TextBox 13">
            <a:extLst>
              <a:ext uri="{FF2B5EF4-FFF2-40B4-BE49-F238E27FC236}">
                <a16:creationId xmlns:a16="http://schemas.microsoft.com/office/drawing/2014/main" id="{F53A6F3D-2B54-4C81-B327-39AC3F1798B7}"/>
              </a:ext>
            </a:extLst>
          </p:cNvPr>
          <p:cNvSpPr txBox="1"/>
          <p:nvPr/>
        </p:nvSpPr>
        <p:spPr>
          <a:xfrm>
            <a:off x="7626729" y="1962568"/>
            <a:ext cx="1019965" cy="461665"/>
          </a:xfrm>
          <a:prstGeom prst="rect">
            <a:avLst/>
          </a:prstGeom>
          <a:noFill/>
        </p:spPr>
        <p:txBody>
          <a:bodyPr wrap="square" rtlCol="0">
            <a:spAutoFit/>
          </a:bodyPr>
          <a:lstStyle/>
          <a:p>
            <a:r>
              <a:rPr lang="en-US" dirty="0"/>
              <a:t>2023</a:t>
            </a:r>
          </a:p>
        </p:txBody>
      </p:sp>
      <p:sp>
        <p:nvSpPr>
          <p:cNvPr id="16" name="TextBox 15">
            <a:extLst>
              <a:ext uri="{FF2B5EF4-FFF2-40B4-BE49-F238E27FC236}">
                <a16:creationId xmlns:a16="http://schemas.microsoft.com/office/drawing/2014/main" id="{AA90C46F-A14B-4EFD-81E4-A36720BC9433}"/>
              </a:ext>
            </a:extLst>
          </p:cNvPr>
          <p:cNvSpPr txBox="1"/>
          <p:nvPr/>
        </p:nvSpPr>
        <p:spPr>
          <a:xfrm>
            <a:off x="1724264" y="3037071"/>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Time Synchronization</a:t>
            </a:r>
          </a:p>
        </p:txBody>
      </p:sp>
      <p:sp>
        <p:nvSpPr>
          <p:cNvPr id="17" name="TextBox 16">
            <a:extLst>
              <a:ext uri="{FF2B5EF4-FFF2-40B4-BE49-F238E27FC236}">
                <a16:creationId xmlns:a16="http://schemas.microsoft.com/office/drawing/2014/main" id="{87422D44-A45C-4B2D-8D52-A6B5351C85A7}"/>
              </a:ext>
            </a:extLst>
          </p:cNvPr>
          <p:cNvSpPr txBox="1"/>
          <p:nvPr/>
        </p:nvSpPr>
        <p:spPr>
          <a:xfrm>
            <a:off x="1724265" y="3499086"/>
            <a:ext cx="1234440" cy="1200329"/>
          </a:xfrm>
          <a:prstGeom prst="rect">
            <a:avLst/>
          </a:prstGeom>
          <a:solidFill>
            <a:schemeClr val="accent1">
              <a:lumMod val="20000"/>
              <a:lumOff val="80000"/>
            </a:schemeClr>
          </a:solidFill>
        </p:spPr>
        <p:txBody>
          <a:bodyPr wrap="square" rtlCol="0">
            <a:spAutoFit/>
          </a:bodyPr>
          <a:lstStyle/>
          <a:p>
            <a:pPr algn="ctr">
              <a:spcBef>
                <a:spcPts val="0"/>
              </a:spcBef>
            </a:pPr>
            <a:r>
              <a:rPr lang="en-US" sz="1800" dirty="0">
                <a:solidFill>
                  <a:schemeClr val="tx1"/>
                </a:solidFill>
              </a:rPr>
              <a:t>Traffic shaping over </a:t>
            </a:r>
          </a:p>
          <a:p>
            <a:pPr algn="ctr">
              <a:spcBef>
                <a:spcPts val="0"/>
              </a:spcBef>
            </a:pPr>
            <a:r>
              <a:rPr lang="en-US" sz="1800" dirty="0">
                <a:solidFill>
                  <a:schemeClr val="tx1"/>
                </a:solidFill>
              </a:rPr>
              <a:t>EDCA</a:t>
            </a:r>
          </a:p>
        </p:txBody>
      </p:sp>
      <p:sp>
        <p:nvSpPr>
          <p:cNvPr id="18" name="TextBox 17">
            <a:extLst>
              <a:ext uri="{FF2B5EF4-FFF2-40B4-BE49-F238E27FC236}">
                <a16:creationId xmlns:a16="http://schemas.microsoft.com/office/drawing/2014/main" id="{95F2B40C-5EF9-4569-B0CF-85A6E9E3019B}"/>
              </a:ext>
            </a:extLst>
          </p:cNvPr>
          <p:cNvSpPr txBox="1"/>
          <p:nvPr/>
        </p:nvSpPr>
        <p:spPr>
          <a:xfrm>
            <a:off x="1503285" y="2577290"/>
            <a:ext cx="2198902" cy="400110"/>
          </a:xfrm>
          <a:prstGeom prst="rect">
            <a:avLst/>
          </a:prstGeom>
          <a:noFill/>
        </p:spPr>
        <p:txBody>
          <a:bodyPr wrap="square" rtlCol="0">
            <a:spAutoFit/>
          </a:bodyPr>
          <a:lstStyle/>
          <a:p>
            <a:r>
              <a:rPr lang="en-US" sz="2000" dirty="0">
                <a:solidFill>
                  <a:schemeClr val="tx1"/>
                </a:solidFill>
              </a:rPr>
              <a:t>802.11ac + TSN</a:t>
            </a:r>
          </a:p>
        </p:txBody>
      </p:sp>
      <p:sp>
        <p:nvSpPr>
          <p:cNvPr id="19" name="TextBox 18">
            <a:extLst>
              <a:ext uri="{FF2B5EF4-FFF2-40B4-BE49-F238E27FC236}">
                <a16:creationId xmlns:a16="http://schemas.microsoft.com/office/drawing/2014/main" id="{FAA328EE-1ACF-407F-B4ED-DC79EFA44F35}"/>
              </a:ext>
            </a:extLst>
          </p:cNvPr>
          <p:cNvSpPr txBox="1"/>
          <p:nvPr/>
        </p:nvSpPr>
        <p:spPr>
          <a:xfrm>
            <a:off x="4540632" y="2619254"/>
            <a:ext cx="2198902" cy="400110"/>
          </a:xfrm>
          <a:prstGeom prst="rect">
            <a:avLst/>
          </a:prstGeom>
          <a:noFill/>
        </p:spPr>
        <p:txBody>
          <a:bodyPr wrap="square" rtlCol="0">
            <a:spAutoFit/>
          </a:bodyPr>
          <a:lstStyle/>
          <a:p>
            <a:r>
              <a:rPr lang="en-US" sz="2000" dirty="0">
                <a:solidFill>
                  <a:schemeClr val="tx1"/>
                </a:solidFill>
              </a:rPr>
              <a:t>802.11ax + TSN</a:t>
            </a:r>
          </a:p>
        </p:txBody>
      </p:sp>
      <p:sp>
        <p:nvSpPr>
          <p:cNvPr id="20" name="TextBox 19">
            <a:extLst>
              <a:ext uri="{FF2B5EF4-FFF2-40B4-BE49-F238E27FC236}">
                <a16:creationId xmlns:a16="http://schemas.microsoft.com/office/drawing/2014/main" id="{755C68BB-556B-4D80-9E0C-8B2A6FFB3B0B}"/>
              </a:ext>
            </a:extLst>
          </p:cNvPr>
          <p:cNvSpPr txBox="1"/>
          <p:nvPr/>
        </p:nvSpPr>
        <p:spPr>
          <a:xfrm>
            <a:off x="8204002" y="2650591"/>
            <a:ext cx="2198902" cy="400110"/>
          </a:xfrm>
          <a:prstGeom prst="rect">
            <a:avLst/>
          </a:prstGeom>
          <a:noFill/>
        </p:spPr>
        <p:txBody>
          <a:bodyPr wrap="square" rtlCol="0">
            <a:spAutoFit/>
          </a:bodyPr>
          <a:lstStyle/>
          <a:p>
            <a:r>
              <a:rPr lang="en-US" sz="2000" dirty="0">
                <a:solidFill>
                  <a:schemeClr val="tx1"/>
                </a:solidFill>
              </a:rPr>
              <a:t>802.11be +  TSN</a:t>
            </a:r>
          </a:p>
        </p:txBody>
      </p:sp>
      <p:sp>
        <p:nvSpPr>
          <p:cNvPr id="23" name="TextBox 22">
            <a:extLst>
              <a:ext uri="{FF2B5EF4-FFF2-40B4-BE49-F238E27FC236}">
                <a16:creationId xmlns:a16="http://schemas.microsoft.com/office/drawing/2014/main" id="{30046AE7-EF95-4430-82FB-76345A4890ED}"/>
              </a:ext>
            </a:extLst>
          </p:cNvPr>
          <p:cNvSpPr txBox="1"/>
          <p:nvPr/>
        </p:nvSpPr>
        <p:spPr>
          <a:xfrm>
            <a:off x="3093720" y="3487034"/>
            <a:ext cx="6995160" cy="1200329"/>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Traffic shaping and bounded latency with scheduled OFDMA operation</a:t>
            </a:r>
          </a:p>
          <a:p>
            <a:pPr algn="ctr">
              <a:spcBef>
                <a:spcPts val="0"/>
              </a:spcBef>
            </a:pPr>
            <a:endParaRPr lang="en-US" sz="1800" dirty="0">
              <a:solidFill>
                <a:schemeClr val="tx1"/>
              </a:solidFill>
            </a:endParaRPr>
          </a:p>
          <a:p>
            <a:pPr algn="ctr">
              <a:spcBef>
                <a:spcPts val="0"/>
              </a:spcBef>
            </a:pPr>
            <a:endParaRPr lang="en-US" sz="1800" dirty="0">
              <a:solidFill>
                <a:schemeClr val="tx1"/>
              </a:solidFill>
            </a:endParaRPr>
          </a:p>
          <a:p>
            <a:pPr algn="ctr">
              <a:spcBef>
                <a:spcPts val="0"/>
              </a:spcBef>
            </a:pPr>
            <a:endParaRPr lang="en-US" sz="1800" dirty="0">
              <a:solidFill>
                <a:schemeClr val="tx1"/>
              </a:solidFill>
            </a:endParaRPr>
          </a:p>
        </p:txBody>
      </p:sp>
      <p:sp>
        <p:nvSpPr>
          <p:cNvPr id="26" name="TextBox 25">
            <a:extLst>
              <a:ext uri="{FF2B5EF4-FFF2-40B4-BE49-F238E27FC236}">
                <a16:creationId xmlns:a16="http://schemas.microsoft.com/office/drawing/2014/main" id="{4FA679E8-3382-4EDF-86FA-4C961AECA70B}"/>
              </a:ext>
            </a:extLst>
          </p:cNvPr>
          <p:cNvSpPr txBox="1"/>
          <p:nvPr/>
        </p:nvSpPr>
        <p:spPr>
          <a:xfrm>
            <a:off x="7626729" y="3931641"/>
            <a:ext cx="2462150" cy="584775"/>
          </a:xfrm>
          <a:prstGeom prst="rect">
            <a:avLst/>
          </a:prstGeom>
          <a:solidFill>
            <a:schemeClr val="accent1">
              <a:lumMod val="20000"/>
              <a:lumOff val="80000"/>
            </a:schemeClr>
          </a:solidFill>
          <a:ln>
            <a:solidFill>
              <a:schemeClr val="tx2"/>
            </a:solidFill>
          </a:ln>
        </p:spPr>
        <p:txBody>
          <a:bodyPr wrap="square" rtlCol="0">
            <a:spAutoFit/>
          </a:bodyPr>
          <a:lstStyle/>
          <a:p>
            <a:pPr>
              <a:spcBef>
                <a:spcPts val="0"/>
              </a:spcBef>
            </a:pPr>
            <a:r>
              <a:rPr lang="en-US" sz="1600" dirty="0">
                <a:solidFill>
                  <a:schemeClr val="tx1"/>
                </a:solidFill>
              </a:rPr>
              <a:t>Low latency and TSN enhancements</a:t>
            </a:r>
          </a:p>
        </p:txBody>
      </p:sp>
      <p:sp>
        <p:nvSpPr>
          <p:cNvPr id="27" name="TextBox 26">
            <a:extLst>
              <a:ext uri="{FF2B5EF4-FFF2-40B4-BE49-F238E27FC236}">
                <a16:creationId xmlns:a16="http://schemas.microsoft.com/office/drawing/2014/main" id="{1D21CA64-64B0-473C-857D-089DB545BA09}"/>
              </a:ext>
            </a:extLst>
          </p:cNvPr>
          <p:cNvSpPr txBox="1"/>
          <p:nvPr/>
        </p:nvSpPr>
        <p:spPr>
          <a:xfrm>
            <a:off x="1724264" y="5324321"/>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TSN Configuration and management</a:t>
            </a:r>
          </a:p>
        </p:txBody>
      </p:sp>
      <p:sp>
        <p:nvSpPr>
          <p:cNvPr id="28" name="TextBox 27">
            <a:extLst>
              <a:ext uri="{FF2B5EF4-FFF2-40B4-BE49-F238E27FC236}">
                <a16:creationId xmlns:a16="http://schemas.microsoft.com/office/drawing/2014/main" id="{3B79130C-C670-4F72-9DB8-5437459AC412}"/>
              </a:ext>
            </a:extLst>
          </p:cNvPr>
          <p:cNvSpPr txBox="1"/>
          <p:nvPr/>
        </p:nvSpPr>
        <p:spPr>
          <a:xfrm>
            <a:off x="1749862" y="4791581"/>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Redundancy over multi-</a:t>
            </a:r>
            <a:r>
              <a:rPr lang="en-US" sz="1800" dirty="0" err="1">
                <a:solidFill>
                  <a:schemeClr val="tx1"/>
                </a:solidFill>
              </a:rPr>
              <a:t>NiC</a:t>
            </a:r>
            <a:r>
              <a:rPr lang="en-US" sz="1800" dirty="0">
                <a:solidFill>
                  <a:schemeClr val="tx1"/>
                </a:solidFill>
              </a:rPr>
              <a:t> </a:t>
            </a:r>
          </a:p>
        </p:txBody>
      </p:sp>
      <p:sp>
        <p:nvSpPr>
          <p:cNvPr id="29" name="TextBox 28">
            <a:extLst>
              <a:ext uri="{FF2B5EF4-FFF2-40B4-BE49-F238E27FC236}">
                <a16:creationId xmlns:a16="http://schemas.microsoft.com/office/drawing/2014/main" id="{C274FE66-43D5-40C1-9D23-8A6CAA3A8886}"/>
              </a:ext>
            </a:extLst>
          </p:cNvPr>
          <p:cNvSpPr txBox="1"/>
          <p:nvPr/>
        </p:nvSpPr>
        <p:spPr>
          <a:xfrm>
            <a:off x="7626730" y="4788214"/>
            <a:ext cx="2462150" cy="338554"/>
          </a:xfrm>
          <a:prstGeom prst="rect">
            <a:avLst/>
          </a:prstGeom>
          <a:solidFill>
            <a:schemeClr val="accent1">
              <a:lumMod val="20000"/>
              <a:lumOff val="80000"/>
            </a:schemeClr>
          </a:solidFill>
          <a:ln>
            <a:solidFill>
              <a:schemeClr val="tx2"/>
            </a:solidFill>
          </a:ln>
        </p:spPr>
        <p:txBody>
          <a:bodyPr wrap="square" rtlCol="0">
            <a:spAutoFit/>
          </a:bodyPr>
          <a:lstStyle/>
          <a:p>
            <a:pPr algn="ctr">
              <a:spcBef>
                <a:spcPts val="0"/>
              </a:spcBef>
            </a:pPr>
            <a:r>
              <a:rPr lang="en-US" sz="1600" dirty="0">
                <a:solidFill>
                  <a:schemeClr val="tx1"/>
                </a:solidFill>
              </a:rPr>
              <a:t>Redundancy over MLO</a:t>
            </a:r>
          </a:p>
        </p:txBody>
      </p:sp>
      <p:sp>
        <p:nvSpPr>
          <p:cNvPr id="30" name="Left Brace 29">
            <a:extLst>
              <a:ext uri="{FF2B5EF4-FFF2-40B4-BE49-F238E27FC236}">
                <a16:creationId xmlns:a16="http://schemas.microsoft.com/office/drawing/2014/main" id="{24EBB29E-77F0-4C83-82F4-5E556E7A05FD}"/>
              </a:ext>
            </a:extLst>
          </p:cNvPr>
          <p:cNvSpPr/>
          <p:nvPr/>
        </p:nvSpPr>
        <p:spPr>
          <a:xfrm>
            <a:off x="1325880" y="3037071"/>
            <a:ext cx="177405" cy="265658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66B67A6C-69F3-4C5A-A005-B9EDC4829BEC}"/>
              </a:ext>
            </a:extLst>
          </p:cNvPr>
          <p:cNvSpPr txBox="1"/>
          <p:nvPr/>
        </p:nvSpPr>
        <p:spPr>
          <a:xfrm>
            <a:off x="1207399" y="1913457"/>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3" name="TextBox 32">
            <a:extLst>
              <a:ext uri="{FF2B5EF4-FFF2-40B4-BE49-F238E27FC236}">
                <a16:creationId xmlns:a16="http://schemas.microsoft.com/office/drawing/2014/main" id="{000A1705-48BA-42F6-956D-392628529640}"/>
              </a:ext>
            </a:extLst>
          </p:cNvPr>
          <p:cNvSpPr txBox="1"/>
          <p:nvPr/>
        </p:nvSpPr>
        <p:spPr>
          <a:xfrm>
            <a:off x="10479332" y="1964063"/>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5" name="TextBox 34">
            <a:extLst>
              <a:ext uri="{FF2B5EF4-FFF2-40B4-BE49-F238E27FC236}">
                <a16:creationId xmlns:a16="http://schemas.microsoft.com/office/drawing/2014/main" id="{6026F7E0-6423-4334-ABE9-82CF15515961}"/>
              </a:ext>
            </a:extLst>
          </p:cNvPr>
          <p:cNvSpPr txBox="1"/>
          <p:nvPr/>
        </p:nvSpPr>
        <p:spPr>
          <a:xfrm>
            <a:off x="1207399" y="5785220"/>
            <a:ext cx="952476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n-lt"/>
                <a:ea typeface="+mn-ea"/>
                <a:cs typeface="+mn-cs"/>
                <a:sym typeface="Helvetica Neue"/>
              </a:rPr>
              <a:t>802.11 and TSN will continue to evolve and introduce new TSN tools</a:t>
            </a:r>
          </a:p>
        </p:txBody>
      </p:sp>
    </p:spTree>
    <p:extLst>
      <p:ext uri="{BB962C8B-B14F-4D97-AF65-F5344CB8AC3E}">
        <p14:creationId xmlns:p14="http://schemas.microsoft.com/office/powerpoint/2010/main" val="42162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60FB-3792-48D0-80B4-63153CA3AD45}"/>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492F4B43-0382-4CF8-B7B6-21DB40E0A9AE}"/>
              </a:ext>
            </a:extLst>
          </p:cNvPr>
          <p:cNvSpPr>
            <a:spLocks noGrp="1"/>
          </p:cNvSpPr>
          <p:nvPr>
            <p:ph idx="1"/>
          </p:nvPr>
        </p:nvSpPr>
        <p:spPr>
          <a:xfrm>
            <a:off x="914401" y="1692443"/>
            <a:ext cx="10361084" cy="4676273"/>
          </a:xfrm>
        </p:spPr>
        <p:txBody>
          <a:bodyPr/>
          <a:lstStyle/>
          <a:p>
            <a:pPr>
              <a:buFont typeface="Arial" panose="020B0604020202020204" pitchFamily="34" charset="0"/>
              <a:buChar char="•"/>
            </a:pPr>
            <a:r>
              <a:rPr lang="en-US" dirty="0"/>
              <a:t>Growing interest in wireless for time-sensitive applications</a:t>
            </a:r>
          </a:p>
          <a:p>
            <a:pPr lvl="1">
              <a:buFont typeface="Arial" panose="020B0604020202020204" pitchFamily="34" charset="0"/>
              <a:buChar char="•"/>
            </a:pPr>
            <a:r>
              <a:rPr lang="en-US" dirty="0"/>
              <a:t>Factory/process automation, robotics, XR are a few examples</a:t>
            </a:r>
          </a:p>
          <a:p>
            <a:pPr lvl="1">
              <a:buFont typeface="Arial" panose="020B0604020202020204" pitchFamily="34" charset="0"/>
              <a:buChar char="•"/>
            </a:pPr>
            <a:r>
              <a:rPr lang="en-US" dirty="0"/>
              <a:t>A wide range latency/reliability KPIs, but  “</a:t>
            </a:r>
            <a:r>
              <a:rPr lang="en-US" b="1" dirty="0"/>
              <a:t>determinism</a:t>
            </a:r>
            <a:r>
              <a:rPr lang="en-US" dirty="0"/>
              <a:t>” is a common need</a:t>
            </a:r>
          </a:p>
          <a:p>
            <a:pPr lvl="1">
              <a:buFont typeface="Arial" panose="020B0604020202020204" pitchFamily="34" charset="0"/>
              <a:buChar char="•"/>
            </a:pPr>
            <a:r>
              <a:rPr lang="en-US" dirty="0"/>
              <a:t>Time-sensitive and other types of applications need to work in a </a:t>
            </a:r>
            <a:r>
              <a:rPr lang="en-US" b="1" dirty="0"/>
              <a:t>converged network</a:t>
            </a:r>
          </a:p>
          <a:p>
            <a:pPr lvl="1">
              <a:buFont typeface="Arial" panose="020B0604020202020204" pitchFamily="34" charset="0"/>
              <a:buChar char="•"/>
            </a:pPr>
            <a:r>
              <a:rPr lang="en-US" dirty="0"/>
              <a:t>Interoperability/standards-based connectivity is needed for practical/wide scale adoption </a:t>
            </a:r>
            <a:endParaRPr lang="en-US" sz="2400" dirty="0"/>
          </a:p>
          <a:p>
            <a:pPr>
              <a:buFont typeface="Arial" panose="020B0604020202020204" pitchFamily="34" charset="0"/>
              <a:buChar char="•"/>
            </a:pPr>
            <a:r>
              <a:rPr lang="en-US" dirty="0"/>
              <a:t>Wi-Fi with TSN capabilities is a solution for time-sensitive applications in managed enterprise/industrial networks</a:t>
            </a:r>
          </a:p>
          <a:p>
            <a:pPr>
              <a:buFont typeface="Arial" panose="020B0604020202020204" pitchFamily="34" charset="0"/>
              <a:buChar char="•"/>
            </a:pPr>
            <a:r>
              <a:rPr lang="en-US" dirty="0"/>
              <a:t>This presentation will discuss </a:t>
            </a:r>
          </a:p>
          <a:p>
            <a:pPr lvl="1">
              <a:buFont typeface="Arial" panose="020B0604020202020204" pitchFamily="34" charset="0"/>
              <a:buChar char="•"/>
            </a:pPr>
            <a:r>
              <a:rPr lang="en-US" dirty="0"/>
              <a:t>Time-sensitive application requirements</a:t>
            </a:r>
          </a:p>
          <a:p>
            <a:pPr lvl="1">
              <a:buFont typeface="Arial" panose="020B0604020202020204" pitchFamily="34" charset="0"/>
              <a:buChar char="•"/>
            </a:pPr>
            <a:r>
              <a:rPr lang="en-US" dirty="0"/>
              <a:t>Existing Wi-Fi capabilities including 802.11ax and TSN support</a:t>
            </a:r>
          </a:p>
          <a:p>
            <a:pPr lvl="1">
              <a:buFont typeface="Arial" panose="020B0604020202020204" pitchFamily="34" charset="0"/>
              <a:buChar char="•"/>
            </a:pPr>
            <a:r>
              <a:rPr lang="en-US" dirty="0"/>
              <a:t>Evolution of Wi-Fi capabilities (802.11be)</a:t>
            </a:r>
          </a:p>
          <a:p>
            <a:pPr lvl="1">
              <a:buFont typeface="Arial" panose="020B0604020202020204" pitchFamily="34" charset="0"/>
              <a:buChar char="•"/>
            </a:pPr>
            <a:r>
              <a:rPr lang="en-US" dirty="0"/>
              <a:t>Examples/demonstrations of Wi-Fi enabling industrial applications</a:t>
            </a:r>
          </a:p>
          <a:p>
            <a:endParaRPr lang="en-US" dirty="0"/>
          </a:p>
        </p:txBody>
      </p:sp>
      <p:sp>
        <p:nvSpPr>
          <p:cNvPr id="4" name="Slide Number Placeholder 3">
            <a:extLst>
              <a:ext uri="{FF2B5EF4-FFF2-40B4-BE49-F238E27FC236}">
                <a16:creationId xmlns:a16="http://schemas.microsoft.com/office/drawing/2014/main" id="{14F8A168-4A1F-498B-A791-65653AC374E3}"/>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5" name="Footer Placeholder 4">
            <a:extLst>
              <a:ext uri="{FF2B5EF4-FFF2-40B4-BE49-F238E27FC236}">
                <a16:creationId xmlns:a16="http://schemas.microsoft.com/office/drawing/2014/main" id="{1CD5F752-6B64-4C87-B66B-4631BB4E2DB7}"/>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8D7EC928-E39E-4254-A682-A5FC4F4F539D}"/>
              </a:ext>
            </a:extLst>
          </p:cNvPr>
          <p:cNvSpPr>
            <a:spLocks noGrp="1"/>
          </p:cNvSpPr>
          <p:nvPr>
            <p:ph type="dt" idx="15"/>
          </p:nvPr>
        </p:nvSpPr>
        <p:spPr/>
        <p:txBody>
          <a:bodyPr/>
          <a:lstStyle/>
          <a:p>
            <a:r>
              <a:rPr lang="en-US" dirty="0"/>
              <a:t>January 2022</a:t>
            </a:r>
            <a:endParaRPr lang="en-GB" dirty="0"/>
          </a:p>
        </p:txBody>
      </p:sp>
    </p:spTree>
    <p:extLst>
      <p:ext uri="{BB962C8B-B14F-4D97-AF65-F5344CB8AC3E}">
        <p14:creationId xmlns:p14="http://schemas.microsoft.com/office/powerpoint/2010/main" val="135739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8D754DF-37DE-413C-AF0C-5E7668F03998}"/>
              </a:ext>
            </a:extLst>
          </p:cNvPr>
          <p:cNvSpPr>
            <a:spLocks noGrp="1"/>
          </p:cNvSpPr>
          <p:nvPr>
            <p:ph type="body" idx="1"/>
          </p:nvPr>
        </p:nvSpPr>
        <p:spPr/>
        <p:txBody>
          <a:bodyPr/>
          <a:lstStyle/>
          <a:p>
            <a:r>
              <a:rPr lang="en-US" sz="3600" dirty="0"/>
              <a:t>Examples and Demonstrations of Standards-based Wi-Fi and TSN enabling Industrial Applications</a:t>
            </a:r>
          </a:p>
        </p:txBody>
      </p:sp>
      <p:sp>
        <p:nvSpPr>
          <p:cNvPr id="4" name="Date Placeholder 3">
            <a:extLst>
              <a:ext uri="{FF2B5EF4-FFF2-40B4-BE49-F238E27FC236}">
                <a16:creationId xmlns:a16="http://schemas.microsoft.com/office/drawing/2014/main" id="{1B99744A-2A84-475E-B53F-69F41A6CBBDB}"/>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02455C0-3EC6-4889-A5D4-2B66A56BACAC}"/>
              </a:ext>
            </a:extLst>
          </p:cNvPr>
          <p:cNvSpPr>
            <a:spLocks noGrp="1"/>
          </p:cNvSpPr>
          <p:nvPr>
            <p:ph type="ftr" idx="11"/>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5AFBFF3F-FA12-4BCD-B595-E2BD2A1D2A1E}"/>
              </a:ext>
            </a:extLst>
          </p:cNvPr>
          <p:cNvSpPr>
            <a:spLocks noGrp="1"/>
          </p:cNvSpPr>
          <p:nvPr>
            <p:ph type="sldNum" idx="12"/>
          </p:nvPr>
        </p:nvSpPr>
        <p:spPr/>
        <p:txBody>
          <a:bodyPr/>
          <a:lstStyle/>
          <a:p>
            <a:r>
              <a:rPr lang="en-GB"/>
              <a:t>Slide </a:t>
            </a:r>
            <a:fld id="{3ABCC52B-A3F7-440B-BBF2-55191E6E7773}" type="slidenum">
              <a:rPr lang="en-GB" smtClean="0"/>
              <a:pPr/>
              <a:t>20</a:t>
            </a:fld>
            <a:endParaRPr lang="en-GB"/>
          </a:p>
        </p:txBody>
      </p:sp>
    </p:spTree>
    <p:extLst>
      <p:ext uri="{BB962C8B-B14F-4D97-AF65-F5344CB8AC3E}">
        <p14:creationId xmlns:p14="http://schemas.microsoft.com/office/powerpoint/2010/main" val="52071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5E8E333-94A4-4026-9299-7AB187BEFA81}"/>
              </a:ext>
            </a:extLst>
          </p:cNvPr>
          <p:cNvSpPr>
            <a:spLocks noGrp="1"/>
          </p:cNvSpPr>
          <p:nvPr>
            <p:ph type="title"/>
          </p:nvPr>
        </p:nvSpPr>
        <p:spPr/>
        <p:txBody>
          <a:bodyPr>
            <a:normAutofit/>
          </a:bodyPr>
          <a:lstStyle/>
          <a:p>
            <a:r>
              <a:rPr lang="en-US" dirty="0"/>
              <a:t>Wi-Fi in Industrial IOT</a:t>
            </a:r>
          </a:p>
        </p:txBody>
      </p:sp>
      <p:pic>
        <p:nvPicPr>
          <p:cNvPr id="3" name="Picture 2">
            <a:hlinkClick r:id="rId3"/>
            <a:extLst>
              <a:ext uri="{FF2B5EF4-FFF2-40B4-BE49-F238E27FC236}">
                <a16:creationId xmlns:a16="http://schemas.microsoft.com/office/drawing/2014/main" id="{73084A97-975C-4267-AE2B-830EA3FB054A}"/>
              </a:ext>
            </a:extLst>
          </p:cNvPr>
          <p:cNvPicPr>
            <a:picLocks noChangeAspect="1"/>
          </p:cNvPicPr>
          <p:nvPr/>
        </p:nvPicPr>
        <p:blipFill>
          <a:blip r:embed="rId4"/>
          <a:stretch>
            <a:fillRect/>
          </a:stretch>
        </p:blipFill>
        <p:spPr>
          <a:xfrm>
            <a:off x="491290" y="1944376"/>
            <a:ext cx="5768944" cy="3432521"/>
          </a:xfrm>
          <a:prstGeom prst="rect">
            <a:avLst/>
          </a:prstGeom>
          <a:noFill/>
        </p:spPr>
      </p:pic>
      <p:sp>
        <p:nvSpPr>
          <p:cNvPr id="20" name="Text Placeholder 4">
            <a:extLst>
              <a:ext uri="{FF2B5EF4-FFF2-40B4-BE49-F238E27FC236}">
                <a16:creationId xmlns:a16="http://schemas.microsoft.com/office/drawing/2014/main" id="{44A6699B-BD2E-4ED6-B888-A5DA765076EC}"/>
              </a:ext>
            </a:extLst>
          </p:cNvPr>
          <p:cNvSpPr txBox="1">
            <a:spLocks/>
          </p:cNvSpPr>
          <p:nvPr/>
        </p:nvSpPr>
        <p:spPr>
          <a:xfrm>
            <a:off x="6423056" y="3870985"/>
            <a:ext cx="5768944" cy="438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609600" latinLnBrk="0">
              <a:lnSpc>
                <a:spcPct val="100000"/>
              </a:lnSpc>
              <a:spcBef>
                <a:spcPts val="1200"/>
              </a:spcBef>
              <a:spcAft>
                <a:spcPts val="0"/>
              </a:spcAft>
              <a:buClrTx/>
              <a:buSzTx/>
              <a:buFont typeface="Wingdings" pitchFamily="2" charset="2"/>
              <a:buNone/>
              <a:tabLst/>
              <a:defRPr sz="3200" b="0" i="0" u="none" strike="noStrike" cap="none" spc="0" baseline="0">
                <a:solidFill>
                  <a:schemeClr val="accent1"/>
                </a:solidFill>
                <a:uFillTx/>
                <a:latin typeface="+mn-lt"/>
                <a:ea typeface="Intel Clear Light" panose="020B0404020203020204" pitchFamily="34" charset="0"/>
                <a:cs typeface="Intel Clear Light" panose="020B0404020203020204" pitchFamily="34" charset="0"/>
                <a:sym typeface="Helvetica"/>
              </a:defRPr>
            </a:lvl1pPr>
            <a:lvl2pPr marL="228600" marR="0" indent="0" algn="l" defTabSz="609600" latinLnBrk="0">
              <a:lnSpc>
                <a:spcPct val="100000"/>
              </a:lnSpc>
              <a:spcBef>
                <a:spcPts val="1200"/>
              </a:spcBef>
              <a:spcAft>
                <a:spcPts val="0"/>
              </a:spcAft>
              <a:buClrTx/>
              <a:buSzTx/>
              <a:buFont typeface="Arial" panose="020B0604020202020204" pitchFamily="34" charset="0"/>
              <a:buNone/>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2000" dirty="0"/>
              <a:t>Network latencies (T</a:t>
            </a:r>
            <a:r>
              <a:rPr lang="en-US" sz="2000" baseline="-25000" dirty="0"/>
              <a:t>UL</a:t>
            </a:r>
            <a:r>
              <a:rPr lang="en-US" sz="2000" dirty="0"/>
              <a:t>, T</a:t>
            </a:r>
            <a:r>
              <a:rPr lang="en-US" sz="2000" baseline="-25000" dirty="0"/>
              <a:t>DL</a:t>
            </a:r>
            <a:r>
              <a:rPr lang="en-US" sz="2000" dirty="0"/>
              <a:t>) with 802.11ax</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E51FD45E-401D-4F71-AA83-2E465B9BECEF}"/>
                  </a:ext>
                </a:extLst>
              </p:cNvPr>
              <p:cNvGraphicFramePr>
                <a:graphicFrameLocks noGrp="1"/>
              </p:cNvGraphicFramePr>
              <p:nvPr/>
            </p:nvGraphicFramePr>
            <p:xfrm>
              <a:off x="6391372" y="4430201"/>
              <a:ext cx="5768948" cy="1515698"/>
            </p:xfrm>
            <a:graphic>
              <a:graphicData uri="http://schemas.openxmlformats.org/drawingml/2006/table">
                <a:tbl>
                  <a:tblPr firstRow="1" firstCol="1" bandRow="1"/>
                  <a:tblGrid>
                    <a:gridCol w="1187771">
                      <a:extLst>
                        <a:ext uri="{9D8B030D-6E8A-4147-A177-3AD203B41FA5}">
                          <a16:colId xmlns:a16="http://schemas.microsoft.com/office/drawing/2014/main" val="3433405672"/>
                        </a:ext>
                      </a:extLst>
                    </a:gridCol>
                    <a:gridCol w="1151305">
                      <a:extLst>
                        <a:ext uri="{9D8B030D-6E8A-4147-A177-3AD203B41FA5}">
                          <a16:colId xmlns:a16="http://schemas.microsoft.com/office/drawing/2014/main" val="483381576"/>
                        </a:ext>
                      </a:extLst>
                    </a:gridCol>
                    <a:gridCol w="857468">
                      <a:extLst>
                        <a:ext uri="{9D8B030D-6E8A-4147-A177-3AD203B41FA5}">
                          <a16:colId xmlns:a16="http://schemas.microsoft.com/office/drawing/2014/main" val="2943207712"/>
                        </a:ext>
                      </a:extLst>
                    </a:gridCol>
                    <a:gridCol w="857468">
                      <a:extLst>
                        <a:ext uri="{9D8B030D-6E8A-4147-A177-3AD203B41FA5}">
                          <a16:colId xmlns:a16="http://schemas.microsoft.com/office/drawing/2014/main" val="1281002164"/>
                        </a:ext>
                      </a:extLst>
                    </a:gridCol>
                    <a:gridCol w="857468">
                      <a:extLst>
                        <a:ext uri="{9D8B030D-6E8A-4147-A177-3AD203B41FA5}">
                          <a16:colId xmlns:a16="http://schemas.microsoft.com/office/drawing/2014/main" val="987819947"/>
                        </a:ext>
                      </a:extLst>
                    </a:gridCol>
                    <a:gridCol w="857468">
                      <a:extLst>
                        <a:ext uri="{9D8B030D-6E8A-4147-A177-3AD203B41FA5}">
                          <a16:colId xmlns:a16="http://schemas.microsoft.com/office/drawing/2014/main" val="4288385909"/>
                        </a:ext>
                      </a:extLst>
                    </a:gridCol>
                  </a:tblGrid>
                  <a:tr h="495455">
                    <a:tc>
                      <a:txBody>
                        <a:bodyPr/>
                        <a:lstStyle/>
                        <a:p>
                          <a:pPr marL="0" marR="0" indent="0" algn="just" fontAlgn="t">
                            <a:lnSpc>
                              <a:spcPct val="95000"/>
                            </a:lnSpc>
                            <a:spcBef>
                              <a:spcPts val="0"/>
                            </a:spcBef>
                            <a:spcAft>
                              <a:spcPts val="600"/>
                            </a:spcAft>
                            <a:tabLst>
                              <a:tab pos="182880" algn="l"/>
                            </a:tabLst>
                          </a:pPr>
                          <a:r>
                            <a:rPr lang="en-US" sz="1700" b="0" i="1" u="none" strike="noStrike" dirty="0">
                              <a:effectLst/>
                              <a:latin typeface="Times New Roman" panose="02020603050405020304" pitchFamily="18" charset="0"/>
                              <a:ea typeface="MS Mincho" panose="02020609040205080304" pitchFamily="49" charset="-128"/>
                              <a:cs typeface="Arial" panose="020B0604020202020204" pitchFamily="34" charset="0"/>
                            </a:rPr>
                            <a:t>(msec)</a:t>
                          </a:r>
                          <a:endParaRPr lang="en-US" sz="3700" b="0" i="0" u="none" strike="noStrike" dirty="0">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𝑀𝑂𝐶𝐴𝑃</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𝑇</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𝑈𝐿</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solidFill>
                          <a:srgbClr val="D9D9D9"/>
                        </a:solidFill>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𝑒</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𝑇</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𝐷𝐿</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solidFill>
                          <a:srgbClr val="D9D9D9"/>
                        </a:solidFill>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𝑀𝐴</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88182440"/>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Average</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8.85</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2.17</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0.83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2.43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37.6</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33620322"/>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Std. Dev.</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4.66</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0.33</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1.79</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extLst>
                      <a:ext uri="{0D108BD9-81ED-4DB2-BD59-A6C34878D82A}">
                        <a16:rowId xmlns:a16="http://schemas.microsoft.com/office/drawing/2014/main" val="4198843005"/>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99 Perc.</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16.0</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2.50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2.98</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40.0</a:t>
                          </a:r>
                          <a:endParaRPr lang="en-US" sz="3700" b="0" i="0" u="none" strike="noStrike" dirty="0">
                            <a:effectLst/>
                            <a:latin typeface="Arial" panose="020B0604020202020204" pitchFamily="34" charset="0"/>
                          </a:endParaRPr>
                        </a:p>
                      </a:txBody>
                      <a:tcPr marL="142691" marR="142691" marT="19818" marB="0">
                        <a:lnL>
                          <a:noFill/>
                        </a:lnL>
                        <a:lnR>
                          <a:noFill/>
                        </a:lnR>
                        <a:lnT>
                          <a:noFill/>
                        </a:lnT>
                        <a:lnB>
                          <a:noFill/>
                        </a:lnB>
                        <a:solidFill>
                          <a:srgbClr val="F2F2F2"/>
                        </a:solidFill>
                      </a:tcPr>
                    </a:tc>
                    <a:extLst>
                      <a:ext uri="{0D108BD9-81ED-4DB2-BD59-A6C34878D82A}">
                        <a16:rowId xmlns:a16="http://schemas.microsoft.com/office/drawing/2014/main" val="965340169"/>
                      </a:ext>
                    </a:extLst>
                  </a:tr>
                </a:tbl>
              </a:graphicData>
            </a:graphic>
          </p:graphicFrame>
        </mc:Choice>
        <mc:Fallback xmlns="">
          <p:graphicFrame>
            <p:nvGraphicFramePr>
              <p:cNvPr id="21" name="Table 20">
                <a:extLst>
                  <a:ext uri="{FF2B5EF4-FFF2-40B4-BE49-F238E27FC236}">
                    <a16:creationId xmlns:a16="http://schemas.microsoft.com/office/drawing/2014/main" id="{E51FD45E-401D-4F71-AA83-2E465B9BECEF}"/>
                  </a:ext>
                </a:extLst>
              </p:cNvPr>
              <p:cNvGraphicFramePr>
                <a:graphicFrameLocks noGrp="1"/>
              </p:cNvGraphicFramePr>
              <p:nvPr>
                <p:extLst>
                  <p:ext uri="{D42A27DB-BD31-4B8C-83A1-F6EECF244321}">
                    <p14:modId xmlns:p14="http://schemas.microsoft.com/office/powerpoint/2010/main" val="195012370"/>
                  </p:ext>
                </p:extLst>
              </p:nvPr>
            </p:nvGraphicFramePr>
            <p:xfrm>
              <a:off x="6391372" y="4430201"/>
              <a:ext cx="5768948" cy="1515698"/>
            </p:xfrm>
            <a:graphic>
              <a:graphicData uri="http://schemas.openxmlformats.org/drawingml/2006/table">
                <a:tbl>
                  <a:tblPr firstRow="1" firstCol="1" bandRow="1"/>
                  <a:tblGrid>
                    <a:gridCol w="1187771">
                      <a:extLst>
                        <a:ext uri="{9D8B030D-6E8A-4147-A177-3AD203B41FA5}">
                          <a16:colId xmlns:a16="http://schemas.microsoft.com/office/drawing/2014/main" val="3433405672"/>
                        </a:ext>
                      </a:extLst>
                    </a:gridCol>
                    <a:gridCol w="1151305">
                      <a:extLst>
                        <a:ext uri="{9D8B030D-6E8A-4147-A177-3AD203B41FA5}">
                          <a16:colId xmlns:a16="http://schemas.microsoft.com/office/drawing/2014/main" val="483381576"/>
                        </a:ext>
                      </a:extLst>
                    </a:gridCol>
                    <a:gridCol w="857468">
                      <a:extLst>
                        <a:ext uri="{9D8B030D-6E8A-4147-A177-3AD203B41FA5}">
                          <a16:colId xmlns:a16="http://schemas.microsoft.com/office/drawing/2014/main" val="2943207712"/>
                        </a:ext>
                      </a:extLst>
                    </a:gridCol>
                    <a:gridCol w="857468">
                      <a:extLst>
                        <a:ext uri="{9D8B030D-6E8A-4147-A177-3AD203B41FA5}">
                          <a16:colId xmlns:a16="http://schemas.microsoft.com/office/drawing/2014/main" val="1281002164"/>
                        </a:ext>
                      </a:extLst>
                    </a:gridCol>
                    <a:gridCol w="857468">
                      <a:extLst>
                        <a:ext uri="{9D8B030D-6E8A-4147-A177-3AD203B41FA5}">
                          <a16:colId xmlns:a16="http://schemas.microsoft.com/office/drawing/2014/main" val="987819947"/>
                        </a:ext>
                      </a:extLst>
                    </a:gridCol>
                    <a:gridCol w="857468">
                      <a:extLst>
                        <a:ext uri="{9D8B030D-6E8A-4147-A177-3AD203B41FA5}">
                          <a16:colId xmlns:a16="http://schemas.microsoft.com/office/drawing/2014/main" val="4288385909"/>
                        </a:ext>
                      </a:extLst>
                    </a:gridCol>
                  </a:tblGrid>
                  <a:tr h="495455">
                    <a:tc>
                      <a:txBody>
                        <a:bodyPr/>
                        <a:lstStyle/>
                        <a:p>
                          <a:pPr marL="0" marR="0" indent="0" algn="just" fontAlgn="t">
                            <a:lnSpc>
                              <a:spcPct val="95000"/>
                            </a:lnSpc>
                            <a:spcBef>
                              <a:spcPts val="0"/>
                            </a:spcBef>
                            <a:spcAft>
                              <a:spcPts val="600"/>
                            </a:spcAft>
                            <a:tabLst>
                              <a:tab pos="182880" algn="l"/>
                            </a:tabLst>
                          </a:pPr>
                          <a:r>
                            <a:rPr lang="en-US" sz="1700" b="0" i="1" u="none" strike="noStrike">
                              <a:effectLst/>
                              <a:latin typeface="Times New Roman" panose="02020603050405020304" pitchFamily="18" charset="0"/>
                              <a:ea typeface="MS Mincho" panose="02020609040205080304" pitchFamily="49" charset="-128"/>
                              <a:cs typeface="Arial" panose="020B0604020202020204" pitchFamily="34" charset="0"/>
                            </a:rPr>
                            <a:t>(msec)</a:t>
                          </a:r>
                          <a:endParaRPr lang="en-US"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103175" t="-10976" r="-298413"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272340" t="-10976" r="-300000"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375000" t="-10976" r="-202143"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471631" t="-10976" r="-100709"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571631" t="-10976" r="-709" b="-214634"/>
                          </a:stretch>
                        </a:blipFill>
                      </a:tcPr>
                    </a:tc>
                    <a:extLst>
                      <a:ext uri="{0D108BD9-81ED-4DB2-BD59-A6C34878D82A}">
                        <a16:rowId xmlns:a16="http://schemas.microsoft.com/office/drawing/2014/main" val="1788182440"/>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Average</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8.85</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2.17</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0.83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2.43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37.6</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33620322"/>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Std. Dev.</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4.66</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0.33</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1.79</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extLst>
                      <a:ext uri="{0D108BD9-81ED-4DB2-BD59-A6C34878D82A}">
                        <a16:rowId xmlns:a16="http://schemas.microsoft.com/office/drawing/2014/main" val="4198843005"/>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99 Perc.</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16.0</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2.50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2.98</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40.0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extLst>
                      <a:ext uri="{0D108BD9-81ED-4DB2-BD59-A6C34878D82A}">
                        <a16:rowId xmlns:a16="http://schemas.microsoft.com/office/drawing/2014/main" val="965340169"/>
                      </a:ext>
                    </a:extLst>
                  </a:tr>
                </a:tbl>
              </a:graphicData>
            </a:graphic>
          </p:graphicFrame>
        </mc:Fallback>
      </mc:AlternateContent>
      <p:pic>
        <p:nvPicPr>
          <p:cNvPr id="22" name="Picture 21">
            <a:extLst>
              <a:ext uri="{FF2B5EF4-FFF2-40B4-BE49-F238E27FC236}">
                <a16:creationId xmlns:a16="http://schemas.microsoft.com/office/drawing/2014/main" id="{899B2509-C4EE-40C1-8A25-29B2981911FA}"/>
              </a:ext>
            </a:extLst>
          </p:cNvPr>
          <p:cNvPicPr/>
          <p:nvPr/>
        </p:nvPicPr>
        <p:blipFill>
          <a:blip r:embed="rId6">
            <a:extLst>
              <a:ext uri="{28A0092B-C50C-407E-A947-70E740481C1C}">
                <a14:useLocalDpi xmlns:a14="http://schemas.microsoft.com/office/drawing/2010/main" val="0"/>
              </a:ext>
            </a:extLst>
          </a:blip>
          <a:stretch>
            <a:fillRect/>
          </a:stretch>
        </p:blipFill>
        <p:spPr>
          <a:xfrm>
            <a:off x="8704992" y="983126"/>
            <a:ext cx="2508439" cy="2677510"/>
          </a:xfrm>
          <a:prstGeom prst="rect">
            <a:avLst/>
          </a:prstGeom>
          <a:noFill/>
        </p:spPr>
      </p:pic>
      <p:pic>
        <p:nvPicPr>
          <p:cNvPr id="10" name="Online Media 5" title="Intel and Cisco: Working Together to Enable Wireless Smart Manufacturing | Intel">
            <a:hlinkClick r:id="" action="ppaction://media"/>
            <a:extLst>
              <a:ext uri="{FF2B5EF4-FFF2-40B4-BE49-F238E27FC236}">
                <a16:creationId xmlns:a16="http://schemas.microsoft.com/office/drawing/2014/main" id="{8C6A68E6-C9A6-49CF-8B21-DDCA3206BC97}"/>
              </a:ext>
            </a:extLst>
          </p:cNvPr>
          <p:cNvPicPr>
            <a:picLocks noRot="1" noChangeAspect="1"/>
          </p:cNvPicPr>
          <p:nvPr>
            <a:videoFile r:link="rId1"/>
          </p:nvPr>
        </p:nvPicPr>
        <p:blipFill>
          <a:blip r:embed="rId7"/>
          <a:stretch>
            <a:fillRect/>
          </a:stretch>
        </p:blipFill>
        <p:spPr>
          <a:xfrm>
            <a:off x="630326" y="2740070"/>
            <a:ext cx="5554213" cy="3138130"/>
          </a:xfrm>
          <a:prstGeom prst="rect">
            <a:avLst/>
          </a:prstGeom>
        </p:spPr>
      </p:pic>
      <p:sp>
        <p:nvSpPr>
          <p:cNvPr id="2" name="Date Placeholder 1">
            <a:extLst>
              <a:ext uri="{FF2B5EF4-FFF2-40B4-BE49-F238E27FC236}">
                <a16:creationId xmlns:a16="http://schemas.microsoft.com/office/drawing/2014/main" id="{003E1DC2-8327-48E4-B1A3-C7EC28D53ED4}"/>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E43B19A7-D073-4282-81B1-711C7956740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B837B5FC-157E-4A78-ADEA-F37DB1CD0D84}"/>
              </a:ext>
            </a:extLst>
          </p:cNvPr>
          <p:cNvSpPr>
            <a:spLocks noGrp="1"/>
          </p:cNvSpPr>
          <p:nvPr>
            <p:ph type="sldNum" idx="12"/>
          </p:nvPr>
        </p:nvSpPr>
        <p:spPr/>
        <p:txBody>
          <a:bodyPr/>
          <a:lstStyle/>
          <a:p>
            <a:r>
              <a:rPr lang="en-GB"/>
              <a:t>Slide </a:t>
            </a:r>
            <a:fld id="{06B781AF-4CCF-49B0-A572-DE54FBE5D942}" type="slidenum">
              <a:rPr lang="en-GB" smtClean="0"/>
              <a:pPr/>
              <a:t>21</a:t>
            </a:fld>
            <a:endParaRPr lang="en-GB"/>
          </a:p>
        </p:txBody>
      </p:sp>
    </p:spTree>
    <p:extLst>
      <p:ext uri="{BB962C8B-B14F-4D97-AF65-F5344CB8AC3E}">
        <p14:creationId xmlns:p14="http://schemas.microsoft.com/office/powerpoint/2010/main" val="26880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539B-1C4A-4499-8F45-81290E904D03}"/>
              </a:ext>
            </a:extLst>
          </p:cNvPr>
          <p:cNvSpPr>
            <a:spLocks noGrp="1"/>
          </p:cNvSpPr>
          <p:nvPr>
            <p:ph type="title"/>
          </p:nvPr>
        </p:nvSpPr>
        <p:spPr/>
        <p:txBody>
          <a:bodyPr>
            <a:normAutofit/>
          </a:bodyPr>
          <a:lstStyle/>
          <a:p>
            <a:r>
              <a:rPr lang="en-US" sz="3600" dirty="0">
                <a:solidFill>
                  <a:schemeClr val="tx1"/>
                </a:solidFill>
              </a:rPr>
              <a:t>Fine manipulation over Wi-Fi</a:t>
            </a:r>
          </a:p>
        </p:txBody>
      </p:sp>
      <p:sp>
        <p:nvSpPr>
          <p:cNvPr id="10" name="TextBox 9">
            <a:extLst>
              <a:ext uri="{FF2B5EF4-FFF2-40B4-BE49-F238E27FC236}">
                <a16:creationId xmlns:a16="http://schemas.microsoft.com/office/drawing/2014/main" id="{ED7C96B0-674F-4111-BBD7-CA6B232BE972}"/>
              </a:ext>
            </a:extLst>
          </p:cNvPr>
          <p:cNvSpPr txBox="1"/>
          <p:nvPr/>
        </p:nvSpPr>
        <p:spPr>
          <a:xfrm>
            <a:off x="8070695" y="6577790"/>
            <a:ext cx="1693333" cy="261610"/>
          </a:xfrm>
          <a:prstGeom prst="rect">
            <a:avLst/>
          </a:prstGeom>
          <a:noFill/>
        </p:spPr>
        <p:txBody>
          <a:bodyPr wrap="square" rtlCol="0">
            <a:spAutoFit/>
          </a:bodyPr>
          <a:lstStyle/>
          <a:p>
            <a:r>
              <a:rPr lang="en-US" sz="1050" dirty="0"/>
              <a:t>(20 MHz Channel, 5 GHz)</a:t>
            </a:r>
          </a:p>
        </p:txBody>
      </p:sp>
      <p:sp>
        <p:nvSpPr>
          <p:cNvPr id="11" name="Rectangle 10">
            <a:extLst>
              <a:ext uri="{FF2B5EF4-FFF2-40B4-BE49-F238E27FC236}">
                <a16:creationId xmlns:a16="http://schemas.microsoft.com/office/drawing/2014/main" id="{CF9ABB79-4C6F-4533-8089-F5F58D0C6930}"/>
              </a:ext>
            </a:extLst>
          </p:cNvPr>
          <p:cNvSpPr/>
          <p:nvPr/>
        </p:nvSpPr>
        <p:spPr>
          <a:xfrm>
            <a:off x="0" y="6544598"/>
            <a:ext cx="6898179"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rPr>
              <a:t>* Robotic application demo provided by the Intel Labs Human &amp; AI Robotics and Wireless Systems teams</a:t>
            </a:r>
            <a:endParaRPr lang="en-US" sz="1200" dirty="0"/>
          </a:p>
        </p:txBody>
      </p:sp>
      <p:pic>
        <p:nvPicPr>
          <p:cNvPr id="13" name="Picture 12">
            <a:extLst>
              <a:ext uri="{FF2B5EF4-FFF2-40B4-BE49-F238E27FC236}">
                <a16:creationId xmlns:a16="http://schemas.microsoft.com/office/drawing/2014/main" id="{2F4A154F-A953-4F2A-BCC4-032EE580AEDD}"/>
              </a:ext>
            </a:extLst>
          </p:cNvPr>
          <p:cNvPicPr>
            <a:picLocks noChangeAspect="1"/>
          </p:cNvPicPr>
          <p:nvPr/>
        </p:nvPicPr>
        <p:blipFill>
          <a:blip r:embed="rId2"/>
          <a:stretch>
            <a:fillRect/>
          </a:stretch>
        </p:blipFill>
        <p:spPr>
          <a:xfrm>
            <a:off x="7628891" y="1713238"/>
            <a:ext cx="2474000" cy="2410564"/>
          </a:xfrm>
          <a:prstGeom prst="rect">
            <a:avLst/>
          </a:prstGeom>
        </p:spPr>
      </p:pic>
      <p:pic>
        <p:nvPicPr>
          <p:cNvPr id="14" name="Picture 13">
            <a:extLst>
              <a:ext uri="{FF2B5EF4-FFF2-40B4-BE49-F238E27FC236}">
                <a16:creationId xmlns:a16="http://schemas.microsoft.com/office/drawing/2014/main" id="{9A2E5129-5661-4922-A046-F884D0BEAB34}"/>
              </a:ext>
            </a:extLst>
          </p:cNvPr>
          <p:cNvPicPr>
            <a:picLocks noChangeAspect="1"/>
          </p:cNvPicPr>
          <p:nvPr/>
        </p:nvPicPr>
        <p:blipFill>
          <a:blip r:embed="rId3"/>
          <a:stretch>
            <a:fillRect/>
          </a:stretch>
        </p:blipFill>
        <p:spPr>
          <a:xfrm>
            <a:off x="1863823" y="1845509"/>
            <a:ext cx="3646640" cy="4140382"/>
          </a:xfrm>
          <a:prstGeom prst="rect">
            <a:avLst/>
          </a:prstGeom>
        </p:spPr>
      </p:pic>
      <p:sp>
        <p:nvSpPr>
          <p:cNvPr id="15" name="Date Placeholder 14">
            <a:extLst>
              <a:ext uri="{FF2B5EF4-FFF2-40B4-BE49-F238E27FC236}">
                <a16:creationId xmlns:a16="http://schemas.microsoft.com/office/drawing/2014/main" id="{89467324-43E6-40E9-A02E-915AABCB7FCF}"/>
              </a:ext>
            </a:extLst>
          </p:cNvPr>
          <p:cNvSpPr>
            <a:spLocks noGrp="1"/>
          </p:cNvSpPr>
          <p:nvPr>
            <p:ph type="dt" idx="15"/>
          </p:nvPr>
        </p:nvSpPr>
        <p:spPr/>
        <p:txBody>
          <a:bodyPr/>
          <a:lstStyle/>
          <a:p>
            <a:r>
              <a:rPr lang="en-US"/>
              <a:t>January 2022</a:t>
            </a:r>
            <a:endParaRPr lang="en-GB"/>
          </a:p>
        </p:txBody>
      </p:sp>
      <p:sp>
        <p:nvSpPr>
          <p:cNvPr id="16" name="Footer Placeholder 15">
            <a:extLst>
              <a:ext uri="{FF2B5EF4-FFF2-40B4-BE49-F238E27FC236}">
                <a16:creationId xmlns:a16="http://schemas.microsoft.com/office/drawing/2014/main" id="{BA937D3B-7109-444A-8EDF-F07B1813C126}"/>
              </a:ext>
            </a:extLst>
          </p:cNvPr>
          <p:cNvSpPr>
            <a:spLocks noGrp="1"/>
          </p:cNvSpPr>
          <p:nvPr>
            <p:ph type="ftr" idx="14"/>
          </p:nvPr>
        </p:nvSpPr>
        <p:spPr/>
        <p:txBody>
          <a:bodyPr/>
          <a:lstStyle/>
          <a:p>
            <a:r>
              <a:rPr lang="en-GB"/>
              <a:t>Dave Cavalcanti, Intel Corporation</a:t>
            </a:r>
          </a:p>
        </p:txBody>
      </p:sp>
      <p:sp>
        <p:nvSpPr>
          <p:cNvPr id="17" name="Slide Number Placeholder 16">
            <a:extLst>
              <a:ext uri="{FF2B5EF4-FFF2-40B4-BE49-F238E27FC236}">
                <a16:creationId xmlns:a16="http://schemas.microsoft.com/office/drawing/2014/main" id="{85DC0B87-7738-4A26-9B4C-67565A9EA882}"/>
              </a:ext>
            </a:extLst>
          </p:cNvPr>
          <p:cNvSpPr>
            <a:spLocks noGrp="1"/>
          </p:cNvSpPr>
          <p:nvPr>
            <p:ph type="sldNum" idx="12"/>
          </p:nvPr>
        </p:nvSpPr>
        <p:spPr/>
        <p:txBody>
          <a:bodyPr/>
          <a:lstStyle/>
          <a:p>
            <a:r>
              <a:rPr lang="en-GB"/>
              <a:t>Slide </a:t>
            </a:r>
            <a:fld id="{440F5867-744E-4AA6-B0ED-4C44D2DFBB7B}" type="slidenum">
              <a:rPr lang="en-GB" smtClean="0"/>
              <a:pPr/>
              <a:t>22</a:t>
            </a:fld>
            <a:endParaRPr lang="en-GB"/>
          </a:p>
        </p:txBody>
      </p:sp>
      <p:pic>
        <p:nvPicPr>
          <p:cNvPr id="4" name="Picture 3">
            <a:extLst>
              <a:ext uri="{FF2B5EF4-FFF2-40B4-BE49-F238E27FC236}">
                <a16:creationId xmlns:a16="http://schemas.microsoft.com/office/drawing/2014/main" id="{C473141F-75C6-4603-8B30-62799ABCF2E4}"/>
              </a:ext>
            </a:extLst>
          </p:cNvPr>
          <p:cNvPicPr>
            <a:picLocks noChangeAspect="1"/>
          </p:cNvPicPr>
          <p:nvPr/>
        </p:nvPicPr>
        <p:blipFill>
          <a:blip r:embed="rId4"/>
          <a:stretch>
            <a:fillRect/>
          </a:stretch>
        </p:blipFill>
        <p:spPr>
          <a:xfrm>
            <a:off x="6332517" y="4048837"/>
            <a:ext cx="4272527" cy="2375389"/>
          </a:xfrm>
          <a:prstGeom prst="rect">
            <a:avLst/>
          </a:prstGeom>
        </p:spPr>
      </p:pic>
    </p:spTree>
    <p:extLst>
      <p:ext uri="{BB962C8B-B14F-4D97-AF65-F5344CB8AC3E}">
        <p14:creationId xmlns:p14="http://schemas.microsoft.com/office/powerpoint/2010/main" val="251663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company name&#10;&#10;Description automatically generated">
            <a:extLst>
              <a:ext uri="{FF2B5EF4-FFF2-40B4-BE49-F238E27FC236}">
                <a16:creationId xmlns:a16="http://schemas.microsoft.com/office/drawing/2014/main" id="{BD6C0BF7-66CB-0A47-B2CE-0F344BB4D5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793" y="920443"/>
            <a:ext cx="2548155" cy="2548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9C965D-26E9-6F45-97D1-685314BFEA15}"/>
              </a:ext>
            </a:extLst>
          </p:cNvPr>
          <p:cNvSpPr>
            <a:spLocks noGrp="1"/>
          </p:cNvSpPr>
          <p:nvPr>
            <p:ph type="title"/>
          </p:nvPr>
        </p:nvSpPr>
        <p:spPr/>
        <p:txBody>
          <a:bodyPr/>
          <a:lstStyle/>
          <a:p>
            <a:r>
              <a:rPr lang="en-US" dirty="0"/>
              <a:t>Ecosystem activities in WBA and Avnu Alliance</a:t>
            </a:r>
          </a:p>
        </p:txBody>
      </p:sp>
      <p:sp>
        <p:nvSpPr>
          <p:cNvPr id="5" name="Slide Number Placeholder 4">
            <a:extLst>
              <a:ext uri="{FF2B5EF4-FFF2-40B4-BE49-F238E27FC236}">
                <a16:creationId xmlns:a16="http://schemas.microsoft.com/office/drawing/2014/main" id="{04D4CF50-E5A1-B148-A782-3DF39C80BCE6}"/>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7EB4C4-228A-4E1F-93C5-D2DAEC5BD3CE}" type="slidenum">
              <a:rPr lang="en-US" smtClean="0"/>
              <a:pPr/>
              <a:t>23</a:t>
            </a:fld>
            <a:endParaRPr lang="en-US"/>
          </a:p>
        </p:txBody>
      </p:sp>
      <p:sp>
        <p:nvSpPr>
          <p:cNvPr id="13" name="TextBox 12">
            <a:extLst>
              <a:ext uri="{FF2B5EF4-FFF2-40B4-BE49-F238E27FC236}">
                <a16:creationId xmlns:a16="http://schemas.microsoft.com/office/drawing/2014/main" id="{92BA023D-1F92-4E4F-BF58-CAF88A1846E0}"/>
              </a:ext>
            </a:extLst>
          </p:cNvPr>
          <p:cNvSpPr txBox="1"/>
          <p:nvPr/>
        </p:nvSpPr>
        <p:spPr>
          <a:xfrm>
            <a:off x="602863" y="2455791"/>
            <a:ext cx="5145024"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Workgroup launched Feb. 2021 - </a:t>
            </a:r>
            <a:r>
              <a:rPr lang="en-US" sz="2000" u="sng" dirty="0">
                <a:solidFill>
                  <a:schemeClr val="accent2"/>
                </a:solidFill>
                <a:hlinkClick r:id="rId3">
                  <a:extLst>
                    <a:ext uri="{A12FA001-AC4F-418D-AE19-62706E023703}">
                      <ahyp:hlinkClr xmlns:ahyp="http://schemas.microsoft.com/office/drawing/2018/hyperlinkcolor" val="tx"/>
                    </a:ext>
                  </a:extLst>
                </a:hlinkClick>
              </a:rPr>
              <a:t>https://wballiance.com/wi-fi-6-6e-for-industrial-iot/</a:t>
            </a:r>
            <a:r>
              <a:rPr lang="en-US" sz="2000" dirty="0">
                <a:solidFill>
                  <a:schemeClr val="accent2"/>
                </a:solidFill>
              </a:rPr>
              <a:t> </a:t>
            </a:r>
          </a:p>
          <a:p>
            <a:pPr>
              <a:lnSpc>
                <a:spcPct val="90000"/>
              </a:lnSpc>
              <a:spcAft>
                <a:spcPts val="600"/>
              </a:spcAft>
            </a:pPr>
            <a:endParaRPr lang="en-US" sz="2000" dirty="0">
              <a:solidFill>
                <a:srgbClr val="000000"/>
              </a:solidFill>
            </a:endParaRPr>
          </a:p>
          <a:p>
            <a:pPr indent="-228600">
              <a:lnSpc>
                <a:spcPct val="90000"/>
              </a:lnSpc>
              <a:spcAft>
                <a:spcPts val="600"/>
              </a:spcAft>
              <a:buFont typeface="Arial" panose="020B0604020202020204" pitchFamily="34" charset="0"/>
              <a:buChar char="•"/>
            </a:pPr>
            <a:r>
              <a:rPr lang="en-US" sz="2000" dirty="0">
                <a:solidFill>
                  <a:srgbClr val="000000"/>
                </a:solidFill>
              </a:rPr>
              <a:t>Continue the IIOT work :</a:t>
            </a:r>
          </a:p>
          <a:p>
            <a:pPr indent="-228600">
              <a:lnSpc>
                <a:spcPct val="90000"/>
              </a:lnSpc>
              <a:spcAft>
                <a:spcPts val="600"/>
              </a:spcAft>
              <a:buFont typeface="Arial" panose="020B0604020202020204" pitchFamily="34" charset="0"/>
              <a:buChar char="•"/>
            </a:pPr>
            <a:r>
              <a:rPr lang="en-US" sz="2000" u="sng" dirty="0">
                <a:solidFill>
                  <a:schemeClr val="accent2"/>
                </a:solidFill>
                <a:hlinkClick r:id="rId4">
                  <a:extLst>
                    <a:ext uri="{A12FA001-AC4F-418D-AE19-62706E023703}">
                      <ahyp:hlinkClr xmlns:ahyp="http://schemas.microsoft.com/office/drawing/2018/hyperlinkcolor" val="tx"/>
                    </a:ext>
                  </a:extLst>
                </a:hlinkClick>
              </a:rPr>
              <a:t>https://wballiance.com/resource/wi-fi-6-trial-report-industrial-manufacturing/</a:t>
            </a:r>
            <a:r>
              <a:rPr lang="en-US" sz="2000" dirty="0">
                <a:solidFill>
                  <a:schemeClr val="accent2"/>
                </a:solidFill>
              </a:rPr>
              <a:t> </a:t>
            </a:r>
          </a:p>
          <a:p>
            <a:pPr indent="-228600">
              <a:lnSpc>
                <a:spcPct val="90000"/>
              </a:lnSpc>
              <a:spcAft>
                <a:spcPts val="600"/>
              </a:spcAft>
              <a:buFont typeface="Arial" panose="020B0604020202020204" pitchFamily="34" charset="0"/>
              <a:buChar char="•"/>
            </a:pPr>
            <a:r>
              <a:rPr lang="en-US" sz="2000" dirty="0">
                <a:solidFill>
                  <a:schemeClr val="accent2"/>
                </a:solidFill>
                <a:hlinkClick r:id="rId5">
                  <a:extLst>
                    <a:ext uri="{A12FA001-AC4F-418D-AE19-62706E023703}">
                      <ahyp:hlinkClr xmlns:ahyp="http://schemas.microsoft.com/office/drawing/2018/hyperlinkcolor" val="tx"/>
                    </a:ext>
                  </a:extLst>
                </a:hlinkClick>
              </a:rPr>
              <a:t>https://www.mettisgroup.com/wifi6/</a:t>
            </a:r>
            <a:r>
              <a:rPr lang="en-US" sz="2000" dirty="0">
                <a:solidFill>
                  <a:schemeClr val="accent2"/>
                </a:solidFill>
              </a:rPr>
              <a:t> </a:t>
            </a:r>
          </a:p>
        </p:txBody>
      </p:sp>
      <p:pic>
        <p:nvPicPr>
          <p:cNvPr id="3" name="Picture 2">
            <a:extLst>
              <a:ext uri="{FF2B5EF4-FFF2-40B4-BE49-F238E27FC236}">
                <a16:creationId xmlns:a16="http://schemas.microsoft.com/office/drawing/2014/main" id="{563970C0-F4A5-49DC-B018-7F8ADDC522AF}"/>
              </a:ext>
            </a:extLst>
          </p:cNvPr>
          <p:cNvPicPr>
            <a:picLocks noChangeAspect="1"/>
          </p:cNvPicPr>
          <p:nvPr/>
        </p:nvPicPr>
        <p:blipFill>
          <a:blip r:embed="rId6"/>
          <a:stretch>
            <a:fillRect/>
          </a:stretch>
        </p:blipFill>
        <p:spPr>
          <a:xfrm>
            <a:off x="6896100" y="1719263"/>
            <a:ext cx="3429000" cy="781050"/>
          </a:xfrm>
          <a:prstGeom prst="rect">
            <a:avLst/>
          </a:prstGeom>
        </p:spPr>
      </p:pic>
      <p:sp>
        <p:nvSpPr>
          <p:cNvPr id="9" name="TextBox 8">
            <a:extLst>
              <a:ext uri="{FF2B5EF4-FFF2-40B4-BE49-F238E27FC236}">
                <a16:creationId xmlns:a16="http://schemas.microsoft.com/office/drawing/2014/main" id="{B1BD61CF-F04E-4C5B-BF9B-FE615B5DE1CA}"/>
              </a:ext>
            </a:extLst>
          </p:cNvPr>
          <p:cNvSpPr txBox="1"/>
          <p:nvPr/>
        </p:nvSpPr>
        <p:spPr>
          <a:xfrm>
            <a:off x="6444115" y="2761583"/>
            <a:ext cx="5145024" cy="291121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Wireless TSN WG </a:t>
            </a:r>
          </a:p>
          <a:p>
            <a:pPr indent="-228600">
              <a:lnSpc>
                <a:spcPct val="90000"/>
              </a:lnSpc>
              <a:spcAft>
                <a:spcPts val="600"/>
              </a:spcAft>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https://avnu.org/wirelessTSN/</a:t>
            </a:r>
          </a:p>
          <a:p>
            <a:pPr>
              <a:lnSpc>
                <a:spcPct val="90000"/>
              </a:lnSpc>
              <a:spcAft>
                <a:spcPts val="600"/>
              </a:spcAft>
            </a:pPr>
            <a:endParaRPr lang="en-US" sz="2000" dirty="0">
              <a:solidFill>
                <a:srgbClr val="000000"/>
              </a:solidFill>
            </a:endParaRPr>
          </a:p>
          <a:p>
            <a:pPr indent="-228600">
              <a:lnSpc>
                <a:spcPct val="90000"/>
              </a:lnSpc>
              <a:spcAft>
                <a:spcPts val="600"/>
              </a:spcAft>
              <a:buFont typeface="Arial" panose="020B0604020202020204" pitchFamily="34" charset="0"/>
              <a:buChar char="•"/>
            </a:pPr>
            <a:r>
              <a:rPr lang="en-US" sz="2000" dirty="0">
                <a:solidFill>
                  <a:srgbClr val="000000"/>
                </a:solidFill>
              </a:rPr>
              <a:t>Defining use cases, market requirements and TSN capability testing specifications</a:t>
            </a:r>
          </a:p>
          <a:p>
            <a:pPr indent="-228600">
              <a:lnSpc>
                <a:spcPct val="90000"/>
              </a:lnSpc>
              <a:spcAft>
                <a:spcPts val="600"/>
              </a:spcAft>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https://avnu.org/wireless-tsn-paper/</a:t>
            </a:r>
            <a:endParaRPr lang="en-US" sz="2000" dirty="0">
              <a:solidFill>
                <a:schemeClr val="accent2"/>
              </a:solidFill>
            </a:endParaRP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
        <p:nvSpPr>
          <p:cNvPr id="6" name="Date Placeholder 5">
            <a:extLst>
              <a:ext uri="{FF2B5EF4-FFF2-40B4-BE49-F238E27FC236}">
                <a16:creationId xmlns:a16="http://schemas.microsoft.com/office/drawing/2014/main" id="{512A94CB-8155-4C5A-A72D-D3292CD399F7}"/>
              </a:ext>
            </a:extLst>
          </p:cNvPr>
          <p:cNvSpPr>
            <a:spLocks noGrp="1"/>
          </p:cNvSpPr>
          <p:nvPr>
            <p:ph type="dt" idx="10"/>
          </p:nvPr>
        </p:nvSpPr>
        <p:spPr/>
        <p:txBody>
          <a:bodyPr/>
          <a:lstStyle/>
          <a:p>
            <a:r>
              <a:rPr lang="en-US"/>
              <a:t>January 2022</a:t>
            </a:r>
            <a:endParaRPr lang="en-GB"/>
          </a:p>
        </p:txBody>
      </p:sp>
      <p:sp>
        <p:nvSpPr>
          <p:cNvPr id="7" name="Footer Placeholder 6">
            <a:extLst>
              <a:ext uri="{FF2B5EF4-FFF2-40B4-BE49-F238E27FC236}">
                <a16:creationId xmlns:a16="http://schemas.microsoft.com/office/drawing/2014/main" id="{90C8B8A5-3576-4C56-BAEF-60D749B342DA}"/>
              </a:ext>
            </a:extLst>
          </p:cNvPr>
          <p:cNvSpPr>
            <a:spLocks noGrp="1"/>
          </p:cNvSpPr>
          <p:nvPr>
            <p:ph type="ftr" idx="11"/>
          </p:nvPr>
        </p:nvSpPr>
        <p:spPr/>
        <p:txBody>
          <a:bodyPr/>
          <a:lstStyle/>
          <a:p>
            <a:r>
              <a:rPr lang="en-GB"/>
              <a:t>Dave Cavalcanti, Intel Corporation</a:t>
            </a:r>
          </a:p>
        </p:txBody>
      </p:sp>
    </p:spTree>
    <p:extLst>
      <p:ext uri="{BB962C8B-B14F-4D97-AF65-F5344CB8AC3E}">
        <p14:creationId xmlns:p14="http://schemas.microsoft.com/office/powerpoint/2010/main" val="825961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C156-19F7-49C0-BFFC-24445EF961B4}"/>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98BFE759-7E47-417B-84C6-9DF91D296A1A}"/>
              </a:ext>
            </a:extLst>
          </p:cNvPr>
          <p:cNvSpPr>
            <a:spLocks noGrp="1"/>
          </p:cNvSpPr>
          <p:nvPr>
            <p:ph idx="1"/>
          </p:nvPr>
        </p:nvSpPr>
        <p:spPr>
          <a:xfrm>
            <a:off x="914401" y="1981201"/>
            <a:ext cx="10361084" cy="4543424"/>
          </a:xfrm>
        </p:spPr>
        <p:txBody>
          <a:bodyPr/>
          <a:lstStyle/>
          <a:p>
            <a:pPr>
              <a:buFont typeface="Arial" panose="020B0604020202020204" pitchFamily="34" charset="0"/>
              <a:buChar char="•"/>
            </a:pPr>
            <a:r>
              <a:rPr lang="en-US" dirty="0"/>
              <a:t>Implementations based on 802.11 are currently providing connectivity in enterprises/industrial networks</a:t>
            </a:r>
          </a:p>
          <a:p>
            <a:pPr>
              <a:buFont typeface="Arial" panose="020B0604020202020204" pitchFamily="34" charset="0"/>
              <a:buChar char="•"/>
            </a:pPr>
            <a:r>
              <a:rPr lang="en-US" dirty="0"/>
              <a:t>New capabilities (802.11ax and TSN) are enabling support for time-sensitive applications</a:t>
            </a:r>
          </a:p>
          <a:p>
            <a:pPr lvl="1">
              <a:buFont typeface="Arial" panose="020B0604020202020204" pitchFamily="34" charset="0"/>
              <a:buChar char="•"/>
            </a:pPr>
            <a:r>
              <a:rPr lang="en-US" dirty="0"/>
              <a:t>Can meet isochronous communication requirements</a:t>
            </a:r>
          </a:p>
          <a:p>
            <a:pPr lvl="1">
              <a:buFont typeface="Arial" panose="020B0604020202020204" pitchFamily="34" charset="0"/>
              <a:buChar char="•"/>
            </a:pPr>
            <a:r>
              <a:rPr lang="en-US" dirty="0"/>
              <a:t>802.11be is introducing new deterministic low latency and reliability enhancements</a:t>
            </a:r>
          </a:p>
          <a:p>
            <a:pPr lvl="1">
              <a:buFont typeface="Arial" panose="020B0604020202020204" pitchFamily="34" charset="0"/>
              <a:buChar char="•"/>
            </a:pPr>
            <a:r>
              <a:rPr lang="en-US" dirty="0"/>
              <a:t>Next generation Wi-Fi will continue improving latency/reliability/efficiency</a:t>
            </a:r>
          </a:p>
          <a:p>
            <a:pPr>
              <a:buFont typeface="Arial" panose="020B0604020202020204" pitchFamily="34" charset="0"/>
              <a:buChar char="•"/>
            </a:pPr>
            <a:r>
              <a:rPr lang="en-US" dirty="0"/>
              <a:t>Wi-Fi and TSN trials</a:t>
            </a:r>
            <a:r>
              <a:rPr lang="en-US"/>
              <a:t>, standards-based interoperability testing </a:t>
            </a:r>
            <a:r>
              <a:rPr lang="en-US" dirty="0"/>
              <a:t>and deployments are in progress (WBA and Avnu Alliance)</a:t>
            </a:r>
          </a:p>
        </p:txBody>
      </p:sp>
      <p:sp>
        <p:nvSpPr>
          <p:cNvPr id="4" name="Slide Number Placeholder 3">
            <a:extLst>
              <a:ext uri="{FF2B5EF4-FFF2-40B4-BE49-F238E27FC236}">
                <a16:creationId xmlns:a16="http://schemas.microsoft.com/office/drawing/2014/main" id="{08CB472A-116A-447A-9EE7-D30DA67218EC}"/>
              </a:ext>
            </a:extLst>
          </p:cNvPr>
          <p:cNvSpPr>
            <a:spLocks noGrp="1"/>
          </p:cNvSpPr>
          <p:nvPr>
            <p:ph type="sldNum" idx="12"/>
          </p:nvPr>
        </p:nvSpPr>
        <p:spPr/>
        <p:txBody>
          <a:bodyPr/>
          <a:lstStyle/>
          <a:p>
            <a:r>
              <a:rPr lang="en-GB"/>
              <a:t>Slide </a:t>
            </a:r>
            <a:fld id="{440F5867-744E-4AA6-B0ED-4C44D2DFBB7B}" type="slidenum">
              <a:rPr lang="en-GB" smtClean="0"/>
              <a:pPr/>
              <a:t>24</a:t>
            </a:fld>
            <a:endParaRPr lang="en-GB"/>
          </a:p>
        </p:txBody>
      </p:sp>
      <p:sp>
        <p:nvSpPr>
          <p:cNvPr id="5" name="Footer Placeholder 4">
            <a:extLst>
              <a:ext uri="{FF2B5EF4-FFF2-40B4-BE49-F238E27FC236}">
                <a16:creationId xmlns:a16="http://schemas.microsoft.com/office/drawing/2014/main" id="{10DBF0FF-5546-41D2-AA15-FA1AD22F4C2D}"/>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D02866B0-9F16-4DDF-AB0E-4CC2C19C3051}"/>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41761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B6EF-AC81-4291-9AE9-261839A755E1}"/>
              </a:ext>
            </a:extLst>
          </p:cNvPr>
          <p:cNvSpPr>
            <a:spLocks noGrp="1"/>
          </p:cNvSpPr>
          <p:nvPr>
            <p:ph type="title"/>
          </p:nvPr>
        </p:nvSpPr>
        <p:spPr/>
        <p:txBody>
          <a:bodyPr/>
          <a:lstStyle/>
          <a:p>
            <a:r>
              <a:rPr lang="en-US" dirty="0"/>
              <a:t>Application Classes</a:t>
            </a:r>
          </a:p>
        </p:txBody>
      </p:sp>
      <p:sp>
        <p:nvSpPr>
          <p:cNvPr id="3" name="Date Placeholder 2">
            <a:extLst>
              <a:ext uri="{FF2B5EF4-FFF2-40B4-BE49-F238E27FC236}">
                <a16:creationId xmlns:a16="http://schemas.microsoft.com/office/drawing/2014/main" id="{CAAE5F28-81C4-4B45-A9C8-76616C2E4C99}"/>
              </a:ext>
            </a:extLst>
          </p:cNvPr>
          <p:cNvSpPr>
            <a:spLocks noGrp="1"/>
          </p:cNvSpPr>
          <p:nvPr>
            <p:ph type="dt" idx="10"/>
          </p:nvPr>
        </p:nvSpPr>
        <p:spPr/>
        <p:txBody>
          <a:bodyPr/>
          <a:lstStyle/>
          <a:p>
            <a:r>
              <a:rPr lang="en-US"/>
              <a:t>January 2022</a:t>
            </a:r>
            <a:endParaRPr lang="en-GB" dirty="0"/>
          </a:p>
        </p:txBody>
      </p:sp>
      <p:sp>
        <p:nvSpPr>
          <p:cNvPr id="4" name="Footer Placeholder 3">
            <a:extLst>
              <a:ext uri="{FF2B5EF4-FFF2-40B4-BE49-F238E27FC236}">
                <a16:creationId xmlns:a16="http://schemas.microsoft.com/office/drawing/2014/main" id="{1366DB1E-38D6-42BB-96C7-9300FE7E0CA8}"/>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F73E0CC-1C4B-49B4-8968-543250FDEEED}"/>
              </a:ext>
            </a:extLst>
          </p:cNvPr>
          <p:cNvSpPr>
            <a:spLocks noGrp="1"/>
          </p:cNvSpPr>
          <p:nvPr>
            <p:ph type="sldNum" idx="12"/>
          </p:nvPr>
        </p:nvSpPr>
        <p:spPr/>
        <p:txBody>
          <a:bodyPr/>
          <a:lstStyle/>
          <a:p>
            <a:r>
              <a:rPr lang="en-GB"/>
              <a:t>Slide </a:t>
            </a:r>
            <a:fld id="{06B781AF-4CCF-49B0-A572-DE54FBE5D942}" type="slidenum">
              <a:rPr lang="en-GB" smtClean="0"/>
              <a:pPr/>
              <a:t>3</a:t>
            </a:fld>
            <a:endParaRPr lang="en-GB"/>
          </a:p>
        </p:txBody>
      </p:sp>
      <p:sp>
        <p:nvSpPr>
          <p:cNvPr id="6" name="Rounded Rectangle 3">
            <a:extLst>
              <a:ext uri="{FF2B5EF4-FFF2-40B4-BE49-F238E27FC236}">
                <a16:creationId xmlns:a16="http://schemas.microsoft.com/office/drawing/2014/main" id="{DF65D2EC-2276-4918-BC54-1FF55B75B99C}"/>
              </a:ext>
            </a:extLst>
          </p:cNvPr>
          <p:cNvSpPr/>
          <p:nvPr/>
        </p:nvSpPr>
        <p:spPr>
          <a:xfrm>
            <a:off x="986697" y="2153157"/>
            <a:ext cx="2527404" cy="89562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Monitoring &amp; Analytics</a:t>
            </a:r>
          </a:p>
        </p:txBody>
      </p:sp>
      <p:sp>
        <p:nvSpPr>
          <p:cNvPr id="7" name="Rounded Rectangle 6">
            <a:extLst>
              <a:ext uri="{FF2B5EF4-FFF2-40B4-BE49-F238E27FC236}">
                <a16:creationId xmlns:a16="http://schemas.microsoft.com/office/drawing/2014/main" id="{65DDFB91-F636-4BE3-84B7-3D015EF4E4D9}"/>
              </a:ext>
            </a:extLst>
          </p:cNvPr>
          <p:cNvSpPr/>
          <p:nvPr/>
        </p:nvSpPr>
        <p:spPr>
          <a:xfrm>
            <a:off x="6318308" y="2153157"/>
            <a:ext cx="2456200" cy="86230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Closed-loop Control Systems</a:t>
            </a:r>
          </a:p>
        </p:txBody>
      </p:sp>
      <p:sp>
        <p:nvSpPr>
          <p:cNvPr id="8" name="Rounded Rectangle 8">
            <a:extLst>
              <a:ext uri="{FF2B5EF4-FFF2-40B4-BE49-F238E27FC236}">
                <a16:creationId xmlns:a16="http://schemas.microsoft.com/office/drawing/2014/main" id="{7260486C-5B0C-4FD7-B19D-AD37B31E9DE7}"/>
              </a:ext>
            </a:extLst>
          </p:cNvPr>
          <p:cNvSpPr/>
          <p:nvPr/>
        </p:nvSpPr>
        <p:spPr>
          <a:xfrm>
            <a:off x="9163137" y="2153157"/>
            <a:ext cx="2509993" cy="86230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Autonomous &amp; Mobile Robots</a:t>
            </a:r>
          </a:p>
        </p:txBody>
      </p:sp>
      <p:sp>
        <p:nvSpPr>
          <p:cNvPr id="9" name="Rounded Rectangle 16">
            <a:extLst>
              <a:ext uri="{FF2B5EF4-FFF2-40B4-BE49-F238E27FC236}">
                <a16:creationId xmlns:a16="http://schemas.microsoft.com/office/drawing/2014/main" id="{F2B6D034-B433-48EF-B052-AF3A09CC269E}"/>
              </a:ext>
            </a:extLst>
          </p:cNvPr>
          <p:cNvSpPr/>
          <p:nvPr/>
        </p:nvSpPr>
        <p:spPr>
          <a:xfrm>
            <a:off x="3814332" y="2153157"/>
            <a:ext cx="2203744" cy="87896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Connected Workers</a:t>
            </a:r>
          </a:p>
        </p:txBody>
      </p:sp>
      <p:sp>
        <p:nvSpPr>
          <p:cNvPr id="14" name="Rectangle 13">
            <a:extLst>
              <a:ext uri="{FF2B5EF4-FFF2-40B4-BE49-F238E27FC236}">
                <a16:creationId xmlns:a16="http://schemas.microsoft.com/office/drawing/2014/main" id="{26B4AE30-6F0D-412C-998F-9568F42FE435}"/>
              </a:ext>
            </a:extLst>
          </p:cNvPr>
          <p:cNvSpPr/>
          <p:nvPr/>
        </p:nvSpPr>
        <p:spPr>
          <a:xfrm>
            <a:off x="960371" y="4948150"/>
            <a:ext cx="2628576" cy="4961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Delay-Tolerant</a:t>
            </a:r>
          </a:p>
        </p:txBody>
      </p:sp>
      <p:sp>
        <p:nvSpPr>
          <p:cNvPr id="15" name="Rectangle 14">
            <a:extLst>
              <a:ext uri="{FF2B5EF4-FFF2-40B4-BE49-F238E27FC236}">
                <a16:creationId xmlns:a16="http://schemas.microsoft.com/office/drawing/2014/main" id="{64DBD666-7922-4D30-844A-29ADFE4ABA00}"/>
              </a:ext>
            </a:extLst>
          </p:cNvPr>
          <p:cNvSpPr/>
          <p:nvPr/>
        </p:nvSpPr>
        <p:spPr>
          <a:xfrm>
            <a:off x="6578297" y="5053168"/>
            <a:ext cx="4825091" cy="527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Time/Safety-Critical </a:t>
            </a:r>
          </a:p>
          <a:p>
            <a:pPr algn="ctr">
              <a:spcBef>
                <a:spcPts val="600"/>
              </a:spcBef>
            </a:pPr>
            <a:r>
              <a:rPr lang="en-US" dirty="0">
                <a:solidFill>
                  <a:schemeClr val="tx2"/>
                </a:solidFill>
              </a:rPr>
              <a:t>(Hard Real-Time &amp; Isochronous)</a:t>
            </a:r>
          </a:p>
        </p:txBody>
      </p:sp>
      <p:sp>
        <p:nvSpPr>
          <p:cNvPr id="16" name="Rectangle 15">
            <a:extLst>
              <a:ext uri="{FF2B5EF4-FFF2-40B4-BE49-F238E27FC236}">
                <a16:creationId xmlns:a16="http://schemas.microsoft.com/office/drawing/2014/main" id="{02C0939E-4D04-4E66-90AF-1F29029C5191}"/>
              </a:ext>
            </a:extLst>
          </p:cNvPr>
          <p:cNvSpPr/>
          <p:nvPr/>
        </p:nvSpPr>
        <p:spPr>
          <a:xfrm>
            <a:off x="4000078" y="4948150"/>
            <a:ext cx="2032144" cy="7380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Soft or Firm Real-Time</a:t>
            </a:r>
          </a:p>
        </p:txBody>
      </p:sp>
      <p:sp>
        <p:nvSpPr>
          <p:cNvPr id="17" name="Rounded Rectangle 4">
            <a:extLst>
              <a:ext uri="{FF2B5EF4-FFF2-40B4-BE49-F238E27FC236}">
                <a16:creationId xmlns:a16="http://schemas.microsoft.com/office/drawing/2014/main" id="{6DF20D23-0BAB-4D83-B8D9-DA09961766D8}"/>
              </a:ext>
            </a:extLst>
          </p:cNvPr>
          <p:cNvSpPr/>
          <p:nvPr/>
        </p:nvSpPr>
        <p:spPr>
          <a:xfrm>
            <a:off x="1098410" y="4716379"/>
            <a:ext cx="2301816"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ounded Rectangle 36">
            <a:extLst>
              <a:ext uri="{FF2B5EF4-FFF2-40B4-BE49-F238E27FC236}">
                <a16:creationId xmlns:a16="http://schemas.microsoft.com/office/drawing/2014/main" id="{0621AA82-F33F-49D9-B3ED-164A4B55D15B}"/>
              </a:ext>
            </a:extLst>
          </p:cNvPr>
          <p:cNvSpPr/>
          <p:nvPr/>
        </p:nvSpPr>
        <p:spPr>
          <a:xfrm>
            <a:off x="4000078" y="4716379"/>
            <a:ext cx="2167088"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ounded Rectangle 37">
            <a:extLst>
              <a:ext uri="{FF2B5EF4-FFF2-40B4-BE49-F238E27FC236}">
                <a16:creationId xmlns:a16="http://schemas.microsoft.com/office/drawing/2014/main" id="{5842CDF5-0906-461B-AD73-B963A690EC89}"/>
              </a:ext>
            </a:extLst>
          </p:cNvPr>
          <p:cNvSpPr/>
          <p:nvPr/>
        </p:nvSpPr>
        <p:spPr>
          <a:xfrm>
            <a:off x="6578297" y="4716379"/>
            <a:ext cx="5169680"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5G_Landingpage_Images-HERO-R4_V1-AS_Industrial2_1920x1080.png">
            <a:extLst>
              <a:ext uri="{FF2B5EF4-FFF2-40B4-BE49-F238E27FC236}">
                <a16:creationId xmlns:a16="http://schemas.microsoft.com/office/drawing/2014/main" id="{F0FF1857-AC83-489F-87DD-9BA84403F2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8167" y="3131876"/>
            <a:ext cx="2294997" cy="1292985"/>
          </a:xfrm>
          <a:prstGeom prst="rect">
            <a:avLst/>
          </a:prstGeom>
        </p:spPr>
      </p:pic>
      <p:pic>
        <p:nvPicPr>
          <p:cNvPr id="22" name="Picture 21">
            <a:extLst>
              <a:ext uri="{FF2B5EF4-FFF2-40B4-BE49-F238E27FC236}">
                <a16:creationId xmlns:a16="http://schemas.microsoft.com/office/drawing/2014/main" id="{84A3ABDA-5681-4DB9-85EE-1FE8D4E664AF}"/>
              </a:ext>
            </a:extLst>
          </p:cNvPr>
          <p:cNvPicPr>
            <a:picLocks noChangeAspect="1"/>
          </p:cNvPicPr>
          <p:nvPr/>
        </p:nvPicPr>
        <p:blipFill>
          <a:blip r:embed="rId3"/>
          <a:stretch>
            <a:fillRect/>
          </a:stretch>
        </p:blipFill>
        <p:spPr>
          <a:xfrm>
            <a:off x="9163137" y="3137253"/>
            <a:ext cx="2298640" cy="1292985"/>
          </a:xfrm>
          <a:prstGeom prst="rect">
            <a:avLst/>
          </a:prstGeom>
        </p:spPr>
      </p:pic>
      <p:pic>
        <p:nvPicPr>
          <p:cNvPr id="3074" name="Picture 2" descr="What is AI">
            <a:extLst>
              <a:ext uri="{FF2B5EF4-FFF2-40B4-BE49-F238E27FC236}">
                <a16:creationId xmlns:a16="http://schemas.microsoft.com/office/drawing/2014/main" id="{08B57D4D-5A51-4A23-9BF4-1FDB2A385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0841" y="3137473"/>
            <a:ext cx="2365562" cy="1330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man in Glasses Standing Near a Display">
            <a:extLst>
              <a:ext uri="{FF2B5EF4-FFF2-40B4-BE49-F238E27FC236}">
                <a16:creationId xmlns:a16="http://schemas.microsoft.com/office/drawing/2014/main" id="{19DC0717-A16A-4DAD-9065-B67EDBA5F0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9729" y="3154133"/>
            <a:ext cx="2301816" cy="129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0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CF1F-7BC2-4DB5-9212-65242F3D9415}"/>
              </a:ext>
            </a:extLst>
          </p:cNvPr>
          <p:cNvSpPr>
            <a:spLocks noGrp="1"/>
          </p:cNvSpPr>
          <p:nvPr>
            <p:ph type="title"/>
          </p:nvPr>
        </p:nvSpPr>
        <p:spPr/>
        <p:txBody>
          <a:bodyPr/>
          <a:lstStyle/>
          <a:p>
            <a:r>
              <a:rPr lang="en-US" dirty="0"/>
              <a:t>Time synchronization and timeliness requirements for Isochronous applications</a:t>
            </a:r>
          </a:p>
        </p:txBody>
      </p:sp>
      <p:pic>
        <p:nvPicPr>
          <p:cNvPr id="3" name="Picture 2">
            <a:extLst>
              <a:ext uri="{FF2B5EF4-FFF2-40B4-BE49-F238E27FC236}">
                <a16:creationId xmlns:a16="http://schemas.microsoft.com/office/drawing/2014/main" id="{5C506004-DB58-4DBE-ACD3-A9EA9FD79B78}"/>
              </a:ext>
            </a:extLst>
          </p:cNvPr>
          <p:cNvPicPr>
            <a:picLocks noChangeAspect="1"/>
          </p:cNvPicPr>
          <p:nvPr/>
        </p:nvPicPr>
        <p:blipFill>
          <a:blip r:embed="rId3"/>
          <a:stretch>
            <a:fillRect/>
          </a:stretch>
        </p:blipFill>
        <p:spPr>
          <a:xfrm>
            <a:off x="6256148" y="3015480"/>
            <a:ext cx="4363959" cy="2577070"/>
          </a:xfrm>
          <a:prstGeom prst="rect">
            <a:avLst/>
          </a:prstGeom>
        </p:spPr>
      </p:pic>
      <p:sp>
        <p:nvSpPr>
          <p:cNvPr id="4" name="TextBox 3">
            <a:extLst>
              <a:ext uri="{FF2B5EF4-FFF2-40B4-BE49-F238E27FC236}">
                <a16:creationId xmlns:a16="http://schemas.microsoft.com/office/drawing/2014/main" id="{54188D5C-8D00-499F-85C3-78755B2D96EB}"/>
              </a:ext>
            </a:extLst>
          </p:cNvPr>
          <p:cNvSpPr txBox="1"/>
          <p:nvPr/>
        </p:nvSpPr>
        <p:spPr>
          <a:xfrm>
            <a:off x="2196844" y="5196469"/>
            <a:ext cx="3928094" cy="296428"/>
          </a:xfrm>
          <a:prstGeom prst="rect">
            <a:avLst/>
          </a:prstGeom>
          <a:noFill/>
        </p:spPr>
        <p:txBody>
          <a:bodyPr wrap="square" rtlCol="0">
            <a:spAutoFit/>
          </a:bodyPr>
          <a:lstStyle/>
          <a:p>
            <a:r>
              <a:rPr lang="en-US" sz="1467" b="1" dirty="0">
                <a:solidFill>
                  <a:schemeClr val="tx2"/>
                </a:solidFill>
              </a:rPr>
              <a:t>Isochronous Industrial Control</a:t>
            </a:r>
          </a:p>
        </p:txBody>
      </p:sp>
      <p:grpSp>
        <p:nvGrpSpPr>
          <p:cNvPr id="5" name="Group 4">
            <a:extLst>
              <a:ext uri="{FF2B5EF4-FFF2-40B4-BE49-F238E27FC236}">
                <a16:creationId xmlns:a16="http://schemas.microsoft.com/office/drawing/2014/main" id="{E334D0B4-1CFE-4365-A849-F73065AC9252}"/>
              </a:ext>
            </a:extLst>
          </p:cNvPr>
          <p:cNvGrpSpPr/>
          <p:nvPr/>
        </p:nvGrpSpPr>
        <p:grpSpPr>
          <a:xfrm>
            <a:off x="2085025" y="3432714"/>
            <a:ext cx="3176009" cy="1711990"/>
            <a:chOff x="879597" y="1748667"/>
            <a:chExt cx="3782594" cy="1837816"/>
          </a:xfrm>
        </p:grpSpPr>
        <p:pic>
          <p:nvPicPr>
            <p:cNvPr id="6" name="Picture 5">
              <a:extLst>
                <a:ext uri="{FF2B5EF4-FFF2-40B4-BE49-F238E27FC236}">
                  <a16:creationId xmlns:a16="http://schemas.microsoft.com/office/drawing/2014/main" id="{444EAF9D-4BCA-4FB4-9C05-388F91EDEC55}"/>
                </a:ext>
              </a:extLst>
            </p:cNvPr>
            <p:cNvPicPr>
              <a:picLocks noChangeAspect="1"/>
            </p:cNvPicPr>
            <p:nvPr/>
          </p:nvPicPr>
          <p:blipFill>
            <a:blip r:embed="rId4"/>
            <a:stretch>
              <a:fillRect/>
            </a:stretch>
          </p:blipFill>
          <p:spPr>
            <a:xfrm>
              <a:off x="3349723" y="3051015"/>
              <a:ext cx="535468" cy="535468"/>
            </a:xfrm>
            <a:prstGeom prst="rect">
              <a:avLst/>
            </a:prstGeom>
          </p:spPr>
        </p:pic>
        <p:pic>
          <p:nvPicPr>
            <p:cNvPr id="7" name="Picture 6">
              <a:extLst>
                <a:ext uri="{FF2B5EF4-FFF2-40B4-BE49-F238E27FC236}">
                  <a16:creationId xmlns:a16="http://schemas.microsoft.com/office/drawing/2014/main" id="{4E9B71CB-C1E7-4A5A-B5AE-A2733DB0B3D7}"/>
                </a:ext>
              </a:extLst>
            </p:cNvPr>
            <p:cNvPicPr>
              <a:picLocks noChangeAspect="1"/>
            </p:cNvPicPr>
            <p:nvPr/>
          </p:nvPicPr>
          <p:blipFill>
            <a:blip r:embed="rId5"/>
            <a:stretch>
              <a:fillRect/>
            </a:stretch>
          </p:blipFill>
          <p:spPr>
            <a:xfrm>
              <a:off x="2371082" y="2094124"/>
              <a:ext cx="531212" cy="389285"/>
            </a:xfrm>
            <a:prstGeom prst="rect">
              <a:avLst/>
            </a:prstGeom>
          </p:spPr>
        </p:pic>
        <p:pic>
          <p:nvPicPr>
            <p:cNvPr id="8" name="Picture 7">
              <a:extLst>
                <a:ext uri="{FF2B5EF4-FFF2-40B4-BE49-F238E27FC236}">
                  <a16:creationId xmlns:a16="http://schemas.microsoft.com/office/drawing/2014/main" id="{D291CA5F-8327-4548-B7E6-4D8C5E42147F}"/>
                </a:ext>
              </a:extLst>
            </p:cNvPr>
            <p:cNvPicPr>
              <a:picLocks noChangeAspect="1"/>
            </p:cNvPicPr>
            <p:nvPr/>
          </p:nvPicPr>
          <p:blipFill>
            <a:blip r:embed="rId6"/>
            <a:stretch>
              <a:fillRect/>
            </a:stretch>
          </p:blipFill>
          <p:spPr>
            <a:xfrm>
              <a:off x="1558711" y="3065850"/>
              <a:ext cx="600075" cy="400050"/>
            </a:xfrm>
            <a:prstGeom prst="rect">
              <a:avLst/>
            </a:prstGeom>
          </p:spPr>
        </p:pic>
        <p:cxnSp>
          <p:nvCxnSpPr>
            <p:cNvPr id="9" name="Connector: Elbow 8">
              <a:extLst>
                <a:ext uri="{FF2B5EF4-FFF2-40B4-BE49-F238E27FC236}">
                  <a16:creationId xmlns:a16="http://schemas.microsoft.com/office/drawing/2014/main" id="{1B59471C-4074-4499-A9F2-F8929910AF79}"/>
                </a:ext>
              </a:extLst>
            </p:cNvPr>
            <p:cNvCxnSpPr>
              <a:cxnSpLocks/>
            </p:cNvCxnSpPr>
            <p:nvPr/>
          </p:nvCxnSpPr>
          <p:spPr>
            <a:xfrm rot="5400000" flipH="1" flipV="1">
              <a:off x="1622361" y="2421142"/>
              <a:ext cx="777083" cy="512333"/>
            </a:xfrm>
            <a:prstGeom prst="bentConnector2">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 name="Connector: Elbow 9">
              <a:extLst>
                <a:ext uri="{FF2B5EF4-FFF2-40B4-BE49-F238E27FC236}">
                  <a16:creationId xmlns:a16="http://schemas.microsoft.com/office/drawing/2014/main" id="{1BFEDB55-162D-454C-AB19-103829B1B38D}"/>
                </a:ext>
              </a:extLst>
            </p:cNvPr>
            <p:cNvCxnSpPr/>
            <p:nvPr/>
          </p:nvCxnSpPr>
          <p:spPr>
            <a:xfrm rot="16200000" flipH="1">
              <a:off x="2877307" y="2470542"/>
              <a:ext cx="777084" cy="413531"/>
            </a:xfrm>
            <a:prstGeom prst="bentConnector3">
              <a:avLst>
                <a:gd name="adj1" fmla="val -1347"/>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54E50057-7F67-4FB7-9C20-D15102382918}"/>
                </a:ext>
              </a:extLst>
            </p:cNvPr>
            <p:cNvSpPr txBox="1"/>
            <p:nvPr/>
          </p:nvSpPr>
          <p:spPr>
            <a:xfrm>
              <a:off x="879597" y="2542689"/>
              <a:ext cx="90199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Sensing </a:t>
              </a:r>
            </a:p>
          </p:txBody>
        </p:sp>
        <p:sp>
          <p:nvSpPr>
            <p:cNvPr id="12" name="TextBox 11">
              <a:extLst>
                <a:ext uri="{FF2B5EF4-FFF2-40B4-BE49-F238E27FC236}">
                  <a16:creationId xmlns:a16="http://schemas.microsoft.com/office/drawing/2014/main" id="{D5AA77AD-CD45-496D-BCC7-930164B1FF86}"/>
                </a:ext>
              </a:extLst>
            </p:cNvPr>
            <p:cNvSpPr txBox="1"/>
            <p:nvPr/>
          </p:nvSpPr>
          <p:spPr>
            <a:xfrm>
              <a:off x="3679373" y="2465778"/>
              <a:ext cx="98281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Actuation</a:t>
              </a:r>
            </a:p>
          </p:txBody>
        </p:sp>
        <p:sp>
          <p:nvSpPr>
            <p:cNvPr id="13" name="TextBox 12">
              <a:extLst>
                <a:ext uri="{FF2B5EF4-FFF2-40B4-BE49-F238E27FC236}">
                  <a16:creationId xmlns:a16="http://schemas.microsoft.com/office/drawing/2014/main" id="{611C7FC2-7183-46B6-8239-59F2D2964507}"/>
                </a:ext>
              </a:extLst>
            </p:cNvPr>
            <p:cNvSpPr txBox="1"/>
            <p:nvPr/>
          </p:nvSpPr>
          <p:spPr>
            <a:xfrm>
              <a:off x="2234970" y="1748667"/>
              <a:ext cx="98281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Control</a:t>
              </a:r>
            </a:p>
          </p:txBody>
        </p:sp>
        <p:pic>
          <p:nvPicPr>
            <p:cNvPr id="14" name="Picture 13">
              <a:extLst>
                <a:ext uri="{FF2B5EF4-FFF2-40B4-BE49-F238E27FC236}">
                  <a16:creationId xmlns:a16="http://schemas.microsoft.com/office/drawing/2014/main" id="{38202750-476A-4391-AD0B-9C9BA83C2147}"/>
                </a:ext>
              </a:extLst>
            </p:cNvPr>
            <p:cNvPicPr>
              <a:picLocks noChangeAspect="1"/>
            </p:cNvPicPr>
            <p:nvPr/>
          </p:nvPicPr>
          <p:blipFill>
            <a:blip r:embed="rId7"/>
            <a:stretch>
              <a:fillRect/>
            </a:stretch>
          </p:blipFill>
          <p:spPr>
            <a:xfrm>
              <a:off x="1372962" y="2994554"/>
              <a:ext cx="271185" cy="142591"/>
            </a:xfrm>
            <a:prstGeom prst="rect">
              <a:avLst/>
            </a:prstGeom>
          </p:spPr>
        </p:pic>
        <p:pic>
          <p:nvPicPr>
            <p:cNvPr id="15" name="Picture 14">
              <a:extLst>
                <a:ext uri="{FF2B5EF4-FFF2-40B4-BE49-F238E27FC236}">
                  <a16:creationId xmlns:a16="http://schemas.microsoft.com/office/drawing/2014/main" id="{238BA1B9-7B4D-4C9F-A9DE-3170FDA9FF61}"/>
                </a:ext>
              </a:extLst>
            </p:cNvPr>
            <p:cNvPicPr>
              <a:picLocks noChangeAspect="1"/>
            </p:cNvPicPr>
            <p:nvPr/>
          </p:nvPicPr>
          <p:blipFill>
            <a:blip r:embed="rId7"/>
            <a:stretch>
              <a:fillRect/>
            </a:stretch>
          </p:blipFill>
          <p:spPr>
            <a:xfrm>
              <a:off x="2078700" y="1956422"/>
              <a:ext cx="271185" cy="142591"/>
            </a:xfrm>
            <a:prstGeom prst="rect">
              <a:avLst/>
            </a:prstGeom>
          </p:spPr>
        </p:pic>
        <p:pic>
          <p:nvPicPr>
            <p:cNvPr id="16" name="Picture 15">
              <a:extLst>
                <a:ext uri="{FF2B5EF4-FFF2-40B4-BE49-F238E27FC236}">
                  <a16:creationId xmlns:a16="http://schemas.microsoft.com/office/drawing/2014/main" id="{99CBE8D5-47DA-49D6-8F5B-AAE20998BE34}"/>
                </a:ext>
              </a:extLst>
            </p:cNvPr>
            <p:cNvPicPr>
              <a:picLocks noChangeAspect="1"/>
            </p:cNvPicPr>
            <p:nvPr/>
          </p:nvPicPr>
          <p:blipFill>
            <a:blip r:embed="rId7"/>
            <a:stretch>
              <a:fillRect/>
            </a:stretch>
          </p:blipFill>
          <p:spPr>
            <a:xfrm>
              <a:off x="3493811" y="2851963"/>
              <a:ext cx="271185" cy="142591"/>
            </a:xfrm>
            <a:prstGeom prst="rect">
              <a:avLst/>
            </a:prstGeom>
          </p:spPr>
        </p:pic>
      </p:grpSp>
      <p:sp>
        <p:nvSpPr>
          <p:cNvPr id="127" name="TextBox 126">
            <a:extLst>
              <a:ext uri="{FF2B5EF4-FFF2-40B4-BE49-F238E27FC236}">
                <a16:creationId xmlns:a16="http://schemas.microsoft.com/office/drawing/2014/main" id="{40044BE8-0678-4A29-BCA0-55C5EBFC4D01}"/>
              </a:ext>
            </a:extLst>
          </p:cNvPr>
          <p:cNvSpPr txBox="1"/>
          <p:nvPr/>
        </p:nvSpPr>
        <p:spPr>
          <a:xfrm>
            <a:off x="1241637" y="5504876"/>
            <a:ext cx="3928095" cy="707886"/>
          </a:xfrm>
          <a:prstGeom prst="rect">
            <a:avLst/>
          </a:prstGeom>
          <a:noFill/>
        </p:spPr>
        <p:txBody>
          <a:bodyPr wrap="square">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solidFill>
                <a:effectLst/>
                <a:uFillTx/>
                <a:latin typeface="+mn-lt"/>
                <a:ea typeface="+mn-ea"/>
                <a:cs typeface="+mn-cs"/>
                <a:sym typeface="Helvetica Neue"/>
              </a:rPr>
              <a:t>Applications need trusted time with quantified accuracy</a:t>
            </a:r>
          </a:p>
        </p:txBody>
      </p:sp>
      <p:sp>
        <p:nvSpPr>
          <p:cNvPr id="128" name="TextBox 127">
            <a:extLst>
              <a:ext uri="{FF2B5EF4-FFF2-40B4-BE49-F238E27FC236}">
                <a16:creationId xmlns:a16="http://schemas.microsoft.com/office/drawing/2014/main" id="{0634161C-CE9E-44D6-A8E2-00A66C7B29DB}"/>
              </a:ext>
            </a:extLst>
          </p:cNvPr>
          <p:cNvSpPr txBox="1"/>
          <p:nvPr/>
        </p:nvSpPr>
        <p:spPr>
          <a:xfrm>
            <a:off x="6585517" y="5676379"/>
            <a:ext cx="4034590"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solidFill>
                <a:effectLst/>
                <a:uFillTx/>
                <a:latin typeface="+mn-lt"/>
                <a:ea typeface="+mn-ea"/>
                <a:cs typeface="+mn-cs"/>
                <a:sym typeface="Helvetica Neue"/>
              </a:rPr>
              <a:t>Distributed applications also depend on information delivered within deadlines</a:t>
            </a:r>
          </a:p>
        </p:txBody>
      </p:sp>
      <p:sp>
        <p:nvSpPr>
          <p:cNvPr id="118" name="Date Placeholder 117">
            <a:extLst>
              <a:ext uri="{FF2B5EF4-FFF2-40B4-BE49-F238E27FC236}">
                <a16:creationId xmlns:a16="http://schemas.microsoft.com/office/drawing/2014/main" id="{EC4314AE-CC00-4E4E-9BC7-0557E80443EF}"/>
              </a:ext>
            </a:extLst>
          </p:cNvPr>
          <p:cNvSpPr>
            <a:spLocks noGrp="1"/>
          </p:cNvSpPr>
          <p:nvPr>
            <p:ph type="dt" idx="10"/>
          </p:nvPr>
        </p:nvSpPr>
        <p:spPr/>
        <p:txBody>
          <a:bodyPr/>
          <a:lstStyle/>
          <a:p>
            <a:r>
              <a:rPr lang="en-US"/>
              <a:t>January 2022</a:t>
            </a:r>
            <a:endParaRPr lang="en-GB"/>
          </a:p>
        </p:txBody>
      </p:sp>
      <p:sp>
        <p:nvSpPr>
          <p:cNvPr id="129" name="Footer Placeholder 128">
            <a:extLst>
              <a:ext uri="{FF2B5EF4-FFF2-40B4-BE49-F238E27FC236}">
                <a16:creationId xmlns:a16="http://schemas.microsoft.com/office/drawing/2014/main" id="{84BD9A83-1390-46AD-89CF-AC261F10358A}"/>
              </a:ext>
            </a:extLst>
          </p:cNvPr>
          <p:cNvSpPr>
            <a:spLocks noGrp="1"/>
          </p:cNvSpPr>
          <p:nvPr>
            <p:ph type="ftr" idx="11"/>
          </p:nvPr>
        </p:nvSpPr>
        <p:spPr/>
        <p:txBody>
          <a:bodyPr/>
          <a:lstStyle/>
          <a:p>
            <a:r>
              <a:rPr lang="en-GB"/>
              <a:t>Dave Cavalcanti, Intel Corporation</a:t>
            </a:r>
          </a:p>
        </p:txBody>
      </p:sp>
      <p:sp>
        <p:nvSpPr>
          <p:cNvPr id="130" name="Slide Number Placeholder 129">
            <a:extLst>
              <a:ext uri="{FF2B5EF4-FFF2-40B4-BE49-F238E27FC236}">
                <a16:creationId xmlns:a16="http://schemas.microsoft.com/office/drawing/2014/main" id="{0AC2B9FC-B499-480C-B6C9-03BAD0908A98}"/>
              </a:ext>
            </a:extLst>
          </p:cNvPr>
          <p:cNvSpPr>
            <a:spLocks noGrp="1"/>
          </p:cNvSpPr>
          <p:nvPr>
            <p:ph type="sldNum" idx="12"/>
          </p:nvPr>
        </p:nvSpPr>
        <p:spPr/>
        <p:txBody>
          <a:bodyPr/>
          <a:lstStyle/>
          <a:p>
            <a:r>
              <a:rPr lang="en-GB"/>
              <a:t>Slide </a:t>
            </a:r>
            <a:fld id="{06B781AF-4CCF-49B0-A572-DE54FBE5D942}" type="slidenum">
              <a:rPr lang="en-GB" smtClean="0"/>
              <a:pPr/>
              <a:t>4</a:t>
            </a:fld>
            <a:endParaRPr lang="en-GB"/>
          </a:p>
        </p:txBody>
      </p:sp>
      <p:sp>
        <p:nvSpPr>
          <p:cNvPr id="23" name="TextBox 22">
            <a:extLst>
              <a:ext uri="{FF2B5EF4-FFF2-40B4-BE49-F238E27FC236}">
                <a16:creationId xmlns:a16="http://schemas.microsoft.com/office/drawing/2014/main" id="{B30734E7-0612-48B2-9C8F-45B215D119D2}"/>
              </a:ext>
            </a:extLst>
          </p:cNvPr>
          <p:cNvSpPr txBox="1"/>
          <p:nvPr/>
        </p:nvSpPr>
        <p:spPr>
          <a:xfrm>
            <a:off x="847085" y="1817429"/>
            <a:ext cx="10555706" cy="369332"/>
          </a:xfrm>
          <a:prstGeom prst="rect">
            <a:avLst/>
          </a:prstGeom>
          <a:noFill/>
        </p:spPr>
        <p:txBody>
          <a:bodyPr wrap="square">
            <a:spAutoFit/>
          </a:bodyPr>
          <a:lstStyle/>
          <a:p>
            <a:pPr marL="0" marR="0">
              <a:spcBef>
                <a:spcPts val="0"/>
              </a:spcBef>
              <a:spcAft>
                <a:spcPts val="0"/>
              </a:spcAft>
            </a:pP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https://www.iiconsortium.org/pdf/IIC_TSN_Testbed_Traffic_Whitepaper_20180418.pdf</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86A62C8-706F-4052-9EF0-8DA845A6EC98}"/>
              </a:ext>
            </a:extLst>
          </p:cNvPr>
          <p:cNvSpPr txBox="1"/>
          <p:nvPr/>
        </p:nvSpPr>
        <p:spPr>
          <a:xfrm>
            <a:off x="789209" y="2195808"/>
            <a:ext cx="10827661" cy="923330"/>
          </a:xfrm>
          <a:prstGeom prst="rect">
            <a:avLst/>
          </a:prstGeom>
          <a:noFill/>
        </p:spPr>
        <p:txBody>
          <a:bodyPr wrap="square">
            <a:spAutoFit/>
          </a:bodyPr>
          <a:lstStyle/>
          <a:p>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ISOCHRONOUS TRAFFIC: The applications in each device are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synchronized to a common time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which is strictly monotonic and steadily increasing, without jumps or leaps.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Devices synchronously sample inputs and apply outputs by exchanging data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 defined periodic rate or cycle.</a:t>
            </a:r>
            <a:endParaRPr lang="en-US" sz="1800" dirty="0">
              <a:solidFill>
                <a:schemeClr val="tx1"/>
              </a:solidFill>
            </a:endParaRPr>
          </a:p>
        </p:txBody>
      </p:sp>
    </p:spTree>
    <p:extLst>
      <p:ext uri="{BB962C8B-B14F-4D97-AF65-F5344CB8AC3E}">
        <p14:creationId xmlns:p14="http://schemas.microsoft.com/office/powerpoint/2010/main" val="8709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33F7-7C72-421D-9E7C-5F1E84C34D0E}"/>
              </a:ext>
            </a:extLst>
          </p:cNvPr>
          <p:cNvSpPr>
            <a:spLocks noGrp="1"/>
          </p:cNvSpPr>
          <p:nvPr>
            <p:ph type="title"/>
          </p:nvPr>
        </p:nvSpPr>
        <p:spPr/>
        <p:txBody>
          <a:bodyPr/>
          <a:lstStyle/>
          <a:p>
            <a:r>
              <a:rPr lang="en-US" dirty="0"/>
              <a:t>Use cases and requirements (802.11 RTA TIG Report)</a:t>
            </a:r>
          </a:p>
        </p:txBody>
      </p:sp>
      <p:sp>
        <p:nvSpPr>
          <p:cNvPr id="3" name="Date Placeholder 2">
            <a:extLst>
              <a:ext uri="{FF2B5EF4-FFF2-40B4-BE49-F238E27FC236}">
                <a16:creationId xmlns:a16="http://schemas.microsoft.com/office/drawing/2014/main" id="{8553EFF5-C16E-41A9-83BB-262CD83EE211}"/>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765191AB-871A-44B8-AA73-E6B2A442410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B6F4F059-98C8-4104-AAB0-A69B5CA224BB}"/>
              </a:ext>
            </a:extLst>
          </p:cNvPr>
          <p:cNvSpPr>
            <a:spLocks noGrp="1"/>
          </p:cNvSpPr>
          <p:nvPr>
            <p:ph type="sldNum" idx="12"/>
          </p:nvPr>
        </p:nvSpPr>
        <p:spPr/>
        <p:txBody>
          <a:bodyPr/>
          <a:lstStyle/>
          <a:p>
            <a:r>
              <a:rPr lang="en-GB"/>
              <a:t>Slide </a:t>
            </a:r>
            <a:fld id="{06B781AF-4CCF-49B0-A572-DE54FBE5D942}" type="slidenum">
              <a:rPr lang="en-GB" smtClean="0"/>
              <a:pPr/>
              <a:t>5</a:t>
            </a:fld>
            <a:endParaRPr lang="en-GB"/>
          </a:p>
        </p:txBody>
      </p:sp>
      <p:sp>
        <p:nvSpPr>
          <p:cNvPr id="9" name="TextBox 8">
            <a:extLst>
              <a:ext uri="{FF2B5EF4-FFF2-40B4-BE49-F238E27FC236}">
                <a16:creationId xmlns:a16="http://schemas.microsoft.com/office/drawing/2014/main" id="{6904D564-D1D1-42AC-9371-522E5C575CB6}"/>
              </a:ext>
            </a:extLst>
          </p:cNvPr>
          <p:cNvSpPr txBox="1"/>
          <p:nvPr/>
        </p:nvSpPr>
        <p:spPr>
          <a:xfrm>
            <a:off x="815279" y="6030307"/>
            <a:ext cx="10574505" cy="646331"/>
          </a:xfrm>
          <a:prstGeom prst="rect">
            <a:avLst/>
          </a:prstGeom>
          <a:noFill/>
        </p:spPr>
        <p:txBody>
          <a:bodyPr wrap="square" rtlCol="0">
            <a:spAutoFit/>
          </a:bodyPr>
          <a:lstStyle/>
          <a:p>
            <a:r>
              <a:rPr lang="en-US" sz="1800" dirty="0">
                <a:solidFill>
                  <a:schemeClr val="tx1"/>
                </a:solidFill>
              </a:rPr>
              <a:t>Ref: </a:t>
            </a:r>
            <a:r>
              <a:rPr lang="en-US" sz="1800" dirty="0">
                <a:solidFill>
                  <a:schemeClr val="tx1"/>
                </a:solidFill>
                <a:hlinkClick r:id="rId2"/>
              </a:rPr>
              <a:t>https://mentor.ieee.org/802.11/dcn/18/11-18-2009-06-0rta-rta-report-draft.docx</a:t>
            </a:r>
            <a:endParaRPr lang="en-US" sz="1800" dirty="0">
              <a:solidFill>
                <a:schemeClr val="tx1"/>
              </a:solidFill>
            </a:endParaRPr>
          </a:p>
          <a:p>
            <a:endParaRPr lang="en-US" sz="1800" dirty="0">
              <a:solidFill>
                <a:schemeClr val="tx1"/>
              </a:solidFill>
            </a:endParaRPr>
          </a:p>
        </p:txBody>
      </p:sp>
      <p:graphicFrame>
        <p:nvGraphicFramePr>
          <p:cNvPr id="10" name="Table 9">
            <a:extLst>
              <a:ext uri="{FF2B5EF4-FFF2-40B4-BE49-F238E27FC236}">
                <a16:creationId xmlns:a16="http://schemas.microsoft.com/office/drawing/2014/main" id="{EDD09D2D-2320-4E45-8771-BD1F2C32F75D}"/>
              </a:ext>
            </a:extLst>
          </p:cNvPr>
          <p:cNvGraphicFramePr>
            <a:graphicFrameLocks noGrp="1"/>
          </p:cNvGraphicFramePr>
          <p:nvPr>
            <p:extLst>
              <p:ext uri="{D42A27DB-BD31-4B8C-83A1-F6EECF244321}">
                <p14:modId xmlns:p14="http://schemas.microsoft.com/office/powerpoint/2010/main" val="1931555804"/>
              </p:ext>
            </p:extLst>
          </p:nvPr>
        </p:nvGraphicFramePr>
        <p:xfrm>
          <a:off x="1104670" y="1670318"/>
          <a:ext cx="8263919" cy="4106178"/>
        </p:xfrm>
        <a:graphic>
          <a:graphicData uri="http://schemas.openxmlformats.org/drawingml/2006/table">
            <a:tbl>
              <a:tblPr firstRow="1" bandRow="1">
                <a:tableStyleId>{5C22544A-7EE6-4342-B048-85BDC9FD1C3A}</a:tableStyleId>
              </a:tblPr>
              <a:tblGrid>
                <a:gridCol w="1506236">
                  <a:extLst>
                    <a:ext uri="{9D8B030D-6E8A-4147-A177-3AD203B41FA5}">
                      <a16:colId xmlns:a16="http://schemas.microsoft.com/office/drawing/2014/main" val="926006415"/>
                    </a:ext>
                  </a:extLst>
                </a:gridCol>
                <a:gridCol w="1506236">
                  <a:extLst>
                    <a:ext uri="{9D8B030D-6E8A-4147-A177-3AD203B41FA5}">
                      <a16:colId xmlns:a16="http://schemas.microsoft.com/office/drawing/2014/main" val="2274707149"/>
                    </a:ext>
                  </a:extLst>
                </a:gridCol>
                <a:gridCol w="1362155">
                  <a:extLst>
                    <a:ext uri="{9D8B030D-6E8A-4147-A177-3AD203B41FA5}">
                      <a16:colId xmlns:a16="http://schemas.microsoft.com/office/drawing/2014/main" val="2806259504"/>
                    </a:ext>
                  </a:extLst>
                </a:gridCol>
                <a:gridCol w="1385849">
                  <a:extLst>
                    <a:ext uri="{9D8B030D-6E8A-4147-A177-3AD203B41FA5}">
                      <a16:colId xmlns:a16="http://schemas.microsoft.com/office/drawing/2014/main" val="3072419818"/>
                    </a:ext>
                  </a:extLst>
                </a:gridCol>
                <a:gridCol w="1385849">
                  <a:extLst>
                    <a:ext uri="{9D8B030D-6E8A-4147-A177-3AD203B41FA5}">
                      <a16:colId xmlns:a16="http://schemas.microsoft.com/office/drawing/2014/main" val="2891495094"/>
                    </a:ext>
                  </a:extLst>
                </a:gridCol>
                <a:gridCol w="1117594">
                  <a:extLst>
                    <a:ext uri="{9D8B030D-6E8A-4147-A177-3AD203B41FA5}">
                      <a16:colId xmlns:a16="http://schemas.microsoft.com/office/drawing/2014/main" val="2083267058"/>
                    </a:ext>
                  </a:extLst>
                </a:gridCol>
              </a:tblGrid>
              <a:tr h="387552">
                <a:tc gridSpan="2">
                  <a:txBody>
                    <a:bodyPr/>
                    <a:lstStyle/>
                    <a:p>
                      <a:pPr marL="0" marR="0" algn="just">
                        <a:spcBef>
                          <a:spcPts val="0"/>
                        </a:spcBef>
                        <a:spcAft>
                          <a:spcPts val="0"/>
                        </a:spcAft>
                      </a:pPr>
                      <a:r>
                        <a:rPr lang="en-US" sz="1400" dirty="0">
                          <a:effectLst/>
                        </a:rPr>
                        <a:t>Use cases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Intra BSS latency/ms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Jitter variance/ms</a:t>
                      </a:r>
                      <a:br>
                        <a:rPr lang="en-US" sz="1400">
                          <a:effectLst/>
                        </a:rPr>
                      </a:br>
                      <a:r>
                        <a:rPr lang="en-US" sz="1400">
                          <a:effectLst/>
                        </a:rPr>
                        <a:t>[4]</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Packet loss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Data rate/</a:t>
                      </a:r>
                    </a:p>
                    <a:p>
                      <a:pPr marL="0" marR="0" algn="just">
                        <a:spcBef>
                          <a:spcPts val="0"/>
                        </a:spcBef>
                        <a:spcAft>
                          <a:spcPts val="0"/>
                        </a:spcAft>
                      </a:pPr>
                      <a:r>
                        <a:rPr lang="en-US" sz="1400" dirty="0">
                          <a:effectLst/>
                        </a:rPr>
                        <a:t>Mbps</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773197194"/>
                  </a:ext>
                </a:extLst>
              </a:tr>
              <a:tr h="232112">
                <a:tc gridSpan="2">
                  <a:txBody>
                    <a:bodyPr/>
                    <a:lstStyle/>
                    <a:p>
                      <a:pPr marL="0" marR="0" algn="just">
                        <a:spcBef>
                          <a:spcPts val="0"/>
                        </a:spcBef>
                        <a:spcAft>
                          <a:spcPts val="0"/>
                        </a:spcAft>
                      </a:pPr>
                      <a:r>
                        <a:rPr lang="en-US" sz="1400" dirty="0">
                          <a:effectLst/>
                        </a:rPr>
                        <a:t>Real-time gaming [2]</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0.1 %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422613152"/>
                  </a:ext>
                </a:extLst>
              </a:tr>
              <a:tr h="1142618">
                <a:tc gridSpan="2">
                  <a:txBody>
                    <a:bodyPr/>
                    <a:lstStyle/>
                    <a:p>
                      <a:pPr marL="0" marR="0" algn="just">
                        <a:spcBef>
                          <a:spcPts val="0"/>
                        </a:spcBef>
                        <a:spcAft>
                          <a:spcPts val="0"/>
                        </a:spcAft>
                      </a:pPr>
                      <a:r>
                        <a:rPr lang="en-US" sz="1400" dirty="0">
                          <a:effectLst/>
                        </a:rPr>
                        <a:t>Cloud gaming [15]</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10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&lt;0.1 (Reverse link) &gt;5Mbps (Forward link)</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679615458"/>
                  </a:ext>
                </a:extLst>
              </a:tr>
              <a:tr h="334099">
                <a:tc gridSpan="2">
                  <a:txBody>
                    <a:bodyPr/>
                    <a:lstStyle/>
                    <a:p>
                      <a:pPr marL="0" marR="0" algn="just">
                        <a:spcBef>
                          <a:spcPts val="0"/>
                        </a:spcBef>
                        <a:spcAft>
                          <a:spcPts val="0"/>
                        </a:spcAft>
                      </a:pPr>
                      <a:r>
                        <a:rPr lang="en-US" sz="1400" dirty="0">
                          <a:effectLst/>
                        </a:rPr>
                        <a:t>Real-time video [3]</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3 ~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2.5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100 ~ 28,000</a:t>
                      </a:r>
                      <a:endParaRPr lang="en-US" sz="140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627999060"/>
                  </a:ext>
                </a:extLst>
              </a:tr>
              <a:tr h="334099">
                <a:tc rowSpan="4">
                  <a:txBody>
                    <a:bodyPr/>
                    <a:lstStyle/>
                    <a:p>
                      <a:pPr marL="0" marR="0" algn="just">
                        <a:spcBef>
                          <a:spcPts val="0"/>
                        </a:spcBef>
                        <a:spcAft>
                          <a:spcPts val="0"/>
                        </a:spcAft>
                      </a:pPr>
                      <a:r>
                        <a:rPr lang="en-US" sz="1400" dirty="0">
                          <a:effectLst/>
                        </a:rPr>
                        <a:t>Robotics and</a:t>
                      </a:r>
                    </a:p>
                    <a:p>
                      <a:pPr marL="0" marR="0" algn="just">
                        <a:spcBef>
                          <a:spcPts val="0"/>
                        </a:spcBef>
                        <a:spcAft>
                          <a:spcPts val="0"/>
                        </a:spcAft>
                      </a:pPr>
                      <a:r>
                        <a:rPr lang="en-US" sz="1400" dirty="0">
                          <a:effectLst/>
                        </a:rPr>
                        <a:t>industrial automation [1]</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Equipment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 10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931978346"/>
                  </a:ext>
                </a:extLst>
              </a:tr>
              <a:tr h="334099">
                <a:tc vMerge="1">
                  <a:txBody>
                    <a:bodyPr/>
                    <a:lstStyle/>
                    <a:p>
                      <a:endParaRPr lang="en-US"/>
                    </a:p>
                  </a:txBody>
                  <a:tcPr/>
                </a:tc>
                <a:tc>
                  <a:txBody>
                    <a:bodyPr/>
                    <a:lstStyle/>
                    <a:p>
                      <a:pPr marL="0" marR="0" algn="just">
                        <a:spcBef>
                          <a:spcPts val="0"/>
                        </a:spcBef>
                        <a:spcAft>
                          <a:spcPts val="0"/>
                        </a:spcAft>
                      </a:pPr>
                      <a:r>
                        <a:rPr lang="en-US" sz="1400">
                          <a:effectLst/>
                        </a:rPr>
                        <a:t>Human safety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 ~ 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4047788248"/>
                  </a:ext>
                </a:extLst>
              </a:tr>
              <a:tr h="334099">
                <a:tc vMerge="1">
                  <a:txBody>
                    <a:bodyPr/>
                    <a:lstStyle/>
                    <a:p>
                      <a:endParaRPr lang="en-US"/>
                    </a:p>
                  </a:txBody>
                  <a:tcPr/>
                </a:tc>
                <a:tc>
                  <a:txBody>
                    <a:bodyPr/>
                    <a:lstStyle/>
                    <a:p>
                      <a:pPr marL="0" marR="0" algn="just">
                        <a:spcBef>
                          <a:spcPts val="0"/>
                        </a:spcBef>
                        <a:spcAft>
                          <a:spcPts val="0"/>
                        </a:spcAft>
                      </a:pPr>
                      <a:r>
                        <a:rPr lang="en-US" sz="1400">
                          <a:effectLst/>
                        </a:rPr>
                        <a:t>Haptic technology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&lt;0.2~2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561712717"/>
                  </a:ext>
                </a:extLst>
              </a:tr>
              <a:tr h="616152">
                <a:tc vMerge="1">
                  <a:txBody>
                    <a:bodyPr/>
                    <a:lstStyle/>
                    <a:p>
                      <a:endParaRPr lang="en-US"/>
                    </a:p>
                  </a:txBody>
                  <a:tcPr/>
                </a:tc>
                <a:tc>
                  <a:txBody>
                    <a:bodyPr/>
                    <a:lstStyle/>
                    <a:p>
                      <a:pPr marL="0" marR="0" algn="just">
                        <a:spcBef>
                          <a:spcPts val="0"/>
                        </a:spcBef>
                        <a:spcAft>
                          <a:spcPts val="0"/>
                        </a:spcAft>
                      </a:pPr>
                      <a:r>
                        <a:rPr lang="en-US" sz="1400" dirty="0">
                          <a:effectLst/>
                        </a:rPr>
                        <a:t>Drone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p>
                    <a:p>
                      <a:pPr marL="0" marR="0" algn="just">
                        <a:spcBef>
                          <a:spcPts val="0"/>
                        </a:spcBef>
                        <a:spcAft>
                          <a:spcPts val="0"/>
                        </a:spcAft>
                      </a:pPr>
                      <a:r>
                        <a:rPr lang="en-US" sz="1400" dirty="0">
                          <a:effectLst/>
                        </a:rPr>
                        <a:t>&gt;100 with video</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924313492"/>
                  </a:ext>
                </a:extLst>
              </a:tr>
            </a:tbl>
          </a:graphicData>
        </a:graphic>
      </p:graphicFrame>
    </p:spTree>
    <p:extLst>
      <p:ext uri="{BB962C8B-B14F-4D97-AF65-F5344CB8AC3E}">
        <p14:creationId xmlns:p14="http://schemas.microsoft.com/office/powerpoint/2010/main" val="21209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C978-616E-435D-B223-2352C85EDFDC}"/>
              </a:ext>
            </a:extLst>
          </p:cNvPr>
          <p:cNvSpPr>
            <a:spLocks noGrp="1"/>
          </p:cNvSpPr>
          <p:nvPr>
            <p:ph type="title"/>
          </p:nvPr>
        </p:nvSpPr>
        <p:spPr/>
        <p:txBody>
          <a:bodyPr/>
          <a:lstStyle/>
          <a:p>
            <a:r>
              <a:rPr lang="en-US" dirty="0"/>
              <a:t>Use cases and requirements (5G ACIA White Paper)</a:t>
            </a:r>
          </a:p>
        </p:txBody>
      </p:sp>
      <p:sp>
        <p:nvSpPr>
          <p:cNvPr id="3" name="Date Placeholder 2">
            <a:extLst>
              <a:ext uri="{FF2B5EF4-FFF2-40B4-BE49-F238E27FC236}">
                <a16:creationId xmlns:a16="http://schemas.microsoft.com/office/drawing/2014/main" id="{CE28A360-E173-4BE5-BABC-4F7D1F63925A}"/>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AE5AB11A-01B6-49A7-92B7-4BF2819318B5}"/>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EBD58BA-0ED4-41D6-ADF7-EC2147965E7B}"/>
              </a:ext>
            </a:extLst>
          </p:cNvPr>
          <p:cNvSpPr>
            <a:spLocks noGrp="1"/>
          </p:cNvSpPr>
          <p:nvPr>
            <p:ph type="sldNum" idx="12"/>
          </p:nvPr>
        </p:nvSpPr>
        <p:spPr/>
        <p:txBody>
          <a:bodyPr/>
          <a:lstStyle/>
          <a:p>
            <a:r>
              <a:rPr lang="en-GB"/>
              <a:t>Slide </a:t>
            </a:r>
            <a:fld id="{06B781AF-4CCF-49B0-A572-DE54FBE5D942}" type="slidenum">
              <a:rPr lang="en-GB" smtClean="0"/>
              <a:pPr/>
              <a:t>6</a:t>
            </a:fld>
            <a:endParaRPr lang="en-GB"/>
          </a:p>
        </p:txBody>
      </p:sp>
      <p:pic>
        <p:nvPicPr>
          <p:cNvPr id="7" name="Picture 6">
            <a:extLst>
              <a:ext uri="{FF2B5EF4-FFF2-40B4-BE49-F238E27FC236}">
                <a16:creationId xmlns:a16="http://schemas.microsoft.com/office/drawing/2014/main" id="{F50D1983-A3CE-4D17-BE61-644A8DE61785}"/>
              </a:ext>
            </a:extLst>
          </p:cNvPr>
          <p:cNvPicPr>
            <a:picLocks noChangeAspect="1"/>
          </p:cNvPicPr>
          <p:nvPr/>
        </p:nvPicPr>
        <p:blipFill>
          <a:blip r:embed="rId2"/>
          <a:stretch>
            <a:fillRect/>
          </a:stretch>
        </p:blipFill>
        <p:spPr>
          <a:xfrm>
            <a:off x="2636643" y="1657271"/>
            <a:ext cx="7159566" cy="4099429"/>
          </a:xfrm>
          <a:prstGeom prst="rect">
            <a:avLst/>
          </a:prstGeom>
        </p:spPr>
      </p:pic>
      <p:sp>
        <p:nvSpPr>
          <p:cNvPr id="9" name="TextBox 8">
            <a:extLst>
              <a:ext uri="{FF2B5EF4-FFF2-40B4-BE49-F238E27FC236}">
                <a16:creationId xmlns:a16="http://schemas.microsoft.com/office/drawing/2014/main" id="{420A3555-81B5-4466-A498-29CE99E6D81A}"/>
              </a:ext>
            </a:extLst>
          </p:cNvPr>
          <p:cNvSpPr txBox="1"/>
          <p:nvPr/>
        </p:nvSpPr>
        <p:spPr>
          <a:xfrm>
            <a:off x="802216" y="5756700"/>
            <a:ext cx="10828420" cy="523220"/>
          </a:xfrm>
          <a:prstGeom prst="rect">
            <a:avLst/>
          </a:prstGeom>
          <a:noFill/>
        </p:spPr>
        <p:txBody>
          <a:bodyPr wrap="square">
            <a:spAutoFit/>
          </a:bodyPr>
          <a:lstStyle/>
          <a:p>
            <a:r>
              <a:rPr lang="en-US" sz="1400" dirty="0">
                <a:solidFill>
                  <a:schemeClr val="tx1"/>
                </a:solidFill>
              </a:rPr>
              <a:t>Ref: </a:t>
            </a:r>
            <a:r>
              <a:rPr lang="en-US" sz="1400" dirty="0">
                <a:solidFill>
                  <a:srgbClr val="CCCCFF"/>
                </a:solidFill>
                <a:hlinkClick r:id="rId3">
                  <a:extLst>
                    <a:ext uri="{A12FA001-AC4F-418D-AE19-62706E023703}">
                      <ahyp:hlinkClr xmlns:ahyp="http://schemas.microsoft.com/office/drawing/2018/hyperlinkcolor" val="tx"/>
                    </a:ext>
                  </a:extLst>
                </a:hlinkClick>
              </a:rPr>
              <a:t>https://5g-acia.org/wp-content/uploads/5G-ACIA_WP_5G-for-Connected-Industries-and-Automation-Second-Edition_SinglePages.</a:t>
            </a:r>
            <a:r>
              <a:rPr lang="en-US" sz="1400" dirty="0">
                <a:solidFill>
                  <a:schemeClr val="accent2"/>
                </a:solidFill>
                <a:hlinkClick r:id="rId3">
                  <a:extLst>
                    <a:ext uri="{A12FA001-AC4F-418D-AE19-62706E023703}">
                      <ahyp:hlinkClr xmlns:ahyp="http://schemas.microsoft.com/office/drawing/2018/hyperlinkcolor" val="tx"/>
                    </a:ext>
                  </a:extLst>
                </a:hlinkClick>
              </a:rPr>
              <a:t>pdf</a:t>
            </a:r>
            <a:endParaRPr lang="en-US" sz="1400" dirty="0">
              <a:solidFill>
                <a:schemeClr val="accent2"/>
              </a:solidFill>
            </a:endParaRPr>
          </a:p>
          <a:p>
            <a:endParaRPr lang="en-US" sz="1400" dirty="0">
              <a:solidFill>
                <a:schemeClr val="tx1"/>
              </a:solidFill>
            </a:endParaRPr>
          </a:p>
        </p:txBody>
      </p:sp>
    </p:spTree>
    <p:extLst>
      <p:ext uri="{BB962C8B-B14F-4D97-AF65-F5344CB8AC3E}">
        <p14:creationId xmlns:p14="http://schemas.microsoft.com/office/powerpoint/2010/main" val="286483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A9CD-012A-4963-98B6-1B7034FEC9D2}"/>
              </a:ext>
            </a:extLst>
          </p:cNvPr>
          <p:cNvSpPr>
            <a:spLocks noGrp="1"/>
          </p:cNvSpPr>
          <p:nvPr>
            <p:ph type="title"/>
          </p:nvPr>
        </p:nvSpPr>
        <p:spPr/>
        <p:txBody>
          <a:bodyPr/>
          <a:lstStyle/>
          <a:p>
            <a:r>
              <a:rPr lang="en-US" dirty="0"/>
              <a:t>Leading Use Cases and Requirements (Avnu Alliance WTSN Working Group)</a:t>
            </a:r>
          </a:p>
        </p:txBody>
      </p:sp>
      <p:sp>
        <p:nvSpPr>
          <p:cNvPr id="3" name="Date Placeholder 2">
            <a:extLst>
              <a:ext uri="{FF2B5EF4-FFF2-40B4-BE49-F238E27FC236}">
                <a16:creationId xmlns:a16="http://schemas.microsoft.com/office/drawing/2014/main" id="{2C3777F7-8EBC-49F9-8CEB-F25DD9CB4B7F}"/>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F8689B33-4EBA-4246-9217-056640FA8F1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B191103-2711-4A97-A6C1-0804DBB0321B}"/>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aphicFrame>
        <p:nvGraphicFramePr>
          <p:cNvPr id="8" name="Table 4">
            <a:extLst>
              <a:ext uri="{FF2B5EF4-FFF2-40B4-BE49-F238E27FC236}">
                <a16:creationId xmlns:a16="http://schemas.microsoft.com/office/drawing/2014/main" id="{FB6C91EA-175E-47EF-8E0A-D51123D78A88}"/>
              </a:ext>
            </a:extLst>
          </p:cNvPr>
          <p:cNvGraphicFramePr>
            <a:graphicFrameLocks/>
          </p:cNvGraphicFramePr>
          <p:nvPr>
            <p:extLst>
              <p:ext uri="{D42A27DB-BD31-4B8C-83A1-F6EECF244321}">
                <p14:modId xmlns:p14="http://schemas.microsoft.com/office/powerpoint/2010/main" val="2352799818"/>
              </p:ext>
            </p:extLst>
          </p:nvPr>
        </p:nvGraphicFramePr>
        <p:xfrm>
          <a:off x="1804737" y="1830390"/>
          <a:ext cx="8229600" cy="3795142"/>
        </p:xfrm>
        <a:graphic>
          <a:graphicData uri="http://schemas.openxmlformats.org/drawingml/2006/table">
            <a:tbl>
              <a:tblPr firstRow="1" bandRow="1"/>
              <a:tblGrid>
                <a:gridCol w="1647173">
                  <a:extLst>
                    <a:ext uri="{9D8B030D-6E8A-4147-A177-3AD203B41FA5}">
                      <a16:colId xmlns:a16="http://schemas.microsoft.com/office/drawing/2014/main" val="1823598337"/>
                    </a:ext>
                  </a:extLst>
                </a:gridCol>
                <a:gridCol w="1644667">
                  <a:extLst>
                    <a:ext uri="{9D8B030D-6E8A-4147-A177-3AD203B41FA5}">
                      <a16:colId xmlns:a16="http://schemas.microsoft.com/office/drawing/2014/main" val="1965667088"/>
                    </a:ext>
                  </a:extLst>
                </a:gridCol>
                <a:gridCol w="1645920">
                  <a:extLst>
                    <a:ext uri="{9D8B030D-6E8A-4147-A177-3AD203B41FA5}">
                      <a16:colId xmlns:a16="http://schemas.microsoft.com/office/drawing/2014/main" val="377419793"/>
                    </a:ext>
                  </a:extLst>
                </a:gridCol>
                <a:gridCol w="1645920">
                  <a:extLst>
                    <a:ext uri="{9D8B030D-6E8A-4147-A177-3AD203B41FA5}">
                      <a16:colId xmlns:a16="http://schemas.microsoft.com/office/drawing/2014/main" val="398370162"/>
                    </a:ext>
                  </a:extLst>
                </a:gridCol>
                <a:gridCol w="1645920">
                  <a:extLst>
                    <a:ext uri="{9D8B030D-6E8A-4147-A177-3AD203B41FA5}">
                      <a16:colId xmlns:a16="http://schemas.microsoft.com/office/drawing/2014/main" val="2777910710"/>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Mobile Robots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Live Events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Closed loop Control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AR/VR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005777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Typical area of service</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a:t>Small/medium/large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a:t>Small/medium/large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Small/Medium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5376261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End stations per area of service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100-500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&lt;5 devices/group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74693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Traffic Profile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Cyclic and Event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Continuous stream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Cyclic and Isochronous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Cyclic (UL), video (DL)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14724364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Time Synchronization Accuracy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 µsec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 or better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 or better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1340835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Bounded Latency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 – 1msec (cyclic)</a:t>
                      </a:r>
                    </a:p>
                    <a:p>
                      <a:pPr marL="0" algn="l" defTabSz="457200" rtl="0" eaLnBrk="1" latinLnBrk="0" hangingPunct="1"/>
                      <a:r>
                        <a:rPr lang="en-US" sz="1200" kern="1200">
                          <a:solidFill>
                            <a:schemeClr val="dk1"/>
                          </a:solidFill>
                          <a:latin typeface="+mn-lt"/>
                          <a:ea typeface="+mn-ea"/>
                          <a:cs typeface="+mn-cs"/>
                        </a:rPr>
                        <a:t>100 – 10 msec (events)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1msec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 – 1 </a:t>
                      </a:r>
                      <a:r>
                        <a:rPr lang="en-US" sz="1200" kern="1200" err="1">
                          <a:solidFill>
                            <a:schemeClr val="dk1"/>
                          </a:solidFill>
                          <a:latin typeface="+mn-lt"/>
                          <a:ea typeface="+mn-ea"/>
                          <a:cs typeface="+mn-cs"/>
                        </a:rPr>
                        <a:t>ms</a:t>
                      </a:r>
                      <a:r>
                        <a:rPr lang="en-US" sz="1200" kern="1200">
                          <a:solidFill>
                            <a:schemeClr val="dk1"/>
                          </a:solidFill>
                          <a:latin typeface="+mn-lt"/>
                          <a:ea typeface="+mn-ea"/>
                          <a:cs typeface="+mn-cs"/>
                        </a:rPr>
                        <a:t> (Cyclic)</a:t>
                      </a:r>
                    </a:p>
                    <a:p>
                      <a:pPr marL="0" algn="l" defTabSz="457200" rtl="0" eaLnBrk="1" latinLnBrk="0" hangingPunct="1"/>
                      <a:r>
                        <a:rPr lang="en-US" sz="1200" kern="1200">
                          <a:solidFill>
                            <a:schemeClr val="dk1"/>
                          </a:solidFill>
                          <a:latin typeface="+mn-lt"/>
                          <a:ea typeface="+mn-ea"/>
                          <a:cs typeface="+mn-cs"/>
                        </a:rPr>
                        <a:t>10 – 100 </a:t>
                      </a:r>
                      <a:r>
                        <a:rPr lang="en-US" sz="1200" kern="1200" err="1">
                          <a:solidFill>
                            <a:schemeClr val="dk1"/>
                          </a:solidFill>
                          <a:latin typeface="+mn-lt"/>
                          <a:ea typeface="+mn-ea"/>
                          <a:cs typeface="+mn-cs"/>
                        </a:rPr>
                        <a:t>ms</a:t>
                      </a:r>
                      <a:r>
                        <a:rPr lang="en-US" sz="1200" kern="1200">
                          <a:solidFill>
                            <a:schemeClr val="dk1"/>
                          </a:solidFill>
                          <a:latin typeface="+mn-lt"/>
                          <a:ea typeface="+mn-ea"/>
                          <a:cs typeface="+mn-cs"/>
                        </a:rPr>
                        <a:t> (Events)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3 to 10 msec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50764782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Reliability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2479349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Security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Authentication, integrity and resilience to DOS/Interference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Authentication, privacy, resilience to DOS/Interference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Auth., integrity and resilience to DOS and time/QoS attacks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Auth., integrity and resilience to DOS.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83305124"/>
                  </a:ext>
                </a:extLst>
              </a:tr>
            </a:tbl>
          </a:graphicData>
        </a:graphic>
      </p:graphicFrame>
      <p:sp>
        <p:nvSpPr>
          <p:cNvPr id="9" name="TextBox 8">
            <a:extLst>
              <a:ext uri="{FF2B5EF4-FFF2-40B4-BE49-F238E27FC236}">
                <a16:creationId xmlns:a16="http://schemas.microsoft.com/office/drawing/2014/main" id="{9122F65B-D129-4B5F-82EE-25A83F065CC9}"/>
              </a:ext>
            </a:extLst>
          </p:cNvPr>
          <p:cNvSpPr txBox="1"/>
          <p:nvPr/>
        </p:nvSpPr>
        <p:spPr>
          <a:xfrm>
            <a:off x="1267325" y="5710534"/>
            <a:ext cx="5719011" cy="646331"/>
          </a:xfrm>
          <a:prstGeom prst="rect">
            <a:avLst/>
          </a:prstGeom>
          <a:noFill/>
        </p:spPr>
        <p:txBody>
          <a:bodyPr wrap="square" rtlCol="0">
            <a:spAutoFit/>
          </a:bodyPr>
          <a:lstStyle/>
          <a:p>
            <a:r>
              <a:rPr lang="en-US" sz="1800" dirty="0">
                <a:solidFill>
                  <a:schemeClr val="tx1"/>
                </a:solidFill>
              </a:rPr>
              <a:t>Ref: </a:t>
            </a:r>
            <a:r>
              <a:rPr lang="en-US" sz="1800" dirty="0">
                <a:solidFill>
                  <a:schemeClr val="tx1"/>
                </a:solidFill>
                <a:hlinkClick r:id="rId2"/>
              </a:rPr>
              <a:t>https://avnu.org/wirelessTSN/</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327835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669B-688D-4366-BF53-A43B5142D85F}"/>
              </a:ext>
            </a:extLst>
          </p:cNvPr>
          <p:cNvSpPr>
            <a:spLocks noGrp="1"/>
          </p:cNvSpPr>
          <p:nvPr>
            <p:ph type="title"/>
          </p:nvPr>
        </p:nvSpPr>
        <p:spPr/>
        <p:txBody>
          <a:bodyPr/>
          <a:lstStyle/>
          <a:p>
            <a:r>
              <a:rPr lang="en-US" dirty="0"/>
              <a:t>Requirement considerations</a:t>
            </a:r>
          </a:p>
        </p:txBody>
      </p:sp>
      <p:sp>
        <p:nvSpPr>
          <p:cNvPr id="3" name="Content Placeholder 2">
            <a:extLst>
              <a:ext uri="{FF2B5EF4-FFF2-40B4-BE49-F238E27FC236}">
                <a16:creationId xmlns:a16="http://schemas.microsoft.com/office/drawing/2014/main" id="{750E639C-76F7-45C1-ADE6-801683AC7AE6}"/>
              </a:ext>
            </a:extLst>
          </p:cNvPr>
          <p:cNvSpPr>
            <a:spLocks noGrp="1"/>
          </p:cNvSpPr>
          <p:nvPr>
            <p:ph idx="1"/>
          </p:nvPr>
        </p:nvSpPr>
        <p:spPr>
          <a:xfrm>
            <a:off x="914401" y="1830390"/>
            <a:ext cx="10361084" cy="4494213"/>
          </a:xfrm>
        </p:spPr>
        <p:txBody>
          <a:bodyPr/>
          <a:lstStyle/>
          <a:p>
            <a:pPr>
              <a:buFont typeface="Arial" panose="020B0604020202020204" pitchFamily="34" charset="0"/>
              <a:buChar char="•"/>
            </a:pPr>
            <a:r>
              <a:rPr lang="en-US" dirty="0"/>
              <a:t>Wide range of latency/reliability KPIs</a:t>
            </a:r>
          </a:p>
          <a:p>
            <a:pPr lvl="1">
              <a:buFont typeface="Arial" panose="020B0604020202020204" pitchFamily="34" charset="0"/>
              <a:buChar char="•"/>
            </a:pPr>
            <a:r>
              <a:rPr lang="en-US" dirty="0"/>
              <a:t>Many use cases in the 1 to 50 msec latency range</a:t>
            </a:r>
          </a:p>
          <a:p>
            <a:pPr lvl="1">
              <a:buFont typeface="Arial" panose="020B0604020202020204" pitchFamily="34" charset="0"/>
              <a:buChar char="•"/>
            </a:pPr>
            <a:r>
              <a:rPr lang="en-US" dirty="0"/>
              <a:t>Some use cases (e.g., motion control) need even lower latency 10’s to 100’s microsecs</a:t>
            </a:r>
          </a:p>
          <a:p>
            <a:pPr>
              <a:buFont typeface="Arial" panose="020B0604020202020204" pitchFamily="34" charset="0"/>
              <a:buChar char="•"/>
            </a:pPr>
            <a:r>
              <a:rPr lang="en-US" dirty="0"/>
              <a:t>Most (industrial) applications that need “deterministic” service have predictable behavior</a:t>
            </a:r>
          </a:p>
          <a:p>
            <a:pPr lvl="1">
              <a:buFont typeface="Arial" panose="020B0604020202020204" pitchFamily="34" charset="0"/>
              <a:buChar char="•"/>
            </a:pPr>
            <a:r>
              <a:rPr lang="en-US" dirty="0"/>
              <a:t>Devices need service at periodic intervals for a fixed amount of data (known a priori)</a:t>
            </a:r>
          </a:p>
          <a:p>
            <a:pPr lvl="1">
              <a:buFont typeface="Arial" panose="020B0604020202020204" pitchFamily="34" charset="0"/>
              <a:buChar char="•"/>
            </a:pPr>
            <a:r>
              <a:rPr lang="en-US" dirty="0"/>
              <a:t>Time-critical data needs to be delivered within a deadline</a:t>
            </a:r>
          </a:p>
          <a:p>
            <a:pPr>
              <a:buFont typeface="Arial" panose="020B0604020202020204" pitchFamily="34" charset="0"/>
              <a:buChar char="•"/>
            </a:pPr>
            <a:r>
              <a:rPr lang="en-US" dirty="0"/>
              <a:t>Practical scenarios are managed/controlled enterprise/industrial environments</a:t>
            </a:r>
          </a:p>
          <a:p>
            <a:pPr lvl="1">
              <a:buFont typeface="Arial" panose="020B0604020202020204" pitchFamily="34" charset="0"/>
              <a:buChar char="•"/>
            </a:pPr>
            <a:r>
              <a:rPr lang="en-US" dirty="0"/>
              <a:t>Networks are carefully planned and managed, including coverage tools, frequency planning, admission control policies, etc.</a:t>
            </a:r>
          </a:p>
        </p:txBody>
      </p:sp>
      <p:sp>
        <p:nvSpPr>
          <p:cNvPr id="4" name="Slide Number Placeholder 3">
            <a:extLst>
              <a:ext uri="{FF2B5EF4-FFF2-40B4-BE49-F238E27FC236}">
                <a16:creationId xmlns:a16="http://schemas.microsoft.com/office/drawing/2014/main" id="{4AF54E6C-447A-4089-B69E-850DDB35F42E}"/>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573FC8DD-28B8-41F2-A7A5-683A4E278336}"/>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E460FBC2-5656-453A-A4B4-97B7876C7C97}"/>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223630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11053-2F9E-4375-B771-C69D36B3B3E0}"/>
              </a:ext>
            </a:extLst>
          </p:cNvPr>
          <p:cNvSpPr>
            <a:spLocks noGrp="1"/>
          </p:cNvSpPr>
          <p:nvPr>
            <p:ph type="title"/>
          </p:nvPr>
        </p:nvSpPr>
        <p:spPr/>
        <p:txBody>
          <a:bodyPr/>
          <a:lstStyle/>
          <a:p>
            <a:r>
              <a:rPr lang="en-US" dirty="0"/>
              <a:t>Deterministic Wi-Fi</a:t>
            </a:r>
            <a:br>
              <a:rPr lang="en-US" dirty="0"/>
            </a:br>
            <a:endParaRPr lang="en-US" dirty="0"/>
          </a:p>
        </p:txBody>
      </p:sp>
      <p:pic>
        <p:nvPicPr>
          <p:cNvPr id="6" name="Picture 5">
            <a:extLst>
              <a:ext uri="{FF2B5EF4-FFF2-40B4-BE49-F238E27FC236}">
                <a16:creationId xmlns:a16="http://schemas.microsoft.com/office/drawing/2014/main" id="{12B89D93-18E0-4C14-881E-6EE9BFDE5EE9}"/>
              </a:ext>
            </a:extLst>
          </p:cNvPr>
          <p:cNvPicPr>
            <a:picLocks noChangeAspect="1"/>
          </p:cNvPicPr>
          <p:nvPr/>
        </p:nvPicPr>
        <p:blipFill>
          <a:blip r:embed="rId2"/>
          <a:stretch>
            <a:fillRect/>
          </a:stretch>
        </p:blipFill>
        <p:spPr>
          <a:xfrm>
            <a:off x="381000" y="1979831"/>
            <a:ext cx="4642968" cy="4022524"/>
          </a:xfrm>
          <a:prstGeom prst="rect">
            <a:avLst/>
          </a:prstGeom>
        </p:spPr>
      </p:pic>
      <p:sp>
        <p:nvSpPr>
          <p:cNvPr id="2" name="Rectangle 1">
            <a:extLst>
              <a:ext uri="{FF2B5EF4-FFF2-40B4-BE49-F238E27FC236}">
                <a16:creationId xmlns:a16="http://schemas.microsoft.com/office/drawing/2014/main" id="{F8859FC9-C19A-4BA4-9243-51C87B6613A8}"/>
              </a:ext>
            </a:extLst>
          </p:cNvPr>
          <p:cNvSpPr/>
          <p:nvPr/>
        </p:nvSpPr>
        <p:spPr>
          <a:xfrm>
            <a:off x="5315234" y="3817125"/>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Wireless TSN</a:t>
            </a:r>
          </a:p>
          <a:p>
            <a:pPr algn="ctr">
              <a:spcBef>
                <a:spcPts val="600"/>
              </a:spcBef>
            </a:pPr>
            <a:r>
              <a:rPr lang="en-US" sz="1400" dirty="0"/>
              <a:t>Time synch (.1AS)</a:t>
            </a:r>
          </a:p>
          <a:p>
            <a:pPr algn="ctr">
              <a:spcBef>
                <a:spcPts val="600"/>
              </a:spcBef>
            </a:pPr>
            <a:r>
              <a:rPr lang="en-US" sz="1400" dirty="0"/>
              <a:t>Time-aware scheduling (.1Qbv)</a:t>
            </a:r>
          </a:p>
          <a:p>
            <a:pPr algn="ctr">
              <a:spcBef>
                <a:spcPts val="600"/>
              </a:spcBef>
            </a:pPr>
            <a:r>
              <a:rPr lang="en-US" sz="1400" dirty="0"/>
              <a:t>Redundancy (.1CB)</a:t>
            </a:r>
          </a:p>
        </p:txBody>
      </p:sp>
      <p:sp>
        <p:nvSpPr>
          <p:cNvPr id="9" name="Rectangle 8">
            <a:extLst>
              <a:ext uri="{FF2B5EF4-FFF2-40B4-BE49-F238E27FC236}">
                <a16:creationId xmlns:a16="http://schemas.microsoft.com/office/drawing/2014/main" id="{E98F5D42-DF6C-4CDF-BE63-9FA58FC76DF6}"/>
              </a:ext>
            </a:extLst>
          </p:cNvPr>
          <p:cNvSpPr/>
          <p:nvPr/>
        </p:nvSpPr>
        <p:spPr>
          <a:xfrm>
            <a:off x="8442846" y="3817125"/>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Network</a:t>
            </a:r>
          </a:p>
          <a:p>
            <a:pPr algn="ctr">
              <a:spcBef>
                <a:spcPts val="600"/>
              </a:spcBef>
            </a:pPr>
            <a:r>
              <a:rPr lang="en-US" sz="1400" dirty="0"/>
              <a:t>E2E wireless-wired integration</a:t>
            </a:r>
            <a:br>
              <a:rPr lang="en-US" sz="1400" dirty="0"/>
            </a:br>
            <a:r>
              <a:rPr lang="en-US" sz="1400" dirty="0"/>
              <a:t>Management &amp; scheduling</a:t>
            </a:r>
          </a:p>
        </p:txBody>
      </p:sp>
      <p:sp>
        <p:nvSpPr>
          <p:cNvPr id="10" name="Rectangle 9">
            <a:extLst>
              <a:ext uri="{FF2B5EF4-FFF2-40B4-BE49-F238E27FC236}">
                <a16:creationId xmlns:a16="http://schemas.microsoft.com/office/drawing/2014/main" id="{4BE04862-A6E8-47C0-BFE0-144564BD36D6}"/>
              </a:ext>
            </a:extLst>
          </p:cNvPr>
          <p:cNvSpPr/>
          <p:nvPr/>
        </p:nvSpPr>
        <p:spPr>
          <a:xfrm>
            <a:off x="5315234" y="1808603"/>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Enablers</a:t>
            </a:r>
          </a:p>
          <a:p>
            <a:pPr algn="ctr">
              <a:spcBef>
                <a:spcPts val="600"/>
              </a:spcBef>
            </a:pPr>
            <a:r>
              <a:rPr lang="en-US" sz="1400" dirty="0"/>
              <a:t>6 GHz</a:t>
            </a:r>
            <a:br>
              <a:rPr lang="en-US" sz="1400" dirty="0"/>
            </a:br>
            <a:r>
              <a:rPr lang="en-US" sz="1400" dirty="0"/>
              <a:t>Multi-radio clients/ APs</a:t>
            </a:r>
          </a:p>
        </p:txBody>
      </p:sp>
      <p:sp>
        <p:nvSpPr>
          <p:cNvPr id="11" name="Rectangle 10">
            <a:extLst>
              <a:ext uri="{FF2B5EF4-FFF2-40B4-BE49-F238E27FC236}">
                <a16:creationId xmlns:a16="http://schemas.microsoft.com/office/drawing/2014/main" id="{5B48249C-2668-42CD-885D-D556A55ED290}"/>
              </a:ext>
            </a:extLst>
          </p:cNvPr>
          <p:cNvSpPr/>
          <p:nvPr/>
        </p:nvSpPr>
        <p:spPr>
          <a:xfrm>
            <a:off x="8442846" y="1808603"/>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Core Capabilities</a:t>
            </a:r>
          </a:p>
          <a:p>
            <a:pPr algn="ctr">
              <a:spcBef>
                <a:spcPts val="600"/>
              </a:spcBef>
            </a:pPr>
            <a:r>
              <a:rPr lang="en-US" sz="1600" dirty="0"/>
              <a:t>QoS management</a:t>
            </a:r>
          </a:p>
          <a:p>
            <a:pPr algn="ctr">
              <a:spcBef>
                <a:spcPts val="600"/>
              </a:spcBef>
            </a:pPr>
            <a:r>
              <a:rPr lang="en-US" sz="1400" dirty="0"/>
              <a:t>802.11ax: OFDMA, Triggered access</a:t>
            </a:r>
          </a:p>
          <a:p>
            <a:pPr algn="ctr">
              <a:spcBef>
                <a:spcPts val="600"/>
              </a:spcBef>
            </a:pPr>
            <a:r>
              <a:rPr lang="en-US" sz="1400" dirty="0"/>
              <a:t>802.11be MLO,320 MHz, Restricted TWT</a:t>
            </a:r>
          </a:p>
        </p:txBody>
      </p:sp>
      <p:sp>
        <p:nvSpPr>
          <p:cNvPr id="12" name="Diamond 11">
            <a:extLst>
              <a:ext uri="{FF2B5EF4-FFF2-40B4-BE49-F238E27FC236}">
                <a16:creationId xmlns:a16="http://schemas.microsoft.com/office/drawing/2014/main" id="{7CCB90BF-9CE7-4C93-9499-4D62A1EDA981}"/>
              </a:ext>
            </a:extLst>
          </p:cNvPr>
          <p:cNvSpPr/>
          <p:nvPr/>
        </p:nvSpPr>
        <p:spPr>
          <a:xfrm>
            <a:off x="7523897" y="2901885"/>
            <a:ext cx="1705970" cy="1705970"/>
          </a:xfrm>
          <a:prstGeom prst="diamond">
            <a:avLst/>
          </a:prstGeom>
          <a:gradFill>
            <a:gsLst>
              <a:gs pos="0">
                <a:srgbClr val="00285A"/>
              </a:gs>
              <a:gs pos="100000">
                <a:srgbClr val="004A8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ctr"/>
          <a:lstStyle/>
          <a:p>
            <a:pPr algn="ctr"/>
            <a:r>
              <a:rPr lang="en-US" sz="1400" dirty="0">
                <a:solidFill>
                  <a:schemeClr val="accent3"/>
                </a:solidFill>
              </a:rPr>
              <a:t>Deterministic </a:t>
            </a:r>
            <a:br>
              <a:rPr lang="en-US" sz="1400" dirty="0">
                <a:solidFill>
                  <a:schemeClr val="accent3"/>
                </a:solidFill>
              </a:rPr>
            </a:br>
            <a:r>
              <a:rPr lang="en-US" sz="1400" dirty="0">
                <a:solidFill>
                  <a:schemeClr val="accent3"/>
                </a:solidFill>
              </a:rPr>
              <a:t>Wi-Fi Enabling </a:t>
            </a:r>
            <a:br>
              <a:rPr lang="en-US" sz="1400" dirty="0">
                <a:solidFill>
                  <a:schemeClr val="accent3"/>
                </a:solidFill>
              </a:rPr>
            </a:br>
            <a:r>
              <a:rPr lang="en-US" sz="1400" dirty="0">
                <a:solidFill>
                  <a:schemeClr val="accent3"/>
                </a:solidFill>
              </a:rPr>
              <a:t>Tools</a:t>
            </a:r>
          </a:p>
        </p:txBody>
      </p:sp>
      <p:sp>
        <p:nvSpPr>
          <p:cNvPr id="4" name="Date Placeholder 3">
            <a:extLst>
              <a:ext uri="{FF2B5EF4-FFF2-40B4-BE49-F238E27FC236}">
                <a16:creationId xmlns:a16="http://schemas.microsoft.com/office/drawing/2014/main" id="{91AB6FEE-8F53-45E0-8453-36CACE5FA877}"/>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61800FD-9EF0-461E-8214-5DF0789A1249}"/>
              </a:ext>
            </a:extLst>
          </p:cNvPr>
          <p:cNvSpPr>
            <a:spLocks noGrp="1"/>
          </p:cNvSpPr>
          <p:nvPr>
            <p:ph type="ftr" idx="11"/>
          </p:nvPr>
        </p:nvSpPr>
        <p:spPr/>
        <p:txBody>
          <a:bodyPr/>
          <a:lstStyle/>
          <a:p>
            <a:r>
              <a:rPr lang="en-GB"/>
              <a:t>Dave Cavalcanti, Intel Corporation</a:t>
            </a:r>
          </a:p>
        </p:txBody>
      </p:sp>
      <p:sp>
        <p:nvSpPr>
          <p:cNvPr id="7" name="Slide Number Placeholder 6">
            <a:extLst>
              <a:ext uri="{FF2B5EF4-FFF2-40B4-BE49-F238E27FC236}">
                <a16:creationId xmlns:a16="http://schemas.microsoft.com/office/drawing/2014/main" id="{96E75D8B-C82E-4084-B687-2F6767A2AA7E}"/>
              </a:ext>
            </a:extLst>
          </p:cNvPr>
          <p:cNvSpPr>
            <a:spLocks noGrp="1"/>
          </p:cNvSpPr>
          <p:nvPr>
            <p:ph type="sldNum" idx="12"/>
          </p:nvPr>
        </p:nvSpPr>
        <p:spPr/>
        <p:txBody>
          <a:bodyPr/>
          <a:lstStyle/>
          <a:p>
            <a:r>
              <a:rPr lang="en-GB"/>
              <a:t>Slide </a:t>
            </a:r>
            <a:fld id="{06B781AF-4CCF-49B0-A572-DE54FBE5D942}" type="slidenum">
              <a:rPr lang="en-GB" smtClean="0"/>
              <a:pPr/>
              <a:t>9</a:t>
            </a:fld>
            <a:endParaRPr lang="en-GB"/>
          </a:p>
        </p:txBody>
      </p:sp>
    </p:spTree>
    <p:extLst>
      <p:ext uri="{BB962C8B-B14F-4D97-AF65-F5344CB8AC3E}">
        <p14:creationId xmlns:p14="http://schemas.microsoft.com/office/powerpoint/2010/main" val="321260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31677</TotalTime>
  <Words>2213</Words>
  <Application>Microsoft Office PowerPoint</Application>
  <PresentationFormat>Widescreen</PresentationFormat>
  <Paragraphs>446</Paragraphs>
  <Slides>24</Slides>
  <Notes>5</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Cambria Math</vt:lpstr>
      <vt:lpstr>Georgia</vt:lpstr>
      <vt:lpstr>Intel Clear</vt:lpstr>
      <vt:lpstr>Intel Clear Light</vt:lpstr>
      <vt:lpstr>IntelOne Display Medium</vt:lpstr>
      <vt:lpstr>Times New Roman</vt:lpstr>
      <vt:lpstr>Wingdings</vt:lpstr>
      <vt:lpstr>Office Theme</vt:lpstr>
      <vt:lpstr>Document</vt:lpstr>
      <vt:lpstr>Wi-Fi and TSN enabling deterministic wireless for time-sensitive applications</vt:lpstr>
      <vt:lpstr>Introduction</vt:lpstr>
      <vt:lpstr>Application Classes</vt:lpstr>
      <vt:lpstr>Time synchronization and timeliness requirements for Isochronous applications</vt:lpstr>
      <vt:lpstr>Use cases and requirements (802.11 RTA TIG Report)</vt:lpstr>
      <vt:lpstr>Use cases and requirements (5G ACIA White Paper)</vt:lpstr>
      <vt:lpstr>Leading Use Cases and Requirements (Avnu Alliance WTSN Working Group)</vt:lpstr>
      <vt:lpstr>Requirement considerations</vt:lpstr>
      <vt:lpstr>Deterministic Wi-Fi </vt:lpstr>
      <vt:lpstr>Unlicensed 6 GHz Worldwide Regulatory Status</vt:lpstr>
      <vt:lpstr>802.11ax in 6 GHz</vt:lpstr>
      <vt:lpstr>A simple 802.11 latency analysis</vt:lpstr>
      <vt:lpstr>Latency and predictability enhanced with 802.11ax scheduled access</vt:lpstr>
      <vt:lpstr>TSN “toolbox” and 802.11 (Wi-Fi) support</vt:lpstr>
      <vt:lpstr>Time Synchronization (802.1AS) &amp; Time-Aware Shaping (802.1Qbv) over 802.11</vt:lpstr>
      <vt:lpstr>802.1Qbv Scheduling over 802.11ax</vt:lpstr>
      <vt:lpstr>Network Configuration &amp; Management</vt:lpstr>
      <vt:lpstr>Future 802.11be enhancements for low latency &amp; TSN</vt:lpstr>
      <vt:lpstr>Wi-Fi and TSN Evolution</vt:lpstr>
      <vt:lpstr>PowerPoint Presentation</vt:lpstr>
      <vt:lpstr>Wi-Fi in Industrial IOT</vt:lpstr>
      <vt:lpstr>Fine manipulation over Wi-Fi</vt:lpstr>
      <vt:lpstr>Ecosystem activities in WBA and Avnu Alliance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Enhancements for QoS and low latency in 802.11be R1</dc:title>
  <dc:creator>Cavalcanti, Dave</dc:creator>
  <cp:lastModifiedBy>Cavalcanti, Dave</cp:lastModifiedBy>
  <cp:revision>13</cp:revision>
  <dcterms:created xsi:type="dcterms:W3CDTF">2020-10-20T19:57:38Z</dcterms:created>
  <dcterms:modified xsi:type="dcterms:W3CDTF">2022-01-20T01:31:59Z</dcterms:modified>
</cp:coreProperties>
</file>