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32" r:id="rId6"/>
    <p:sldId id="387" r:id="rId7"/>
    <p:sldId id="388" r:id="rId8"/>
    <p:sldId id="389" r:id="rId9"/>
    <p:sldId id="390" r:id="rId10"/>
    <p:sldId id="391" r:id="rId11"/>
    <p:sldId id="392" r:id="rId12"/>
    <p:sldId id="394" r:id="rId13"/>
    <p:sldId id="1251" r:id="rId14"/>
    <p:sldId id="1250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lf De Vegt" userId="f9ae16a4-dbc1-4c96-9d99-15ce96bfddf8" providerId="ADAL" clId="{5470340A-6B0F-4099-B93D-045E62BF94C8}"/>
    <pc:docChg chg="modSld">
      <pc:chgData name="Rolf De Vegt" userId="f9ae16a4-dbc1-4c96-9d99-15ce96bfddf8" providerId="ADAL" clId="{5470340A-6B0F-4099-B93D-045E62BF94C8}" dt="2022-01-14T22:53:07.541" v="63" actId="20577"/>
      <pc:docMkLst>
        <pc:docMk/>
      </pc:docMkLst>
      <pc:sldChg chg="modSp mod">
        <pc:chgData name="Rolf De Vegt" userId="f9ae16a4-dbc1-4c96-9d99-15ce96bfddf8" providerId="ADAL" clId="{5470340A-6B0F-4099-B93D-045E62BF94C8}" dt="2022-01-14T22:50:56.451" v="32" actId="20577"/>
        <pc:sldMkLst>
          <pc:docMk/>
          <pc:sldMk cId="317078649" sldId="389"/>
        </pc:sldMkLst>
        <pc:spChg chg="mod">
          <ac:chgData name="Rolf De Vegt" userId="f9ae16a4-dbc1-4c96-9d99-15ce96bfddf8" providerId="ADAL" clId="{5470340A-6B0F-4099-B93D-045E62BF94C8}" dt="2022-01-14T22:50:56.451" v="32" actId="20577"/>
          <ac:spMkLst>
            <pc:docMk/>
            <pc:sldMk cId="317078649" sldId="389"/>
            <ac:spMk id="3" creationId="{2C06D868-4FB7-41E0-B11D-F380020B1CC2}"/>
          </ac:spMkLst>
        </pc:spChg>
      </pc:sldChg>
      <pc:sldChg chg="modSp mod">
        <pc:chgData name="Rolf De Vegt" userId="f9ae16a4-dbc1-4c96-9d99-15ce96bfddf8" providerId="ADAL" clId="{5470340A-6B0F-4099-B93D-045E62BF94C8}" dt="2022-01-14T22:53:07.541" v="63" actId="20577"/>
        <pc:sldMkLst>
          <pc:docMk/>
          <pc:sldMk cId="4044315544" sldId="390"/>
        </pc:sldMkLst>
        <pc:spChg chg="mod">
          <ac:chgData name="Rolf De Vegt" userId="f9ae16a4-dbc1-4c96-9d99-15ce96bfddf8" providerId="ADAL" clId="{5470340A-6B0F-4099-B93D-045E62BF94C8}" dt="2022-01-14T22:53:07.541" v="63" actId="20577"/>
          <ac:spMkLst>
            <pc:docMk/>
            <pc:sldMk cId="4044315544" sldId="390"/>
            <ac:spMk id="3" creationId="{2C06D868-4FB7-41E0-B11D-F380020B1CC2}"/>
          </ac:spMkLst>
        </pc:spChg>
      </pc:sldChg>
      <pc:sldChg chg="modSp mod">
        <pc:chgData name="Rolf De Vegt" userId="f9ae16a4-dbc1-4c96-9d99-15ce96bfddf8" providerId="ADAL" clId="{5470340A-6B0F-4099-B93D-045E62BF94C8}" dt="2022-01-14T22:48:06.890" v="0" actId="20577"/>
        <pc:sldMkLst>
          <pc:docMk/>
          <pc:sldMk cId="1395081720" sldId="392"/>
        </pc:sldMkLst>
        <pc:graphicFrameChg chg="modGraphic">
          <ac:chgData name="Rolf De Vegt" userId="f9ae16a4-dbc1-4c96-9d99-15ce96bfddf8" providerId="ADAL" clId="{5470340A-6B0F-4099-B93D-045E62BF94C8}" dt="2022-01-14T22:48:06.890" v="0" actId="20577"/>
          <ac:graphicFrameMkLst>
            <pc:docMk/>
            <pc:sldMk cId="1395081720" sldId="392"/>
            <ac:graphicFrameMk id="7" creationId="{8DB9E534-7ACA-4B59-AC72-45FB20A719F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802.11-22/0059r0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Beyond ‘be’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2022-01-17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857155"/>
              </p:ext>
            </p:extLst>
          </p:nvPr>
        </p:nvGraphicFramePr>
        <p:xfrm>
          <a:off x="2262188" y="2517775"/>
          <a:ext cx="9390062" cy="239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24939" imgH="2306305" progId="Word.Document.8">
                  <p:embed/>
                </p:oleObj>
              </mc:Choice>
              <mc:Fallback>
                <p:oleObj name="Document" r:id="rId3" imgW="9024939" imgH="2306305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2517775"/>
                        <a:ext cx="9390062" cy="239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F2286-1A14-4BC7-94C6-F1D888BEA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B034B-8EE4-4DF6-B8E0-3B1F60BC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BA9B6-2E22-4334-83EA-D9875F4A7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08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500E-EFF1-4C5A-9E9D-DFE54808C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Project Durations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A8DB331-29FC-4ECB-BD8A-90DF398D22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081528"/>
              </p:ext>
            </p:extLst>
          </p:nvPr>
        </p:nvGraphicFramePr>
        <p:xfrm>
          <a:off x="2135560" y="2132856"/>
          <a:ext cx="7341838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5455">
                  <a:extLst>
                    <a:ext uri="{9D8B030D-6E8A-4147-A177-3AD203B41FA5}">
                      <a16:colId xmlns:a16="http://schemas.microsoft.com/office/drawing/2014/main" val="2072182677"/>
                    </a:ext>
                  </a:extLst>
                </a:gridCol>
                <a:gridCol w="1716895">
                  <a:extLst>
                    <a:ext uri="{9D8B030D-6E8A-4147-A177-3AD203B41FA5}">
                      <a16:colId xmlns:a16="http://schemas.microsoft.com/office/drawing/2014/main" val="1694660994"/>
                    </a:ext>
                  </a:extLst>
                </a:gridCol>
                <a:gridCol w="1739488">
                  <a:extLst>
                    <a:ext uri="{9D8B030D-6E8A-4147-A177-3AD203B41FA5}">
                      <a16:colId xmlns:a16="http://schemas.microsoft.com/office/drawing/2014/main" val="2153419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11ac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678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Approval -&gt; Approved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54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Approval -&gt; D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457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D0.1 – D1.0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4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D1.0 -&gt; D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124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D2.0 -&gt; Final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508876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98B3B-7A2A-4BAC-B08C-2D3D13C6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60567B-D083-4E20-A6BB-0806669CA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491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2022</a:t>
            </a:r>
            <a:endParaRPr lang="en-GB" altLang="en-US" sz="1800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Submission on possible timing and themes for a next generation 802.11 mainstream MAC/PHY standards project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8FDE2F5-9883-40FA-9731-8AD3D5835C5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5B2B-A15D-4F7A-8F84-84F6E15E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6D868-4FB7-41E0-B11D-F380020B1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and Context</a:t>
            </a:r>
          </a:p>
          <a:p>
            <a:r>
              <a:rPr lang="en-US" dirty="0"/>
              <a:t>Need for a next generation MAC/PHY standard</a:t>
            </a:r>
          </a:p>
          <a:p>
            <a:r>
              <a:rPr lang="en-US" dirty="0"/>
              <a:t>Market Context and potential objectives for a next generation standard</a:t>
            </a:r>
          </a:p>
          <a:p>
            <a:r>
              <a:rPr lang="en-US" dirty="0"/>
              <a:t>Initial inputs on a timeline</a:t>
            </a:r>
          </a:p>
          <a:p>
            <a:r>
              <a:rPr lang="en-US" dirty="0"/>
              <a:t>Proposed Next Steps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B785E-70A6-4BDD-BB81-F8A626B4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B8B42-3A29-44EE-9995-571C05FD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ABB299-8CF9-4204-9999-A3978BE130A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346099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5B2B-A15D-4F7A-8F84-84F6E15E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and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6D868-4FB7-41E0-B11D-F380020B1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Steady progress in 802.11be standardization</a:t>
            </a:r>
          </a:p>
          <a:p>
            <a:r>
              <a:rPr lang="en-US" dirty="0"/>
              <a:t>Appropriate timing to start early deliberations on a successor mainstream MAC/PHY standard</a:t>
            </a:r>
          </a:p>
          <a:p>
            <a:r>
              <a:rPr lang="en-US" dirty="0"/>
              <a:t>Need to make sure adequate time is allocated to understand:</a:t>
            </a:r>
          </a:p>
          <a:p>
            <a:pPr lvl="1"/>
            <a:r>
              <a:rPr lang="en-US" dirty="0"/>
              <a:t>Relevant market and technology developments</a:t>
            </a:r>
          </a:p>
          <a:p>
            <a:pPr lvl="1"/>
            <a:r>
              <a:rPr lang="en-US" dirty="0"/>
              <a:t>Needs and requirements of the various ecosystem constituencies</a:t>
            </a:r>
          </a:p>
          <a:p>
            <a:r>
              <a:rPr lang="en-US" dirty="0"/>
              <a:t>This submission is intended to provide preliminary perspectives on the need for a new MAC/PHY amendment, relevant market context and a potential standards timeline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B785E-70A6-4BDD-BB81-F8A626B4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B8B42-3A29-44EE-9995-571C05FD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ABB299-8CF9-4204-9999-A3978BE130A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20965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5B2B-A15D-4F7A-8F84-84F6E15E4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685800"/>
            <a:ext cx="10798224" cy="1066800"/>
          </a:xfrm>
        </p:spPr>
        <p:txBody>
          <a:bodyPr/>
          <a:lstStyle/>
          <a:p>
            <a:r>
              <a:rPr lang="en-US" dirty="0"/>
              <a:t>Need for a next generation Mainstream MAC/PHY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6D868-4FB7-41E0-B11D-F380020B1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already defined 802.11be feature set will likely be sufficient for two releases of a WFA Interop Certification program (e.g. Wi-Fi 7 Release 1 and Release 2)</a:t>
            </a:r>
          </a:p>
          <a:p>
            <a:r>
              <a:rPr lang="en-US" dirty="0"/>
              <a:t>802.11be ‘R2’ feature set could be very ‘slim’ / minimal</a:t>
            </a:r>
          </a:p>
          <a:p>
            <a:r>
              <a:rPr lang="en-US" dirty="0"/>
              <a:t>Important new market requirements are emerging that require support in a subsequent mainstream MAC/PHY standard</a:t>
            </a:r>
          </a:p>
          <a:p>
            <a:r>
              <a:rPr lang="en-US" dirty="0"/>
              <a:t>The Wi-Fi ecosystem could absorb a subsequent MAC/PHY interop program release in the 2027 / 2028 timeframe</a:t>
            </a:r>
          </a:p>
          <a:p>
            <a:r>
              <a:rPr lang="en-US" dirty="0"/>
              <a:t>Historical timelines suggest that an IEEE802.11 Study Group starting</a:t>
            </a:r>
            <a:br>
              <a:rPr lang="en-US" dirty="0"/>
            </a:br>
            <a:r>
              <a:rPr lang="en-US" dirty="0"/>
              <a:t>5 years prior is practical and achievable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B785E-70A6-4BDD-BB81-F8A626B4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B8B42-3A29-44EE-9995-571C05FD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ABB299-8CF9-4204-9999-A3978BE130A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31707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5B2B-A15D-4F7A-8F84-84F6E15E4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00" y="304053"/>
            <a:ext cx="10363200" cy="1066800"/>
          </a:xfrm>
        </p:spPr>
        <p:txBody>
          <a:bodyPr/>
          <a:lstStyle/>
          <a:p>
            <a:r>
              <a:rPr lang="en-US" sz="2400" dirty="0"/>
              <a:t>Market Context: Some Important and Relevant Market 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6D868-4FB7-41E0-B11D-F380020B1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8" y="1052735"/>
            <a:ext cx="10798224" cy="542267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/>
              <a:t>Growing importance of metaverse and XR communications</a:t>
            </a:r>
          </a:p>
          <a:p>
            <a:pPr lvl="1"/>
            <a:r>
              <a:rPr lang="en-US" sz="1400" dirty="0"/>
              <a:t>Enabling technologies still evolving rapidly (screen resolution, miniaturization, MEC, cloud connectivity)</a:t>
            </a:r>
          </a:p>
          <a:p>
            <a:pPr lvl="1"/>
            <a:r>
              <a:rPr lang="en-US" sz="1400" dirty="0"/>
              <a:t>Near-insatiable demand for higher link throughputs and lower latencies</a:t>
            </a:r>
          </a:p>
          <a:p>
            <a:pPr lvl="1"/>
            <a:r>
              <a:rPr lang="en-US" sz="1400" dirty="0"/>
              <a:t>Prospect of multiple very high throughput, low latency P2P and Infra users operating in close proximity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Likely increasingly stringent regulatory requirements on overall device power consumption </a:t>
            </a:r>
          </a:p>
          <a:p>
            <a:pPr lvl="1"/>
            <a:r>
              <a:rPr lang="en-US" sz="1400" dirty="0"/>
              <a:t>Driven by targets to combat/limit climate change, European regulation on ‘per 24 hour’ power consumption envelopes may lead the way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Continued increase in use of remote and hybrid work models</a:t>
            </a:r>
          </a:p>
          <a:p>
            <a:pPr lvl="1"/>
            <a:r>
              <a:rPr lang="en-US" sz="1400" dirty="0"/>
              <a:t>‘</a:t>
            </a:r>
            <a:r>
              <a:rPr lang="en-US" sz="1400" dirty="0" err="1"/>
              <a:t>Enterprisation</a:t>
            </a:r>
            <a:r>
              <a:rPr lang="en-US" sz="1400" dirty="0"/>
              <a:t> of the home’</a:t>
            </a:r>
          </a:p>
          <a:p>
            <a:pPr lvl="1"/>
            <a:r>
              <a:rPr lang="en-US" sz="1400" dirty="0"/>
              <a:t>Need for high quality video communications capabilities everywhere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Significant amounts of 6GHz band spectrum becoming available globally</a:t>
            </a:r>
          </a:p>
          <a:p>
            <a:pPr lvl="1"/>
            <a:r>
              <a:rPr lang="en-US" sz="1400" dirty="0"/>
              <a:t>Provides 802.11 technologies with advantages in terms of throughput and capacity</a:t>
            </a:r>
          </a:p>
          <a:p>
            <a:pPr lvl="1"/>
            <a:r>
              <a:rPr lang="en-US" sz="1400" dirty="0"/>
              <a:t>Creates a challenge for those geographic markets where no additional spectrum becomes available and network congestion becomes a critical issue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‘Private Cellular’ networking offerings becoming more mature and easier to deploy</a:t>
            </a:r>
          </a:p>
          <a:p>
            <a:pPr marL="685800" lvl="1"/>
            <a:r>
              <a:rPr lang="en-US" sz="1400" dirty="0"/>
              <a:t>With (real or perceived) advantages for Private Cellular over 802.11 in</a:t>
            </a:r>
            <a:r>
              <a:rPr lang="en-US" sz="1400"/>
              <a:t>: </a:t>
            </a:r>
            <a:br>
              <a:rPr lang="en-US" sz="1400"/>
            </a:br>
            <a:r>
              <a:rPr lang="en-US" sz="1400"/>
              <a:t>mobility </a:t>
            </a:r>
            <a:r>
              <a:rPr lang="en-US" sz="1400" dirty="0"/>
              <a:t>and roaming over larger areas, </a:t>
            </a:r>
            <a:r>
              <a:rPr lang="en-US" sz="1400"/>
              <a:t>reliable coverage, low </a:t>
            </a:r>
            <a:r>
              <a:rPr lang="en-US" sz="1400" dirty="0"/>
              <a:t>latency connections, device and user data management and security</a:t>
            </a:r>
          </a:p>
          <a:p>
            <a:pPr marL="685800" lvl="1"/>
            <a:r>
              <a:rPr lang="en-US" sz="1400" dirty="0"/>
              <a:t>E.g., for use in Industrial IoT environments</a:t>
            </a:r>
          </a:p>
          <a:p>
            <a:pPr marL="400050" indent="-457200">
              <a:buFont typeface="+mj-lt"/>
              <a:buAutoNum type="arabicPeriod"/>
            </a:pPr>
            <a:r>
              <a:rPr lang="en-US" sz="1800" dirty="0"/>
              <a:t>Growing Role and importance of Cloud based / centrally managed 802.11 networks</a:t>
            </a:r>
          </a:p>
          <a:p>
            <a:pPr marL="685800" lvl="1"/>
            <a:r>
              <a:rPr lang="en-US" sz="1400" dirty="0"/>
              <a:t>Increasing reliance on capture of wireless network data elements</a:t>
            </a:r>
          </a:p>
          <a:p>
            <a:pPr marL="685800" lvl="1"/>
            <a:r>
              <a:rPr lang="en-US" sz="1400" dirty="0"/>
              <a:t>Potential for application of Machine Learning capabilities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B785E-70A6-4BDD-BB81-F8A626B4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B8B42-3A29-44EE-9995-571C05FD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ABB299-8CF9-4204-9999-A3978BE130A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404431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00210-5B34-4414-B358-6D25EF5C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 on high level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D705E-1B8F-462E-A6BB-6DEE20563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400" dirty="0"/>
              <a:t>Increase Reliability of Wi-Fi Connectivity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Reduce Latency for critical applications and enable latency guarantees in spectrum managed environments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Enhance manageability of Wi-Fi networks;</a:t>
            </a:r>
          </a:p>
          <a:p>
            <a:pPr lvl="1" indent="-342900"/>
            <a:r>
              <a:rPr lang="en-US" dirty="0"/>
              <a:t>Incl. manageability of multiple P2P connections</a:t>
            </a:r>
          </a:p>
          <a:p>
            <a:pPr lvl="1" indent="-342900"/>
            <a:r>
              <a:rPr lang="en-US" dirty="0"/>
              <a:t>E.g., in support of time sensitive networks (TSN)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Reduce Device Level power consumption (STA and AP)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Enhance Device Roaming Experience</a:t>
            </a:r>
          </a:p>
          <a:p>
            <a:pPr>
              <a:buFont typeface="+mj-lt"/>
              <a:buAutoNum type="arabicPeriod"/>
            </a:pPr>
            <a:r>
              <a:rPr lang="en-US" dirty="0"/>
              <a:t>Improve Wi-Fi performance in spectrum congested environments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372BE-9D81-4A2C-8E75-5813AD3F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A3993-0FC7-41B9-9D0E-A2DF4DE6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441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5B2B-A15D-4F7A-8F84-84F6E15E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Considerations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DB9E534-7ACA-4B59-AC72-45FB20A71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946167"/>
              </p:ext>
            </p:extLst>
          </p:nvPr>
        </p:nvGraphicFramePr>
        <p:xfrm>
          <a:off x="1343472" y="2049780"/>
          <a:ext cx="8854009" cy="275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97174">
                  <a:extLst>
                    <a:ext uri="{9D8B030D-6E8A-4147-A177-3AD203B41FA5}">
                      <a16:colId xmlns:a16="http://schemas.microsoft.com/office/drawing/2014/main" val="3754004009"/>
                    </a:ext>
                  </a:extLst>
                </a:gridCol>
                <a:gridCol w="1680372">
                  <a:extLst>
                    <a:ext uri="{9D8B030D-6E8A-4147-A177-3AD203B41FA5}">
                      <a16:colId xmlns:a16="http://schemas.microsoft.com/office/drawing/2014/main" val="649567552"/>
                    </a:ext>
                  </a:extLst>
                </a:gridCol>
                <a:gridCol w="1913099">
                  <a:extLst>
                    <a:ext uri="{9D8B030D-6E8A-4147-A177-3AD203B41FA5}">
                      <a16:colId xmlns:a16="http://schemas.microsoft.com/office/drawing/2014/main" val="3657668440"/>
                    </a:ext>
                  </a:extLst>
                </a:gridCol>
                <a:gridCol w="2763364">
                  <a:extLst>
                    <a:ext uri="{9D8B030D-6E8A-4147-A177-3AD203B41FA5}">
                      <a16:colId xmlns:a16="http://schemas.microsoft.com/office/drawing/2014/main" val="3762221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802.11ax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802.11be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bg1"/>
                          </a:solidFill>
                        </a:rPr>
                        <a:t>802.11b# </a:t>
                      </a:r>
                      <a:br>
                        <a:rPr lang="en-US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i="1" dirty="0">
                          <a:solidFill>
                            <a:schemeClr val="bg1"/>
                          </a:solidFill>
                        </a:rPr>
                        <a:t>(potential scenario)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61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Start </a:t>
                      </a:r>
                      <a:r>
                        <a:rPr lang="en-US" b="1">
                          <a:solidFill>
                            <a:schemeClr val="tx1"/>
                          </a:solidFill>
                        </a:rPr>
                        <a:t>Study Group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March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July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July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366468"/>
                  </a:ext>
                </a:extLst>
              </a:tr>
              <a:tr h="36487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PAR Approved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March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March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March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935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Draft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March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September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028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Draft 1.0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January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May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35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Start Industry Interop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September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 End 2023E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Year End 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59769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B785E-70A6-4BDD-BB81-F8A626B4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B8B42-3A29-44EE-9995-571C05FD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ABB299-8CF9-4204-9999-A3978BE130A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395081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35B2B-A15D-4F7A-8F84-84F6E15E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B785E-70A6-4BDD-BB81-F8A626B4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B8B42-3A29-44EE-9995-571C05FD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ABB299-8CF9-4204-9999-A3978BE130AE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11F955-4990-42C1-91CC-151EEABE8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WNG submissions and discussions on relevant market trends, issues and high level requirements</a:t>
            </a:r>
          </a:p>
          <a:p>
            <a:pPr lvl="1"/>
            <a:r>
              <a:rPr lang="en-US" dirty="0"/>
              <a:t>March / May / July</a:t>
            </a:r>
          </a:p>
          <a:p>
            <a:pPr lvl="1"/>
            <a:r>
              <a:rPr lang="en-US" dirty="0"/>
              <a:t>Strong preference to only focus on trends issues and high level requirements during  H1 2022 and only commence feature submissions in H2 2022 or later</a:t>
            </a:r>
          </a:p>
          <a:p>
            <a:r>
              <a:rPr lang="en-US" dirty="0"/>
              <a:t>Prepare proposal to start a Study Group</a:t>
            </a:r>
          </a:p>
          <a:p>
            <a:r>
              <a:rPr lang="en-US" dirty="0"/>
              <a:t>Bring proposal to start a Study Group to the July 2022 Plenary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23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18974</TotalTime>
  <Words>875</Words>
  <Application>Microsoft Office PowerPoint</Application>
  <PresentationFormat>Widescreen</PresentationFormat>
  <Paragraphs>142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802-11-Submission</vt:lpstr>
      <vt:lpstr>Document</vt:lpstr>
      <vt:lpstr>Beyond ‘be’</vt:lpstr>
      <vt:lpstr>Abstract</vt:lpstr>
      <vt:lpstr>Topics</vt:lpstr>
      <vt:lpstr>Introduction and Context</vt:lpstr>
      <vt:lpstr>Need for a next generation Mainstream MAC/PHY standard</vt:lpstr>
      <vt:lpstr>Market Context: Some Important and Relevant Market Developments</vt:lpstr>
      <vt:lpstr>Perspective on high level objectives:</vt:lpstr>
      <vt:lpstr>Timeline Considerations</vt:lpstr>
      <vt:lpstr>Proposed Next Steps</vt:lpstr>
      <vt:lpstr>Back up</vt:lpstr>
      <vt:lpstr>Historic Project Durations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Rolf De Vegt</cp:lastModifiedBy>
  <cp:revision>844</cp:revision>
  <cp:lastPrinted>1998-02-10T13:28:06Z</cp:lastPrinted>
  <dcterms:created xsi:type="dcterms:W3CDTF">2004-12-02T14:01:45Z</dcterms:created>
  <dcterms:modified xsi:type="dcterms:W3CDTF">2022-01-14T22:53:18Z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