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374" r:id="rId4"/>
    <p:sldId id="2375" r:id="rId5"/>
    <p:sldId id="2376" r:id="rId6"/>
    <p:sldId id="2373" r:id="rId7"/>
    <p:sldId id="293" r:id="rId8"/>
    <p:sldId id="267" r:id="rId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a:solidFill>
          <a:schemeClr val="bg1">
            <a:lumMod val="85000"/>
          </a:schemeClr>
        </a:solidFill>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a:solidFill>
          <a:schemeClr val="bg1">
            <a:lumMod val="85000"/>
            <a:alpha val="90000"/>
          </a:schemeClr>
        </a:solidFill>
      </dgm:spPr>
      <dgm:t>
        <a:bodyPr/>
        <a:lstStyle/>
        <a:p>
          <a:endParaRPr lang="en-US" sz="2400"/>
        </a:p>
      </dgm:t>
    </dgm:pt>
    <dgm:pt modelId="{E7BFD4AA-043C-264A-B80E-A24667728F54}">
      <dgm:prSet custT="1"/>
      <dgm:spPr>
        <a:solidFill>
          <a:schemeClr val="bg1">
            <a:lumMod val="85000"/>
          </a:schemeClr>
        </a:solidFill>
      </dgm:spPr>
      <dgm:t>
        <a:bodyPr/>
        <a:lstStyle/>
        <a:p>
          <a:r>
            <a:rPr lang="en-US" sz="1400" b="0" i="0" baseline="0" dirty="0"/>
            <a:t>Submissions can include use cases and/or issue identification</a:t>
          </a:r>
          <a:endParaRPr lang="en-US" sz="1400" dirty="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63197988-1F3B-0E4C-833F-43181EA5B8DB}">
      <dgm:prSet custT="1"/>
      <dgm:spPr>
        <a:solidFill>
          <a:schemeClr val="bg1">
            <a:lumMod val="85000"/>
          </a:schemeClr>
        </a:solidFill>
      </dgm:spPr>
      <dgm:t>
        <a:bodyPr/>
        <a:lstStyle/>
        <a:p>
          <a:r>
            <a:rPr lang="en-US" sz="1400" dirty="0"/>
            <a:t>COMPLETE January 2022</a:t>
          </a:r>
        </a:p>
      </dgm:t>
    </dgm:pt>
    <dgm:pt modelId="{75E88824-238F-C948-A8C9-598EE0EF0700}" type="parTrans" cxnId="{0E93D764-AB82-8944-A923-AC83E4BE68B5}">
      <dgm:prSet/>
      <dgm:spPr/>
      <dgm:t>
        <a:bodyPr/>
        <a:lstStyle/>
        <a:p>
          <a:endParaRPr lang="en-US"/>
        </a:p>
      </dgm:t>
    </dgm:pt>
    <dgm:pt modelId="{A62A0F48-7458-E04B-BE48-5835C58ECB85}" type="sibTrans" cxnId="{0E93D764-AB82-8944-A923-AC83E4BE68B5}">
      <dgm:prSet/>
      <dgm:spPr/>
      <dgm:t>
        <a:bodyPr/>
        <a:lstStyle/>
        <a:p>
          <a:endParaRPr lang="en-US"/>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81FE9130-E5D3-794F-9A12-C80B60306F08}" type="presOf" srcId="{63197988-1F3B-0E4C-833F-43181EA5B8DB}" destId="{5CC82DD7-5E76-5F4E-BF06-FB964595A814}" srcOrd="1" destOrd="2" presId="urn:microsoft.com/office/officeart/2005/8/layout/vProcess5"/>
    <dgm:cxn modelId="{0A79EB32-C50D-0348-9F8F-ABDDBF93DC48}" type="presOf" srcId="{63197988-1F3B-0E4C-833F-43181EA5B8DB}" destId="{F7C29724-39E6-8C46-AE35-56493A71B618}" srcOrd="0" destOrd="2"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0E93D764-AB82-8944-A923-AC83E4BE68B5}" srcId="{353C6CAD-6C50-FB4D-8CBA-B53530EDC72D}" destId="{63197988-1F3B-0E4C-833F-43181EA5B8DB}" srcOrd="1" destOrd="0" parTransId="{75E88824-238F-C948-A8C9-598EE0EF0700}" sibTransId="{A62A0F48-7458-E04B-BE48-5835C58ECB8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bg1">
            <a:lumMod val="8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dirty="0"/>
            <a:t>Submissions can include use cases and/or issue identification</a:t>
          </a:r>
          <a:endParaRPr lang="en-US" sz="1400" kern="1200" dirty="0"/>
        </a:p>
        <a:p>
          <a:pPr marL="114300" lvl="1" indent="-114300" algn="l" defTabSz="622300">
            <a:lnSpc>
              <a:spcPct val="90000"/>
            </a:lnSpc>
            <a:spcBef>
              <a:spcPct val="0"/>
            </a:spcBef>
            <a:spcAft>
              <a:spcPct val="15000"/>
            </a:spcAft>
            <a:buChar char="•"/>
          </a:pPr>
          <a:r>
            <a:rPr lang="en-US" sz="1400" kern="1200" dirty="0"/>
            <a:t>COMPLETE January 2022</a:t>
          </a:r>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bg1">
            <a:lumMod val="85000"/>
            <a:alpha val="9000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0058r0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t>
            </a:r>
            <a:r>
              <a:rPr dirty="0"/>
              <a:t>-</a:t>
            </a:r>
            <a:r>
              <a:rPr lang="en-US" dirty="0"/>
              <a:t> January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b="1" dirty="0"/>
              <a:t>202</a:t>
            </a:r>
            <a:r>
              <a:rPr lang="en-US" b="1" dirty="0"/>
              <a:t>2-01-13</a:t>
            </a:r>
            <a:endParaRPr b="1"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2010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spcBef>
                <a:spcPts val="400"/>
              </a:spcBef>
              <a:defRPr sz="2400" b="1" spc="-1">
                <a:latin typeface="Times New Roman"/>
                <a:ea typeface="Times New Roman"/>
                <a:cs typeface="Times New Roman"/>
                <a:sym typeface="Times New Roman"/>
              </a:defRPr>
            </a:pPr>
            <a:r>
              <a:rPr lang="en-US" dirty="0"/>
              <a:t>This presentation summarizes 802.11 </a:t>
            </a:r>
            <a:r>
              <a:rPr lang="en-US" dirty="0" err="1"/>
              <a:t>TGbi’s</a:t>
            </a:r>
            <a:r>
              <a:rPr lang="en-US" dirty="0"/>
              <a:t> scope and activities to date.  It also covers the expected future timeline.</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 Enhanced Data Privacy</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endParaRPr lang="en-US" sz="1600" spc="-1" dirty="0">
              <a:latin typeface="Times New Roman"/>
              <a:cs typeface="Times New Roman"/>
              <a:sym typeface="Times New Roman"/>
            </a:endParaRPr>
          </a:p>
          <a:p>
            <a:pPr marL="342900" indent="-342900">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developing a new amendment specifying modifications to the IEEE Std 802.11 medium access control (MAC) specification to develop new mechanisms that address and improve user privacy. </a:t>
            </a:r>
          </a:p>
          <a:p>
            <a:pPr marL="342900" indent="-342900">
              <a:buFont typeface="Arial" panose="020B0604020202020204" pitchFamily="34" charset="0"/>
              <a:buChar char="•"/>
            </a:pPr>
            <a:endParaRPr lang="en-US" altLang="en-US" sz="2000" dirty="0">
              <a:latin typeface="Times New Roman" panose="02020603050405020304" pitchFamily="18" charset="0"/>
              <a:cs typeface="Times New Roman" panose="02020603050405020304" pitchFamily="18" charset="0"/>
            </a:endParaRPr>
          </a:p>
          <a:p>
            <a:pPr marL="3429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Devices incorporating IEEE Std 802.11, such as Wi-Fi devices, are ubiquitous and being compliant with IEEE Std 802.11 may not always sufficiently protect users from user tracking and user profiling attacks.</a:t>
            </a:r>
          </a:p>
          <a:p>
            <a:pPr marL="342900" lvl="1"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342900" lvl="1"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Work has been done in this area in IEEE Std 802.11aq-2018, but the 802.11 Working Group agreed that it was appropriate for a fresh look at these issues.</a:t>
            </a:r>
          </a:p>
          <a:p>
            <a:pPr marL="342900" lvl="1" indent="-342900">
              <a:buFont typeface="Arial" panose="020B0604020202020204" pitchFamily="34" charset="0"/>
              <a:buChar char="•"/>
            </a:pPr>
            <a:endParaRPr lang="en-US" altLang="en-US" sz="2000" dirty="0">
              <a:latin typeface="Times New Roman" panose="02020603050405020304" pitchFamily="18" charset="0"/>
              <a:cs typeface="Times New Roman" panose="02020603050405020304" pitchFamily="18" charset="0"/>
            </a:endParaRPr>
          </a:p>
          <a:p>
            <a:pPr marL="342900" lvl="1" indent="-342900">
              <a:buFont typeface="Arial" panose="020B0604020202020204" pitchFamily="34" charset="0"/>
              <a:buChar char="•"/>
            </a:pPr>
            <a:r>
              <a:rPr lang="en-US" altLang="en-US" sz="2000" dirty="0" err="1">
                <a:latin typeface="Times New Roman" panose="02020603050405020304" pitchFamily="18" charset="0"/>
                <a:cs typeface="Times New Roman" panose="02020603050405020304" pitchFamily="18" charset="0"/>
              </a:rPr>
              <a:t>TGbh</a:t>
            </a:r>
            <a:r>
              <a:rPr lang="en-US" altLang="en-US" sz="2000" dirty="0">
                <a:latin typeface="Times New Roman" panose="02020603050405020304" pitchFamily="18" charset="0"/>
                <a:cs typeface="Times New Roman" panose="02020603050405020304" pitchFamily="18" charset="0"/>
              </a:rPr>
              <a:t> is working on short-term remediation of MAC address randomization, while </a:t>
            </a:r>
            <a:r>
              <a:rPr lang="en-US" altLang="en-US" sz="2000" dirty="0" err="1">
                <a:latin typeface="Times New Roman" panose="02020603050405020304" pitchFamily="18" charset="0"/>
                <a:cs typeface="Times New Roman" panose="02020603050405020304" pitchFamily="18" charset="0"/>
              </a:rPr>
              <a:t>TGbi</a:t>
            </a:r>
            <a:r>
              <a:rPr lang="en-US" altLang="en-US" sz="2000" dirty="0">
                <a:latin typeface="Times New Roman" panose="02020603050405020304" pitchFamily="18" charset="0"/>
                <a:cs typeface="Times New Roman" panose="02020603050405020304" pitchFamily="18" charset="0"/>
              </a:rPr>
              <a:t> has a wider scope to examine general privacy issues and improvements to the standard. </a:t>
            </a:r>
          </a:p>
          <a:p>
            <a:pPr marL="342900" lvl="1" indent="-342900">
              <a:buFont typeface="Arial" panose="020B0604020202020204" pitchFamily="34" charset="0"/>
              <a:buChar char="•"/>
            </a:pPr>
            <a:endParaRPr lang="en-US"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535434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 Enhanced Data Privacy</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lvl="1"/>
            <a:r>
              <a:rPr lang="en-US" sz="2000" b="1" dirty="0">
                <a:sym typeface="Times New Roman"/>
              </a:rPr>
              <a:t>Example Use Cases</a:t>
            </a:r>
          </a:p>
          <a:p>
            <a:pPr lvl="1"/>
            <a:endParaRPr lang="en-US" sz="2000" dirty="0">
              <a:sym typeface="Times New Roman"/>
            </a:endParaRPr>
          </a:p>
          <a:p>
            <a:pPr marL="342900" lvl="1" indent="-342900">
              <a:buFont typeface="Arial" panose="020B0604020202020204" pitchFamily="34" charset="0"/>
              <a:buChar char="•"/>
            </a:pPr>
            <a:r>
              <a:rPr lang="en-US" sz="2100" dirty="0">
                <a:sym typeface="Times New Roman"/>
              </a:rPr>
              <a:t>Several submissions have identified potential privacy exposures related to post-association MAC addresses. </a:t>
            </a:r>
          </a:p>
          <a:p>
            <a:pPr marL="342900" lvl="1" indent="-342900">
              <a:buFont typeface="Arial" panose="020B0604020202020204" pitchFamily="34" charset="0"/>
              <a:buChar char="•"/>
            </a:pPr>
            <a:endParaRPr lang="en-US" sz="2100" dirty="0">
              <a:sym typeface="Times New Roman"/>
            </a:endParaRPr>
          </a:p>
          <a:p>
            <a:pPr marL="342900" lvl="1" indent="-342900">
              <a:buFont typeface="Arial" panose="020B0604020202020204" pitchFamily="34" charset="0"/>
              <a:buChar char="•"/>
            </a:pPr>
            <a:r>
              <a:rPr lang="en-US" sz="2100" dirty="0">
                <a:sym typeface="Times New Roman"/>
              </a:rPr>
              <a:t>The current 802.11 standard requires a station to use the same MAC address continuously during a single association which implies that a person monitoring the air can determine whether or not a certain device has remained associated and thus infer the location of that device’s user. </a:t>
            </a:r>
          </a:p>
          <a:p>
            <a:pPr marL="342900" lvl="1" indent="-342900">
              <a:buFont typeface="Arial" panose="020B0604020202020204" pitchFamily="34" charset="0"/>
              <a:buChar char="•"/>
            </a:pPr>
            <a:endParaRPr lang="en-US" sz="2100" dirty="0">
              <a:sym typeface="Times New Roman"/>
            </a:endParaRPr>
          </a:p>
          <a:p>
            <a:pPr marL="342900" lvl="1" indent="-342900">
              <a:buFont typeface="Arial" panose="020B0604020202020204" pitchFamily="34" charset="0"/>
              <a:buChar char="•"/>
            </a:pPr>
            <a:r>
              <a:rPr lang="en-US" sz="2100" dirty="0">
                <a:sym typeface="Times New Roman"/>
              </a:rPr>
              <a:t>A related use case pointed out that in a Smart Home, many IoT devices do not change their MAC address at all, currently.  In addition, an IoT device’s function may be inferred by monitoring its traffic.  If all of the traffic from a camera, for example, uses the same MAC address, it is not hard to determine when the camera is actively transmitting video and when it is not.</a:t>
            </a:r>
          </a:p>
          <a:p>
            <a:pPr marL="342900" lvl="1" indent="-342900">
              <a:buFont typeface="Arial" panose="020B0604020202020204" pitchFamily="34" charset="0"/>
              <a:buChar char="•"/>
            </a:pPr>
            <a:endParaRPr lang="en-US"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128426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 Enhanced Data Privacy</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lvl="1"/>
            <a:r>
              <a:rPr lang="en-US" sz="2000" b="1" dirty="0">
                <a:sym typeface="Times New Roman"/>
              </a:rPr>
              <a:t>Next Steps</a:t>
            </a:r>
          </a:p>
          <a:p>
            <a:pPr lvl="1"/>
            <a:endParaRPr lang="en-US" sz="2000" dirty="0">
              <a:sym typeface="Times New Roman"/>
            </a:endParaRPr>
          </a:p>
          <a:p>
            <a:pPr marL="342900" lvl="1" indent="-342900">
              <a:buFont typeface="Arial" panose="020B0604020202020204" pitchFamily="34" charset="0"/>
              <a:buChar char="•"/>
            </a:pPr>
            <a:r>
              <a:rPr lang="en-US" sz="2100" dirty="0">
                <a:sym typeface="Times New Roman"/>
              </a:rPr>
              <a:t>The Task Group has completed its call for use cases and issues.</a:t>
            </a:r>
          </a:p>
          <a:p>
            <a:pPr marL="342900" lvl="1" indent="-342900">
              <a:buFont typeface="Arial" panose="020B0604020202020204" pitchFamily="34" charset="0"/>
              <a:buChar char="•"/>
            </a:pPr>
            <a:endParaRPr lang="en-US" sz="2100" dirty="0">
              <a:sym typeface="Times New Roman"/>
            </a:endParaRPr>
          </a:p>
          <a:p>
            <a:pPr marL="342900" lvl="1" indent="-342900">
              <a:buFont typeface="Arial" panose="020B0604020202020204" pitchFamily="34" charset="0"/>
              <a:buChar char="•"/>
            </a:pPr>
            <a:r>
              <a:rPr lang="en-US" sz="2100" dirty="0">
                <a:sym typeface="Times New Roman"/>
              </a:rPr>
              <a:t>In the upcoming Interim session, </a:t>
            </a:r>
            <a:r>
              <a:rPr lang="en-US" sz="2100" dirty="0" err="1">
                <a:sym typeface="Times New Roman"/>
              </a:rPr>
              <a:t>TGbi</a:t>
            </a:r>
            <a:r>
              <a:rPr lang="en-US" sz="2100" dirty="0">
                <a:sym typeface="Times New Roman"/>
              </a:rPr>
              <a:t> will motion to close consideration of new use cases and issues, then turn to the development of requirements related to the issues and use cases that have been identified.</a:t>
            </a:r>
          </a:p>
          <a:p>
            <a:pPr marL="342900" lvl="1" indent="-342900">
              <a:buFont typeface="Arial" panose="020B0604020202020204" pitchFamily="34" charset="0"/>
              <a:buChar char="•"/>
            </a:pPr>
            <a:endParaRPr lang="en-US" sz="2100" dirty="0">
              <a:sym typeface="Times New Roman"/>
            </a:endParaRPr>
          </a:p>
          <a:p>
            <a:pPr marL="342900" lvl="1" indent="-342900">
              <a:buFont typeface="Arial" panose="020B0604020202020204" pitchFamily="34" charset="0"/>
              <a:buChar char="•"/>
            </a:pPr>
            <a:r>
              <a:rPr lang="en-US" sz="2100" dirty="0" err="1">
                <a:sym typeface="Times New Roman"/>
              </a:rPr>
              <a:t>TGbi</a:t>
            </a:r>
            <a:r>
              <a:rPr lang="en-US" sz="2100" dirty="0">
                <a:sym typeface="Times New Roman"/>
              </a:rPr>
              <a:t> welcomes participation and submissions from anyone interested in the topic of improving data privacy.</a:t>
            </a:r>
          </a:p>
          <a:p>
            <a:pPr marL="342900" lvl="1" indent="-342900">
              <a:buFont typeface="Arial" panose="020B0604020202020204" pitchFamily="34" charset="0"/>
              <a:buChar char="•"/>
            </a:pPr>
            <a:endParaRPr lang="en-US"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625496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513721160"/>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11297</TotalTime>
  <Words>579</Words>
  <Application>Microsoft Macintosh PowerPoint</Application>
  <PresentationFormat>On-screen Show (4:3)</PresentationFormat>
  <Paragraphs>59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Helvetica</vt:lpstr>
      <vt:lpstr>Helvetica Neue</vt:lpstr>
      <vt:lpstr>Symbol</vt:lpstr>
      <vt:lpstr>Times New Roman</vt:lpstr>
      <vt:lpstr>Office Theme</vt:lpstr>
      <vt:lpstr>PowerPoint Presentation</vt:lpstr>
      <vt:lpstr>PowerPoint Presentation</vt:lpstr>
      <vt:lpstr>TGbi – Enhanced Data Privacy </vt:lpstr>
      <vt:lpstr>TGbi – Enhanced Data Privacy </vt:lpstr>
      <vt:lpstr>TGbi – Enhanced Data Privacy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154</cp:revision>
  <dcterms:modified xsi:type="dcterms:W3CDTF">2022-01-11T23:51:40Z</dcterms:modified>
</cp:coreProperties>
</file>