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769" r:id="rId4"/>
    <p:sldId id="771" r:id="rId5"/>
    <p:sldId id="770" r:id="rId6"/>
    <p:sldId id="772" r:id="rId7"/>
    <p:sldId id="307" r:id="rId8"/>
    <p:sldId id="297" r:id="rId9"/>
    <p:sldId id="309"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96" d="100"/>
          <a:sy n="96" d="100"/>
        </p:scale>
        <p:origin x="84" y="2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a:xfrm>
            <a:off x="3972560" y="1"/>
            <a:ext cx="3037840" cy="462120"/>
          </a:xfrm>
          <a:prstGeom prst="rect">
            <a:avLst/>
          </a:prstGeom>
        </p:spPr>
        <p:txBody>
          <a:bodyPr/>
          <a:lstStyle/>
          <a:p>
            <a:pPr>
              <a:defRPr/>
            </a:pPr>
            <a:r>
              <a:rPr lang="en-US"/>
              <a:t>August 2020</a:t>
            </a:r>
          </a:p>
        </p:txBody>
      </p:sp>
      <p:sp>
        <p:nvSpPr>
          <p:cNvPr id="5" name="Footer Placeholder 4"/>
          <p:cNvSpPr>
            <a:spLocks noGrp="1"/>
          </p:cNvSpPr>
          <p:nvPr>
            <p:ph type="ftr" sz="quarter" idx="11"/>
          </p:nvPr>
        </p:nvSpPr>
        <p:spPr>
          <a:xfrm>
            <a:off x="0" y="8773957"/>
            <a:ext cx="3037840" cy="462119"/>
          </a:xfrm>
          <a:prstGeom prst="rect">
            <a:avLst/>
          </a:prstGeom>
        </p:spPr>
        <p:txBody>
          <a:bodyPr/>
          <a:lstStyle/>
          <a:p>
            <a:pPr>
              <a:defRPr/>
            </a:pPr>
            <a:r>
              <a:rPr lang="en-US"/>
              <a:t>2016 KEA-IEEE Seminar: Vision of Future Technology in 5G and Wi-Fi</a:t>
            </a:r>
          </a:p>
        </p:txBody>
      </p:sp>
      <p:sp>
        <p:nvSpPr>
          <p:cNvPr id="6" name="Slide Number Placeholder 5"/>
          <p:cNvSpPr>
            <a:spLocks noGrp="1"/>
          </p:cNvSpPr>
          <p:nvPr>
            <p:ph type="sldNum" sz="quarter" idx="12"/>
          </p:nvPr>
        </p:nvSpPr>
        <p:spPr/>
        <p:txBody>
          <a:bodyPr/>
          <a:lstStyle/>
          <a:p>
            <a:fld id="{9B907DB6-A665-4A5F-974F-18122FFF161C}" type="slidenum">
              <a:rPr lang="en-US" altLang="en-US" smtClean="0"/>
              <a:pPr/>
              <a:t>3</a:t>
            </a:fld>
            <a:endParaRPr lang="en-US" altLang="en-US"/>
          </a:p>
        </p:txBody>
      </p:sp>
    </p:spTree>
    <p:extLst>
      <p:ext uri="{BB962C8B-B14F-4D97-AF65-F5344CB8AC3E}">
        <p14:creationId xmlns:p14="http://schemas.microsoft.com/office/powerpoint/2010/main" val="1979887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a:xfrm>
            <a:off x="3972560" y="1"/>
            <a:ext cx="3037840" cy="462120"/>
          </a:xfrm>
          <a:prstGeom prst="rect">
            <a:avLst/>
          </a:prstGeom>
        </p:spPr>
        <p:txBody>
          <a:bodyPr/>
          <a:lstStyle/>
          <a:p>
            <a:pPr>
              <a:defRPr/>
            </a:pPr>
            <a:r>
              <a:rPr lang="en-US"/>
              <a:t>August 2020</a:t>
            </a:r>
          </a:p>
        </p:txBody>
      </p:sp>
      <p:sp>
        <p:nvSpPr>
          <p:cNvPr id="5" name="Footer Placeholder 4"/>
          <p:cNvSpPr>
            <a:spLocks noGrp="1"/>
          </p:cNvSpPr>
          <p:nvPr>
            <p:ph type="ftr" sz="quarter" idx="11"/>
          </p:nvPr>
        </p:nvSpPr>
        <p:spPr>
          <a:xfrm>
            <a:off x="0" y="8773957"/>
            <a:ext cx="3037840" cy="462119"/>
          </a:xfrm>
          <a:prstGeom prst="rect">
            <a:avLst/>
          </a:prstGeom>
        </p:spPr>
        <p:txBody>
          <a:bodyPr/>
          <a:lstStyle/>
          <a:p>
            <a:pPr>
              <a:defRPr/>
            </a:pPr>
            <a:r>
              <a:rPr lang="en-US"/>
              <a:t>2016 KEA-IEEE Seminar: Vision of Future Technology in 5G and Wi-Fi</a:t>
            </a:r>
          </a:p>
        </p:txBody>
      </p:sp>
      <p:sp>
        <p:nvSpPr>
          <p:cNvPr id="6" name="Slide Number Placeholder 5"/>
          <p:cNvSpPr>
            <a:spLocks noGrp="1"/>
          </p:cNvSpPr>
          <p:nvPr>
            <p:ph type="sldNum" sz="quarter" idx="12"/>
          </p:nvPr>
        </p:nvSpPr>
        <p:spPr/>
        <p:txBody>
          <a:bodyPr/>
          <a:lstStyle/>
          <a:p>
            <a:fld id="{9B907DB6-A665-4A5F-974F-18122FFF161C}" type="slidenum">
              <a:rPr lang="en-US" altLang="en-US" smtClean="0"/>
              <a:pPr/>
              <a:t>4</a:t>
            </a:fld>
            <a:endParaRPr lang="en-US" altLang="en-US"/>
          </a:p>
        </p:txBody>
      </p:sp>
    </p:spTree>
    <p:extLst>
      <p:ext uri="{BB962C8B-B14F-4D97-AF65-F5344CB8AC3E}">
        <p14:creationId xmlns:p14="http://schemas.microsoft.com/office/powerpoint/2010/main" val="1555039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a:xfrm>
            <a:off x="3972560" y="1"/>
            <a:ext cx="3037840" cy="462120"/>
          </a:xfrm>
          <a:prstGeom prst="rect">
            <a:avLst/>
          </a:prstGeom>
        </p:spPr>
        <p:txBody>
          <a:bodyPr/>
          <a:lstStyle/>
          <a:p>
            <a:pPr>
              <a:defRPr/>
            </a:pPr>
            <a:r>
              <a:rPr lang="en-US"/>
              <a:t>August 2020</a:t>
            </a:r>
          </a:p>
        </p:txBody>
      </p:sp>
      <p:sp>
        <p:nvSpPr>
          <p:cNvPr id="5" name="Footer Placeholder 4"/>
          <p:cNvSpPr>
            <a:spLocks noGrp="1"/>
          </p:cNvSpPr>
          <p:nvPr>
            <p:ph type="ftr" sz="quarter" idx="11"/>
          </p:nvPr>
        </p:nvSpPr>
        <p:spPr>
          <a:xfrm>
            <a:off x="0" y="8773957"/>
            <a:ext cx="3037840" cy="462119"/>
          </a:xfrm>
          <a:prstGeom prst="rect">
            <a:avLst/>
          </a:prstGeom>
        </p:spPr>
        <p:txBody>
          <a:bodyPr/>
          <a:lstStyle/>
          <a:p>
            <a:pPr>
              <a:defRPr/>
            </a:pPr>
            <a:r>
              <a:rPr lang="en-US"/>
              <a:t>2016 KEA-IEEE Seminar: Vision of Future Technology in 5G and Wi-Fi</a:t>
            </a:r>
          </a:p>
        </p:txBody>
      </p:sp>
      <p:sp>
        <p:nvSpPr>
          <p:cNvPr id="6" name="Slide Number Placeholder 5"/>
          <p:cNvSpPr>
            <a:spLocks noGrp="1"/>
          </p:cNvSpPr>
          <p:nvPr>
            <p:ph type="sldNum" sz="quarter" idx="12"/>
          </p:nvPr>
        </p:nvSpPr>
        <p:spPr/>
        <p:txBody>
          <a:bodyPr/>
          <a:lstStyle/>
          <a:p>
            <a:fld id="{9B907DB6-A665-4A5F-974F-18122FFF161C}" type="slidenum">
              <a:rPr lang="en-US" altLang="en-US" smtClean="0"/>
              <a:pPr/>
              <a:t>5</a:t>
            </a:fld>
            <a:endParaRPr lang="en-US" altLang="en-US"/>
          </a:p>
        </p:txBody>
      </p:sp>
    </p:spTree>
    <p:extLst>
      <p:ext uri="{BB962C8B-B14F-4D97-AF65-F5344CB8AC3E}">
        <p14:creationId xmlns:p14="http://schemas.microsoft.com/office/powerpoint/2010/main" val="1195857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a:xfrm>
            <a:off x="3972560" y="1"/>
            <a:ext cx="3037840" cy="462120"/>
          </a:xfrm>
          <a:prstGeom prst="rect">
            <a:avLst/>
          </a:prstGeom>
        </p:spPr>
        <p:txBody>
          <a:bodyPr/>
          <a:lstStyle/>
          <a:p>
            <a:pPr>
              <a:defRPr/>
            </a:pPr>
            <a:r>
              <a:rPr lang="en-US"/>
              <a:t>August 2020</a:t>
            </a:r>
          </a:p>
        </p:txBody>
      </p:sp>
      <p:sp>
        <p:nvSpPr>
          <p:cNvPr id="5" name="Footer Placeholder 4"/>
          <p:cNvSpPr>
            <a:spLocks noGrp="1"/>
          </p:cNvSpPr>
          <p:nvPr>
            <p:ph type="ftr" sz="quarter" idx="11"/>
          </p:nvPr>
        </p:nvSpPr>
        <p:spPr>
          <a:xfrm>
            <a:off x="0" y="8773957"/>
            <a:ext cx="3037840" cy="462119"/>
          </a:xfrm>
          <a:prstGeom prst="rect">
            <a:avLst/>
          </a:prstGeom>
        </p:spPr>
        <p:txBody>
          <a:bodyPr/>
          <a:lstStyle/>
          <a:p>
            <a:pPr>
              <a:defRPr/>
            </a:pPr>
            <a:r>
              <a:rPr lang="en-US"/>
              <a:t>2016 KEA-IEEE Seminar: Vision of Future Technology in 5G and Wi-Fi</a:t>
            </a:r>
          </a:p>
        </p:txBody>
      </p:sp>
      <p:sp>
        <p:nvSpPr>
          <p:cNvPr id="6" name="Slide Number Placeholder 5"/>
          <p:cNvSpPr>
            <a:spLocks noGrp="1"/>
          </p:cNvSpPr>
          <p:nvPr>
            <p:ph type="sldNum" sz="quarter" idx="12"/>
          </p:nvPr>
        </p:nvSpPr>
        <p:spPr/>
        <p:txBody>
          <a:bodyPr/>
          <a:lstStyle/>
          <a:p>
            <a:fld id="{9B907DB6-A665-4A5F-974F-18122FFF161C}" type="slidenum">
              <a:rPr lang="en-US" altLang="en-US" smtClean="0"/>
              <a:pPr/>
              <a:t>6</a:t>
            </a:fld>
            <a:endParaRPr lang="en-US" altLang="en-US"/>
          </a:p>
        </p:txBody>
      </p:sp>
    </p:spTree>
    <p:extLst>
      <p:ext uri="{BB962C8B-B14F-4D97-AF65-F5344CB8AC3E}">
        <p14:creationId xmlns:p14="http://schemas.microsoft.com/office/powerpoint/2010/main" val="763421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1 column">
    <p:spTree>
      <p:nvGrpSpPr>
        <p:cNvPr id="1" name=""/>
        <p:cNvGrpSpPr/>
        <p:nvPr/>
      </p:nvGrpSpPr>
      <p:grpSpPr>
        <a:xfrm>
          <a:off x="0" y="0"/>
          <a:ext cx="0" cy="0"/>
          <a:chOff x="0" y="0"/>
          <a:chExt cx="0" cy="0"/>
        </a:xfrm>
      </p:grpSpPr>
      <p:sp>
        <p:nvSpPr>
          <p:cNvPr id="3" name="Content Placeholder 1"/>
          <p:cNvSpPr>
            <a:spLocks noGrp="1"/>
          </p:cNvSpPr>
          <p:nvPr>
            <p:ph idx="1"/>
          </p:nvPr>
        </p:nvSpPr>
        <p:spPr>
          <a:xfrm>
            <a:off x="529173" y="1800000"/>
            <a:ext cx="11135785" cy="385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a:xfrm>
            <a:off x="524935" y="239719"/>
            <a:ext cx="9992784" cy="1085371"/>
          </a:xfrm>
        </p:spPr>
        <p:txBody>
          <a:bodyPr/>
          <a:lstStyle/>
          <a:p>
            <a:r>
              <a:rPr lang="en-US" dirty="0"/>
              <a:t>Click to edit Master title style</a:t>
            </a:r>
          </a:p>
        </p:txBody>
      </p:sp>
      <p:sp>
        <p:nvSpPr>
          <p:cNvPr id="5" name="Date Placeholder 4"/>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r>
              <a:rPr lang="en-US"/>
              <a:t>August 2020</a:t>
            </a:r>
            <a:endParaRPr lang="en-US" dirty="0"/>
          </a:p>
        </p:txBody>
      </p:sp>
      <p:sp>
        <p:nvSpPr>
          <p:cNvPr id="6" name="Footer Placeholder 5"/>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cs typeface="+mn-cs"/>
              </a:defRPr>
            </a:lvl1pPr>
          </a:lstStyle>
          <a:p>
            <a:pPr>
              <a:defRPr/>
            </a:pPr>
            <a:endParaRPr lang="en-US" dirty="0"/>
          </a:p>
        </p:txBody>
      </p:sp>
      <p:sp>
        <p:nvSpPr>
          <p:cNvPr id="7" name="Slide Number Placeholder 6"/>
          <p:cNvSpPr>
            <a:spLocks noGrp="1" noChangeArrowheads="1"/>
          </p:cNvSpPr>
          <p:nvPr>
            <p:ph type="sldNum" sz="quarter" idx="4"/>
          </p:nvPr>
        </p:nvSpPr>
        <p:spPr bwMode="auto">
          <a:xfrm>
            <a:off x="11277600" y="6629400"/>
            <a:ext cx="649995"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100" b="1">
                <a:cs typeface="Arial" pitchFamily="34" charset="0"/>
              </a:defRPr>
            </a:lvl1pPr>
          </a:lstStyle>
          <a:p>
            <a:fld id="{619BE129-E825-4348-BEE4-441F0A7ECEA1}" type="slidenum">
              <a:rPr lang="en-US" altLang="en-US" smtClean="0"/>
              <a:pPr/>
              <a:t>‹#›</a:t>
            </a:fld>
            <a:endParaRPr lang="en-US" altLang="en-US" sz="2400" dirty="0"/>
          </a:p>
        </p:txBody>
      </p:sp>
    </p:spTree>
    <p:extLst>
      <p:ext uri="{BB962C8B-B14F-4D97-AF65-F5344CB8AC3E}">
        <p14:creationId xmlns:p14="http://schemas.microsoft.com/office/powerpoint/2010/main" val="339396273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802.11-22/0057r0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839-01-00bh-transient-sta-id.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853-01-00bh-id-query-analysi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054-00-00bh-signature-based-rcm-sta-identification-solution-analyses.docx" TargetMode="External"/><Relationship Id="rId10"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2/11-22-0025-00-00bh-tsid-analysi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802-Technical-Plenary-802.11-TGbh-overview</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endParaRPr lang="en-US" altLang="en-US" dirty="0"/>
          </a:p>
          <a:p>
            <a:pPr algn="ctr"/>
            <a:endParaRPr lang="en-US" altLang="en-US" dirty="0"/>
          </a:p>
          <a:p>
            <a:pPr algn="ctr"/>
            <a:r>
              <a:rPr lang="en-US" altLang="en-US" dirty="0"/>
              <a:t>Overview of 802.11’s TGbh activities, for 802 Technical Plenary</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9732" y="550208"/>
            <a:ext cx="10828865" cy="1049992"/>
          </a:xfrm>
        </p:spPr>
        <p:txBody>
          <a:bodyPr>
            <a:normAutofit fontScale="90000"/>
          </a:bodyPr>
          <a:lstStyle/>
          <a:p>
            <a:r>
              <a:rPr lang="en-GB" dirty="0"/>
              <a:t>802.11bh Randomized and Changing MAC addresses (RCM)</a:t>
            </a:r>
            <a:br>
              <a:rPr lang="en-GB" dirty="0"/>
            </a:br>
            <a:r>
              <a:rPr lang="en-GB" dirty="0"/>
              <a:t>Purpose and background</a:t>
            </a:r>
          </a:p>
        </p:txBody>
      </p:sp>
      <p:sp>
        <p:nvSpPr>
          <p:cNvPr id="11" name="Slide Number Placeholder 3">
            <a:extLst>
              <a:ext uri="{FF2B5EF4-FFF2-40B4-BE49-F238E27FC236}">
                <a16:creationId xmlns:a16="http://schemas.microsoft.com/office/drawing/2014/main" id="{B8FE6600-07DE-457F-95FD-EF2ED8D69832}"/>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2884EB-C6E3-684C-A39B-0E652C4E0E60}" type="slidenum">
              <a:rPr lang="en-US" smtClean="0">
                <a:solidFill>
                  <a:prstClr val="black">
                    <a:tint val="75000"/>
                  </a:prstClr>
                </a:solidFill>
              </a:rPr>
              <a:pPr>
                <a:defRPr/>
              </a:pPr>
              <a:t>3</a:t>
            </a:fld>
            <a:endParaRPr lang="en-US" dirty="0">
              <a:solidFill>
                <a:prstClr val="black">
                  <a:tint val="75000"/>
                </a:prstClr>
              </a:solidFill>
            </a:endParaRPr>
          </a:p>
        </p:txBody>
      </p:sp>
      <p:sp>
        <p:nvSpPr>
          <p:cNvPr id="21" name="Rectangle 3"/>
          <p:cNvSpPr txBox="1">
            <a:spLocks noChangeArrowheads="1"/>
          </p:cNvSpPr>
          <p:nvPr/>
        </p:nvSpPr>
        <p:spPr bwMode="auto">
          <a:xfrm>
            <a:off x="519732" y="1600200"/>
            <a:ext cx="11217598" cy="4955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9906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568325" lvl="1" indent="-342900">
              <a:lnSpc>
                <a:spcPct val="90000"/>
              </a:lnSpc>
              <a:spcBef>
                <a:spcPts val="800"/>
              </a:spcBef>
              <a:buFont typeface="Arial" panose="020B0604020202020204" pitchFamily="34" charset="0"/>
              <a:buChar char="•"/>
            </a:pPr>
            <a:r>
              <a:rPr lang="en-US" sz="2400" dirty="0">
                <a:latin typeface="+mn-lt"/>
                <a:ea typeface="+mn-ea"/>
              </a:rPr>
              <a:t>To protect user’s privacy, there is a growing trend to randomize the client device’s MAC address, which can be “snooped” by third-parties and used to track the user’s movements and potentially actions.</a:t>
            </a:r>
          </a:p>
          <a:p>
            <a:pPr marL="568325" lvl="1" indent="-342900">
              <a:lnSpc>
                <a:spcPct val="90000"/>
              </a:lnSpc>
              <a:spcBef>
                <a:spcPts val="800"/>
              </a:spcBef>
              <a:buFont typeface="Arial" panose="020B0604020202020204" pitchFamily="34" charset="0"/>
              <a:buChar char="•"/>
            </a:pPr>
            <a:r>
              <a:rPr lang="en-US" sz="2400" dirty="0">
                <a:latin typeface="+mn-lt"/>
                <a:ea typeface="+mn-ea"/>
              </a:rPr>
              <a:t>This concealment of a device’s true identity, or lack of a consistent identity over time, can undermine the network’s ability to recognize the device and provide access in secure environments, differentiated access in pay-for-bandwidth scenarios, or to steer the device to the best connection point, etc.</a:t>
            </a:r>
          </a:p>
          <a:p>
            <a:pPr marL="568325" lvl="1" indent="-342900">
              <a:lnSpc>
                <a:spcPct val="90000"/>
              </a:lnSpc>
              <a:spcBef>
                <a:spcPts val="800"/>
              </a:spcBef>
              <a:buFont typeface="Arial" panose="020B0604020202020204" pitchFamily="34" charset="0"/>
              <a:buChar char="•"/>
            </a:pPr>
            <a:r>
              <a:rPr lang="en-US" sz="2400" dirty="0">
                <a:latin typeface="+mn-lt"/>
                <a:ea typeface="+mn-ea"/>
              </a:rPr>
              <a:t>Device manufacturers recognize that always randomizing and/or frequently changing MAC addresses disrupt these value-add services and impact the user experience.  As such, they are rolling out RCM in steps, slowly pushing the network to evolve. </a:t>
            </a:r>
          </a:p>
          <a:p>
            <a:pPr marL="568325" lvl="1" indent="-342900">
              <a:lnSpc>
                <a:spcPct val="90000"/>
              </a:lnSpc>
              <a:spcBef>
                <a:spcPts val="800"/>
              </a:spcBef>
              <a:buFont typeface="Arial" panose="020B0604020202020204" pitchFamily="34" charset="0"/>
              <a:buChar char="•"/>
            </a:pPr>
            <a:r>
              <a:rPr lang="en-US" sz="2400" dirty="0">
                <a:latin typeface="+mn-lt"/>
                <a:ea typeface="+mn-ea"/>
              </a:rPr>
              <a:t>IEEE Std 802.11 is adapting for RCM, by updating the facilities that are affected, and providing alternative methods for network services that support the user experience, while allowing devices to take full advantage of RCM to protect user privacy.</a:t>
            </a:r>
          </a:p>
        </p:txBody>
      </p:sp>
    </p:spTree>
    <p:extLst>
      <p:ext uri="{BB962C8B-B14F-4D97-AF65-F5344CB8AC3E}">
        <p14:creationId xmlns:p14="http://schemas.microsoft.com/office/powerpoint/2010/main" val="247724873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9732" y="550208"/>
            <a:ext cx="10828865" cy="1049992"/>
          </a:xfrm>
        </p:spPr>
        <p:txBody>
          <a:bodyPr>
            <a:normAutofit fontScale="90000"/>
          </a:bodyPr>
          <a:lstStyle/>
          <a:p>
            <a:r>
              <a:rPr lang="en-GB" dirty="0"/>
              <a:t>802.11bh Randomized and Changing MAC addresses (RCM)</a:t>
            </a:r>
            <a:br>
              <a:rPr lang="en-GB" dirty="0"/>
            </a:br>
            <a:r>
              <a:rPr lang="en-GB" dirty="0"/>
              <a:t>Work organization and status</a:t>
            </a:r>
          </a:p>
        </p:txBody>
      </p:sp>
      <p:sp>
        <p:nvSpPr>
          <p:cNvPr id="11" name="Slide Number Placeholder 3">
            <a:extLst>
              <a:ext uri="{FF2B5EF4-FFF2-40B4-BE49-F238E27FC236}">
                <a16:creationId xmlns:a16="http://schemas.microsoft.com/office/drawing/2014/main" id="{B8FE6600-07DE-457F-95FD-EF2ED8D69832}"/>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2884EB-C6E3-684C-A39B-0E652C4E0E60}" type="slidenum">
              <a:rPr lang="en-US" smtClean="0">
                <a:solidFill>
                  <a:prstClr val="black">
                    <a:tint val="75000"/>
                  </a:prstClr>
                </a:solidFill>
              </a:rPr>
              <a:pPr>
                <a:defRPr/>
              </a:pPr>
              <a:t>4</a:t>
            </a:fld>
            <a:endParaRPr lang="en-US" dirty="0">
              <a:solidFill>
                <a:prstClr val="black">
                  <a:tint val="75000"/>
                </a:prstClr>
              </a:solidFill>
            </a:endParaRPr>
          </a:p>
        </p:txBody>
      </p:sp>
      <p:sp>
        <p:nvSpPr>
          <p:cNvPr id="21" name="Rectangle 3"/>
          <p:cNvSpPr txBox="1">
            <a:spLocks noChangeArrowheads="1"/>
          </p:cNvSpPr>
          <p:nvPr/>
        </p:nvSpPr>
        <p:spPr bwMode="auto">
          <a:xfrm>
            <a:off x="519732" y="1902070"/>
            <a:ext cx="11217598" cy="450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9906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indent="-457200">
              <a:lnSpc>
                <a:spcPct val="90000"/>
              </a:lnSpc>
              <a:spcBef>
                <a:spcPts val="300"/>
              </a:spcBef>
              <a:spcAft>
                <a:spcPts val="600"/>
              </a:spcAft>
              <a:buFont typeface="Arial" panose="020B0604020202020204" pitchFamily="34" charset="0"/>
              <a:buChar char="•"/>
              <a:defRPr/>
            </a:pPr>
            <a:r>
              <a:rPr lang="en-US" sz="2800" dirty="0"/>
              <a:t>TGbh is driven by “fixing the problems caused” by RCM use</a:t>
            </a:r>
          </a:p>
          <a:p>
            <a:pPr marL="457200" indent="-457200">
              <a:lnSpc>
                <a:spcPct val="90000"/>
              </a:lnSpc>
              <a:spcBef>
                <a:spcPts val="300"/>
              </a:spcBef>
              <a:spcAft>
                <a:spcPts val="600"/>
              </a:spcAft>
              <a:buFont typeface="Arial" panose="020B0604020202020204" pitchFamily="34" charset="0"/>
              <a:buChar char="•"/>
              <a:defRPr/>
            </a:pPr>
            <a:r>
              <a:rPr lang="en-US" sz="2800" dirty="0"/>
              <a:t>Gather use cases, derive requirements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Create evaluation criteria from use cases, for what a proposed solution must do/must not do</a:t>
            </a:r>
          </a:p>
          <a:p>
            <a:pPr marL="457200" indent="-457200">
              <a:lnSpc>
                <a:spcPct val="90000"/>
              </a:lnSpc>
              <a:spcBef>
                <a:spcPts val="300"/>
              </a:spcBef>
              <a:spcAft>
                <a:spcPts val="600"/>
              </a:spcAft>
              <a:buFont typeface="Arial" panose="020B0604020202020204" pitchFamily="34" charset="0"/>
              <a:buChar char="•"/>
              <a:defRPr/>
            </a:pPr>
            <a:r>
              <a:rPr lang="en-US" altLang="en-US" sz="2800" dirty="0"/>
              <a:t>Gather and consider 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highlight>
                  <a:srgbClr val="00FF00"/>
                </a:highlight>
                <a:sym typeface="Wingdings" panose="05000000000000000000" pitchFamily="2" charset="2"/>
              </a:rPr>
              <a:t> </a:t>
            </a:r>
            <a:r>
              <a:rPr lang="en-US" altLang="en-US" dirty="0">
                <a:highlight>
                  <a:srgbClr val="00FF00"/>
                </a:highlight>
              </a:rPr>
              <a:t>We are here </a:t>
            </a:r>
            <a:r>
              <a:rPr lang="en-US" altLang="en-US" dirty="0">
                <a:highlight>
                  <a:srgbClr val="00FF00"/>
                </a:highlight>
                <a:sym typeface="Wingdings" panose="05000000000000000000" pitchFamily="2" charset="2"/>
              </a:rPr>
              <a:t></a:t>
            </a:r>
          </a:p>
          <a:p>
            <a:pPr marL="857250" lvl="1" indent="-457200">
              <a:lnSpc>
                <a:spcPct val="90000"/>
              </a:lnSpc>
              <a:spcBef>
                <a:spcPts val="300"/>
              </a:spcBef>
              <a:spcAft>
                <a:spcPts val="600"/>
              </a:spcAft>
              <a:buFont typeface="Arial" panose="020B0604020202020204" pitchFamily="34" charset="0"/>
              <a:buChar char="•"/>
              <a:defRPr/>
            </a:pPr>
            <a:r>
              <a:rPr lang="en-US" altLang="en-US" dirty="0">
                <a:sym typeface="Wingdings" panose="05000000000000000000" pitchFamily="2" charset="2"/>
              </a:rPr>
              <a:t>4 proposals have been submitted, and evaluation analysis has been presented</a:t>
            </a:r>
          </a:p>
          <a:p>
            <a:pPr marL="857250" lvl="1" indent="-457200">
              <a:lnSpc>
                <a:spcPct val="90000"/>
              </a:lnSpc>
              <a:spcBef>
                <a:spcPts val="300"/>
              </a:spcBef>
              <a:spcAft>
                <a:spcPts val="600"/>
              </a:spcAft>
              <a:buFont typeface="Arial" panose="020B0604020202020204" pitchFamily="34" charset="0"/>
              <a:buChar char="•"/>
              <a:defRPr/>
            </a:pPr>
            <a:r>
              <a:rPr lang="en-US" altLang="en-US" dirty="0">
                <a:sym typeface="Wingdings" panose="05000000000000000000" pitchFamily="2" charset="2"/>
              </a:rPr>
              <a:t>Next step is deciding among and/or combining the proposals, and creating draft D0.1</a:t>
            </a:r>
            <a:endParaRPr lang="en-US" altLang="en-US" dirty="0"/>
          </a:p>
        </p:txBody>
      </p:sp>
    </p:spTree>
    <p:extLst>
      <p:ext uri="{BB962C8B-B14F-4D97-AF65-F5344CB8AC3E}">
        <p14:creationId xmlns:p14="http://schemas.microsoft.com/office/powerpoint/2010/main" val="215210020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9732" y="550208"/>
            <a:ext cx="10828865" cy="1049992"/>
          </a:xfrm>
        </p:spPr>
        <p:txBody>
          <a:bodyPr>
            <a:normAutofit fontScale="90000"/>
          </a:bodyPr>
          <a:lstStyle/>
          <a:p>
            <a:r>
              <a:rPr lang="en-GB" dirty="0"/>
              <a:t>802.11bh Randomized and Changing MAC addresses (RCM)</a:t>
            </a:r>
            <a:br>
              <a:rPr lang="en-GB" dirty="0"/>
            </a:br>
            <a:r>
              <a:rPr lang="en-GB" dirty="0"/>
              <a:t>Use Cases and applicability</a:t>
            </a:r>
          </a:p>
        </p:txBody>
      </p:sp>
      <p:sp>
        <p:nvSpPr>
          <p:cNvPr id="11" name="Slide Number Placeholder 3">
            <a:extLst>
              <a:ext uri="{FF2B5EF4-FFF2-40B4-BE49-F238E27FC236}">
                <a16:creationId xmlns:a16="http://schemas.microsoft.com/office/drawing/2014/main" id="{B8FE6600-07DE-457F-95FD-EF2ED8D69832}"/>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2884EB-C6E3-684C-A39B-0E652C4E0E60}" type="slidenum">
              <a:rPr lang="en-US" smtClean="0">
                <a:solidFill>
                  <a:prstClr val="black">
                    <a:tint val="75000"/>
                  </a:prstClr>
                </a:solidFill>
              </a:rPr>
              <a:pPr>
                <a:defRPr/>
              </a:pPr>
              <a:t>5</a:t>
            </a:fld>
            <a:endParaRPr lang="en-US" dirty="0">
              <a:solidFill>
                <a:prstClr val="black">
                  <a:tint val="75000"/>
                </a:prstClr>
              </a:solidFill>
            </a:endParaRPr>
          </a:p>
        </p:txBody>
      </p:sp>
      <p:sp>
        <p:nvSpPr>
          <p:cNvPr id="21" name="Rectangle 3"/>
          <p:cNvSpPr txBox="1">
            <a:spLocks noChangeArrowheads="1"/>
          </p:cNvSpPr>
          <p:nvPr/>
        </p:nvSpPr>
        <p:spPr bwMode="auto">
          <a:xfrm>
            <a:off x="519732" y="1600200"/>
            <a:ext cx="11217598" cy="4955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9906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5425" lvl="1" indent="0">
              <a:lnSpc>
                <a:spcPct val="90000"/>
              </a:lnSpc>
              <a:spcBef>
                <a:spcPts val="800"/>
              </a:spcBef>
              <a:buNone/>
            </a:pPr>
            <a:endParaRPr lang="en-US" sz="2400" dirty="0">
              <a:latin typeface="+mn-lt"/>
              <a:ea typeface="+mn-ea"/>
            </a:endParaRPr>
          </a:p>
        </p:txBody>
      </p:sp>
      <p:graphicFrame>
        <p:nvGraphicFramePr>
          <p:cNvPr id="4" name="Table 4">
            <a:extLst>
              <a:ext uri="{FF2B5EF4-FFF2-40B4-BE49-F238E27FC236}">
                <a16:creationId xmlns:a16="http://schemas.microsoft.com/office/drawing/2014/main" id="{56998F8D-3E20-41DA-991C-26FF7A7C1317}"/>
              </a:ext>
            </a:extLst>
          </p:cNvPr>
          <p:cNvGraphicFramePr>
            <a:graphicFrameLocks noGrp="1"/>
          </p:cNvGraphicFramePr>
          <p:nvPr>
            <p:extLst>
              <p:ext uri="{D42A27DB-BD31-4B8C-83A1-F6EECF244321}">
                <p14:modId xmlns:p14="http://schemas.microsoft.com/office/powerpoint/2010/main" val="1045840367"/>
              </p:ext>
            </p:extLst>
          </p:nvPr>
        </p:nvGraphicFramePr>
        <p:xfrm>
          <a:off x="1219200" y="1616765"/>
          <a:ext cx="9906000" cy="4617720"/>
        </p:xfrm>
        <a:graphic>
          <a:graphicData uri="http://schemas.openxmlformats.org/drawingml/2006/table">
            <a:tbl>
              <a:tblPr firstRow="1" bandRow="1">
                <a:tableStyleId>{BC89EF96-8CEA-46FF-86C4-4CE0E7609802}</a:tableStyleId>
              </a:tblPr>
              <a:tblGrid>
                <a:gridCol w="4953000">
                  <a:extLst>
                    <a:ext uri="{9D8B030D-6E8A-4147-A177-3AD203B41FA5}">
                      <a16:colId xmlns:a16="http://schemas.microsoft.com/office/drawing/2014/main" val="4063757019"/>
                    </a:ext>
                  </a:extLst>
                </a:gridCol>
                <a:gridCol w="4953000">
                  <a:extLst>
                    <a:ext uri="{9D8B030D-6E8A-4147-A177-3AD203B41FA5}">
                      <a16:colId xmlns:a16="http://schemas.microsoft.com/office/drawing/2014/main" val="3228349970"/>
                    </a:ext>
                  </a:extLst>
                </a:gridCol>
              </a:tblGrid>
              <a:tr h="370840">
                <a:tc>
                  <a:txBody>
                    <a:bodyPr/>
                    <a:lstStyle/>
                    <a:p>
                      <a:r>
                        <a:rPr lang="en-US" b="0" dirty="0"/>
                        <a:t>Pre-association client steering</a:t>
                      </a:r>
                    </a:p>
                  </a:txBody>
                  <a:tcPr/>
                </a:tc>
                <a:tc>
                  <a:txBody>
                    <a:bodyPr/>
                    <a:lstStyle/>
                    <a:p>
                      <a:r>
                        <a:rPr lang="en-US" b="0" dirty="0"/>
                        <a:t>“Nice to have”/recommendations</a:t>
                      </a:r>
                    </a:p>
                  </a:txBody>
                  <a:tcPr/>
                </a:tc>
                <a:extLst>
                  <a:ext uri="{0D108BD9-81ED-4DB2-BD59-A6C34878D82A}">
                    <a16:rowId xmlns:a16="http://schemas.microsoft.com/office/drawing/2014/main" val="2499137521"/>
                  </a:ext>
                </a:extLst>
              </a:tr>
              <a:tr h="370840">
                <a:tc>
                  <a:txBody>
                    <a:bodyPr/>
                    <a:lstStyle/>
                    <a:p>
                      <a:r>
                        <a:rPr lang="en-US" dirty="0"/>
                        <a:t>Post-association (and security context) device identification for network access, etc.</a:t>
                      </a:r>
                    </a:p>
                  </a:txBody>
                  <a:tcPr/>
                </a:tc>
                <a:tc>
                  <a:txBody>
                    <a:bodyPr/>
                    <a:lstStyle/>
                    <a:p>
                      <a:r>
                        <a:rPr lang="en-US" dirty="0"/>
                        <a:t>In scope</a:t>
                      </a:r>
                    </a:p>
                  </a:txBody>
                  <a:tcPr/>
                </a:tc>
                <a:extLst>
                  <a:ext uri="{0D108BD9-81ED-4DB2-BD59-A6C34878D82A}">
                    <a16:rowId xmlns:a16="http://schemas.microsoft.com/office/drawing/2014/main" val="2740102544"/>
                  </a:ext>
                </a:extLst>
              </a:tr>
              <a:tr h="370840">
                <a:tc>
                  <a:txBody>
                    <a:bodyPr/>
                    <a:lstStyle/>
                    <a:p>
                      <a:r>
                        <a:rPr lang="en-US" dirty="0"/>
                        <a:t>Post-association (and security context) device identification for home automation/arrival detection</a:t>
                      </a:r>
                    </a:p>
                  </a:txBody>
                  <a:tcPr/>
                </a:tc>
                <a:tc>
                  <a:txBody>
                    <a:bodyPr/>
                    <a:lstStyle/>
                    <a:p>
                      <a:r>
                        <a:rPr lang="en-US" dirty="0"/>
                        <a:t>In scope</a:t>
                      </a:r>
                    </a:p>
                  </a:txBody>
                  <a:tcPr/>
                </a:tc>
                <a:extLst>
                  <a:ext uri="{0D108BD9-81ED-4DB2-BD59-A6C34878D82A}">
                    <a16:rowId xmlns:a16="http://schemas.microsoft.com/office/drawing/2014/main" val="296659370"/>
                  </a:ext>
                </a:extLst>
              </a:tr>
              <a:tr h="370840">
                <a:tc>
                  <a:txBody>
                    <a:bodyPr/>
                    <a:lstStyle/>
                    <a:p>
                      <a:r>
                        <a:rPr lang="en-US" dirty="0"/>
                        <a:t>Grocery store frequent shopper identification</a:t>
                      </a:r>
                    </a:p>
                  </a:txBody>
                  <a:tcPr/>
                </a:tc>
                <a:tc>
                  <a:txBody>
                    <a:bodyPr/>
                    <a:lstStyle/>
                    <a:p>
                      <a:r>
                        <a:rPr lang="en-US" dirty="0"/>
                        <a:t>In scope, if privacy not compromised</a:t>
                      </a:r>
                    </a:p>
                  </a:txBody>
                  <a:tcPr/>
                </a:tc>
                <a:extLst>
                  <a:ext uri="{0D108BD9-81ED-4DB2-BD59-A6C34878D82A}">
                    <a16:rowId xmlns:a16="http://schemas.microsoft.com/office/drawing/2014/main" val="3264699527"/>
                  </a:ext>
                </a:extLst>
              </a:tr>
              <a:tr h="370840">
                <a:tc>
                  <a:txBody>
                    <a:bodyPr/>
                    <a:lstStyle/>
                    <a:p>
                      <a:r>
                        <a:rPr lang="en-US" dirty="0"/>
                        <a:t>Infrastructure (network) use of Probes</a:t>
                      </a:r>
                    </a:p>
                  </a:txBody>
                  <a:tcPr/>
                </a:tc>
                <a:tc>
                  <a:txBody>
                    <a:bodyPr/>
                    <a:lstStyle/>
                    <a:p>
                      <a:r>
                        <a:rPr lang="en-US" dirty="0"/>
                        <a:t>Only recommendations?</a:t>
                      </a:r>
                    </a:p>
                  </a:txBody>
                  <a:tcPr/>
                </a:tc>
                <a:extLst>
                  <a:ext uri="{0D108BD9-81ED-4DB2-BD59-A6C34878D82A}">
                    <a16:rowId xmlns:a16="http://schemas.microsoft.com/office/drawing/2014/main" val="1448251290"/>
                  </a:ext>
                </a:extLst>
              </a:tr>
              <a:tr h="370840">
                <a:tc>
                  <a:txBody>
                    <a:bodyPr/>
                    <a:lstStyle/>
                    <a:p>
                      <a:r>
                        <a:rPr lang="en-US" dirty="0"/>
                        <a:t>Approved clients attaching to secure network</a:t>
                      </a:r>
                    </a:p>
                  </a:txBody>
                  <a:tcPr/>
                </a:tc>
                <a:tc>
                  <a:txBody>
                    <a:bodyPr/>
                    <a:lstStyle/>
                    <a:p>
                      <a:r>
                        <a:rPr lang="en-US" dirty="0"/>
                        <a:t>See first two items</a:t>
                      </a:r>
                    </a:p>
                  </a:txBody>
                  <a:tcPr/>
                </a:tc>
                <a:extLst>
                  <a:ext uri="{0D108BD9-81ED-4DB2-BD59-A6C34878D82A}">
                    <a16:rowId xmlns:a16="http://schemas.microsoft.com/office/drawing/2014/main" val="2902467555"/>
                  </a:ext>
                </a:extLst>
              </a:tr>
              <a:tr h="370840">
                <a:tc>
                  <a:txBody>
                    <a:bodyPr/>
                    <a:lstStyle/>
                    <a:p>
                      <a:r>
                        <a:rPr lang="en-US" dirty="0"/>
                        <a:t>Mobile AP</a:t>
                      </a:r>
                    </a:p>
                  </a:txBody>
                  <a:tcPr/>
                </a:tc>
                <a:tc>
                  <a:txBody>
                    <a:bodyPr/>
                    <a:lstStyle/>
                    <a:p>
                      <a:r>
                        <a:rPr lang="en-US" dirty="0"/>
                        <a:t>Only recommendations?</a:t>
                      </a:r>
                    </a:p>
                  </a:txBody>
                  <a:tcPr/>
                </a:tc>
                <a:extLst>
                  <a:ext uri="{0D108BD9-81ED-4DB2-BD59-A6C34878D82A}">
                    <a16:rowId xmlns:a16="http://schemas.microsoft.com/office/drawing/2014/main" val="1253415565"/>
                  </a:ext>
                </a:extLst>
              </a:tr>
              <a:tr h="370840">
                <a:tc>
                  <a:txBody>
                    <a:bodyPr/>
                    <a:lstStyle/>
                    <a:p>
                      <a:r>
                        <a:rPr lang="en-US" dirty="0"/>
                        <a:t>Customer support and troubleshooting</a:t>
                      </a:r>
                    </a:p>
                  </a:txBody>
                  <a:tcPr/>
                </a:tc>
                <a:tc>
                  <a:txBody>
                    <a:bodyPr/>
                    <a:lstStyle/>
                    <a:p>
                      <a:r>
                        <a:rPr lang="en-US" dirty="0"/>
                        <a:t>Some aspects are within scope</a:t>
                      </a:r>
                    </a:p>
                  </a:txBody>
                  <a:tcPr/>
                </a:tc>
                <a:extLst>
                  <a:ext uri="{0D108BD9-81ED-4DB2-BD59-A6C34878D82A}">
                    <a16:rowId xmlns:a16="http://schemas.microsoft.com/office/drawing/2014/main" val="132765292"/>
                  </a:ext>
                </a:extLst>
              </a:tr>
              <a:tr h="370840">
                <a:tc>
                  <a:txBody>
                    <a:bodyPr/>
                    <a:lstStyle/>
                    <a:p>
                      <a:r>
                        <a:rPr lang="en-US" dirty="0"/>
                        <a:t>MAC address collisions</a:t>
                      </a:r>
                    </a:p>
                  </a:txBody>
                  <a:tcPr/>
                </a:tc>
                <a:tc>
                  <a:txBody>
                    <a:bodyPr/>
                    <a:lstStyle/>
                    <a:p>
                      <a:r>
                        <a:rPr lang="en-US" dirty="0"/>
                        <a:t>Only recommendations?</a:t>
                      </a:r>
                    </a:p>
                  </a:txBody>
                  <a:tcPr/>
                </a:tc>
                <a:extLst>
                  <a:ext uri="{0D108BD9-81ED-4DB2-BD59-A6C34878D82A}">
                    <a16:rowId xmlns:a16="http://schemas.microsoft.com/office/drawing/2014/main" val="3061137532"/>
                  </a:ext>
                </a:extLst>
              </a:tr>
              <a:tr h="370840">
                <a:tc>
                  <a:txBody>
                    <a:bodyPr/>
                    <a:lstStyle/>
                    <a:p>
                      <a:r>
                        <a:rPr lang="en-US" dirty="0"/>
                        <a:t>DHCP pool exhaustion</a:t>
                      </a:r>
                    </a:p>
                  </a:txBody>
                  <a:tcPr/>
                </a:tc>
                <a:tc>
                  <a:txBody>
                    <a:bodyPr/>
                    <a:lstStyle/>
                    <a:p>
                      <a:r>
                        <a:rPr lang="en-US" dirty="0"/>
                        <a:t>Only recommendations?</a:t>
                      </a:r>
                    </a:p>
                  </a:txBody>
                  <a:tcPr/>
                </a:tc>
                <a:extLst>
                  <a:ext uri="{0D108BD9-81ED-4DB2-BD59-A6C34878D82A}">
                    <a16:rowId xmlns:a16="http://schemas.microsoft.com/office/drawing/2014/main" val="1214976258"/>
                  </a:ext>
                </a:extLst>
              </a:tr>
              <a:tr h="370840">
                <a:tc>
                  <a:txBody>
                    <a:bodyPr/>
                    <a:lstStyle/>
                    <a:p>
                      <a:r>
                        <a:rPr lang="en-US" dirty="0"/>
                        <a:t>Inconsistent DHCP address assignment</a:t>
                      </a:r>
                    </a:p>
                  </a:txBody>
                  <a:tcPr/>
                </a:tc>
                <a:tc>
                  <a:txBody>
                    <a:bodyPr/>
                    <a:lstStyle/>
                    <a:p>
                      <a:r>
                        <a:rPr lang="en-US" dirty="0"/>
                        <a:t>At best, recommendations?</a:t>
                      </a:r>
                    </a:p>
                  </a:txBody>
                  <a:tcPr/>
                </a:tc>
                <a:extLst>
                  <a:ext uri="{0D108BD9-81ED-4DB2-BD59-A6C34878D82A}">
                    <a16:rowId xmlns:a16="http://schemas.microsoft.com/office/drawing/2014/main" val="2046246668"/>
                  </a:ext>
                </a:extLst>
              </a:tr>
            </a:tbl>
          </a:graphicData>
        </a:graphic>
      </p:graphicFrame>
    </p:spTree>
    <p:extLst>
      <p:ext uri="{BB962C8B-B14F-4D97-AF65-F5344CB8AC3E}">
        <p14:creationId xmlns:p14="http://schemas.microsoft.com/office/powerpoint/2010/main" val="263456115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9732" y="550208"/>
            <a:ext cx="10828865" cy="1049992"/>
          </a:xfrm>
        </p:spPr>
        <p:txBody>
          <a:bodyPr>
            <a:normAutofit fontScale="90000"/>
          </a:bodyPr>
          <a:lstStyle/>
          <a:p>
            <a:r>
              <a:rPr lang="en-GB" dirty="0"/>
              <a:t>802.11bh Randomized and Changing MAC addresses (RCM)</a:t>
            </a:r>
            <a:br>
              <a:rPr lang="en-GB" dirty="0"/>
            </a:br>
            <a:r>
              <a:rPr lang="en-GB" dirty="0"/>
              <a:t>Solution criteria/considerations</a:t>
            </a:r>
          </a:p>
        </p:txBody>
      </p:sp>
      <p:sp>
        <p:nvSpPr>
          <p:cNvPr id="11" name="Slide Number Placeholder 3">
            <a:extLst>
              <a:ext uri="{FF2B5EF4-FFF2-40B4-BE49-F238E27FC236}">
                <a16:creationId xmlns:a16="http://schemas.microsoft.com/office/drawing/2014/main" id="{B8FE6600-07DE-457F-95FD-EF2ED8D69832}"/>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2884EB-C6E3-684C-A39B-0E652C4E0E60}" type="slidenum">
              <a:rPr lang="en-US" smtClean="0">
                <a:solidFill>
                  <a:prstClr val="black">
                    <a:tint val="75000"/>
                  </a:prstClr>
                </a:solidFill>
              </a:rPr>
              <a:pPr>
                <a:defRPr/>
              </a:pPr>
              <a:t>6</a:t>
            </a:fld>
            <a:endParaRPr lang="en-US" dirty="0">
              <a:solidFill>
                <a:prstClr val="black">
                  <a:tint val="75000"/>
                </a:prstClr>
              </a:solidFill>
            </a:endParaRPr>
          </a:p>
        </p:txBody>
      </p:sp>
      <p:sp>
        <p:nvSpPr>
          <p:cNvPr id="21" name="Rectangle 3"/>
          <p:cNvSpPr txBox="1">
            <a:spLocks noChangeArrowheads="1"/>
          </p:cNvSpPr>
          <p:nvPr/>
        </p:nvSpPr>
        <p:spPr bwMode="auto">
          <a:xfrm>
            <a:off x="843403" y="1447800"/>
            <a:ext cx="5239345" cy="4955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9906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8275">
              <a:lnSpc>
                <a:spcPct val="90000"/>
              </a:lnSpc>
              <a:spcBef>
                <a:spcPts val="800"/>
              </a:spcBef>
              <a:buFont typeface="Arial" panose="020B0604020202020204" pitchFamily="34" charset="0"/>
              <a:buChar char="•"/>
            </a:pPr>
            <a:r>
              <a:rPr lang="en-US" sz="2000" dirty="0">
                <a:latin typeface="+mn-lt"/>
                <a:ea typeface="+mn-ea"/>
              </a:rPr>
              <a:t>User opt-in, per network</a:t>
            </a:r>
          </a:p>
          <a:p>
            <a:pPr marL="168275">
              <a:lnSpc>
                <a:spcPct val="90000"/>
              </a:lnSpc>
              <a:spcBef>
                <a:spcPts val="800"/>
              </a:spcBef>
              <a:buFont typeface="Arial" panose="020B0604020202020204" pitchFamily="34" charset="0"/>
              <a:buChar char="•"/>
            </a:pPr>
            <a:r>
              <a:rPr lang="en-US" sz="2000" dirty="0">
                <a:latin typeface="+mn-lt"/>
                <a:ea typeface="+mn-ea"/>
              </a:rPr>
              <a:t>Third-party can’t track device</a:t>
            </a:r>
          </a:p>
          <a:p>
            <a:pPr marL="168275">
              <a:lnSpc>
                <a:spcPct val="90000"/>
              </a:lnSpc>
              <a:spcBef>
                <a:spcPts val="800"/>
              </a:spcBef>
              <a:buFont typeface="Arial" panose="020B0604020202020204" pitchFamily="34" charset="0"/>
              <a:buChar char="•"/>
            </a:pPr>
            <a:r>
              <a:rPr lang="en-US" sz="2000" dirty="0">
                <a:latin typeface="+mn-lt"/>
                <a:ea typeface="+mn-ea"/>
              </a:rPr>
              <a:t>No exposure of PII</a:t>
            </a:r>
          </a:p>
          <a:p>
            <a:pPr marL="168275">
              <a:lnSpc>
                <a:spcPct val="90000"/>
              </a:lnSpc>
              <a:spcBef>
                <a:spcPts val="800"/>
              </a:spcBef>
              <a:buFont typeface="Arial" panose="020B0604020202020204" pitchFamily="34" charset="0"/>
              <a:buChar char="•"/>
            </a:pPr>
            <a:r>
              <a:rPr lang="en-US" sz="2000" dirty="0">
                <a:latin typeface="+mn-lt"/>
                <a:ea typeface="+mn-ea"/>
              </a:rPr>
              <a:t>Network can provide services</a:t>
            </a:r>
          </a:p>
          <a:p>
            <a:pPr marL="168275">
              <a:lnSpc>
                <a:spcPct val="90000"/>
              </a:lnSpc>
              <a:spcBef>
                <a:spcPts val="800"/>
              </a:spcBef>
              <a:buFont typeface="Arial" panose="020B0604020202020204" pitchFamily="34" charset="0"/>
              <a:buChar char="•"/>
            </a:pPr>
            <a:r>
              <a:rPr lang="en-US" sz="2000" dirty="0">
                <a:latin typeface="+mn-lt"/>
                <a:ea typeface="+mn-ea"/>
              </a:rPr>
              <a:t>Network can do troubleshooting</a:t>
            </a:r>
          </a:p>
          <a:p>
            <a:pPr marL="168275">
              <a:lnSpc>
                <a:spcPct val="90000"/>
              </a:lnSpc>
              <a:spcBef>
                <a:spcPts val="800"/>
              </a:spcBef>
              <a:buFont typeface="Arial" panose="020B0604020202020204" pitchFamily="34" charset="0"/>
              <a:buChar char="•"/>
            </a:pPr>
            <a:r>
              <a:rPr lang="en-US" sz="2000" dirty="0">
                <a:latin typeface="+mn-lt"/>
                <a:ea typeface="+mn-ea"/>
              </a:rPr>
              <a:t>Network can provide QoS/DHCP services</a:t>
            </a:r>
          </a:p>
          <a:p>
            <a:pPr marL="168275">
              <a:lnSpc>
                <a:spcPct val="90000"/>
              </a:lnSpc>
              <a:spcBef>
                <a:spcPts val="800"/>
              </a:spcBef>
              <a:buFont typeface="Arial" panose="020B0604020202020204" pitchFamily="34" charset="0"/>
              <a:buChar char="•"/>
            </a:pPr>
            <a:r>
              <a:rPr lang="en-US" sz="2000" dirty="0">
                <a:latin typeface="+mn-lt"/>
                <a:ea typeface="+mn-ea"/>
              </a:rPr>
              <a:t>Pre-association client identification is “nice to have”</a:t>
            </a:r>
          </a:p>
          <a:p>
            <a:pPr marL="168275">
              <a:lnSpc>
                <a:spcPct val="90000"/>
              </a:lnSpc>
              <a:spcBef>
                <a:spcPts val="800"/>
              </a:spcBef>
              <a:buFont typeface="Arial" panose="020B0604020202020204" pitchFamily="34" charset="0"/>
              <a:buChar char="•"/>
            </a:pPr>
            <a:r>
              <a:rPr lang="en-US" sz="2000" dirty="0">
                <a:latin typeface="+mn-lt"/>
                <a:ea typeface="+mn-ea"/>
              </a:rPr>
              <a:t>Extensibility</a:t>
            </a:r>
          </a:p>
          <a:p>
            <a:pPr marL="168275">
              <a:lnSpc>
                <a:spcPct val="90000"/>
              </a:lnSpc>
              <a:spcBef>
                <a:spcPts val="800"/>
              </a:spcBef>
              <a:buFont typeface="Arial" panose="020B0604020202020204" pitchFamily="34" charset="0"/>
              <a:buChar char="•"/>
            </a:pPr>
            <a:r>
              <a:rPr lang="en-US" sz="2000" dirty="0">
                <a:latin typeface="+mn-lt"/>
                <a:ea typeface="+mn-ea"/>
              </a:rPr>
              <a:t>Processing required on AP and STA, one-time (initial use)	</a:t>
            </a:r>
          </a:p>
          <a:p>
            <a:pPr marL="168275">
              <a:lnSpc>
                <a:spcPct val="90000"/>
              </a:lnSpc>
              <a:spcBef>
                <a:spcPts val="800"/>
              </a:spcBef>
              <a:buFont typeface="Arial" panose="020B0604020202020204" pitchFamily="34" charset="0"/>
              <a:buChar char="•"/>
            </a:pPr>
            <a:r>
              <a:rPr lang="en-US" sz="2000" dirty="0">
                <a:latin typeface="+mn-lt"/>
                <a:ea typeface="+mn-ea"/>
              </a:rPr>
              <a:t>Processing required on AP and STA, on each use</a:t>
            </a:r>
          </a:p>
          <a:p>
            <a:pPr marL="168275">
              <a:lnSpc>
                <a:spcPct val="90000"/>
              </a:lnSpc>
              <a:spcBef>
                <a:spcPts val="800"/>
              </a:spcBef>
              <a:buFont typeface="Arial" panose="020B0604020202020204" pitchFamily="34" charset="0"/>
              <a:buChar char="•"/>
            </a:pPr>
            <a:r>
              <a:rPr lang="en-US" sz="2000" dirty="0">
                <a:latin typeface="+mn-lt"/>
                <a:ea typeface="+mn-ea"/>
              </a:rPr>
              <a:t>Setup complexity for AP and STA</a:t>
            </a:r>
          </a:p>
          <a:p>
            <a:pPr marL="225425" lvl="1" indent="0">
              <a:lnSpc>
                <a:spcPct val="90000"/>
              </a:lnSpc>
              <a:spcBef>
                <a:spcPts val="800"/>
              </a:spcBef>
              <a:buNone/>
            </a:pPr>
            <a:endParaRPr lang="en-US" sz="2400" dirty="0">
              <a:latin typeface="+mn-lt"/>
              <a:ea typeface="+mn-ea"/>
            </a:endParaRPr>
          </a:p>
        </p:txBody>
      </p:sp>
      <p:sp>
        <p:nvSpPr>
          <p:cNvPr id="7" name="Rectangle 3">
            <a:extLst>
              <a:ext uri="{FF2B5EF4-FFF2-40B4-BE49-F238E27FC236}">
                <a16:creationId xmlns:a16="http://schemas.microsoft.com/office/drawing/2014/main" id="{C572F88F-F91E-4313-880F-DED1429C5921}"/>
              </a:ext>
            </a:extLst>
          </p:cNvPr>
          <p:cNvSpPr txBox="1">
            <a:spLocks noChangeArrowheads="1"/>
          </p:cNvSpPr>
          <p:nvPr/>
        </p:nvSpPr>
        <p:spPr bwMode="auto">
          <a:xfrm>
            <a:off x="6109252" y="1635369"/>
            <a:ext cx="5015948" cy="4955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9906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8275">
              <a:lnSpc>
                <a:spcPct val="90000"/>
              </a:lnSpc>
              <a:spcBef>
                <a:spcPts val="800"/>
              </a:spcBef>
              <a:buFont typeface="Arial" panose="020B0604020202020204" pitchFamily="34" charset="0"/>
              <a:buChar char="•"/>
            </a:pPr>
            <a:r>
              <a:rPr lang="en-US" sz="2000" dirty="0">
                <a:latin typeface="+mn-lt"/>
                <a:ea typeface="+mn-ea"/>
              </a:rPr>
              <a:t>Storage required on AP and STA</a:t>
            </a:r>
          </a:p>
          <a:p>
            <a:pPr marL="168275">
              <a:lnSpc>
                <a:spcPct val="90000"/>
              </a:lnSpc>
              <a:spcBef>
                <a:spcPts val="800"/>
              </a:spcBef>
              <a:buFont typeface="Arial" panose="020B0604020202020204" pitchFamily="34" charset="0"/>
              <a:buChar char="•"/>
            </a:pPr>
            <a:r>
              <a:rPr lang="en-US" sz="2000" dirty="0">
                <a:latin typeface="+mn-lt"/>
                <a:ea typeface="+mn-ea"/>
              </a:rPr>
              <a:t>Can third-party determine if the mechanism is being used?</a:t>
            </a:r>
          </a:p>
          <a:p>
            <a:pPr marL="168275">
              <a:lnSpc>
                <a:spcPct val="90000"/>
              </a:lnSpc>
              <a:spcBef>
                <a:spcPts val="800"/>
              </a:spcBef>
              <a:buFont typeface="Arial" panose="020B0604020202020204" pitchFamily="34" charset="0"/>
              <a:buChar char="•"/>
            </a:pPr>
            <a:r>
              <a:rPr lang="en-US" sz="2000" dirty="0">
                <a:latin typeface="+mn-lt"/>
                <a:ea typeface="+mn-ea"/>
              </a:rPr>
              <a:t>Requires encrypted link?</a:t>
            </a:r>
          </a:p>
          <a:p>
            <a:pPr marL="168275">
              <a:lnSpc>
                <a:spcPct val="90000"/>
              </a:lnSpc>
              <a:spcBef>
                <a:spcPts val="800"/>
              </a:spcBef>
              <a:buFont typeface="Arial" panose="020B0604020202020204" pitchFamily="34" charset="0"/>
              <a:buChar char="•"/>
            </a:pPr>
            <a:r>
              <a:rPr lang="en-US" sz="2000" dirty="0">
                <a:latin typeface="+mn-lt"/>
                <a:ea typeface="+mn-ea"/>
              </a:rPr>
              <a:t>How is the ID bound to a user?  Is the ID a “real” identification?  Is it bound to a device, a user, a group?</a:t>
            </a:r>
          </a:p>
          <a:p>
            <a:pPr marL="168275">
              <a:lnSpc>
                <a:spcPct val="90000"/>
              </a:lnSpc>
              <a:spcBef>
                <a:spcPts val="800"/>
              </a:spcBef>
              <a:buFont typeface="Arial" panose="020B0604020202020204" pitchFamily="34" charset="0"/>
              <a:buChar char="•"/>
            </a:pPr>
            <a:r>
              <a:rPr lang="en-US" sz="2000" dirty="0">
                <a:latin typeface="+mn-lt"/>
                <a:ea typeface="+mn-ea"/>
              </a:rPr>
              <a:t>How much trust of the AP is required?</a:t>
            </a:r>
          </a:p>
          <a:p>
            <a:pPr marL="168275">
              <a:lnSpc>
                <a:spcPct val="90000"/>
              </a:lnSpc>
              <a:spcBef>
                <a:spcPts val="800"/>
              </a:spcBef>
              <a:buFont typeface="Arial" panose="020B0604020202020204" pitchFamily="34" charset="0"/>
              <a:buChar char="•"/>
            </a:pPr>
            <a:r>
              <a:rPr lang="en-US" sz="2000" dirty="0">
                <a:latin typeface="+mn-lt"/>
                <a:ea typeface="+mn-ea"/>
              </a:rPr>
              <a:t>How does the client know if the network is trusted?</a:t>
            </a:r>
          </a:p>
          <a:p>
            <a:pPr marL="168275">
              <a:lnSpc>
                <a:spcPct val="90000"/>
              </a:lnSpc>
              <a:spcBef>
                <a:spcPts val="800"/>
              </a:spcBef>
              <a:buFont typeface="Arial" panose="020B0604020202020204" pitchFamily="34" charset="0"/>
              <a:buChar char="•"/>
            </a:pPr>
            <a:r>
              <a:rPr lang="en-US" sz="2000" dirty="0">
                <a:latin typeface="+mn-lt"/>
                <a:ea typeface="+mn-ea"/>
              </a:rPr>
              <a:t>How much can the network trust the ID?</a:t>
            </a:r>
          </a:p>
          <a:p>
            <a:pPr marL="168275">
              <a:lnSpc>
                <a:spcPct val="90000"/>
              </a:lnSpc>
              <a:spcBef>
                <a:spcPts val="800"/>
              </a:spcBef>
              <a:buFont typeface="Arial" panose="020B0604020202020204" pitchFamily="34" charset="0"/>
              <a:buChar char="•"/>
            </a:pPr>
            <a:r>
              <a:rPr lang="en-US" sz="2000" dirty="0">
                <a:latin typeface="+mn-lt"/>
                <a:ea typeface="+mn-ea"/>
              </a:rPr>
              <a:t>Can the user control the lifetime of the ID?</a:t>
            </a:r>
          </a:p>
          <a:p>
            <a:pPr marL="168275">
              <a:lnSpc>
                <a:spcPct val="90000"/>
              </a:lnSpc>
              <a:spcBef>
                <a:spcPts val="800"/>
              </a:spcBef>
              <a:buFont typeface="Arial" panose="020B0604020202020204" pitchFamily="34" charset="0"/>
              <a:buChar char="•"/>
            </a:pPr>
            <a:r>
              <a:rPr lang="en-US" sz="2000" dirty="0">
                <a:latin typeface="+mn-lt"/>
                <a:ea typeface="+mn-ea"/>
              </a:rPr>
              <a:t>What are the spoofing attack surfaces?</a:t>
            </a:r>
          </a:p>
          <a:p>
            <a:pPr marL="168275">
              <a:lnSpc>
                <a:spcPct val="90000"/>
              </a:lnSpc>
              <a:spcBef>
                <a:spcPts val="800"/>
              </a:spcBef>
              <a:buFont typeface="Arial" panose="020B0604020202020204" pitchFamily="34" charset="0"/>
              <a:buChar char="•"/>
            </a:pPr>
            <a:endParaRPr lang="en-US" sz="2000" dirty="0">
              <a:latin typeface="+mn-lt"/>
              <a:ea typeface="+mn-ea"/>
            </a:endParaRPr>
          </a:p>
          <a:p>
            <a:pPr marL="168275">
              <a:lnSpc>
                <a:spcPct val="90000"/>
              </a:lnSpc>
              <a:spcBef>
                <a:spcPts val="800"/>
              </a:spcBef>
              <a:buFont typeface="Arial" panose="020B0604020202020204" pitchFamily="34" charset="0"/>
              <a:buChar char="•"/>
            </a:pPr>
            <a:endParaRPr lang="en-US" dirty="0">
              <a:latin typeface="+mn-lt"/>
              <a:ea typeface="+mn-ea"/>
            </a:endParaRPr>
          </a:p>
          <a:p>
            <a:pPr marL="168275">
              <a:lnSpc>
                <a:spcPct val="90000"/>
              </a:lnSpc>
              <a:spcBef>
                <a:spcPts val="800"/>
              </a:spcBef>
              <a:buFont typeface="Arial" panose="020B0604020202020204" pitchFamily="34" charset="0"/>
              <a:buChar char="•"/>
            </a:pPr>
            <a:endParaRPr lang="en-US" dirty="0">
              <a:latin typeface="+mn-lt"/>
              <a:ea typeface="+mn-ea"/>
            </a:endParaRPr>
          </a:p>
          <a:p>
            <a:pPr marL="225425" lvl="1" indent="0">
              <a:lnSpc>
                <a:spcPct val="90000"/>
              </a:lnSpc>
              <a:spcBef>
                <a:spcPts val="800"/>
              </a:spcBef>
              <a:buNone/>
            </a:pPr>
            <a:endParaRPr lang="en-US" sz="2400" dirty="0">
              <a:latin typeface="+mn-lt"/>
              <a:ea typeface="+mn-ea"/>
            </a:endParaRPr>
          </a:p>
        </p:txBody>
      </p:sp>
    </p:spTree>
    <p:extLst>
      <p:ext uri="{BB962C8B-B14F-4D97-AF65-F5344CB8AC3E}">
        <p14:creationId xmlns:p14="http://schemas.microsoft.com/office/powerpoint/2010/main" val="118722086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proposals</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RCM</a:t>
            </a:r>
          </a:p>
          <a:p>
            <a:pPr marL="857250" lvl="1" indent="-457200">
              <a:lnSpc>
                <a:spcPct val="90000"/>
              </a:lnSpc>
              <a:spcBef>
                <a:spcPts val="0"/>
              </a:spcBef>
              <a:spcAft>
                <a:spcPts val="600"/>
              </a:spcAft>
              <a:buFont typeface="Arial" panose="020B0604020202020204" pitchFamily="34" charset="0"/>
              <a:buChar char="•"/>
              <a:defRPr/>
            </a:pPr>
            <a:r>
              <a:rPr lang="en-US" b="1" dirty="0">
                <a:hlinkClick r:id="rId4"/>
              </a:rPr>
              <a:t>11-21/2039r0</a:t>
            </a:r>
            <a:r>
              <a:rPr lang="en-US" b="1" dirty="0">
                <a:solidFill>
                  <a:schemeClr val="tx1"/>
                </a:solidFill>
              </a:rPr>
              <a:t>: Random index assisted scheme for reducing STA identification complexity</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5"/>
              </a:rPr>
              <a:t>11-22/0054r0</a:t>
            </a:r>
            <a:r>
              <a:rPr lang="en-US" altLang="en-US" b="1" dirty="0">
                <a:solidFill>
                  <a:schemeClr val="tx1"/>
                </a:solidFill>
              </a:rPr>
              <a:t>: Signature-based RCM STA identification solution analyses</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6"/>
              </a:rPr>
              <a:t>11-21/1585r12</a:t>
            </a:r>
            <a:r>
              <a:rPr lang="en-US" altLang="en-US" sz="2000" dirty="0">
                <a:solidFill>
                  <a:schemeClr val="tx1"/>
                </a:solidFill>
              </a:rPr>
              <a:t>: Identifiable Random MAC address</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7"/>
              </a:rPr>
              <a:t>11-21/1673r10</a:t>
            </a:r>
            <a:r>
              <a:rPr lang="en-US" altLang="en-US" b="1" dirty="0">
                <a:solidFill>
                  <a:schemeClr val="tx1"/>
                </a:solidFill>
              </a:rPr>
              <a:t>: Proposed Text for IRMA</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8"/>
              </a:rPr>
              <a:t>11-21/1720r1</a:t>
            </a:r>
            <a:r>
              <a:rPr lang="en-US" altLang="en-US" b="1" dirty="0">
                <a:solidFill>
                  <a:schemeClr val="tx1"/>
                </a:solidFill>
              </a:rPr>
              <a:t>: IRM advantages and use cases</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9"/>
              </a:rPr>
              <a:t>11-21/2006r1</a:t>
            </a:r>
            <a:r>
              <a:rPr lang="en-US" altLang="en-US" b="1" dirty="0">
                <a:solidFill>
                  <a:schemeClr val="tx1"/>
                </a:solidFill>
              </a:rPr>
              <a:t>: IRM analysis, use cases, criteria</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10"/>
              </a:rPr>
              <a:t>11-21/1378r0</a:t>
            </a:r>
            <a:r>
              <a:rPr lang="en-US" altLang="en-US" sz="2000" dirty="0">
                <a:solidFill>
                  <a:schemeClr val="tx1"/>
                </a:solidFill>
              </a:rPr>
              <a:t>: Client ID query concept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1"/>
              </a:rPr>
              <a:t>11-21/1379r3</a:t>
            </a:r>
            <a:r>
              <a:rPr lang="en-US" altLang="en-US" b="1" dirty="0">
                <a:solidFill>
                  <a:schemeClr val="tx1"/>
                </a:solidFill>
              </a:rPr>
              <a:t>: Proposed text for ID Query Action frame</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2"/>
              </a:rPr>
              <a:t>11-21/1853r1</a:t>
            </a:r>
            <a:r>
              <a:rPr lang="en-US" altLang="en-US" b="1" dirty="0">
                <a:solidFill>
                  <a:schemeClr val="tx1"/>
                </a:solidFill>
              </a:rPr>
              <a:t>: ID Query analysis</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13"/>
              </a:rPr>
              <a:t>11-21/1839r1</a:t>
            </a:r>
            <a:r>
              <a:rPr lang="en-US" altLang="en-US" sz="20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4"/>
              </a:rPr>
              <a:t>11-22/0025r0</a:t>
            </a:r>
            <a:r>
              <a:rPr lang="en-US" altLang="en-US" b="1" dirty="0">
                <a:solidFill>
                  <a:schemeClr val="tx1"/>
                </a:solidFill>
              </a:rPr>
              <a:t>: Transient STA ID analysis</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9943</TotalTime>
  <Words>961</Words>
  <Application>Microsoft Office PowerPoint</Application>
  <PresentationFormat>Widescreen</PresentationFormat>
  <Paragraphs>132</Paragraphs>
  <Slides>9</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802-Technical-Plenary-802.11-TGbh-overview</vt:lpstr>
      <vt:lpstr>Abstract</vt:lpstr>
      <vt:lpstr>802.11bh Randomized and Changing MAC addresses (RCM) Purpose and background</vt:lpstr>
      <vt:lpstr>802.11bh Randomized and Changing MAC addresses (RCM) Work organization and status</vt:lpstr>
      <vt:lpstr>802.11bh Randomized and Changing MAC addresses (RCM) Use Cases and applicability</vt:lpstr>
      <vt:lpstr>802.11bh Randomized and Changing MAC addresses (RCM) Solution criteria/considerations</vt:lpstr>
      <vt:lpstr>Timeline</vt:lpstr>
      <vt:lpstr>Backup material</vt:lpstr>
      <vt:lpstr>Solution proposals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117</cp:revision>
  <cp:lastPrinted>1601-01-01T00:00:00Z</cp:lastPrinted>
  <dcterms:created xsi:type="dcterms:W3CDTF">2021-01-26T19:12:38Z</dcterms:created>
  <dcterms:modified xsi:type="dcterms:W3CDTF">2022-01-11T22:36:04Z</dcterms:modified>
</cp:coreProperties>
</file>