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850" r:id="rId2"/>
    <p:sldId id="851" r:id="rId3"/>
    <p:sldId id="879" r:id="rId4"/>
    <p:sldId id="880" r:id="rId5"/>
    <p:sldId id="883" r:id="rId6"/>
    <p:sldId id="891" r:id="rId7"/>
    <p:sldId id="892" r:id="rId8"/>
    <p:sldId id="893" r:id="rId9"/>
    <p:sldId id="894" r:id="rId10"/>
    <p:sldId id="895" r:id="rId11"/>
    <p:sldId id="896" r:id="rId12"/>
    <p:sldId id="900" r:id="rId13"/>
    <p:sldId id="897" r:id="rId14"/>
    <p:sldId id="899" r:id="rId15"/>
    <p:sldId id="901" r:id="rId16"/>
    <p:sldId id="902" r:id="rId17"/>
    <p:sldId id="903" r:id="rId18"/>
    <p:sldId id="904" r:id="rId19"/>
    <p:sldId id="907" r:id="rId20"/>
    <p:sldId id="905" r:id="rId21"/>
    <p:sldId id="908" r:id="rId22"/>
    <p:sldId id="909" r:id="rId23"/>
    <p:sldId id="910" r:id="rId24"/>
    <p:sldId id="911" r:id="rId25"/>
    <p:sldId id="912" r:id="rId26"/>
    <p:sldId id="913" r:id="rId27"/>
    <p:sldId id="914" r:id="rId28"/>
    <p:sldId id="915" r:id="rId29"/>
    <p:sldId id="916" r:id="rId30"/>
    <p:sldId id="917" r:id="rId31"/>
    <p:sldId id="918" r:id="rId32"/>
    <p:sldId id="920" r:id="rId33"/>
    <p:sldId id="864" r:id="rId34"/>
    <p:sldId id="921" r:id="rId35"/>
    <p:sldId id="922" r:id="rId36"/>
    <p:sldId id="924" r:id="rId37"/>
    <p:sldId id="925" r:id="rId38"/>
    <p:sldId id="926" r:id="rId39"/>
    <p:sldId id="927" r:id="rId40"/>
    <p:sldId id="928" r:id="rId41"/>
    <p:sldId id="929" r:id="rId42"/>
    <p:sldId id="930" r:id="rId43"/>
    <p:sldId id="931" r:id="rId44"/>
    <p:sldId id="932" r:id="rId45"/>
    <p:sldId id="933" r:id="rId46"/>
    <p:sldId id="934" r:id="rId47"/>
    <p:sldId id="935" r:id="rId48"/>
    <p:sldId id="936" r:id="rId49"/>
    <p:sldId id="937" r:id="rId50"/>
    <p:sldId id="938" r:id="rId51"/>
    <p:sldId id="939" r:id="rId52"/>
    <p:sldId id="940" r:id="rId53"/>
    <p:sldId id="941" r:id="rId54"/>
    <p:sldId id="944" r:id="rId55"/>
    <p:sldId id="943" r:id="rId56"/>
    <p:sldId id="945" r:id="rId57"/>
    <p:sldId id="946" r:id="rId5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Lst>
        </p14:section>
        <p14:section name="Untitled Section" id="{81441D95-A017-4A3D-8256-78B00FBC397B}">
          <p14:sldIdLst>
            <p14:sldId id="879"/>
            <p14:sldId id="880"/>
            <p14:sldId id="883"/>
            <p14:sldId id="891"/>
            <p14:sldId id="892"/>
            <p14:sldId id="893"/>
            <p14:sldId id="894"/>
            <p14:sldId id="895"/>
            <p14:sldId id="896"/>
            <p14:sldId id="900"/>
            <p14:sldId id="897"/>
            <p14:sldId id="899"/>
            <p14:sldId id="901"/>
            <p14:sldId id="902"/>
            <p14:sldId id="903"/>
            <p14:sldId id="904"/>
            <p14:sldId id="907"/>
            <p14:sldId id="905"/>
            <p14:sldId id="908"/>
            <p14:sldId id="909"/>
            <p14:sldId id="910"/>
            <p14:sldId id="911"/>
            <p14:sldId id="912"/>
            <p14:sldId id="913"/>
            <p14:sldId id="914"/>
            <p14:sldId id="915"/>
            <p14:sldId id="916"/>
            <p14:sldId id="917"/>
            <p14:sldId id="918"/>
            <p14:sldId id="920"/>
            <p14:sldId id="864"/>
            <p14:sldId id="921"/>
            <p14:sldId id="922"/>
            <p14:sldId id="924"/>
            <p14:sldId id="925"/>
            <p14:sldId id="926"/>
            <p14:sldId id="927"/>
            <p14:sldId id="928"/>
            <p14:sldId id="929"/>
            <p14:sldId id="930"/>
            <p14:sldId id="931"/>
            <p14:sldId id="932"/>
            <p14:sldId id="933"/>
            <p14:sldId id="934"/>
            <p14:sldId id="935"/>
            <p14:sldId id="936"/>
            <p14:sldId id="937"/>
            <p14:sldId id="938"/>
            <p14:sldId id="939"/>
            <p14:sldId id="940"/>
            <p14:sldId id="941"/>
            <p14:sldId id="944"/>
            <p14:sldId id="943"/>
            <p14:sldId id="945"/>
            <p14:sldId id="946"/>
          </p14:sldIdLst>
        </p14:section>
        <p14:section name="Untitled Section" id="{785FCC10-6561-4604-AB95-6417B3A9F74F}">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E400CE-76E1-410A-9D56-F0FF10A1172B}" v="13" dt="2022-12-12T17:12:32.2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10" autoAdjust="0"/>
    <p:restoredTop sz="89250" autoAdjust="0"/>
  </p:normalViewPr>
  <p:slideViewPr>
    <p:cSldViewPr>
      <p:cViewPr varScale="1">
        <p:scale>
          <a:sx n="132" d="100"/>
          <a:sy n="132" d="100"/>
        </p:scale>
        <p:origin x="84" y="16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85E400CE-76E1-410A-9D56-F0FF10A1172B}"/>
    <pc:docChg chg="custSel addSld modSld modMainMaster">
      <pc:chgData name="Mike Montemurro" userId="40c20c913ca7511e" providerId="LiveId" clId="{85E400CE-76E1-410A-9D56-F0FF10A1172B}" dt="2022-12-12T17:12:32.283" v="266" actId="478"/>
      <pc:docMkLst>
        <pc:docMk/>
      </pc:docMkLst>
      <pc:sldChg chg="modSp mod">
        <pc:chgData name="Mike Montemurro" userId="40c20c913ca7511e" providerId="LiveId" clId="{85E400CE-76E1-410A-9D56-F0FF10A1172B}" dt="2022-12-12T16:47:55.303" v="17" actId="20577"/>
        <pc:sldMkLst>
          <pc:docMk/>
          <pc:sldMk cId="2822743645" sldId="850"/>
        </pc:sldMkLst>
        <pc:spChg chg="mod">
          <ac:chgData name="Mike Montemurro" userId="40c20c913ca7511e" providerId="LiveId" clId="{85E400CE-76E1-410A-9D56-F0FF10A1172B}" dt="2022-12-12T16:47:55.303" v="17" actId="20577"/>
          <ac:spMkLst>
            <pc:docMk/>
            <pc:sldMk cId="2822743645" sldId="850"/>
            <ac:spMk id="5" creationId="{5C289E12-1085-4168-A398-0F7249308ABA}"/>
          </ac:spMkLst>
        </pc:spChg>
      </pc:sldChg>
      <pc:sldChg chg="modSp add mod">
        <pc:chgData name="Mike Montemurro" userId="40c20c913ca7511e" providerId="LiveId" clId="{85E400CE-76E1-410A-9D56-F0FF10A1172B}" dt="2022-12-12T17:11:17.253" v="262" actId="20577"/>
        <pc:sldMkLst>
          <pc:docMk/>
          <pc:sldMk cId="2985914067" sldId="945"/>
        </pc:sldMkLst>
        <pc:spChg chg="mod">
          <ac:chgData name="Mike Montemurro" userId="40c20c913ca7511e" providerId="LiveId" clId="{85E400CE-76E1-410A-9D56-F0FF10A1172B}" dt="2022-12-12T16:48:45.450" v="39" actId="20577"/>
          <ac:spMkLst>
            <pc:docMk/>
            <pc:sldMk cId="2985914067" sldId="945"/>
            <ac:spMk id="9222" creationId="{00000000-0000-0000-0000-000000000000}"/>
          </ac:spMkLst>
        </pc:spChg>
        <pc:spChg chg="mod">
          <ac:chgData name="Mike Montemurro" userId="40c20c913ca7511e" providerId="LiveId" clId="{85E400CE-76E1-410A-9D56-F0FF10A1172B}" dt="2022-12-12T17:11:17.253" v="262" actId="20577"/>
          <ac:spMkLst>
            <pc:docMk/>
            <pc:sldMk cId="2985914067" sldId="945"/>
            <ac:spMk id="9223" creationId="{00000000-0000-0000-0000-000000000000}"/>
          </ac:spMkLst>
        </pc:spChg>
      </pc:sldChg>
      <pc:sldChg chg="addSp delSp modSp mod">
        <pc:chgData name="Mike Montemurro" userId="40c20c913ca7511e" providerId="LiveId" clId="{85E400CE-76E1-410A-9D56-F0FF10A1172B}" dt="2022-12-12T17:12:32.283" v="266" actId="478"/>
        <pc:sldMkLst>
          <pc:docMk/>
          <pc:sldMk cId="630769499" sldId="946"/>
        </pc:sldMkLst>
        <pc:spChg chg="add del mod">
          <ac:chgData name="Mike Montemurro" userId="40c20c913ca7511e" providerId="LiveId" clId="{85E400CE-76E1-410A-9D56-F0FF10A1172B}" dt="2022-12-12T17:12:32.283" v="266" actId="478"/>
          <ac:spMkLst>
            <pc:docMk/>
            <pc:sldMk cId="630769499" sldId="946"/>
            <ac:spMk id="2" creationId="{E11E8FAC-2881-FBA4-2ACA-A17B3E5B8BB4}"/>
          </ac:spMkLst>
        </pc:spChg>
        <pc:spChg chg="mod">
          <ac:chgData name="Mike Montemurro" userId="40c20c913ca7511e" providerId="LiveId" clId="{85E400CE-76E1-410A-9D56-F0FF10A1172B}" dt="2022-12-12T17:08:33.748" v="231" actId="20577"/>
          <ac:spMkLst>
            <pc:docMk/>
            <pc:sldMk cId="630769499" sldId="946"/>
            <ac:spMk id="9222" creationId="{00000000-0000-0000-0000-000000000000}"/>
          </ac:spMkLst>
        </pc:spChg>
        <pc:spChg chg="mod">
          <ac:chgData name="Mike Montemurro" userId="40c20c913ca7511e" providerId="LiveId" clId="{85E400CE-76E1-410A-9D56-F0FF10A1172B}" dt="2022-12-12T17:10:48.732" v="260" actId="20577"/>
          <ac:spMkLst>
            <pc:docMk/>
            <pc:sldMk cId="630769499" sldId="946"/>
            <ac:spMk id="9223" creationId="{00000000-0000-0000-0000-000000000000}"/>
          </ac:spMkLst>
        </pc:spChg>
      </pc:sldChg>
      <pc:sldMasterChg chg="modSp mod">
        <pc:chgData name="Mike Montemurro" userId="40c20c913ca7511e" providerId="LiveId" clId="{85E400CE-76E1-410A-9D56-F0FF10A1172B}" dt="2022-12-12T16:47:39.871" v="11" actId="20577"/>
        <pc:sldMasterMkLst>
          <pc:docMk/>
          <pc:sldMasterMk cId="0" sldId="2147483648"/>
        </pc:sldMasterMkLst>
        <pc:spChg chg="mod">
          <ac:chgData name="Mike Montemurro" userId="40c20c913ca7511e" providerId="LiveId" clId="{85E400CE-76E1-410A-9D56-F0FF10A1172B}" dt="2022-12-12T16:47:32.901" v="7" actId="20577"/>
          <ac:spMkLst>
            <pc:docMk/>
            <pc:sldMasterMk cId="0" sldId="2147483648"/>
            <ac:spMk id="11" creationId="{00000000-0000-0000-0000-000000000000}"/>
          </ac:spMkLst>
        </pc:spChg>
        <pc:spChg chg="mod">
          <ac:chgData name="Mike Montemurro" userId="40c20c913ca7511e" providerId="LiveId" clId="{85E400CE-76E1-410A-9D56-F0FF10A1172B}" dt="2022-12-12T16:47:39.871" v="1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21902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04473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0581410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389265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0566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71184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39892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265349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250792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521927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246275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657011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786468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167262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9993956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9595383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173950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1570251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1331668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893889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211345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299175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3096491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949339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3457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568571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923354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678530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1532474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4782582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1589061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104951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5594736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2440046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562656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03887216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13305871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41560858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01715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9089478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08103831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2052128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260102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86268737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0578393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0171186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62724813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227792516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032015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830550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83321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01629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0604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9405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8791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a:t>
            </a:r>
            <a:r>
              <a:rPr lang="en-US" altLang="zh-CN" sz="1800" b="1" dirty="0"/>
              <a:t>0056</a:t>
            </a:r>
            <a:r>
              <a:rPr lang="en-US" altLang="en-US" sz="1800" b="1" dirty="0"/>
              <a:t>r26</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5129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Motions</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154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December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0073-03-000m-revme-wg-lb258-editor1-ad-hoc-comments.xls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1/dcn/22/11-22-0064-02-000m-revme-editor2-ad-hoc-comments-on-working-group-letter-ballots.xls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1/dcn/22/11-22-0105-01-000m-revme-lb258-sec-adhoc-comments.xls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2/11-22-0105-03-000m-revme-lb258-sec-adhoc-comments.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073-07-000m-revme-wg-lb258-editor1-ad-ho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1/dcn/22/11-22-0064-04-000m-revme-editor2-ad-hoc-comments-on-working-group-letter-ballo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067-04-000m-gen-adhoc-revme-wg-lb258-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1/dcn/21/11-21-0690-11-000m-revme-cc35-sec-comments.xlsx" TargetMode="External"/><Relationship Id="rId5" Type="http://schemas.openxmlformats.org/officeDocument/2006/relationships/hyperlink" Target="https://mentor.ieee.org/802.11/dcn/21/11-21-0727-09-000m-revme-phy-comments.xls" TargetMode="External"/><Relationship Id="rId4" Type="http://schemas.openxmlformats.org/officeDocument/2006/relationships/hyperlink" Target="https://mentor.ieee.org/802.11/dcn/21/11-21-0793-16-000m-revme-mac-comments.xl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073-07-000m-revme-wg-lb258-editor1-ad-hoc-comments.xls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mentor.ieee.org/802.11/dcn/21/11-22-0105-12-000m-revme-cc35-sec-comments.xlsx" TargetMode="External"/><Relationship Id="rId5" Type="http://schemas.openxmlformats.org/officeDocument/2006/relationships/hyperlink" Target="https://mentor.ieee.org/802.11/dcn/21/11-21-0727-10-000m-revme-phy-comments.xls" TargetMode="External"/><Relationship Id="rId4" Type="http://schemas.openxmlformats.org/officeDocument/2006/relationships/hyperlink" Target="https://mentor.ieee.org/802.11/dcn/21/11-21-0793-17-000m-revme-mac-comments.xl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398-02-000m-proposed-resolution-for-spp-a-msdu-support.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073-10-000m-revme-wg-lb258-editor1-ad-hoc-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mentor.ieee.org/802.11/dcn/22/11-22-0064-08-000m-revme-editor2-ad-hoc-comments-on-working-group-letter-ballots.xls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mentor.ieee.org/802.11/dcn/21/11-21-0105-11-000m-revme-cc35-sec-comments.xlsx" TargetMode="External"/><Relationship Id="rId5" Type="http://schemas.openxmlformats.org/officeDocument/2006/relationships/hyperlink" Target="https://mentor.ieee.org/802.11/dcn/21/11-21-0727-11-000m-revme-phy-comments.xls" TargetMode="External"/><Relationship Id="rId4" Type="http://schemas.openxmlformats.org/officeDocument/2006/relationships/hyperlink" Target="https://mentor.ieee.org/802.11/dcn/21/11-21-0793-19-000m-revme-mac-comments.xls"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1/11-21-0689-09-000m-revme-editor2-ad-hoc-comments.xlsx" TargetMode="External"/><Relationship Id="rId7" Type="http://schemas.openxmlformats.org/officeDocument/2006/relationships/hyperlink" Target="https://mentor.ieee.org/802.11/dcn/21/11-21-0690-11-000m-revme-cc35-sec-comments.xls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mentor.ieee.org/802.11/dcn/21/11-21-0727-07-000m-revme-phy-comments.xls" TargetMode="External"/><Relationship Id="rId5" Type="http://schemas.openxmlformats.org/officeDocument/2006/relationships/hyperlink" Target="https://mentor.ieee.org/802.11/dcn/21/11-21-0793-08-000m-revme-mac-comments.xls" TargetMode="External"/><Relationship Id="rId4" Type="http://schemas.openxmlformats.org/officeDocument/2006/relationships/hyperlink" Target="https://mentor.ieee.org/802.11/dcn/21/11-21-0699-19-000m-gen-adhoc-revme-cc35-comments.xls"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793-19-000m-revme-mac-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0105-13-000m-revme-lb258-sec-adhoc-comments.xlsx" TargetMode="External"/><Relationship Id="rId3" Type="http://schemas.openxmlformats.org/officeDocument/2006/relationships/hyperlink" Target="https://mentor.ieee.org/802.11/dcn/22/11-22-0073-11-000m-revme-wg-lb258-editor1-ad-hoc-comments.xlsx" TargetMode="External"/><Relationship Id="rId7" Type="http://schemas.openxmlformats.org/officeDocument/2006/relationships/hyperlink" Target="https://mentor.ieee.org/802.11/dcn/21/11-21-0727-11-000m-revme-phy-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mentor.ieee.org/802.11/dcn/21/11-21-0793-22-000m-revme-mac-comments.xls" TargetMode="External"/><Relationship Id="rId5" Type="http://schemas.openxmlformats.org/officeDocument/2006/relationships/hyperlink" Target="https://mentor.ieee.org/802.11/dcn/22/11-22-0067-13-000m-gen-adhoc-revme-wg-lb258-comments.xlsx" TargetMode="External"/><Relationship Id="rId4" Type="http://schemas.openxmlformats.org/officeDocument/2006/relationships/hyperlink" Target="https://mentor.ieee.org/802.11/dcn/22/11-22-0064-09-000m-revme-editor2-ad-hoc-comments-on-working-group-letter-ballots.xls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0399-06-000m-determine-sae-pmk-length.doc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0073-13-000m-revme-wg-lb258-editor1-ad-hoc-comments.xls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hyperlink" Target="https://mentor.ieee.org/802.11/dcn/22/11-22-0064-12-000m-revme-editor2-ad-hoc-comments-on-working-group-letter-ballots.xls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0067-16-000m-gen-adhoc-revme-wg-lb258-comments.xlsx"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hyperlink" Target="https://mentor.ieee.org/802.11/dcn/21/11-21-0105-14-000m-revme-cc35-sec-comments.xlsx" TargetMode="External"/><Relationship Id="rId5" Type="http://schemas.openxmlformats.org/officeDocument/2006/relationships/hyperlink" Target="https://mentor.ieee.org/802.11/dcn/21/11-21-0727-13-000m-revme-phy-comments.xls" TargetMode="External"/><Relationship Id="rId4" Type="http://schemas.openxmlformats.org/officeDocument/2006/relationships/hyperlink" Target="https://mentor.ieee.org/802.11/dcn/21/11-21-0793-23-000m-revme-mac-comments.xls"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1/11-21-0105-16-000m-revme-cc35-sec-comments.xlsx" TargetMode="External"/><Relationship Id="rId3" Type="http://schemas.openxmlformats.org/officeDocument/2006/relationships/hyperlink" Target="https://mentor.ieee.org/802.11/dcn/22/11-22-0073-14-000m-revme-wg-lb258-editor1-ad-hoc-comments.xlsx" TargetMode="External"/><Relationship Id="rId7" Type="http://schemas.openxmlformats.org/officeDocument/2006/relationships/hyperlink" Target="https://mentor.ieee.org/802.11/dcn/21/11-21-0727-14-000m-revme-phy-comments.xls"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 Id="rId6" Type="http://schemas.openxmlformats.org/officeDocument/2006/relationships/hyperlink" Target="https://mentor.ieee.org/802.11/dcn/21/11-21-0793-25-000m-revme-mac-comments.xls" TargetMode="External"/><Relationship Id="rId5" Type="http://schemas.openxmlformats.org/officeDocument/2006/relationships/hyperlink" Target="https://mentor.ieee.org/802.11/dcn/22/11-22-0067-16-000m-gen-adhoc-revme-wg-lb258-comments.xlsx" TargetMode="External"/><Relationship Id="rId4" Type="http://schemas.openxmlformats.org/officeDocument/2006/relationships/hyperlink" Target="https://mentor.ieee.org/802.11/dcn/22/11-22-0064-14-000m-revme-editor2-ad-hoc-comments-on-working-group-letter-ballots.xls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0911-01-000m-clarifications-of-pre-fec-padding-on-stbc.docx"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1/11-21-0793-25-000m-revme-mac-comments.xls" TargetMode="External"/><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1/11-21-0727-14-000m-revme-phy-comments.xls"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0990-10-000m-lb258-misc-cids.docx" TargetMode="External"/><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hyperlink" Target="https://mentor.ieee.org/802.11/dcn/21/11-21-0727-14-000m-revme-phy-comments.xls"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1/11-21-0105-18-000m-revme-cc35-sec-comments.xlsx" TargetMode="External"/><Relationship Id="rId3" Type="http://schemas.openxmlformats.org/officeDocument/2006/relationships/hyperlink" Target="https://mentor.ieee.org/802.11/dcn/22/11-22-0073-15-000m-revme-wg-lb258-editor1-ad-hoc-comments.xlsx" TargetMode="External"/><Relationship Id="rId7" Type="http://schemas.openxmlformats.org/officeDocument/2006/relationships/hyperlink" Target="https://mentor.ieee.org/802.11/dcn/21/11-21-0727-17-000m-revme-phy-comments.xls" TargetMode="External"/><Relationship Id="rId2" Type="http://schemas.openxmlformats.org/officeDocument/2006/relationships/notesSlide" Target="../notesSlides/notesSlide45.xml"/><Relationship Id="rId1" Type="http://schemas.openxmlformats.org/officeDocument/2006/relationships/slideLayout" Target="../slideLayouts/slideLayout1.xml"/><Relationship Id="rId6" Type="http://schemas.openxmlformats.org/officeDocument/2006/relationships/hyperlink" Target="https://mentor.ieee.org/802.11/dcn/21/11-21-0793-29-000m-revme-mac-comments.xls" TargetMode="External"/><Relationship Id="rId5" Type="http://schemas.openxmlformats.org/officeDocument/2006/relationships/hyperlink" Target="https://mentor.ieee.org/802.11/dcn/22/11-22-0067-23-000m-gen-adhoc-revme-wg-lb258-comments.xlsx" TargetMode="External"/><Relationship Id="rId4" Type="http://schemas.openxmlformats.org/officeDocument/2006/relationships/hyperlink" Target="https://mentor.ieee.org/802.11/dcn/22/11-22-0064-14-000m-revme-editor2-ad-hoc-comments-on-working-group-letter-ballots.xls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2/11-22-0067-23-000m-gen-adhoc-revme-wg-lb258-comments.xlsx" TargetMode="External"/><Relationship Id="rId2" Type="http://schemas.openxmlformats.org/officeDocument/2006/relationships/notesSlide" Target="../notesSlides/notesSlide46.xml"/><Relationship Id="rId1" Type="http://schemas.openxmlformats.org/officeDocument/2006/relationships/slideLayout" Target="../slideLayouts/slideLayout1.xml"/><Relationship Id="rId5" Type="http://schemas.openxmlformats.org/officeDocument/2006/relationships/hyperlink" Target="https://mentor.ieee.org/802.11/dcn/21/11-21-0105-16-000m-revme-cc35-sec-comments.xlsx" TargetMode="External"/><Relationship Id="rId4" Type="http://schemas.openxmlformats.org/officeDocument/2006/relationships/hyperlink" Target="https://mentor.ieee.org/802.11/dcn/21/11-21-0793-29-000m-revme-mac-comments.xls"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2/11-22-0073-15-000m-revme-wg-lb258-editor1-ad-hoc-comments.xlsx" TargetMode="External"/><Relationship Id="rId2" Type="http://schemas.openxmlformats.org/officeDocument/2006/relationships/notesSlide" Target="../notesSlides/notesSlide47.xml"/><Relationship Id="rId1" Type="http://schemas.openxmlformats.org/officeDocument/2006/relationships/slideLayout" Target="../slideLayouts/slideLayout1.xml"/><Relationship Id="rId5" Type="http://schemas.openxmlformats.org/officeDocument/2006/relationships/hyperlink" Target="https://mentor.ieee.org/802.11/dcn/21/11-21-0727-17-000m-revme-phy-comments.xls" TargetMode="External"/><Relationship Id="rId4" Type="http://schemas.openxmlformats.org/officeDocument/2006/relationships/hyperlink" Target="https://mentor.ieee.org/802.11/dcn/22/11-22-0064-14-000m-revme-editor2-ad-hoc-comments-on-working-group-letter-ballots.xls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0699-14-000m-gen-adhoc-revme-cc35-comments.xls"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1/11-21-0727-17-000m-revme-phy-comments.xls" TargetMode="External"/><Relationship Id="rId2" Type="http://schemas.openxmlformats.org/officeDocument/2006/relationships/notesSlide" Target="../notesSlides/notesSlide48.xml"/><Relationship Id="rId1" Type="http://schemas.openxmlformats.org/officeDocument/2006/relationships/slideLayout" Target="../slideLayouts/slideLayout1.xml"/><Relationship Id="rId4" Type="http://schemas.openxmlformats.org/officeDocument/2006/relationships/hyperlink" Target="https://mentor.ieee.org/802.11/dcn/21/11-21-0105-16-000m-revme-cc35-sec-comments.xls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1/11-21-0105-16-000m-revme-cc35-sec-comments.xlsx" TargetMode="External"/><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1/11-21-0105-16-000m-revme-cc35-sec-comments.xlsx" TargetMode="External"/><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2/11-22-1976-01-000m-revme-wg-lb270-editor1-ad-hoc-comments.xlsx" TargetMode="External"/><Relationship Id="rId2" Type="http://schemas.openxmlformats.org/officeDocument/2006/relationships/notesSlide" Target="../notesSlides/notesSlide52.xml"/><Relationship Id="rId1" Type="http://schemas.openxmlformats.org/officeDocument/2006/relationships/slideLayout" Target="../slideLayouts/slideLayout1.xml"/><Relationship Id="rId6" Type="http://schemas.openxmlformats.org/officeDocument/2006/relationships/hyperlink" Target="https://mentor.ieee.org/802.11/dcn/22/11-22-2020-00-000m-revme-lb270-sec-adhoc-comments.xlsx" TargetMode="External"/><Relationship Id="rId5" Type="http://schemas.openxmlformats.org/officeDocument/2006/relationships/hyperlink" Target="https://mentor.ieee.org/802.11/dcn/22/11-22-2016-00-000m-revme-gen-ad-hoc-comments-on-lb270.xlsx" TargetMode="External"/><Relationship Id="rId4" Type="http://schemas.openxmlformats.org/officeDocument/2006/relationships/hyperlink" Target="https://mentor.ieee.org/802.11/dcn/22/11-22-1971-01-000m-revme-editor2-ad-hoc-comments-on-lb270.xlsx" TargetMode="Externa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2/11-22-1971-03-000m-revme-editor2-ad-hoc-comments-on-lb270.xlsx" TargetMode="External"/><Relationship Id="rId7" Type="http://schemas.openxmlformats.org/officeDocument/2006/relationships/hyperlink" Target="https://mentor.ieee.org/802.11/dcn/22/11-22-2020-00-000m-revme-lb270-sec-adhoc-comments.xlsx" TargetMode="External"/><Relationship Id="rId2" Type="http://schemas.openxmlformats.org/officeDocument/2006/relationships/notesSlide" Target="../notesSlides/notesSlide54.xml"/><Relationship Id="rId1" Type="http://schemas.openxmlformats.org/officeDocument/2006/relationships/slideLayout" Target="../slideLayouts/slideLayout1.xml"/><Relationship Id="rId6" Type="http://schemas.openxmlformats.org/officeDocument/2006/relationships/hyperlink" Target="https://mentor.ieee.org/802.11/dcn/21/11-21-0727-19-000m-revme-phy-comments.xls" TargetMode="External"/><Relationship Id="rId5" Type="http://schemas.openxmlformats.org/officeDocument/2006/relationships/hyperlink" Target="https://mentor.ieee.org/802.11/dcn/21/11-21-0793-31-000m-revme-mac-comments.xls" TargetMode="External"/><Relationship Id="rId4" Type="http://schemas.openxmlformats.org/officeDocument/2006/relationships/hyperlink" Target="https://mentor.ieee.org/802.11/dcn/22/11-22-2016-02-000m-revme-gen-ad-hoc-comments-on-lb270.xlsx"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1/11-21-0105-16-000m-revme-cc35-sec-comments.xlsx" TargetMode="External"/><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073-02-000m-revme-wg-lb258-editor1-ad-hoc-comments.xls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mentor.ieee.org/802.11/dcn/22/11-22-0105-01-000m-revme-lb258-sec-adhoc-comments.xlsx" TargetMode="External"/><Relationship Id="rId5" Type="http://schemas.openxmlformats.org/officeDocument/2006/relationships/hyperlink" Target="https://mentor.ieee.org/802.11/dcn/21/11-21-0793-12-000m-revme-mac-comments.xls" TargetMode="External"/><Relationship Id="rId4" Type="http://schemas.openxmlformats.org/officeDocument/2006/relationships/hyperlink" Target="https://mentor.ieee.org/802.11/dcn/22/11-22-0067-00-000m-gen-adhoc-revme-wg-lb258-comments.x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REVme</a:t>
            </a:r>
            <a:r>
              <a:rPr lang="en-US" altLang="en-US" kern="0" dirty="0"/>
              <a:t> Motions</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2022-12-16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44 – EDITOR1, EDITOR2 CIDs</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“Motion-EDITOR1-1B" (1 CID)“, in </a:t>
            </a:r>
            <a:r>
              <a:rPr lang="en-US" altLang="en-US" sz="1800" dirty="0">
                <a:hlinkClick r:id="rId3"/>
              </a:rPr>
              <a:t>https://mentor.ieee.org/802.11/dcn/22/11-22-0073-03-000m-revme-wg-lb258-editor1-ad-hoc-comments.xlsx</a:t>
            </a:r>
            <a:r>
              <a:rPr lang="en-US" altLang="en-US" sz="1800" dirty="0"/>
              <a:t>, </a:t>
            </a:r>
          </a:p>
          <a:p>
            <a:pPr marL="457200" lvl="1" indent="0">
              <a:lnSpc>
                <a:spcPct val="80000"/>
              </a:lnSpc>
              <a:buNone/>
            </a:pPr>
            <a:r>
              <a:rPr lang="en-US" altLang="en-US" sz="1800" dirty="0"/>
              <a:t>“Motion ED2-258-01” (4 CIDs), “Motion ED2-258-02” (27 CIDs), and “Motion ED2-258-03” (83 CIDs) in  </a:t>
            </a:r>
            <a:r>
              <a:rPr lang="en-US" altLang="en-US" sz="1800" dirty="0">
                <a:hlinkClick r:id="rId4"/>
              </a:rPr>
              <a:t>https://mentor.ieee.org/802.11/dcn/22/11-22-0064-02-000m-revme-editor2-ad-hoc-comments-on-working-group-letter-ballots.xlsx</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	</a:t>
            </a:r>
          </a:p>
          <a:p>
            <a:pPr marL="0" indent="0">
              <a:lnSpc>
                <a:spcPct val="80000"/>
              </a:lnSpc>
              <a:buNone/>
            </a:pPr>
            <a:r>
              <a:rPr lang="en-US" altLang="en-US" sz="2000" dirty="0"/>
              <a:t>Seconded: Edward Au</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10</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17866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45 – MAC, SEC CIDs</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MAC-AK” (22 CIDs) in </a:t>
            </a:r>
            <a:r>
              <a:rPr lang="en-US" altLang="en-US" sz="1800" dirty="0">
                <a:hlinkClick r:id="rId3"/>
              </a:rPr>
              <a:t>https://mentor.ieee.org/802.11/dcn/21/11-21-0793-14-000m-revme-mac-comments.xls</a:t>
            </a:r>
            <a:r>
              <a:rPr lang="en-US" altLang="en-US" sz="1800" dirty="0"/>
              <a:t>,  </a:t>
            </a:r>
          </a:p>
          <a:p>
            <a:pPr marL="457200" lvl="1" indent="0">
              <a:lnSpc>
                <a:spcPct val="80000"/>
              </a:lnSpc>
              <a:buNone/>
            </a:pPr>
            <a:r>
              <a:rPr lang="en-US" altLang="en-US" sz="1800" dirty="0"/>
              <a:t>“Security Motion B” tab (8 CIDs) in  </a:t>
            </a:r>
            <a:r>
              <a:rPr lang="en-US" altLang="en-US" sz="1800" dirty="0">
                <a:hlinkClick r:id="rId4"/>
              </a:rPr>
              <a:t>https://mentor.ieee.org/802.11/dcn/22/11-22-0105-01-000m-revme-lb258-sec-adhoc-comments.xlsx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Mark Hamilton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25354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46 – CID 1270 (MAC)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1270</a:t>
            </a:r>
          </a:p>
          <a:p>
            <a:pPr marL="0" indent="0">
              <a:lnSpc>
                <a:spcPct val="80000"/>
              </a:lnSpc>
              <a:buNone/>
            </a:pPr>
            <a:r>
              <a:rPr lang="en-US" altLang="en-US" sz="2800" dirty="0"/>
              <a:t>on the </a:t>
            </a:r>
          </a:p>
          <a:p>
            <a:pPr marL="457200" lvl="1" indent="0">
              <a:lnSpc>
                <a:spcPct val="80000"/>
              </a:lnSpc>
              <a:buNone/>
            </a:pPr>
            <a:r>
              <a:rPr lang="en-US" altLang="en-US" dirty="0"/>
              <a:t>“Motion CID 1270” tab in </a:t>
            </a:r>
            <a:r>
              <a:rPr lang="en-US" altLang="en-US" dirty="0">
                <a:hlinkClick r:id="rId3"/>
              </a:rPr>
              <a:t>https://mentor.ieee.org/802.11/dcn/21/11-21-0793-14-000m-revme-mac-comments.xls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Approved.</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12</a:t>
            </a:fld>
            <a:endParaRPr lang="en-US"/>
          </a:p>
        </p:txBody>
      </p:sp>
    </p:spTree>
    <p:extLst>
      <p:ext uri="{BB962C8B-B14F-4D97-AF65-F5344CB8AC3E}">
        <p14:creationId xmlns:p14="http://schemas.microsoft.com/office/powerpoint/2010/main" val="1706197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47 – CID 1359 (MAC)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1359</a:t>
            </a:r>
          </a:p>
          <a:p>
            <a:pPr marL="0" indent="0">
              <a:lnSpc>
                <a:spcPct val="80000"/>
              </a:lnSpc>
              <a:buNone/>
            </a:pPr>
            <a:r>
              <a:rPr lang="en-US" altLang="en-US" sz="2800" dirty="0"/>
              <a:t>on the </a:t>
            </a:r>
          </a:p>
          <a:p>
            <a:pPr marL="457200" lvl="1" indent="0">
              <a:lnSpc>
                <a:spcPct val="80000"/>
              </a:lnSpc>
              <a:buNone/>
            </a:pPr>
            <a:r>
              <a:rPr lang="en-US" altLang="en-US" dirty="0"/>
              <a:t>“Motion CID 1359” tab in </a:t>
            </a:r>
            <a:r>
              <a:rPr lang="en-US" altLang="en-US" dirty="0">
                <a:hlinkClick r:id="rId3"/>
              </a:rPr>
              <a:t>https://mentor.ieee.org/802.11/dcn/21/11-21-0793-14-000m-revme-mac-comments.xls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13</a:t>
            </a:fld>
            <a:endParaRPr lang="en-US"/>
          </a:p>
        </p:txBody>
      </p:sp>
    </p:spTree>
    <p:extLst>
      <p:ext uri="{BB962C8B-B14F-4D97-AF65-F5344CB8AC3E}">
        <p14:creationId xmlns:p14="http://schemas.microsoft.com/office/powerpoint/2010/main" val="2460020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48 – CID 1076 (SEC)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1076</a:t>
            </a:r>
          </a:p>
          <a:p>
            <a:pPr marL="0" indent="0">
              <a:lnSpc>
                <a:spcPct val="80000"/>
              </a:lnSpc>
              <a:buNone/>
            </a:pPr>
            <a:r>
              <a:rPr lang="en-US" altLang="en-US" sz="2800" dirty="0"/>
              <a:t>on the </a:t>
            </a:r>
          </a:p>
          <a:p>
            <a:pPr marL="457200" lvl="1" indent="0">
              <a:lnSpc>
                <a:spcPct val="80000"/>
              </a:lnSpc>
              <a:buNone/>
            </a:pPr>
            <a:r>
              <a:rPr lang="en-US" altLang="en-US" dirty="0"/>
              <a:t>“Security Motion CID 1076” tab in </a:t>
            </a:r>
            <a:r>
              <a:rPr lang="en-US" altLang="en-US" dirty="0">
                <a:hlinkClick r:id="rId3"/>
              </a:rPr>
              <a:t>https://mentor.ieee.org/802.11/dcn/22/11-22-0105-03-000m-revme-lb258-sec-adhoc-comments.xlsx</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Dan Harkins</a:t>
            </a:r>
          </a:p>
          <a:p>
            <a:pPr marL="0" indent="0">
              <a:lnSpc>
                <a:spcPct val="80000"/>
              </a:lnSpc>
              <a:buNone/>
            </a:pPr>
            <a:r>
              <a:rPr lang="en-US" altLang="en-US" sz="2800" dirty="0"/>
              <a:t>Seconded: Stephen McCann</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14</a:t>
            </a:fld>
            <a:endParaRPr lang="en-US"/>
          </a:p>
        </p:txBody>
      </p:sp>
    </p:spTree>
    <p:extLst>
      <p:ext uri="{BB962C8B-B14F-4D97-AF65-F5344CB8AC3E}">
        <p14:creationId xmlns:p14="http://schemas.microsoft.com/office/powerpoint/2010/main" val="2961827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April </a:t>
            </a:r>
            <a:r>
              <a:rPr lang="en-US" altLang="en-US" dirty="0" err="1"/>
              <a:t>Adhoc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buNone/>
            </a:pPr>
            <a:r>
              <a:rPr lang="en-US" altLang="en-US" sz="2800" dirty="0"/>
              <a:t>Approve a </a:t>
            </a:r>
            <a:r>
              <a:rPr lang="en-US" altLang="en-US" sz="2800" dirty="0" err="1"/>
              <a:t>TGme</a:t>
            </a:r>
            <a:r>
              <a:rPr lang="en-US" altLang="en-US" sz="2800" dirty="0"/>
              <a:t> ad-hoc meeting on April 26-28 2022 in New York, NY for the purpose of LB258 comment resolution and consideration of document submissions.</a:t>
            </a:r>
          </a:p>
          <a:p>
            <a:pPr marL="0" indent="0">
              <a:lnSpc>
                <a:spcPct val="80000"/>
              </a:lnSpc>
              <a:buNone/>
            </a:pP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Joseph Levy</a:t>
            </a:r>
          </a:p>
          <a:p>
            <a:pPr marL="0" indent="0">
              <a:lnSpc>
                <a:spcPct val="80000"/>
              </a:lnSpc>
              <a:buNone/>
            </a:pPr>
            <a:r>
              <a:rPr lang="en-US" altLang="en-US" sz="2800" dirty="0"/>
              <a:t>Result: 8-0-5-2. </a:t>
            </a:r>
            <a:r>
              <a:rPr lang="en-US" altLang="en-US" sz="2800"/>
              <a:t>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15</a:t>
            </a:fld>
            <a:endParaRPr lang="en-US"/>
          </a:p>
        </p:txBody>
      </p:sp>
    </p:spTree>
    <p:extLst>
      <p:ext uri="{BB962C8B-B14F-4D97-AF65-F5344CB8AC3E}">
        <p14:creationId xmlns:p14="http://schemas.microsoft.com/office/powerpoint/2010/main" val="4266043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49 – ED1, ED2, CIDs</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“Motion-EDITOR1-1C” tab (14 CIDs), “Motion-EDITOR1-1D” tab (14 CIDs), and “Motion-EDITOR1-1E”  (8 CIDs) except for CID 2258 in </a:t>
            </a:r>
            <a:r>
              <a:rPr lang="en-US" altLang="en-US" sz="1800" dirty="0">
                <a:hlinkClick r:id="rId3"/>
              </a:rPr>
              <a:t>https://mentor.ieee.org/802.11/dcn/22/11-22-0073-07-000m-revme-wg-lb258-editor1-ad-hoc-comments.xlsx</a:t>
            </a:r>
            <a:r>
              <a:rPr lang="en-US" altLang="en-US" sz="1800" dirty="0"/>
              <a:t>.  </a:t>
            </a:r>
          </a:p>
          <a:p>
            <a:pPr marL="457200" lvl="1" indent="0">
              <a:lnSpc>
                <a:spcPct val="80000"/>
              </a:lnSpc>
              <a:buNone/>
            </a:pPr>
            <a:r>
              <a:rPr lang="en-US" altLang="en-US" sz="1800" dirty="0"/>
              <a:t>“Motion ED2-258-04” tab (6 CIDs), in </a:t>
            </a:r>
            <a:r>
              <a:rPr lang="en-US" altLang="en-US" sz="1800" dirty="0">
                <a:hlinkClick r:id="rId4"/>
              </a:rPr>
              <a:t>https://mentor.ieee.org/802.11/dcn/22/11-22-0064-04-000m-revme-editor2-ad-hoc-comments-on-working-group-letter-ballots.xlsx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Edward Au</a:t>
            </a:r>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16</a:t>
            </a:fld>
            <a:endParaRPr lang="en-US"/>
          </a:p>
        </p:txBody>
      </p:sp>
    </p:spTree>
    <p:extLst>
      <p:ext uri="{BB962C8B-B14F-4D97-AF65-F5344CB8AC3E}">
        <p14:creationId xmlns:p14="http://schemas.microsoft.com/office/powerpoint/2010/main" val="3349594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50 –GEN, MAC, PHY, SEC CIDs</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March A" (19 CIDs) in </a:t>
            </a:r>
            <a:r>
              <a:rPr lang="en-US" altLang="en-US" sz="1800" dirty="0">
                <a:hlinkClick r:id="rId3"/>
              </a:rPr>
              <a:t>https://mentor.ieee.org/802.11/dcn/22/11-22-0067-04-000m-gen-adhoc-revme-wg-lb258-comments.xlsx</a:t>
            </a:r>
            <a:r>
              <a:rPr lang="en-US" altLang="en-US" sz="1800" dirty="0"/>
              <a:t>,</a:t>
            </a:r>
          </a:p>
          <a:p>
            <a:pPr marL="457200" lvl="1" indent="0">
              <a:lnSpc>
                <a:spcPct val="80000"/>
              </a:lnSpc>
              <a:buNone/>
            </a:pPr>
            <a:r>
              <a:rPr lang="en-US" altLang="en-US" sz="1800" dirty="0"/>
              <a:t>“Motion MAC-AL” (14 CIDs) and “Motion MAC-AM” tabs (9 CIDs) with the exception of CID 1198, 2343, 2336, 2315, 2310, and 1178 in </a:t>
            </a:r>
            <a:r>
              <a:rPr lang="en-US" altLang="en-US" sz="1800" dirty="0">
                <a:hlinkClick r:id="rId4"/>
              </a:rPr>
              <a:t>https://mentor.ieee.org/802.11/dcn/21/11-21-0793-16-000m-revme-mac-comments.xls</a:t>
            </a:r>
            <a:r>
              <a:rPr lang="en-US" altLang="en-US" sz="1800" dirty="0"/>
              <a:t>,</a:t>
            </a:r>
          </a:p>
          <a:p>
            <a:pPr marL="457200" lvl="1" indent="0">
              <a:lnSpc>
                <a:spcPct val="80000"/>
              </a:lnSpc>
              <a:buNone/>
            </a:pPr>
            <a:r>
              <a:rPr lang="en-US" altLang="en-US" sz="1800" dirty="0"/>
              <a:t>“PHY Motion G” tab (2 CID) in </a:t>
            </a:r>
            <a:r>
              <a:rPr lang="en-US" altLang="en-US" sz="1800" dirty="0">
                <a:hlinkClick r:id="rId5"/>
              </a:rPr>
              <a:t>https://mentor.ieee.org/802.11/dcn/21/11-21-0727-09-000m-revme-phy-comments.xls</a:t>
            </a:r>
            <a:r>
              <a:rPr lang="en-US" altLang="en-US" sz="1800" dirty="0"/>
              <a:t>,</a:t>
            </a:r>
          </a:p>
          <a:p>
            <a:pPr marL="457200" lvl="1" indent="0">
              <a:lnSpc>
                <a:spcPct val="80000"/>
              </a:lnSpc>
              <a:buNone/>
            </a:pPr>
            <a:r>
              <a:rPr lang="en-US" altLang="en-US" sz="1800" dirty="0"/>
              <a:t>“Security Motion G” tab (9 CIDs) in  </a:t>
            </a:r>
            <a:r>
              <a:rPr lang="en-US" altLang="en-US" sz="1800" dirty="0">
                <a:hlinkClick r:id="rId6"/>
              </a:rPr>
              <a:t>https://mentor.ieee.org/802.11/dcn/21/11-21-0690-12-000m-revme-cc35-sec-comments.xlsx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Dan Harkins</a:t>
            </a:r>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17</a:t>
            </a:fld>
            <a:endParaRPr lang="en-US"/>
          </a:p>
        </p:txBody>
      </p:sp>
    </p:spTree>
    <p:extLst>
      <p:ext uri="{BB962C8B-B14F-4D97-AF65-F5344CB8AC3E}">
        <p14:creationId xmlns:p14="http://schemas.microsoft.com/office/powerpoint/2010/main" val="3296845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51 – CID 2258 (ED1)</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2258</a:t>
            </a:r>
          </a:p>
          <a:p>
            <a:pPr marL="0" indent="0">
              <a:lnSpc>
                <a:spcPct val="80000"/>
              </a:lnSpc>
              <a:buNone/>
            </a:pPr>
            <a:r>
              <a:rPr lang="en-US" altLang="en-US" sz="2800" dirty="0"/>
              <a:t>on the </a:t>
            </a:r>
          </a:p>
          <a:p>
            <a:pPr marL="457200" lvl="1" indent="0">
              <a:lnSpc>
                <a:spcPct val="80000"/>
              </a:lnSpc>
              <a:buNone/>
            </a:pPr>
            <a:r>
              <a:rPr lang="en-US" altLang="en-US" dirty="0"/>
              <a:t>“Motion-EDITOR1-1C” tab </a:t>
            </a:r>
            <a:r>
              <a:rPr lang="en-US" altLang="en-US" sz="2000" dirty="0"/>
              <a:t>in </a:t>
            </a:r>
            <a:r>
              <a:rPr lang="en-US" altLang="en-US" sz="2000" dirty="0">
                <a:hlinkClick r:id="rId3"/>
              </a:rPr>
              <a:t>https://mentor.ieee.org/802.11/dcn/22/11-22-0073-07-000m-revme-wg-lb258-editor1-ad-hoc-comments.xlsx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Emily Qi</a:t>
            </a:r>
          </a:p>
          <a:p>
            <a:pPr marL="0" indent="0">
              <a:lnSpc>
                <a:spcPct val="80000"/>
              </a:lnSpc>
              <a:buNone/>
            </a:pPr>
            <a:r>
              <a:rPr lang="en-US" altLang="en-US" sz="2800" dirty="0"/>
              <a:t>Seconded: Edward Au</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18</a:t>
            </a:fld>
            <a:endParaRPr lang="en-US"/>
          </a:p>
        </p:txBody>
      </p:sp>
    </p:spTree>
    <p:extLst>
      <p:ext uri="{BB962C8B-B14F-4D97-AF65-F5344CB8AC3E}">
        <p14:creationId xmlns:p14="http://schemas.microsoft.com/office/powerpoint/2010/main" val="3715215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52 – CID 1586 (ED2)</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to CID 1586 as</a:t>
            </a:r>
          </a:p>
          <a:p>
            <a:pPr marL="457200" lvl="1" indent="0">
              <a:lnSpc>
                <a:spcPct val="80000"/>
              </a:lnSpc>
              <a:buNone/>
            </a:pPr>
            <a:r>
              <a:rPr lang="en-US" altLang="en-US" sz="1800" dirty="0"/>
              <a:t>“REJECTED. The sentence “The default is time-based, once per day” does not have any technical error.”,</a:t>
            </a:r>
          </a:p>
          <a:p>
            <a:pPr marL="57150" indent="0">
              <a:lnSpc>
                <a:spcPct val="80000"/>
              </a:lnSpc>
              <a:buNone/>
            </a:pP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Stephen McCann</a:t>
            </a:r>
          </a:p>
          <a:p>
            <a:pPr marL="0" indent="0">
              <a:lnSpc>
                <a:spcPct val="80000"/>
              </a:lnSpc>
              <a:buNone/>
            </a:pPr>
            <a:r>
              <a:rPr lang="en-US" altLang="en-US" sz="2000" dirty="0"/>
              <a:t>Result: Near unanimous approval with one no vote.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19</a:t>
            </a:fld>
            <a:endParaRPr lang="en-US"/>
          </a:p>
        </p:txBody>
      </p:sp>
    </p:spTree>
    <p:extLst>
      <p:ext uri="{BB962C8B-B14F-4D97-AF65-F5344CB8AC3E}">
        <p14:creationId xmlns:p14="http://schemas.microsoft.com/office/powerpoint/2010/main" val="616393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document contains motions for </a:t>
            </a:r>
            <a:r>
              <a:rPr lang="en-US" altLang="en-US" dirty="0" err="1"/>
              <a:t>REVme</a:t>
            </a:r>
            <a:r>
              <a:rPr lang="en-US" altLang="en-US" dirty="0"/>
              <a:t> in 2022</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53 – CID 2343 (MAC)</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2343</a:t>
            </a:r>
          </a:p>
          <a:p>
            <a:pPr marL="0" indent="0">
              <a:lnSpc>
                <a:spcPct val="80000"/>
              </a:lnSpc>
              <a:buNone/>
            </a:pPr>
            <a:r>
              <a:rPr lang="en-US" altLang="en-US" sz="2800" dirty="0"/>
              <a:t>as</a:t>
            </a:r>
          </a:p>
          <a:p>
            <a:pPr marL="457200" lvl="1" indent="0">
              <a:lnSpc>
                <a:spcPct val="80000"/>
              </a:lnSpc>
              <a:buNone/>
            </a:pPr>
            <a:r>
              <a:rPr lang="en-US" altLang="en-US" dirty="0"/>
              <a:t>“Replace "Each HE </a:t>
            </a:r>
            <a:r>
              <a:rPr lang="en-US" altLang="en-US" dirty="0" err="1"/>
              <a:t>beamformee</a:t>
            </a:r>
            <a:r>
              <a:rPr lang="en-US" altLang="en-US" dirty="0"/>
              <a:t> responds after a SIFS with an HE Compressed Beamforming/CQI frame."</a:t>
            </a:r>
          </a:p>
          <a:p>
            <a:pPr marL="457200" lvl="1" indent="0">
              <a:lnSpc>
                <a:spcPct val="80000"/>
              </a:lnSpc>
              <a:buNone/>
            </a:pPr>
            <a:r>
              <a:rPr lang="en-US" altLang="en-US" dirty="0"/>
              <a:t>with</a:t>
            </a:r>
          </a:p>
          <a:p>
            <a:pPr marL="457200" lvl="1" indent="0">
              <a:lnSpc>
                <a:spcPct val="80000"/>
              </a:lnSpc>
              <a:buNone/>
            </a:pPr>
            <a:r>
              <a:rPr lang="en-US" altLang="en-US" dirty="0"/>
              <a:t>"Each HE </a:t>
            </a:r>
            <a:r>
              <a:rPr lang="en-US" altLang="en-US" dirty="0" err="1"/>
              <a:t>beamformee</a:t>
            </a:r>
            <a:r>
              <a:rPr lang="en-US" altLang="en-US" dirty="0"/>
              <a:t> responds after a SIFS with an HE TB PPDU containing one or more HE Compressed Beamforming/CQI frames.”</a:t>
            </a:r>
            <a:r>
              <a:rPr lang="en-US" altLang="en-US" sz="2000" dirty="0"/>
              <a:t>,</a:t>
            </a:r>
            <a:r>
              <a:rPr lang="en-US" altLang="en-US" dirty="0"/>
              <a:t> </a:t>
            </a:r>
          </a:p>
          <a:p>
            <a:pPr marL="57150" indent="0">
              <a:lnSpc>
                <a:spcPct val="80000"/>
              </a:lnSpc>
              <a:buNone/>
            </a:pPr>
            <a:r>
              <a:rPr lang="en-US" altLang="en-US" b="1" dirty="0"/>
              <a:t>and incorporate the text changes into the </a:t>
            </a:r>
            <a:r>
              <a:rPr lang="en-US" altLang="en-US" b="1" dirty="0" err="1"/>
              <a:t>TGme</a:t>
            </a:r>
            <a:r>
              <a:rPr lang="en-US" altLang="en-US" b="1" dirty="0"/>
              <a:t> draft. </a:t>
            </a:r>
            <a:br>
              <a:rPr lang="en-US" altLang="en-US" sz="2800" dirty="0"/>
            </a:br>
            <a:endParaRPr lang="en-US" altLang="en-US" dirty="0">
              <a:solidFill>
                <a:srgbClr val="006600"/>
              </a:solidFill>
            </a:endParaRPr>
          </a:p>
          <a:p>
            <a:pPr marL="0" indent="0">
              <a:lnSpc>
                <a:spcPct val="80000"/>
              </a:lnSpc>
              <a:buNone/>
            </a:pPr>
            <a:r>
              <a:rPr lang="en-US" altLang="en-US" dirty="0"/>
              <a:t>Moved: Mark Rison</a:t>
            </a:r>
          </a:p>
          <a:p>
            <a:pPr marL="0" indent="0">
              <a:lnSpc>
                <a:spcPct val="80000"/>
              </a:lnSpc>
              <a:buNone/>
            </a:pPr>
            <a:r>
              <a:rPr lang="en-US" altLang="en-US" dirty="0"/>
              <a:t>Seconded: Stephen McCann</a:t>
            </a:r>
          </a:p>
          <a:p>
            <a:pPr marL="0" indent="0">
              <a:lnSpc>
                <a:spcPct val="80000"/>
              </a:lnSpc>
              <a:buNone/>
            </a:pPr>
            <a:r>
              <a:rPr lang="en-US" altLang="en-US" dirty="0"/>
              <a:t>Result: Unanimous. Passes.</a:t>
            </a:r>
            <a:endParaRPr lang="en-US" altLang="en-US" sz="18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20</a:t>
            </a:fld>
            <a:endParaRPr lang="en-US"/>
          </a:p>
        </p:txBody>
      </p:sp>
    </p:spTree>
    <p:extLst>
      <p:ext uri="{BB962C8B-B14F-4D97-AF65-F5344CB8AC3E}">
        <p14:creationId xmlns:p14="http://schemas.microsoft.com/office/powerpoint/2010/main" val="3846625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54 –GEN, MAC, PHY, SEC CIDs</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March B" (6 CIDs) and “Gen Motion April A" (1 CIDs) in </a:t>
            </a:r>
            <a:r>
              <a:rPr lang="en-US" altLang="en-US" sz="1800" dirty="0">
                <a:hlinkClick r:id="rId3"/>
              </a:rPr>
              <a:t>https://mentor.ieee.org/802.11/dcn/22/11-22-0067-06-000m-gen-adhoc-revme-wg-lb258-comments.xlsx</a:t>
            </a:r>
            <a:r>
              <a:rPr lang="en-US" altLang="en-US" sz="1800" dirty="0"/>
              <a:t>,</a:t>
            </a:r>
          </a:p>
          <a:p>
            <a:pPr marL="457200" lvl="1" indent="0">
              <a:lnSpc>
                <a:spcPct val="80000"/>
              </a:lnSpc>
              <a:buNone/>
            </a:pPr>
            <a:r>
              <a:rPr lang="en-US" altLang="en-US" sz="1800" dirty="0"/>
              <a:t>“Motion MAC-AN” (15 CIDs) in </a:t>
            </a:r>
            <a:r>
              <a:rPr lang="en-US" altLang="en-US" sz="1800" dirty="0">
                <a:hlinkClick r:id="rId4"/>
              </a:rPr>
              <a:t>https://mentor.ieee.org/802.11/dcn/21/11-21-0793-17-000m-revme-mac-comments.xls</a:t>
            </a:r>
            <a:r>
              <a:rPr lang="en-US" altLang="en-US" sz="1800" dirty="0"/>
              <a:t>,</a:t>
            </a:r>
          </a:p>
          <a:p>
            <a:pPr marL="457200" lvl="1" indent="0">
              <a:lnSpc>
                <a:spcPct val="80000"/>
              </a:lnSpc>
              <a:buNone/>
            </a:pPr>
            <a:r>
              <a:rPr lang="en-US" altLang="en-US" sz="1800" dirty="0"/>
              <a:t>“PHY Motion H” tab (20 CID) with the exception of CID 1823 in </a:t>
            </a:r>
            <a:r>
              <a:rPr lang="en-US" altLang="en-US" sz="1800" dirty="0">
                <a:hlinkClick r:id="rId5"/>
              </a:rPr>
              <a:t>https://mentor.ieee.org/802.11/dcn/21/11-21-0727-10-000m-revme-phy-comments.xls</a:t>
            </a:r>
            <a:r>
              <a:rPr lang="en-US" altLang="en-US" sz="1800" dirty="0"/>
              <a:t>,</a:t>
            </a:r>
          </a:p>
          <a:p>
            <a:pPr marL="457200" lvl="1" indent="0">
              <a:lnSpc>
                <a:spcPct val="80000"/>
              </a:lnSpc>
              <a:buNone/>
            </a:pPr>
            <a:r>
              <a:rPr lang="en-US" altLang="en-US" sz="1800" dirty="0"/>
              <a:t>“Security Motion H” tab (5 CIDs) with the exception of CID 1385 in  </a:t>
            </a:r>
            <a:r>
              <a:rPr lang="en-US" altLang="en-US" sz="1800" dirty="0">
                <a:hlinkClick r:id="rId6"/>
              </a:rPr>
              <a:t>https://mentor.ieee.org/802.11/dcn/21/11-22-0105-07-000m-revme-cc35-sec-comments.xlsx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21</a:t>
            </a:fld>
            <a:endParaRPr lang="en-US"/>
          </a:p>
        </p:txBody>
      </p:sp>
    </p:spTree>
    <p:extLst>
      <p:ext uri="{BB962C8B-B14F-4D97-AF65-F5344CB8AC3E}">
        <p14:creationId xmlns:p14="http://schemas.microsoft.com/office/powerpoint/2010/main" val="2123484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55 – CID 1785 (GEN)</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1785</a:t>
            </a:r>
          </a:p>
          <a:p>
            <a:pPr marL="0" indent="0">
              <a:lnSpc>
                <a:spcPct val="80000"/>
              </a:lnSpc>
              <a:buNone/>
            </a:pPr>
            <a:r>
              <a:rPr lang="en-US" altLang="en-US" sz="2800" dirty="0"/>
              <a:t>on the </a:t>
            </a:r>
          </a:p>
          <a:p>
            <a:pPr marL="457200" lvl="1" indent="0">
              <a:lnSpc>
                <a:spcPct val="80000"/>
              </a:lnSpc>
              <a:buNone/>
            </a:pPr>
            <a:r>
              <a:rPr lang="en-US" altLang="en-US" dirty="0"/>
              <a:t>“Gen Motion EDITOR Change Header” tab </a:t>
            </a:r>
            <a:r>
              <a:rPr lang="en-US" altLang="en-US" sz="2000" dirty="0"/>
              <a:t>in </a:t>
            </a:r>
            <a:r>
              <a:rPr lang="en-US" altLang="en-US" sz="2000" dirty="0">
                <a:hlinkClick r:id="rId3"/>
              </a:rPr>
              <a:t>https://mentor.ieee.org/802.11/dcn/22/11-22-0067-06-000m-gen-adhoc-revme-wg-lb258-comments.xlsx</a:t>
            </a:r>
            <a:r>
              <a:rPr lang="en-US" altLang="en-US" sz="2000" dirty="0"/>
              <a:t>,</a:t>
            </a:r>
            <a:endParaRPr lang="en-US" altLang="en-US" dirty="0"/>
          </a:p>
          <a:p>
            <a:pPr marL="57150" indent="0">
              <a:lnSpc>
                <a:spcPct val="80000"/>
              </a:lnSpc>
              <a:buNone/>
            </a:pP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Passes with one no vote.</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22</a:t>
            </a:fld>
            <a:endParaRPr lang="en-US"/>
          </a:p>
        </p:txBody>
      </p:sp>
    </p:spTree>
    <p:extLst>
      <p:ext uri="{BB962C8B-B14F-4D97-AF65-F5344CB8AC3E}">
        <p14:creationId xmlns:p14="http://schemas.microsoft.com/office/powerpoint/2010/main" val="4082876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56 – CIDs 1996 and 1997(GEN)</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CIDs 1996 and 1997</a:t>
            </a:r>
          </a:p>
          <a:p>
            <a:pPr marL="0" indent="0">
              <a:lnSpc>
                <a:spcPct val="80000"/>
              </a:lnSpc>
              <a:buNone/>
            </a:pPr>
            <a:r>
              <a:rPr lang="en-US" altLang="en-US" sz="2800" dirty="0"/>
              <a:t>on the </a:t>
            </a:r>
          </a:p>
          <a:p>
            <a:pPr marL="457200" lvl="1" indent="0">
              <a:lnSpc>
                <a:spcPct val="80000"/>
              </a:lnSpc>
              <a:buNone/>
            </a:pPr>
            <a:r>
              <a:rPr lang="en-US" altLang="en-US" dirty="0"/>
              <a:t>“</a:t>
            </a:r>
            <a:r>
              <a:rPr lang="en-US" altLang="en-US" sz="2000" dirty="0"/>
              <a:t>GEN Motion- New Definition A-MSDU</a:t>
            </a:r>
            <a:r>
              <a:rPr lang="en-US" altLang="en-US" dirty="0"/>
              <a:t>” tab </a:t>
            </a:r>
            <a:r>
              <a:rPr lang="en-US" altLang="en-US" sz="2000" dirty="0"/>
              <a:t>in </a:t>
            </a:r>
            <a:r>
              <a:rPr lang="en-US" altLang="en-US" sz="2000" dirty="0">
                <a:hlinkClick r:id="rId3"/>
              </a:rPr>
              <a:t>https://mentor.ieee.org/802.11/dcn/22/11-22-0067-06-000m-gen-adhoc-revme-wg-lb258-comments.xlsx</a:t>
            </a:r>
            <a:r>
              <a:rPr lang="en-US" altLang="en-US" sz="2000" dirty="0"/>
              <a:t>,</a:t>
            </a:r>
            <a:endParaRPr lang="en-US" altLang="en-US" dirty="0"/>
          </a:p>
          <a:p>
            <a:pPr marL="57150" indent="0">
              <a:lnSpc>
                <a:spcPct val="80000"/>
              </a:lnSpc>
              <a:buNone/>
            </a:pPr>
            <a:r>
              <a:rPr lang="en-US" altLang="en-US" sz="2800" dirty="0"/>
              <a:t>and incorporate the text changes into the </a:t>
            </a:r>
            <a:r>
              <a:rPr lang="en-US" altLang="en-US" sz="2800" dirty="0" err="1"/>
              <a:t>TGme</a:t>
            </a:r>
            <a:r>
              <a:rPr lang="en-US" altLang="en-US" sz="2800"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Stephen McCann</a:t>
            </a:r>
          </a:p>
          <a:p>
            <a:pPr marL="0" indent="0">
              <a:lnSpc>
                <a:spcPct val="80000"/>
              </a:lnSpc>
              <a:buNone/>
            </a:pPr>
            <a:r>
              <a:rPr lang="en-US" altLang="en-US" sz="2800" dirty="0"/>
              <a:t>Result: 6 – Yes; 3 – No; 3 –Abstain. Motion Fails.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23</a:t>
            </a:fld>
            <a:endParaRPr lang="en-US"/>
          </a:p>
        </p:txBody>
      </p:sp>
    </p:spTree>
    <p:extLst>
      <p:ext uri="{BB962C8B-B14F-4D97-AF65-F5344CB8AC3E}">
        <p14:creationId xmlns:p14="http://schemas.microsoft.com/office/powerpoint/2010/main" val="36471625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57 – Document 11-22/398</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Instruct the Editor to incorporate the changes in </a:t>
            </a:r>
          </a:p>
          <a:p>
            <a:pPr marL="457200" lvl="1" indent="0">
              <a:lnSpc>
                <a:spcPct val="80000"/>
              </a:lnSpc>
              <a:buNone/>
            </a:pPr>
            <a:r>
              <a:rPr lang="en-US" altLang="en-US" dirty="0">
                <a:hlinkClick r:id="rId3"/>
              </a:rPr>
              <a:t>https://mentor.ieee.org/802.11/dcn/22/11-22-0398-02-000m-proposed-resolution-for-spp-a-msdu-support.docx</a:t>
            </a:r>
            <a:r>
              <a:rPr lang="en-US" altLang="en-US" dirty="0"/>
              <a:t> </a:t>
            </a:r>
          </a:p>
          <a:p>
            <a:pPr marL="57150" indent="0">
              <a:lnSpc>
                <a:spcPct val="80000"/>
              </a:lnSpc>
              <a:buNone/>
            </a:pPr>
            <a:r>
              <a:rPr lang="en-US" altLang="en-US" sz="2800" dirty="0"/>
              <a:t>and incorporate the text changes into the </a:t>
            </a:r>
            <a:r>
              <a:rPr lang="en-US" altLang="en-US" sz="2800" dirty="0" err="1"/>
              <a:t>TGme</a:t>
            </a:r>
            <a:r>
              <a:rPr lang="en-US" altLang="en-US" sz="2800" dirty="0"/>
              <a:t> draft.</a:t>
            </a: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Emily Qi</a:t>
            </a:r>
          </a:p>
          <a:p>
            <a:pPr marL="0" indent="0">
              <a:lnSpc>
                <a:spcPct val="80000"/>
              </a:lnSpc>
              <a:buNone/>
            </a:pPr>
            <a:r>
              <a:rPr lang="en-US" altLang="en-US" sz="2800" dirty="0"/>
              <a:t>Seconded: Stephen McCann</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24</a:t>
            </a:fld>
            <a:endParaRPr lang="en-US"/>
          </a:p>
        </p:txBody>
      </p:sp>
    </p:spTree>
    <p:extLst>
      <p:ext uri="{BB962C8B-B14F-4D97-AF65-F5344CB8AC3E}">
        <p14:creationId xmlns:p14="http://schemas.microsoft.com/office/powerpoint/2010/main" val="923059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58 – ED1, ED2, CIDs</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“Motion-EDITOR1-1F” tab (17 CIDs), and “Motion-EDITOR1-1G”  (10 CIDs) in </a:t>
            </a:r>
            <a:r>
              <a:rPr lang="en-US" altLang="en-US" sz="1800" dirty="0">
                <a:hlinkClick r:id="rId3"/>
              </a:rPr>
              <a:t>https://mentor.ieee.org/802.11/dcn/22/11-22-0073-10-000m-revme-wg-lb258-editor1-ad-hoc-comments.xlsx</a:t>
            </a:r>
            <a:r>
              <a:rPr lang="en-US" altLang="en-US" sz="1800" dirty="0"/>
              <a:t>.  </a:t>
            </a:r>
          </a:p>
          <a:p>
            <a:pPr marL="457200" lvl="1" indent="0">
              <a:lnSpc>
                <a:spcPct val="80000"/>
              </a:lnSpc>
              <a:buNone/>
            </a:pPr>
            <a:r>
              <a:rPr lang="en-US" altLang="en-US" sz="1800" dirty="0"/>
              <a:t>“Motion ED2-258-06” tab (2 CIDs), and “Motion ED2-258-07” (2 CIDs) in </a:t>
            </a:r>
            <a:r>
              <a:rPr lang="en-US" altLang="en-US" sz="1800" dirty="0">
                <a:hlinkClick r:id="rId4"/>
              </a:rPr>
              <a:t>https://mentor.ieee.org/802.11/dcn/22/11-22-0064-08-000m-revme-editor2-ad-hoc-comments-on-working-group-letter-ballots.xlsx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25</a:t>
            </a:fld>
            <a:endParaRPr lang="en-US"/>
          </a:p>
        </p:txBody>
      </p:sp>
    </p:spTree>
    <p:extLst>
      <p:ext uri="{BB962C8B-B14F-4D97-AF65-F5344CB8AC3E}">
        <p14:creationId xmlns:p14="http://schemas.microsoft.com/office/powerpoint/2010/main" val="27020661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59 – GEN, MAC, PHY, SEC CIDs</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May A" (16 CIDs), and “Gen Motion April f2f “ in </a:t>
            </a:r>
            <a:r>
              <a:rPr lang="en-US" altLang="en-US" sz="1800" dirty="0">
                <a:hlinkClick r:id="rId3"/>
              </a:rPr>
              <a:t>https://mentor.ieee.org/802.11/dcn/22/11-22-0067-09-000m-gen-adhoc-revme-wg-lb258-comments.xlsx</a:t>
            </a:r>
            <a:r>
              <a:rPr lang="en-US" altLang="en-US" sz="1800" dirty="0"/>
              <a:t>,</a:t>
            </a:r>
          </a:p>
          <a:p>
            <a:pPr marL="457200" lvl="1" indent="0">
              <a:lnSpc>
                <a:spcPct val="80000"/>
              </a:lnSpc>
              <a:buNone/>
            </a:pPr>
            <a:r>
              <a:rPr lang="en-US" altLang="en-US" sz="1800" dirty="0"/>
              <a:t>“Motion MAC-AO” (40 CIDs) and “Motion MAC-AQ” tabs (9 CIDs), with the exception of CID 1466 in </a:t>
            </a:r>
            <a:r>
              <a:rPr lang="en-US" altLang="en-US" sz="1800" dirty="0">
                <a:hlinkClick r:id="rId4"/>
              </a:rPr>
              <a:t>https://mentor.ieee.org/802.11/dcn/21/11-21-0793-19-000m-revme-mac-comments.xls</a:t>
            </a:r>
            <a:r>
              <a:rPr lang="en-US" altLang="en-US" sz="1800" dirty="0"/>
              <a:t>,</a:t>
            </a:r>
          </a:p>
          <a:p>
            <a:pPr marL="457200" lvl="1" indent="0">
              <a:lnSpc>
                <a:spcPct val="80000"/>
              </a:lnSpc>
              <a:buNone/>
            </a:pPr>
            <a:r>
              <a:rPr lang="en-US" altLang="en-US" sz="1800" dirty="0"/>
              <a:t>“PHY Motion I” tab (47 CID) in </a:t>
            </a:r>
            <a:r>
              <a:rPr lang="en-US" altLang="en-US" sz="1800" dirty="0">
                <a:hlinkClick r:id="rId5"/>
              </a:rPr>
              <a:t>https://mentor.ieee.org/802.11/dcn/21/11-21-0727-11-000m-revme-phy-comments.xls</a:t>
            </a:r>
            <a:r>
              <a:rPr lang="en-US" altLang="en-US" sz="1800" dirty="0"/>
              <a:t>,</a:t>
            </a:r>
          </a:p>
          <a:p>
            <a:pPr marL="457200" lvl="1" indent="0">
              <a:lnSpc>
                <a:spcPct val="80000"/>
              </a:lnSpc>
              <a:buNone/>
            </a:pPr>
            <a:r>
              <a:rPr lang="en-US" altLang="en-US" sz="1800" dirty="0"/>
              <a:t>“Security Motion I” tab (18 CIDs) in  </a:t>
            </a:r>
            <a:r>
              <a:rPr lang="en-US" altLang="en-US" sz="1800" dirty="0">
                <a:hlinkClick r:id="rId6"/>
              </a:rPr>
              <a:t>https://mentor.ieee.org/802.11/dcn/21/11-21-0105-11-000m-revme-cc35-sec-comments.xlsx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26</a:t>
            </a:fld>
            <a:endParaRPr lang="en-US"/>
          </a:p>
        </p:txBody>
      </p:sp>
    </p:spTree>
    <p:extLst>
      <p:ext uri="{BB962C8B-B14F-4D97-AF65-F5344CB8AC3E}">
        <p14:creationId xmlns:p14="http://schemas.microsoft.com/office/powerpoint/2010/main" val="2334723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60 – Bridge Port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1516</a:t>
            </a:r>
          </a:p>
          <a:p>
            <a:pPr marL="0" indent="0">
              <a:lnSpc>
                <a:spcPct val="80000"/>
              </a:lnSpc>
              <a:buNone/>
            </a:pPr>
            <a:r>
              <a:rPr lang="en-US" altLang="en-US" sz="2800" dirty="0"/>
              <a:t>on the </a:t>
            </a:r>
          </a:p>
          <a:p>
            <a:pPr marL="457200" lvl="1" indent="0">
              <a:lnSpc>
                <a:spcPct val="80000"/>
              </a:lnSpc>
              <a:buNone/>
            </a:pPr>
            <a:r>
              <a:rPr lang="en-US" altLang="en-US" dirty="0"/>
              <a:t>“Gen Motion Bridge Port”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6 – Yes; 1 – No; 6 - Abstain.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27</a:t>
            </a:fld>
            <a:endParaRPr lang="en-US"/>
          </a:p>
        </p:txBody>
      </p:sp>
    </p:spTree>
    <p:extLst>
      <p:ext uri="{BB962C8B-B14F-4D97-AF65-F5344CB8AC3E}">
        <p14:creationId xmlns:p14="http://schemas.microsoft.com/office/powerpoint/2010/main" val="14950152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61 – MC-OOK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2346</a:t>
            </a:r>
          </a:p>
          <a:p>
            <a:pPr marL="0" indent="0">
              <a:lnSpc>
                <a:spcPct val="80000"/>
              </a:lnSpc>
              <a:buNone/>
            </a:pPr>
            <a:r>
              <a:rPr lang="en-US" altLang="en-US" sz="2800" dirty="0"/>
              <a:t>on the </a:t>
            </a:r>
          </a:p>
          <a:p>
            <a:pPr marL="457200" lvl="1" indent="0">
              <a:lnSpc>
                <a:spcPct val="80000"/>
              </a:lnSpc>
              <a:buNone/>
            </a:pPr>
            <a:r>
              <a:rPr lang="en-US" altLang="en-US" dirty="0"/>
              <a:t>“Gen Motion MC-OOK”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Emily Qi</a:t>
            </a:r>
          </a:p>
          <a:p>
            <a:pPr marL="0" indent="0">
              <a:lnSpc>
                <a:spcPct val="80000"/>
              </a:lnSpc>
              <a:buNone/>
            </a:pPr>
            <a:r>
              <a:rPr lang="en-US" altLang="en-US" dirty="0"/>
              <a:t>Result: 4 – Yes; 6 – No; 5 - Abstain. Fails.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28</a:t>
            </a:fld>
            <a:endParaRPr lang="en-US"/>
          </a:p>
        </p:txBody>
      </p:sp>
    </p:spTree>
    <p:extLst>
      <p:ext uri="{BB962C8B-B14F-4D97-AF65-F5344CB8AC3E}">
        <p14:creationId xmlns:p14="http://schemas.microsoft.com/office/powerpoint/2010/main" val="5780728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62 – Annex E Deletion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2120</a:t>
            </a:r>
          </a:p>
          <a:p>
            <a:pPr marL="0" indent="0">
              <a:lnSpc>
                <a:spcPct val="80000"/>
              </a:lnSpc>
              <a:buNone/>
            </a:pPr>
            <a:r>
              <a:rPr lang="en-US" altLang="en-US" sz="2800" dirty="0"/>
              <a:t>on the </a:t>
            </a:r>
          </a:p>
          <a:p>
            <a:pPr marL="457200" lvl="1" indent="0">
              <a:lnSpc>
                <a:spcPct val="80000"/>
              </a:lnSpc>
              <a:buNone/>
            </a:pPr>
            <a:r>
              <a:rPr lang="en-US" altLang="en-US" dirty="0"/>
              <a:t>“</a:t>
            </a:r>
            <a:r>
              <a:rPr lang="en-US" altLang="en-US" dirty="0" err="1"/>
              <a:t>GenMotionRejectAnnexEDeletion</a:t>
            </a:r>
            <a:r>
              <a:rPr lang="en-US" altLang="en-US" dirty="0"/>
              <a:t>”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Emily Qi</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10 – Yes; 1 – No; 5 - Abstain. Motion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29</a:t>
            </a:fld>
            <a:endParaRPr lang="en-US"/>
          </a:p>
        </p:txBody>
      </p:sp>
    </p:spTree>
    <p:extLst>
      <p:ext uri="{BB962C8B-B14F-4D97-AF65-F5344CB8AC3E}">
        <p14:creationId xmlns:p14="http://schemas.microsoft.com/office/powerpoint/2010/main" val="523985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37 – ED2, GEN, MAC, PHY, SEC CIDs</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ED2-J” tab (31 CIDs) in </a:t>
            </a:r>
            <a:r>
              <a:rPr lang="en-US" altLang="en-US" sz="1800" dirty="0">
                <a:hlinkClick r:id="rId3"/>
              </a:rPr>
              <a:t>https://mentor.ieee.org/802.11/dcn/21/11-21-0689-09-000m-revme-editor2-ad-hoc-comments.xlsx</a:t>
            </a:r>
            <a:r>
              <a:rPr lang="en-US" altLang="en-US" sz="1800" dirty="0"/>
              <a:t> </a:t>
            </a:r>
          </a:p>
          <a:p>
            <a:pPr marL="457200" lvl="1" indent="0">
              <a:lnSpc>
                <a:spcPct val="80000"/>
              </a:lnSpc>
              <a:buNone/>
            </a:pPr>
            <a:r>
              <a:rPr lang="en-US" altLang="en-US" sz="1800" dirty="0"/>
              <a:t>“GEN Motion - Comment Withdrawn" (31 CIDs)“, “GEN Motion Nov – B” (3 CIDs), and “Gen Motion - Dec A" (6 CIDs) in </a:t>
            </a:r>
            <a:r>
              <a:rPr lang="en-US" altLang="en-US" sz="1800" dirty="0">
                <a:hlinkClick r:id="rId4"/>
              </a:rPr>
              <a:t>https://mentor.ieee.org/802.11/dcn/21/11-21-0699-19-000m-gen-adhoc-revme-cc35-comments.xls</a:t>
            </a:r>
            <a:r>
              <a:rPr lang="en-US" altLang="en-US" sz="1800" dirty="0"/>
              <a:t>,</a:t>
            </a:r>
          </a:p>
          <a:p>
            <a:pPr marL="457200" lvl="1" indent="0">
              <a:lnSpc>
                <a:spcPct val="80000"/>
              </a:lnSpc>
              <a:buNone/>
            </a:pPr>
            <a:r>
              <a:rPr lang="en-US" altLang="en-US" sz="1800" dirty="0"/>
              <a:t>“Motion MAC-AH” (16 CIDs) and “Motion MAC-AI” tabs (19 CIDs) in </a:t>
            </a:r>
            <a:r>
              <a:rPr lang="en-US" altLang="en-US" sz="1800" dirty="0">
                <a:hlinkClick r:id="rId5"/>
              </a:rPr>
              <a:t>https://mentor.ieee.org/802.11/dcn/21/11-21-0793-10-000m-revme-mac-comments.xls</a:t>
            </a:r>
            <a:r>
              <a:rPr lang="en-US" altLang="en-US" sz="1800" dirty="0"/>
              <a:t>,</a:t>
            </a:r>
          </a:p>
          <a:p>
            <a:pPr marL="457200" lvl="1" indent="0">
              <a:lnSpc>
                <a:spcPct val="80000"/>
              </a:lnSpc>
              <a:buNone/>
            </a:pPr>
            <a:r>
              <a:rPr lang="en-US" altLang="en-US" sz="1800" dirty="0"/>
              <a:t>“PHY Motion F” tab (1 CID) in </a:t>
            </a:r>
            <a:r>
              <a:rPr lang="en-US" altLang="en-US" sz="1800" dirty="0">
                <a:hlinkClick r:id="rId6"/>
              </a:rPr>
              <a:t>https://mentor.ieee.org/802.11/dcn/21/11-21-0727-07-000m-revme-phy-comments.xls</a:t>
            </a:r>
            <a:r>
              <a:rPr lang="en-US" altLang="en-US" sz="1800" dirty="0"/>
              <a:t>,</a:t>
            </a:r>
          </a:p>
          <a:p>
            <a:pPr marL="457200" lvl="1" indent="0">
              <a:lnSpc>
                <a:spcPct val="80000"/>
              </a:lnSpc>
              <a:buNone/>
            </a:pPr>
            <a:r>
              <a:rPr lang="en-US" altLang="en-US" sz="1800" dirty="0"/>
              <a:t>“Security Motion G” tab (9 CIDs) in  </a:t>
            </a:r>
            <a:r>
              <a:rPr lang="en-US" altLang="en-US" sz="1800" dirty="0">
                <a:hlinkClick r:id="rId7"/>
              </a:rPr>
              <a:t>https://mentor.ieee.org/802.11/dcn/21/11-21-0690-12-000m-revme-cc35-sec-comments.xlsx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Edward Au</a:t>
            </a:r>
          </a:p>
          <a:p>
            <a:pPr marL="0" indent="0">
              <a:lnSpc>
                <a:spcPct val="80000"/>
              </a:lnSpc>
              <a:buNone/>
            </a:pPr>
            <a:r>
              <a:rPr lang="en-US" altLang="en-US" sz="2000" dirty="0"/>
              <a:t>Seconded: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Result: Passes. Unanimous.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a:t>
            </a:fld>
            <a:endParaRPr lang="en-US"/>
          </a:p>
        </p:txBody>
      </p:sp>
    </p:spTree>
    <p:extLst>
      <p:ext uri="{BB962C8B-B14F-4D97-AF65-F5344CB8AC3E}">
        <p14:creationId xmlns:p14="http://schemas.microsoft.com/office/powerpoint/2010/main" val="12721414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63 – Subcarrier Energy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1032712" y="1905000"/>
            <a:ext cx="10363200" cy="4114800"/>
          </a:xfrm>
        </p:spPr>
        <p:txBody>
          <a:bodyPr/>
          <a:lstStyle/>
          <a:p>
            <a:pPr marL="0" indent="0">
              <a:lnSpc>
                <a:spcPct val="80000"/>
              </a:lnSpc>
              <a:buNone/>
            </a:pPr>
            <a:r>
              <a:rPr lang="en-US" altLang="en-US" sz="2800" dirty="0"/>
              <a:t>Approve the comment resolution for CID 2241</a:t>
            </a:r>
          </a:p>
          <a:p>
            <a:pPr marL="0" indent="0">
              <a:lnSpc>
                <a:spcPct val="80000"/>
              </a:lnSpc>
              <a:buNone/>
            </a:pPr>
            <a:r>
              <a:rPr lang="en-US" altLang="en-US" sz="2800" dirty="0"/>
              <a:t>on the </a:t>
            </a:r>
          </a:p>
          <a:p>
            <a:pPr marL="457200" lvl="1" indent="0">
              <a:lnSpc>
                <a:spcPct val="80000"/>
              </a:lnSpc>
              <a:buNone/>
            </a:pPr>
            <a:r>
              <a:rPr lang="en-US" altLang="en-US" dirty="0"/>
              <a:t>“Gen Motion Subcarrier Energy”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a:t>
            </a: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Mark Hamilton</a:t>
            </a:r>
          </a:p>
          <a:p>
            <a:pPr marL="0" indent="0">
              <a:lnSpc>
                <a:spcPct val="80000"/>
              </a:lnSpc>
              <a:buNone/>
            </a:pPr>
            <a:r>
              <a:rPr lang="en-US" altLang="en-US" dirty="0"/>
              <a:t>Result: Unanimous with one abstention.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30</a:t>
            </a:fld>
            <a:endParaRPr lang="en-US"/>
          </a:p>
        </p:txBody>
      </p:sp>
    </p:spTree>
    <p:extLst>
      <p:ext uri="{BB962C8B-B14F-4D97-AF65-F5344CB8AC3E}">
        <p14:creationId xmlns:p14="http://schemas.microsoft.com/office/powerpoint/2010/main" val="35815179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64 – </a:t>
            </a:r>
            <a:r>
              <a:rPr lang="en-US" altLang="en-US" dirty="0" err="1"/>
              <a:t>Deauth</a:t>
            </a:r>
            <a:r>
              <a:rPr lang="en-US" altLang="en-US" dirty="0"/>
              <a:t>/</a:t>
            </a:r>
            <a:r>
              <a:rPr lang="en-US" altLang="en-US" dirty="0" err="1"/>
              <a:t>Disassoc</a:t>
            </a:r>
            <a:r>
              <a:rPr lang="en-US" altLang="en-US" dirty="0"/>
              <a:t> and DoS (MAC)</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1032712" y="1905000"/>
            <a:ext cx="10363200" cy="4114800"/>
          </a:xfrm>
        </p:spPr>
        <p:txBody>
          <a:bodyPr/>
          <a:lstStyle/>
          <a:p>
            <a:pPr marL="0" indent="0">
              <a:lnSpc>
                <a:spcPct val="80000"/>
              </a:lnSpc>
              <a:buNone/>
            </a:pPr>
            <a:r>
              <a:rPr lang="en-US" altLang="en-US" sz="2800" dirty="0"/>
              <a:t>Approve the comment resolution for CID 1561</a:t>
            </a:r>
          </a:p>
          <a:p>
            <a:pPr marL="0" indent="0">
              <a:lnSpc>
                <a:spcPct val="80000"/>
              </a:lnSpc>
              <a:buNone/>
            </a:pPr>
            <a:r>
              <a:rPr lang="en-US" altLang="en-US" sz="2800" dirty="0"/>
              <a:t>on the </a:t>
            </a:r>
          </a:p>
          <a:p>
            <a:pPr marL="457200" lvl="1" indent="0">
              <a:lnSpc>
                <a:spcPct val="80000"/>
              </a:lnSpc>
              <a:buNone/>
            </a:pPr>
            <a:r>
              <a:rPr lang="en-US" altLang="en-US" dirty="0"/>
              <a:t>“Motion MAC-AP” tab </a:t>
            </a:r>
            <a:r>
              <a:rPr lang="en-US" altLang="en-US" sz="2000" dirty="0"/>
              <a:t>in </a:t>
            </a:r>
            <a:r>
              <a:rPr lang="en-US" altLang="en-US" sz="2000" dirty="0">
                <a:hlinkClick r:id="rId3"/>
              </a:rPr>
              <a:t>https://mentor.ieee.org/802.11/dcn/21/11-21-0793-19-000m-revme-mac-comments.xls</a:t>
            </a:r>
            <a:r>
              <a:rPr lang="en-US" altLang="en-US" sz="2000" dirty="0"/>
              <a:t>,</a:t>
            </a:r>
            <a:r>
              <a:rPr lang="en-US" altLang="en-US" dirty="0"/>
              <a:t> </a:t>
            </a:r>
          </a:p>
          <a:p>
            <a:pPr marL="57150" indent="0">
              <a:lnSpc>
                <a:spcPct val="80000"/>
              </a:lnSpc>
              <a:buNone/>
            </a:pP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Mark Hamilton</a:t>
            </a:r>
          </a:p>
          <a:p>
            <a:pPr marL="0" indent="0">
              <a:lnSpc>
                <a:spcPct val="80000"/>
              </a:lnSpc>
              <a:buNone/>
            </a:pPr>
            <a:r>
              <a:rPr lang="en-US" altLang="en-US" dirty="0"/>
              <a:t>Seconded: Emily Qi</a:t>
            </a:r>
          </a:p>
          <a:p>
            <a:pPr marL="0" indent="0">
              <a:lnSpc>
                <a:spcPct val="80000"/>
              </a:lnSpc>
              <a:buNone/>
            </a:pPr>
            <a:r>
              <a:rPr lang="en-US" altLang="en-US" dirty="0"/>
              <a:t>Result: 6 – Yes; 2 – No; 5 - Abstain. </a:t>
            </a:r>
            <a:r>
              <a:rPr lang="en-US" altLang="en-US"/>
              <a:t>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31</a:t>
            </a:fld>
            <a:endParaRPr lang="en-US"/>
          </a:p>
        </p:txBody>
      </p:sp>
    </p:spTree>
    <p:extLst>
      <p:ext uri="{BB962C8B-B14F-4D97-AF65-F5344CB8AC3E}">
        <p14:creationId xmlns:p14="http://schemas.microsoft.com/office/powerpoint/2010/main" val="17330781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399" y="685800"/>
            <a:ext cx="10477501" cy="1066800"/>
          </a:xfrm>
        </p:spPr>
        <p:txBody>
          <a:bodyPr/>
          <a:lstStyle/>
          <a:p>
            <a:r>
              <a:rPr lang="en-US" altLang="en-US" dirty="0"/>
              <a:t>Motion 66 – EDITOR1, ED2, GEN, MAC, PHY, SEC CIDs</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“Motion-EDITOR1-1H” tab (1 CID) in </a:t>
            </a:r>
            <a:r>
              <a:rPr lang="en-US" altLang="en-US" sz="1800" dirty="0">
                <a:hlinkClick r:id="rId3"/>
              </a:rPr>
              <a:t>https://mentor.ieee.org/802.11/dcn/22/11-22-0073-11-000m-revme-wg-lb258-editor1-ad-hoc-comments.xlsx</a:t>
            </a:r>
            <a:r>
              <a:rPr lang="en-US" altLang="en-US" sz="1800" dirty="0"/>
              <a:t>,</a:t>
            </a:r>
          </a:p>
          <a:p>
            <a:pPr marL="457200" lvl="1" indent="0">
              <a:lnSpc>
                <a:spcPct val="80000"/>
              </a:lnSpc>
              <a:buNone/>
            </a:pPr>
            <a:r>
              <a:rPr lang="en-US" altLang="en-US" sz="1800" dirty="0"/>
              <a:t>“Motion ED2-258-08” tab (3 CIDs) in </a:t>
            </a:r>
            <a:r>
              <a:rPr lang="en-US" altLang="en-US" sz="1800" dirty="0">
                <a:hlinkClick r:id="rId4"/>
              </a:rPr>
              <a:t>https://mentor.ieee.org/802.11/dcn/22/11-22-0064-09-000m-revme-editor2-ad-hoc-comments-on-working-group-letter-ballots.xlsx</a:t>
            </a:r>
            <a:r>
              <a:rPr lang="en-US" altLang="en-US" sz="1800" dirty="0"/>
              <a:t>,</a:t>
            </a:r>
          </a:p>
          <a:p>
            <a:pPr marL="457200" lvl="1" indent="0">
              <a:lnSpc>
                <a:spcPct val="80000"/>
              </a:lnSpc>
              <a:buNone/>
            </a:pPr>
            <a:r>
              <a:rPr lang="en-US" altLang="en-US" sz="1800" dirty="0"/>
              <a:t>“Gen Motion May-June A" tab (25 CIDs) and “Gen Motion June B” tab (1 CID) with the exception of CID 1869 in </a:t>
            </a:r>
            <a:r>
              <a:rPr lang="en-US" altLang="en-US" sz="1800" dirty="0">
                <a:hlinkClick r:id="rId5"/>
              </a:rPr>
              <a:t>https://mentor.ieee.org/802.11/dcn/22/11-22-0067-13-000m-gen-adhoc-revme-wg-lb258-comments.xlsx</a:t>
            </a:r>
            <a:r>
              <a:rPr lang="en-US" altLang="en-US" sz="1800" dirty="0"/>
              <a:t>,</a:t>
            </a:r>
          </a:p>
          <a:p>
            <a:pPr marL="457200" lvl="1" indent="0">
              <a:lnSpc>
                <a:spcPct val="80000"/>
              </a:lnSpc>
              <a:buNone/>
            </a:pPr>
            <a:r>
              <a:rPr lang="en-US" altLang="en-US" sz="1800" dirty="0"/>
              <a:t>“Motion MAC-AR” tab (36 CIDs) and “Motion MAC-AS” tab (23 CIDs), with the exception of 2310 in </a:t>
            </a:r>
            <a:r>
              <a:rPr lang="en-US" altLang="en-US" sz="1800" dirty="0">
                <a:hlinkClick r:id="rId6"/>
              </a:rPr>
              <a:t>https://mentor.ieee.org/802.11/dcn/21/11-21-0793-22-000m-revme-mac-comments.xls</a:t>
            </a:r>
            <a:r>
              <a:rPr lang="en-US" altLang="en-US" sz="1800" dirty="0"/>
              <a:t>,</a:t>
            </a:r>
          </a:p>
          <a:p>
            <a:pPr marL="457200" lvl="1" indent="0">
              <a:lnSpc>
                <a:spcPct val="80000"/>
              </a:lnSpc>
              <a:buNone/>
            </a:pPr>
            <a:r>
              <a:rPr lang="en-US" altLang="en-US" sz="1800" dirty="0"/>
              <a:t>“PHY Motion J” tab (4 CIDs) in </a:t>
            </a:r>
            <a:r>
              <a:rPr lang="en-US" altLang="en-US" sz="1800" dirty="0">
                <a:hlinkClick r:id="rId7"/>
              </a:rPr>
              <a:t>https://mentor.ieee.org/802.11/dcn/21/11-21-0727-12-000m-revme-phy-comments.xls</a:t>
            </a:r>
            <a:r>
              <a:rPr lang="en-US" altLang="en-US" sz="1800" dirty="0"/>
              <a:t>,</a:t>
            </a:r>
          </a:p>
          <a:p>
            <a:pPr marL="457200" lvl="1" indent="0">
              <a:lnSpc>
                <a:spcPct val="80000"/>
              </a:lnSpc>
              <a:buNone/>
            </a:pPr>
            <a:r>
              <a:rPr lang="en-US" altLang="en-US" sz="1800" dirty="0"/>
              <a:t>“Security Motion J” tab (38 CIDs) with the exception of CID 1851 in </a:t>
            </a:r>
            <a:r>
              <a:rPr lang="en-US" altLang="en-US" sz="1800" dirty="0">
                <a:hlinkClick r:id="rId8"/>
              </a:rPr>
              <a:t>https://mentor.ieee.org/802.11/dcn/22/11-22-0105-13-000m-revme-lb258-sec-adhoc-comments.xlsx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32</a:t>
            </a:fld>
            <a:endParaRPr lang="en-US"/>
          </a:p>
        </p:txBody>
      </p:sp>
    </p:spTree>
    <p:extLst>
      <p:ext uri="{BB962C8B-B14F-4D97-AF65-F5344CB8AC3E}">
        <p14:creationId xmlns:p14="http://schemas.microsoft.com/office/powerpoint/2010/main" val="14031609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67 – Determine SAE PMK length</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dirty="0"/>
              <a:t>Instruct the editor to incorporate the changes in</a:t>
            </a:r>
          </a:p>
          <a:p>
            <a:pPr marL="400050" lvl="1" indent="0">
              <a:lnSpc>
                <a:spcPct val="80000"/>
              </a:lnSpc>
              <a:buNone/>
            </a:pPr>
            <a:r>
              <a:rPr lang="en-GB" sz="2400" u="sng" dirty="0">
                <a:solidFill>
                  <a:srgbClr val="0000FF"/>
                </a:solidFill>
                <a:effectLst/>
                <a:latin typeface="Times New Roman" panose="02020603050405020304" pitchFamily="18" charset="0"/>
                <a:ea typeface="Times New Roman" panose="02020603050405020304" pitchFamily="18" charset="0"/>
                <a:hlinkClick r:id="rId3"/>
              </a:rPr>
              <a:t>https://mentor.ieee.org/802.11/dcn/22/11-22-0399-06-000m-determine-sae-pmk-length.docx</a:t>
            </a:r>
            <a:r>
              <a:rPr lang="en-GB" sz="2400" u="sng" dirty="0">
                <a:solidFill>
                  <a:srgbClr val="0000FF"/>
                </a:solidFill>
                <a:effectLst/>
                <a:latin typeface="Times New Roman" panose="02020603050405020304" pitchFamily="18" charset="0"/>
                <a:ea typeface="Times New Roman" panose="02020603050405020304" pitchFamily="18" charset="0"/>
              </a:rPr>
              <a:t> </a:t>
            </a:r>
            <a:endParaRPr lang="en-CA" sz="2400" u="sng" dirty="0">
              <a:solidFill>
                <a:srgbClr val="0000FF"/>
              </a:solidFill>
              <a:latin typeface="Times New Roman" panose="02020603050405020304" pitchFamily="18" charset="0"/>
              <a:ea typeface="Times New Roman" panose="02020603050405020304" pitchFamily="18" charset="0"/>
            </a:endParaRPr>
          </a:p>
          <a:p>
            <a:pPr marL="0" indent="0">
              <a:lnSpc>
                <a:spcPct val="80000"/>
              </a:lnSpc>
              <a:buNone/>
            </a:pPr>
            <a:r>
              <a:rPr lang="en-US" altLang="en-US" b="1" dirty="0"/>
              <a:t>into the </a:t>
            </a:r>
            <a:r>
              <a:rPr lang="en-US" altLang="en-US" b="1" dirty="0" err="1"/>
              <a:t>TGme</a:t>
            </a:r>
            <a:r>
              <a:rPr lang="en-US" altLang="en-US" b="1" dirty="0"/>
              <a:t> draft</a:t>
            </a:r>
            <a:br>
              <a:rPr lang="en-US" altLang="en-US" dirty="0"/>
            </a:br>
            <a:endParaRPr lang="en-US" altLang="en-US" dirty="0">
              <a:solidFill>
                <a:srgbClr val="006600"/>
              </a:solidFill>
            </a:endParaRPr>
          </a:p>
          <a:p>
            <a:pPr marL="0" indent="0">
              <a:lnSpc>
                <a:spcPct val="80000"/>
              </a:lnSpc>
              <a:buNone/>
            </a:pPr>
            <a:r>
              <a:rPr lang="en-US" altLang="en-US" dirty="0"/>
              <a:t>Moved: Emily Qi</a:t>
            </a:r>
          </a:p>
          <a:p>
            <a:pPr marL="0" indent="0">
              <a:lnSpc>
                <a:spcPct val="80000"/>
              </a:lnSpc>
              <a:buNone/>
            </a:pPr>
            <a:r>
              <a:rPr lang="en-US" altLang="en-US" dirty="0"/>
              <a:t>Seconded:  </a:t>
            </a:r>
            <a:r>
              <a:rPr lang="en-US" altLang="en-US" dirty="0" err="1"/>
              <a:t>Pokai</a:t>
            </a:r>
            <a:r>
              <a:rPr lang="en-US" altLang="en-US" dirty="0"/>
              <a:t> Huang</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2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33</a:t>
            </a:fld>
            <a:endParaRPr lang="en-US"/>
          </a:p>
        </p:txBody>
      </p:sp>
    </p:spTree>
    <p:extLst>
      <p:ext uri="{BB962C8B-B14F-4D97-AF65-F5344CB8AC3E}">
        <p14:creationId xmlns:p14="http://schemas.microsoft.com/office/powerpoint/2010/main" val="17399448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68 – CID 2310</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2310 as</a:t>
            </a:r>
          </a:p>
          <a:p>
            <a:pPr marL="457200" lvl="1" indent="0">
              <a:lnSpc>
                <a:spcPct val="80000"/>
              </a:lnSpc>
              <a:buNone/>
            </a:pPr>
            <a:r>
              <a:rPr lang="en-US" altLang="en-US" dirty="0"/>
              <a:t>Revised. Incorporate the changes in 11-22/765r2: </a:t>
            </a:r>
          </a:p>
          <a:p>
            <a:pPr marL="457200" lvl="1" indent="0">
              <a:lnSpc>
                <a:spcPct val="80000"/>
              </a:lnSpc>
              <a:buNone/>
            </a:pPr>
            <a:r>
              <a:rPr lang="en-US" altLang="en-US" dirty="0"/>
              <a:t>https://mentor.ieee.org/802.11/dcn/22/11-22-0765-02-000m-comment-resolution-for-cids-1231-2310.docx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Mark Hamilton</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34</a:t>
            </a:fld>
            <a:endParaRPr lang="en-US"/>
          </a:p>
        </p:txBody>
      </p:sp>
    </p:spTree>
    <p:extLst>
      <p:ext uri="{BB962C8B-B14F-4D97-AF65-F5344CB8AC3E}">
        <p14:creationId xmlns:p14="http://schemas.microsoft.com/office/powerpoint/2010/main" val="4889984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69 – CID 1869</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1869 (GEN) as </a:t>
            </a:r>
          </a:p>
          <a:p>
            <a:pPr marL="457200" lvl="1" indent="0">
              <a:lnSpc>
                <a:spcPct val="80000"/>
              </a:lnSpc>
              <a:buNone/>
            </a:pPr>
            <a:r>
              <a:rPr lang="en-US" altLang="en-US" dirty="0"/>
              <a:t>REVISED (GEN: 2022-06-27 14:10:31Z) Remove the "SISO" definition at 202.60. Remove the "(SISO)" on P4318L32. Note to editor. The resolution to this CID is the same as CID 2255.</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Stephen McCann</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35</a:t>
            </a:fld>
            <a:endParaRPr lang="en-US"/>
          </a:p>
        </p:txBody>
      </p:sp>
    </p:spTree>
    <p:extLst>
      <p:ext uri="{BB962C8B-B14F-4D97-AF65-F5344CB8AC3E}">
        <p14:creationId xmlns:p14="http://schemas.microsoft.com/office/powerpoint/2010/main" val="21931570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70 – CID 1851</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1851 (SEC)</a:t>
            </a:r>
          </a:p>
          <a:p>
            <a:pPr marL="457200" lvl="1" indent="0">
              <a:lnSpc>
                <a:spcPct val="80000"/>
              </a:lnSpc>
              <a:buNone/>
            </a:pPr>
            <a:r>
              <a:rPr lang="en-US" altLang="en-US" dirty="0"/>
              <a:t>REVISED (SEC: 2022-06-20 15:34:55Z) - At the cited location, change</a:t>
            </a:r>
          </a:p>
          <a:p>
            <a:pPr marL="457200" lvl="1" indent="0">
              <a:lnSpc>
                <a:spcPct val="80000"/>
              </a:lnSpc>
              <a:buNone/>
            </a:pPr>
            <a:r>
              <a:rPr lang="en-US" altLang="en-US" dirty="0"/>
              <a:t>"In the case of an ESS, the non-AP STA’s SME shall delete the PTKSA, GTKSA, any IGTKSA, any BIGTKSA(11ba), WIGTKSA, and any TPKSA, and the AP’s SME shall delete the PTKSA."</a:t>
            </a:r>
          </a:p>
          <a:p>
            <a:pPr marL="457200" lvl="1" indent="0">
              <a:lnSpc>
                <a:spcPct val="80000"/>
              </a:lnSpc>
              <a:buNone/>
            </a:pPr>
            <a:r>
              <a:rPr lang="en-US" altLang="en-US" dirty="0"/>
              <a:t>to</a:t>
            </a:r>
          </a:p>
          <a:p>
            <a:pPr marL="457200" lvl="1" indent="0">
              <a:lnSpc>
                <a:spcPct val="80000"/>
              </a:lnSpc>
              <a:buNone/>
            </a:pPr>
            <a:r>
              <a:rPr lang="en-US" altLang="en-US" dirty="0"/>
              <a:t>"In the case of an ESS, the non-AP STA’s SME shall delete any PTKSA(s), GTKSA(s),  IGTKSA(s),  BIGTKSA(s), WIGTKSA(s), and TPKSA(s), and the AP’s SME shall delete any PTKSA(s).“</a:t>
            </a:r>
          </a:p>
          <a:p>
            <a:pPr marL="457200" lvl="1" indent="0">
              <a:lnSpc>
                <a:spcPct val="80000"/>
              </a:lnSpc>
              <a:buNone/>
            </a:pPr>
            <a:r>
              <a:rPr lang="en-US" altLang="en-US" sz="2800" b="1" dirty="0"/>
              <a:t>and incorporate the text changes into the </a:t>
            </a:r>
            <a:r>
              <a:rPr lang="en-US" altLang="en-US" sz="2800" b="1" dirty="0" err="1"/>
              <a:t>TGme</a:t>
            </a:r>
            <a:r>
              <a:rPr lang="en-US" altLang="en-US" sz="2800" b="1" dirty="0"/>
              <a:t> draft.</a:t>
            </a: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Al </a:t>
            </a:r>
            <a:r>
              <a:rPr lang="en-US" altLang="en-US" dirty="0" err="1"/>
              <a:t>Petrick</a:t>
            </a:r>
            <a:endParaRPr lang="en-US" altLang="en-US" dirty="0"/>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36</a:t>
            </a:fld>
            <a:endParaRPr lang="en-US"/>
          </a:p>
        </p:txBody>
      </p:sp>
    </p:spTree>
    <p:extLst>
      <p:ext uri="{BB962C8B-B14F-4D97-AF65-F5344CB8AC3E}">
        <p14:creationId xmlns:p14="http://schemas.microsoft.com/office/powerpoint/2010/main" val="10021473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71 – ED1, ED2, CIDs</a:t>
            </a:r>
            <a:br>
              <a:rPr lang="en-US" altLang="en-US" dirty="0"/>
            </a:br>
            <a:r>
              <a:rPr lang="en-US" altLang="en-US" dirty="0"/>
              <a:t>(2022-07-14)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“Motion-EDITOR1-1J” tab (11 CIDs) in </a:t>
            </a:r>
            <a:r>
              <a:rPr lang="en-US" altLang="en-US" sz="1800" dirty="0">
                <a:hlinkClick r:id="rId3"/>
              </a:rPr>
              <a:t>https://mentor.ieee.org/802.11/dcn/22/11-22-0073-13-000m-revme-wg-lb258-editor1-ad-hoc-comments.xlsx</a:t>
            </a:r>
            <a:r>
              <a:rPr lang="en-US" altLang="en-US" sz="1800" dirty="0"/>
              <a:t>.  </a:t>
            </a:r>
          </a:p>
          <a:p>
            <a:pPr marL="457200" lvl="1" indent="0">
              <a:lnSpc>
                <a:spcPct val="80000"/>
              </a:lnSpc>
              <a:buNone/>
            </a:pPr>
            <a:r>
              <a:rPr lang="en-US" altLang="en-US" sz="1800" dirty="0"/>
              <a:t>“Motion ED2-258-09” tab (2 CIDs), “Motion ED2-258-10” tab (9 CIDs), “Motion ED2-258-11” tab (2 CIDs), and “Motion ED2-258-12” (2 CIDs) in </a:t>
            </a:r>
            <a:r>
              <a:rPr lang="en-US" altLang="en-US" sz="1800" dirty="0">
                <a:hlinkClick r:id="rId4"/>
              </a:rPr>
              <a:t>https://mentor.ieee.org/802.11/dcn/22/11-22-0064-12-000m-revme-editor2-ad-hoc-comments-on-working-group-letter-ballots.xlsx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37</a:t>
            </a:fld>
            <a:endParaRPr lang="en-US"/>
          </a:p>
        </p:txBody>
      </p:sp>
    </p:spTree>
    <p:extLst>
      <p:ext uri="{BB962C8B-B14F-4D97-AF65-F5344CB8AC3E}">
        <p14:creationId xmlns:p14="http://schemas.microsoft.com/office/powerpoint/2010/main" val="536230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72 – GEN, MAC, PHY, SEC CIDs</a:t>
            </a:r>
            <a:br>
              <a:rPr lang="en-US" altLang="en-US" dirty="0"/>
            </a:br>
            <a:r>
              <a:rPr lang="en-US" altLang="en-US" dirty="0"/>
              <a:t>(2022-07-14)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July A" (4 CIDs) in </a:t>
            </a:r>
            <a:r>
              <a:rPr lang="en-US" altLang="en-US" sz="1800" dirty="0">
                <a:hlinkClick r:id="rId3"/>
              </a:rPr>
              <a:t>https://mentor.ieee.org/802.11/dcn/22/11-22-0067-16-000m-gen-adhoc-revme-wg-lb258-comments.xlsx</a:t>
            </a:r>
            <a:r>
              <a:rPr lang="en-US" altLang="en-US" sz="1800" dirty="0"/>
              <a:t>,</a:t>
            </a:r>
          </a:p>
          <a:p>
            <a:pPr marL="457200" lvl="1" indent="0">
              <a:lnSpc>
                <a:spcPct val="80000"/>
              </a:lnSpc>
              <a:buNone/>
            </a:pPr>
            <a:r>
              <a:rPr lang="en-US" altLang="en-US" sz="1800" dirty="0"/>
              <a:t>“Motion MAC-AT” (6 CIDs) and “Motion MAC-AU” tabs (37 CIDs), </a:t>
            </a:r>
            <a:r>
              <a:rPr lang="en-US" altLang="en-US" sz="1800" dirty="0">
                <a:hlinkClick r:id="rId4"/>
              </a:rPr>
              <a:t>https://mentor.ieee.org/802.11/dcn/21/11-21-0793-23-000m-revme-mac-comments.xls</a:t>
            </a:r>
            <a:r>
              <a:rPr lang="en-US" altLang="en-US" sz="1800" dirty="0"/>
              <a:t>,</a:t>
            </a:r>
          </a:p>
          <a:p>
            <a:pPr marL="457200" lvl="1" indent="0">
              <a:lnSpc>
                <a:spcPct val="80000"/>
              </a:lnSpc>
              <a:buNone/>
            </a:pPr>
            <a:r>
              <a:rPr lang="en-US" altLang="en-US" sz="1800" dirty="0"/>
              <a:t>“PHY Motion K” tab (8 CID) in </a:t>
            </a:r>
            <a:r>
              <a:rPr lang="en-US" altLang="en-US" sz="1800" dirty="0">
                <a:hlinkClick r:id="rId5"/>
              </a:rPr>
              <a:t>https://mentor.ieee.org/802.11/dcn/21/11-21-0727-13-000m-revme-phy-comments.xls</a:t>
            </a:r>
            <a:r>
              <a:rPr lang="en-US" altLang="en-US" sz="1800" dirty="0"/>
              <a:t>,</a:t>
            </a:r>
          </a:p>
          <a:p>
            <a:pPr marL="457200" lvl="1" indent="0">
              <a:lnSpc>
                <a:spcPct val="80000"/>
              </a:lnSpc>
              <a:buNone/>
            </a:pPr>
            <a:r>
              <a:rPr lang="en-US" altLang="en-US" sz="1800" dirty="0"/>
              <a:t>“Security Motion K” tab (23 CIDs)  in  </a:t>
            </a:r>
            <a:r>
              <a:rPr lang="en-US" altLang="en-US" sz="1800" dirty="0">
                <a:hlinkClick r:id="rId6"/>
              </a:rPr>
              <a:t>https://mentor.ieee.org/802.11/dcn/21/11-21-0105-14-000m-revme-cc35-sec-comments.xlsx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Dan Harkins</a:t>
            </a:r>
          </a:p>
          <a:p>
            <a:pPr marL="0" indent="0">
              <a:lnSpc>
                <a:spcPct val="80000"/>
              </a:lnSpc>
              <a:buNone/>
            </a:pPr>
            <a:r>
              <a:rPr lang="en-US" altLang="en-US" sz="2000" dirty="0"/>
              <a:t>Result: Nearly unanimous with one objection.  Motion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38</a:t>
            </a:fld>
            <a:endParaRPr lang="en-US"/>
          </a:p>
        </p:txBody>
      </p:sp>
    </p:spTree>
    <p:extLst>
      <p:ext uri="{BB962C8B-B14F-4D97-AF65-F5344CB8AC3E}">
        <p14:creationId xmlns:p14="http://schemas.microsoft.com/office/powerpoint/2010/main" val="33357828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73 – ED1, ED2, GEN, MAC, PHY, SEC CIDs</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“Motion-EDITOR1-1K" (3 CIDs) in </a:t>
            </a:r>
            <a:r>
              <a:rPr lang="en-US" altLang="en-US" sz="1800" dirty="0">
                <a:hlinkClick r:id="rId3"/>
              </a:rPr>
              <a:t>https://mentor.ieee.org/802.11/dcn/22/11-22-0073-14-000m-revme-wg-lb258-editor1-ad-hoc-comments.xlsx</a:t>
            </a:r>
            <a:r>
              <a:rPr lang="en-US" altLang="en-US" sz="1800" dirty="0"/>
              <a:t>,</a:t>
            </a:r>
          </a:p>
          <a:p>
            <a:pPr marL="457200" lvl="1" indent="0">
              <a:lnSpc>
                <a:spcPct val="80000"/>
              </a:lnSpc>
              <a:buNone/>
            </a:pPr>
            <a:r>
              <a:rPr lang="en-US" altLang="en-US" sz="1800" dirty="0"/>
              <a:t>“Motion ED2-258-13" (2 CIDs) in </a:t>
            </a:r>
            <a:r>
              <a:rPr lang="en-US" altLang="en-US" sz="1800" dirty="0">
                <a:hlinkClick r:id="rId4"/>
              </a:rPr>
              <a:t>https://mentor.ieee.org/802.11/dcn/22/11-22-0064-14-000m-revme-editor2-ad-hoc-comments-on-working-group-letter-ballots.xlsx</a:t>
            </a:r>
            <a:r>
              <a:rPr lang="en-US" altLang="en-US" sz="1800" dirty="0"/>
              <a:t>,</a:t>
            </a:r>
          </a:p>
          <a:p>
            <a:pPr marL="457200" lvl="1" indent="0">
              <a:lnSpc>
                <a:spcPct val="80000"/>
              </a:lnSpc>
              <a:buNone/>
            </a:pPr>
            <a:r>
              <a:rPr lang="en-US" altLang="en-US" sz="1800" dirty="0"/>
              <a:t>“GEN Motion July B" (11 CIDs) and “GEN Motion Aug B” (9 CIDs) in </a:t>
            </a:r>
            <a:r>
              <a:rPr lang="en-US" altLang="en-US" sz="1800" dirty="0">
                <a:hlinkClick r:id="rId5"/>
              </a:rPr>
              <a:t>https://mentor.ieee.org/802.11/dcn/22/11-22-0067-19-000m-gen-adhoc-revme-wg-lb258-comments.xlsx</a:t>
            </a:r>
            <a:r>
              <a:rPr lang="en-US" altLang="en-US" sz="1800" dirty="0"/>
              <a:t>,</a:t>
            </a:r>
          </a:p>
          <a:p>
            <a:pPr marL="457200" lvl="1" indent="0">
              <a:lnSpc>
                <a:spcPct val="80000"/>
              </a:lnSpc>
              <a:buNone/>
            </a:pPr>
            <a:r>
              <a:rPr lang="en-US" altLang="en-US" sz="1800" dirty="0"/>
              <a:t>“Motion MAC-AV” (40 CIDs) with the exception of CID 1651, in </a:t>
            </a:r>
            <a:r>
              <a:rPr lang="en-US" altLang="en-US" sz="1800" dirty="0">
                <a:hlinkClick r:id="rId6"/>
              </a:rPr>
              <a:t>https://mentor.ieee.org/802.11/dcn/21/11-21-0793-25-000m-revme-mac-comments.xls</a:t>
            </a:r>
            <a:r>
              <a:rPr lang="en-US" altLang="en-US" sz="1800" dirty="0"/>
              <a:t>,</a:t>
            </a:r>
          </a:p>
          <a:p>
            <a:pPr marL="457200" lvl="1" indent="0">
              <a:lnSpc>
                <a:spcPct val="80000"/>
              </a:lnSpc>
              <a:buNone/>
            </a:pPr>
            <a:r>
              <a:rPr lang="en-US" altLang="en-US" sz="1800" dirty="0"/>
              <a:t>“PHY Motion L” tab  with the exception of CID 1927, 1297,  and CID 1647( 31 CIDs) in </a:t>
            </a:r>
            <a:r>
              <a:rPr lang="en-US" altLang="en-US" sz="1800" dirty="0">
                <a:hlinkClick r:id="rId7"/>
              </a:rPr>
              <a:t>https://mentor.ieee.org/802.11/dcn/21/11-21-0727-14-000m-revme-phy-comments.xls</a:t>
            </a:r>
            <a:r>
              <a:rPr lang="en-US" altLang="en-US" sz="1800" dirty="0"/>
              <a:t>,</a:t>
            </a:r>
          </a:p>
          <a:p>
            <a:pPr marL="457200" lvl="1" indent="0">
              <a:lnSpc>
                <a:spcPct val="80000"/>
              </a:lnSpc>
              <a:buNone/>
            </a:pPr>
            <a:r>
              <a:rPr lang="en-US" altLang="en-US" sz="1800" dirty="0"/>
              <a:t>“Security Motion L” tab (63 CIDs)  in  </a:t>
            </a:r>
            <a:r>
              <a:rPr lang="en-US" altLang="en-US" sz="1800" dirty="0">
                <a:hlinkClick r:id="rId8"/>
              </a:rPr>
              <a:t>https://mentor.ieee.org/802.11/dcn/21/11-21-0105-16-000m-revme-cc35-sec-comments.xlsx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39</a:t>
            </a:fld>
            <a:endParaRPr lang="en-US"/>
          </a:p>
        </p:txBody>
      </p:sp>
    </p:spTree>
    <p:extLst>
      <p:ext uri="{BB962C8B-B14F-4D97-AF65-F5344CB8AC3E}">
        <p14:creationId xmlns:p14="http://schemas.microsoft.com/office/powerpoint/2010/main" val="4039181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38 – CID 336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336 </a:t>
            </a:r>
          </a:p>
          <a:p>
            <a:pPr marL="0" indent="0">
              <a:lnSpc>
                <a:spcPct val="80000"/>
              </a:lnSpc>
              <a:buNone/>
            </a:pPr>
            <a:r>
              <a:rPr lang="en-US" altLang="en-US" sz="2800" dirty="0"/>
              <a:t>on the </a:t>
            </a:r>
          </a:p>
          <a:p>
            <a:pPr marL="457200" lvl="1" indent="0">
              <a:lnSpc>
                <a:spcPct val="80000"/>
              </a:lnSpc>
              <a:buNone/>
            </a:pPr>
            <a:r>
              <a:rPr lang="en-US" altLang="en-US" dirty="0"/>
              <a:t>“GEN Motion - CID 336”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Edward Au</a:t>
            </a:r>
          </a:p>
          <a:p>
            <a:pPr marL="0" indent="0">
              <a:lnSpc>
                <a:spcPct val="80000"/>
              </a:lnSpc>
              <a:buNone/>
            </a:pPr>
            <a:r>
              <a:rPr lang="en-US" altLang="en-US" sz="2800" dirty="0"/>
              <a:t>Result: 20/1/12.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a:t>
            </a:fld>
            <a:endParaRPr lang="en-US"/>
          </a:p>
        </p:txBody>
      </p:sp>
    </p:spTree>
    <p:extLst>
      <p:ext uri="{BB962C8B-B14F-4D97-AF65-F5344CB8AC3E}">
        <p14:creationId xmlns:p14="http://schemas.microsoft.com/office/powerpoint/2010/main" val="41948268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74 – STBC padding clarification</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dirty="0"/>
              <a:t>Instruct the editor to incorporate the changes in</a:t>
            </a:r>
          </a:p>
          <a:p>
            <a:pPr marL="400050" lvl="1" indent="0">
              <a:lnSpc>
                <a:spcPct val="80000"/>
              </a:lnSpc>
              <a:buNone/>
            </a:pPr>
            <a:r>
              <a:rPr lang="en-GB" sz="2400" u="sng" dirty="0">
                <a:solidFill>
                  <a:srgbClr val="0000FF"/>
                </a:solidFill>
                <a:effectLst/>
                <a:latin typeface="Times New Roman" panose="02020603050405020304" pitchFamily="18" charset="0"/>
                <a:ea typeface="Times New Roman" panose="02020603050405020304" pitchFamily="18" charset="0"/>
                <a:hlinkClick r:id="rId3"/>
              </a:rPr>
              <a:t>https://mentor.ieee.org/802.11/dcn/22/11-22-0911-01-000m-clarifications-of-pre-fec-padding-on-stbc.docx</a:t>
            </a:r>
            <a:endParaRPr lang="en-CA" sz="2400" u="sng" dirty="0">
              <a:solidFill>
                <a:srgbClr val="0000FF"/>
              </a:solidFill>
              <a:latin typeface="Times New Roman" panose="02020603050405020304" pitchFamily="18" charset="0"/>
              <a:ea typeface="Times New Roman" panose="02020603050405020304" pitchFamily="18" charset="0"/>
            </a:endParaRPr>
          </a:p>
          <a:p>
            <a:pPr marL="0" indent="0">
              <a:lnSpc>
                <a:spcPct val="80000"/>
              </a:lnSpc>
              <a:buNone/>
            </a:pPr>
            <a:r>
              <a:rPr lang="en-US" altLang="en-US" b="1" dirty="0"/>
              <a:t>into the </a:t>
            </a:r>
            <a:r>
              <a:rPr lang="en-US" altLang="en-US" b="1" dirty="0" err="1"/>
              <a:t>TGme</a:t>
            </a:r>
            <a:r>
              <a:rPr lang="en-US" altLang="en-US" b="1" dirty="0"/>
              <a:t> draft</a:t>
            </a:r>
            <a:br>
              <a:rPr lang="en-US" altLang="en-US" dirty="0"/>
            </a:br>
            <a:endParaRPr lang="en-US" altLang="en-US" dirty="0">
              <a:solidFill>
                <a:srgbClr val="006600"/>
              </a:solidFill>
            </a:endParaRPr>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2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40</a:t>
            </a:fld>
            <a:endParaRPr lang="en-US"/>
          </a:p>
        </p:txBody>
      </p:sp>
    </p:spTree>
    <p:extLst>
      <p:ext uri="{BB962C8B-B14F-4D97-AF65-F5344CB8AC3E}">
        <p14:creationId xmlns:p14="http://schemas.microsoft.com/office/powerpoint/2010/main" val="7928031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75 – CID 2067 (MAC)</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2067 on the “Motion MAC 2067” tab of document  </a:t>
            </a:r>
          </a:p>
          <a:p>
            <a:pPr marL="457200" lvl="1" indent="0">
              <a:lnSpc>
                <a:spcPct val="80000"/>
              </a:lnSpc>
              <a:buNone/>
            </a:pPr>
            <a:r>
              <a:rPr lang="en-US" altLang="en-US" sz="2000" dirty="0">
                <a:hlinkClick r:id="rId3"/>
              </a:rPr>
              <a:t>https://mentor.ieee.org/802.11/dcn/21/11-21-0793-25-000m-revme-mac-comments.xls</a:t>
            </a:r>
            <a:r>
              <a:rPr lang="en-US" altLang="en-US" dirty="0"/>
              <a:t>.</a:t>
            </a:r>
          </a:p>
          <a:p>
            <a:pPr marL="57150" indent="0">
              <a:lnSpc>
                <a:spcPct val="80000"/>
              </a:lnSpc>
              <a:buNone/>
            </a:pPr>
            <a:r>
              <a:rPr lang="en-US" altLang="en-US" sz="2800" b="1" dirty="0"/>
              <a: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Mark Hamilton</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Nearly unanimous with one objection.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41</a:t>
            </a:fld>
            <a:endParaRPr lang="en-US"/>
          </a:p>
        </p:txBody>
      </p:sp>
    </p:spTree>
    <p:extLst>
      <p:ext uri="{BB962C8B-B14F-4D97-AF65-F5344CB8AC3E}">
        <p14:creationId xmlns:p14="http://schemas.microsoft.com/office/powerpoint/2010/main" val="23000733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76 – CID 1927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1927 on the PHY Motion L tab of document </a:t>
            </a:r>
          </a:p>
          <a:p>
            <a:pPr marL="457200" lvl="1" indent="0">
              <a:lnSpc>
                <a:spcPct val="80000"/>
              </a:lnSpc>
              <a:buNone/>
            </a:pPr>
            <a:r>
              <a:rPr lang="en-US" altLang="en-US" dirty="0">
                <a:hlinkClick r:id="rId3"/>
              </a:rPr>
              <a:t>https://mentor.ieee.org/802.11/dcn/21/11-21-0727-14-000m-revme-phy-comments.xls</a:t>
            </a:r>
            <a:r>
              <a:rPr lang="en-US" altLang="en-US" dirty="0"/>
              <a:t> </a:t>
            </a:r>
          </a:p>
          <a:p>
            <a:pPr marL="457200" lvl="1" indent="0">
              <a:lnSpc>
                <a:spcPct val="80000"/>
              </a:lnSpc>
              <a:buNone/>
            </a:pPr>
            <a:endParaRPr lang="en-US" altLang="en-US" dirty="0"/>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Stephen McCann</a:t>
            </a:r>
          </a:p>
          <a:p>
            <a:pPr marL="0" indent="0">
              <a:lnSpc>
                <a:spcPct val="80000"/>
              </a:lnSpc>
              <a:buNone/>
            </a:pPr>
            <a:r>
              <a:rPr lang="en-US" altLang="en-US" dirty="0"/>
              <a:t>Result: Nearly unanimous with one objection.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42</a:t>
            </a:fld>
            <a:endParaRPr lang="en-US"/>
          </a:p>
        </p:txBody>
      </p:sp>
    </p:spTree>
    <p:extLst>
      <p:ext uri="{BB962C8B-B14F-4D97-AF65-F5344CB8AC3E}">
        <p14:creationId xmlns:p14="http://schemas.microsoft.com/office/powerpoint/2010/main" val="33923109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77 – CID 1297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1297 as:</a:t>
            </a:r>
          </a:p>
          <a:p>
            <a:pPr marL="400050" lvl="1" indent="0">
              <a:lnSpc>
                <a:spcPct val="80000"/>
              </a:lnSpc>
              <a:buNone/>
            </a:pPr>
            <a:r>
              <a:rPr lang="en-US" altLang="en-US" dirty="0"/>
              <a:t>REVISED</a:t>
            </a:r>
          </a:p>
          <a:p>
            <a:pPr marL="400050" lvl="1" indent="0">
              <a:lnSpc>
                <a:spcPct val="80000"/>
              </a:lnSpc>
              <a:buNone/>
            </a:pPr>
            <a:r>
              <a:rPr lang="en-US" altLang="en-US" dirty="0"/>
              <a:t>Note to commenter:</a:t>
            </a:r>
          </a:p>
          <a:p>
            <a:pPr marL="400050" lvl="1" indent="0">
              <a:lnSpc>
                <a:spcPct val="80000"/>
              </a:lnSpc>
              <a:buNone/>
            </a:pPr>
            <a:r>
              <a:rPr lang="en-US" altLang="en-US" dirty="0"/>
              <a:t>Agree with the commenter that </a:t>
            </a:r>
            <a:r>
              <a:rPr lang="en-US" altLang="en-US" dirty="0" err="1"/>
              <a:t>b_phi</a:t>
            </a:r>
            <a:r>
              <a:rPr lang="en-US" altLang="en-US" dirty="0"/>
              <a:t> is missing.  Note that Table 9-90 already specifies that </a:t>
            </a:r>
            <a:r>
              <a:rPr lang="en-US" altLang="en-US" dirty="0" err="1"/>
              <a:t>b_psi</a:t>
            </a:r>
            <a:r>
              <a:rPr lang="en-US" altLang="en-US" dirty="0"/>
              <a:t> and </a:t>
            </a:r>
            <a:r>
              <a:rPr lang="en-US" altLang="en-US" dirty="0" err="1"/>
              <a:t>b_phi</a:t>
            </a:r>
            <a:r>
              <a:rPr lang="en-US" altLang="en-US" dirty="0"/>
              <a:t> are “the number of bits used to quantize” the angles, hence it seems redundant to add that information here again.</a:t>
            </a:r>
          </a:p>
          <a:p>
            <a:pPr marL="400050" lvl="1" indent="0">
              <a:lnSpc>
                <a:spcPct val="80000"/>
              </a:lnSpc>
              <a:buNone/>
            </a:pPr>
            <a:r>
              <a:rPr lang="en-US" altLang="en-US" dirty="0"/>
              <a:t>Instruction to </a:t>
            </a:r>
            <a:r>
              <a:rPr lang="en-US" altLang="en-US" dirty="0" err="1"/>
              <a:t>TGme</a:t>
            </a:r>
            <a:r>
              <a:rPr lang="en-US" altLang="en-US" dirty="0"/>
              <a:t> Editor:</a:t>
            </a:r>
          </a:p>
          <a:p>
            <a:pPr marL="400050" lvl="1" indent="0">
              <a:lnSpc>
                <a:spcPct val="80000"/>
              </a:lnSpc>
              <a:buNone/>
            </a:pPr>
            <a:r>
              <a:rPr lang="en-US" altLang="en-US" dirty="0"/>
              <a:t>Implement the proposed text updates for CID 1297 in https://mentor.ieee.org/802.11/dcn/22/11-22-0990-10-000m-lb258-misc-cids.docx</a:t>
            </a:r>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Mark Rison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43</a:t>
            </a:fld>
            <a:endParaRPr lang="en-US"/>
          </a:p>
        </p:txBody>
      </p:sp>
    </p:spTree>
    <p:extLst>
      <p:ext uri="{BB962C8B-B14F-4D97-AF65-F5344CB8AC3E}">
        <p14:creationId xmlns:p14="http://schemas.microsoft.com/office/powerpoint/2010/main" val="39123525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78 – CID 1647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1647 as</a:t>
            </a:r>
          </a:p>
          <a:p>
            <a:pPr marL="457200" lvl="1" indent="0">
              <a:lnSpc>
                <a:spcPct val="80000"/>
              </a:lnSpc>
              <a:buNone/>
            </a:pPr>
            <a:r>
              <a:rPr lang="en-US" altLang="en-US" dirty="0">
                <a:solidFill>
                  <a:srgbClr val="FF0000"/>
                </a:solidFill>
              </a:rPr>
              <a:t>REVISED</a:t>
            </a:r>
          </a:p>
          <a:p>
            <a:pPr marL="457200" lvl="1" indent="0">
              <a:lnSpc>
                <a:spcPct val="80000"/>
              </a:lnSpc>
              <a:buNone/>
            </a:pPr>
            <a:r>
              <a:rPr lang="en-US" altLang="en-US" dirty="0">
                <a:solidFill>
                  <a:srgbClr val="FF0000"/>
                </a:solidFill>
              </a:rPr>
              <a:t>Note to Commenter:</a:t>
            </a:r>
          </a:p>
          <a:p>
            <a:pPr marL="457200" lvl="1" indent="0">
              <a:lnSpc>
                <a:spcPct val="80000"/>
              </a:lnSpc>
              <a:buNone/>
            </a:pPr>
            <a:r>
              <a:rPr lang="en-US" altLang="en-US" dirty="0">
                <a:solidFill>
                  <a:srgbClr val="FF0000"/>
                </a:solidFill>
              </a:rPr>
              <a:t>Please see discussion on this topic in </a:t>
            </a:r>
            <a:r>
              <a:rPr lang="en-US" altLang="en-US" dirty="0">
                <a:solidFill>
                  <a:srgbClr val="FF0000"/>
                </a:solidFill>
                <a:hlinkClick r:id="rId3"/>
              </a:rPr>
              <a:t>https://mentor.ieee.org/802.11/dcn/22/11-22-0990-10-000m-lb258-misc-cids.docx</a:t>
            </a:r>
            <a:r>
              <a:rPr lang="en-US" altLang="en-US" dirty="0">
                <a:solidFill>
                  <a:srgbClr val="FF0000"/>
                </a:solidFill>
              </a:rPr>
              <a:t> .</a:t>
            </a:r>
          </a:p>
          <a:p>
            <a:pPr marL="457200" lvl="1" indent="0">
              <a:lnSpc>
                <a:spcPct val="80000"/>
              </a:lnSpc>
              <a:buNone/>
            </a:pPr>
            <a:r>
              <a:rPr lang="en-US" altLang="en-US" dirty="0">
                <a:solidFill>
                  <a:srgbClr val="FF0000"/>
                </a:solidFill>
              </a:rPr>
              <a:t>Instruction to Editor:</a:t>
            </a:r>
          </a:p>
          <a:p>
            <a:pPr marL="457200" lvl="1" indent="0">
              <a:lnSpc>
                <a:spcPct val="80000"/>
              </a:lnSpc>
              <a:buNone/>
            </a:pPr>
            <a:r>
              <a:rPr lang="en-US" altLang="en-US" dirty="0">
                <a:solidFill>
                  <a:srgbClr val="FF0000"/>
                </a:solidFill>
              </a:rPr>
              <a:t>Add the following at D1.3 P4028L35 and P4031L42:</a:t>
            </a:r>
          </a:p>
          <a:p>
            <a:pPr marL="457200" lvl="1" indent="0">
              <a:lnSpc>
                <a:spcPct val="80000"/>
              </a:lnSpc>
              <a:buNone/>
            </a:pPr>
            <a:r>
              <a:rPr lang="en-US" altLang="en-US" dirty="0">
                <a:solidFill>
                  <a:srgbClr val="FF0000"/>
                </a:solidFill>
              </a:rPr>
              <a:t>“All numeric fields are transmitted in unsigned format, LSB first.”</a:t>
            </a:r>
            <a:endParaRPr lang="en-US" altLang="en-US" dirty="0">
              <a:solidFill>
                <a:srgbClr val="FF0000"/>
              </a:solidFill>
              <a:hlinkClick r:id="rId4">
                <a:extLst>
                  <a:ext uri="{A12FA001-AC4F-418D-AE19-62706E023703}">
                    <ahyp:hlinkClr xmlns:ahyp="http://schemas.microsoft.com/office/drawing/2018/hyperlinkcolor" val="tx"/>
                  </a:ext>
                </a:extLst>
              </a:hlinkClick>
            </a:endParaRPr>
          </a:p>
          <a:p>
            <a:pPr marL="457200" lvl="1" indent="0">
              <a:lnSpc>
                <a:spcPct val="80000"/>
              </a:lnSpc>
              <a:buNone/>
            </a:pPr>
            <a:endParaRPr lang="en-US" altLang="en-US" dirty="0"/>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Mark Rison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44</a:t>
            </a:fld>
            <a:endParaRPr lang="en-US"/>
          </a:p>
        </p:txBody>
      </p:sp>
    </p:spTree>
    <p:extLst>
      <p:ext uri="{BB962C8B-B14F-4D97-AF65-F5344CB8AC3E}">
        <p14:creationId xmlns:p14="http://schemas.microsoft.com/office/powerpoint/2010/main" val="3796568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79 – CID 1651 (MAC)</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1651 as:</a:t>
            </a:r>
          </a:p>
          <a:p>
            <a:pPr marL="457200" lvl="1" indent="0">
              <a:lnSpc>
                <a:spcPct val="80000"/>
              </a:lnSpc>
              <a:buNone/>
            </a:pPr>
            <a:r>
              <a:rPr lang="en-US" altLang="en-US" dirty="0"/>
              <a:t>REVISED (MAC: 2022-08-23 21:53:05Z):</a:t>
            </a:r>
          </a:p>
          <a:p>
            <a:pPr marL="457200" lvl="1" indent="0">
              <a:lnSpc>
                <a:spcPct val="80000"/>
              </a:lnSpc>
              <a:buNone/>
            </a:pPr>
            <a:r>
              <a:rPr lang="en-US" altLang="en-US" dirty="0"/>
              <a:t>A non-mesh STA can associate with an AP that has a different RSNE, the requirement is that there is a non-null intersection of ciphers and AKM.</a:t>
            </a:r>
          </a:p>
          <a:p>
            <a:pPr marL="457200" lvl="1" indent="0">
              <a:lnSpc>
                <a:spcPct val="80000"/>
              </a:lnSpc>
              <a:buNone/>
            </a:pPr>
            <a:r>
              <a:rPr lang="en-US" altLang="en-US" dirty="0"/>
              <a:t>Change the cited text to:</a:t>
            </a:r>
          </a:p>
          <a:p>
            <a:pPr marL="457200" lvl="1" indent="0">
              <a:lnSpc>
                <a:spcPct val="80000"/>
              </a:lnSpc>
              <a:buNone/>
            </a:pPr>
            <a:r>
              <a:rPr lang="en-US" altLang="en-US" dirty="0"/>
              <a:t>"h) Both mesh STAs have dot11MeshSecurityActivated equal to false or both mesh STAs have dot11MeshSecurityActivated equal to true and the neighbor mesh STA advertises an RSNE that is compatible with that of the scanning mesh STA (see 14.5.2 (Security capabilities selection)).“ </a:t>
            </a:r>
          </a:p>
          <a:p>
            <a:pPr marL="457200" lvl="1" indent="0">
              <a:lnSpc>
                <a:spcPct val="80000"/>
              </a:lnSpc>
              <a:buNone/>
            </a:pPr>
            <a:r>
              <a:rPr lang="en-US" altLang="en-US" dirty="0"/>
              <a:t>Note to editor. This is at P3330L34 in D1.3</a:t>
            </a:r>
          </a:p>
          <a:p>
            <a:pPr marL="0" indent="0">
              <a:lnSpc>
                <a:spcPct val="80000"/>
              </a:lnSpc>
              <a:buNone/>
            </a:pPr>
            <a:r>
              <a:rPr lang="en-US" altLang="en-US" dirty="0"/>
              <a:t>Moved: Mark Hamilton</a:t>
            </a:r>
          </a:p>
          <a:p>
            <a:pPr marL="0" indent="0">
              <a:lnSpc>
                <a:spcPct val="80000"/>
              </a:lnSpc>
              <a:buNone/>
            </a:pPr>
            <a:r>
              <a:rPr lang="en-US" altLang="en-US" dirty="0"/>
              <a:t>Seconded: Stephen McCann</a:t>
            </a:r>
          </a:p>
          <a:p>
            <a:pPr marL="0" indent="0">
              <a:lnSpc>
                <a:spcPct val="80000"/>
              </a:lnSpc>
              <a:buNone/>
            </a:pPr>
            <a:r>
              <a:rPr lang="en-US" altLang="en-US" dirty="0"/>
              <a:t>Result: Unanimous. </a:t>
            </a:r>
            <a:r>
              <a:rPr lang="en-US" altLang="en-US"/>
              <a:t>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45</a:t>
            </a:fld>
            <a:endParaRPr lang="en-US"/>
          </a:p>
        </p:txBody>
      </p:sp>
    </p:spTree>
    <p:extLst>
      <p:ext uri="{BB962C8B-B14F-4D97-AF65-F5344CB8AC3E}">
        <p14:creationId xmlns:p14="http://schemas.microsoft.com/office/powerpoint/2010/main" val="635444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80 – CID 1114 (GEN)</a:t>
            </a:r>
            <a:br>
              <a:rPr lang="en-US" altLang="en-US" dirty="0"/>
            </a:br>
            <a:r>
              <a:rPr lang="en-US" altLang="en-US" dirty="0"/>
              <a:t>(2022-09-13)</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1114 as:</a:t>
            </a:r>
          </a:p>
          <a:p>
            <a:pPr marL="457200" lvl="1" indent="0">
              <a:lnSpc>
                <a:spcPct val="80000"/>
              </a:lnSpc>
              <a:buNone/>
            </a:pPr>
            <a:r>
              <a:rPr lang="en-US" altLang="en-US" dirty="0"/>
              <a:t>REVISED (GEN: 2022-09-13 18:49:04Z) Incorporate the changes in 11-22/916r9:</a:t>
            </a:r>
          </a:p>
          <a:p>
            <a:pPr marL="457200" lvl="1" indent="0">
              <a:lnSpc>
                <a:spcPct val="80000"/>
              </a:lnSpc>
              <a:buNone/>
            </a:pPr>
            <a:r>
              <a:rPr lang="en-US" altLang="en-US" dirty="0"/>
              <a:t>    https://mentor.ieee.org/802.11/dcn/22/11-22-0916-09-0arc-clause-6-3-new-text.docx</a:t>
            </a:r>
          </a:p>
          <a:p>
            <a:pPr marL="0" indent="0">
              <a:lnSpc>
                <a:spcPct val="80000"/>
              </a:lnSpc>
              <a:buNone/>
            </a:pPr>
            <a:r>
              <a:rPr lang="en-US" altLang="en-US" dirty="0"/>
              <a:t>Moved: Graham Smith</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46</a:t>
            </a:fld>
            <a:endParaRPr lang="en-US"/>
          </a:p>
        </p:txBody>
      </p:sp>
    </p:spTree>
    <p:extLst>
      <p:ext uri="{BB962C8B-B14F-4D97-AF65-F5344CB8AC3E}">
        <p14:creationId xmlns:p14="http://schemas.microsoft.com/office/powerpoint/2010/main" val="18047772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81 – ED1, ED2, GEN, MAC, PHY, SEC CIDs  </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“Motion-EDITOR1-1L" (10 CIDs) in </a:t>
            </a:r>
            <a:r>
              <a:rPr lang="en-US" altLang="en-US" sz="1800" dirty="0">
                <a:hlinkClick r:id="rId3"/>
              </a:rPr>
              <a:t>https://mentor.ieee.org/802.11/dcn/22/11-22-0073-15-000m-revme-wg-lb258-editor1-ad-hoc-comments.xlsx</a:t>
            </a:r>
            <a:r>
              <a:rPr lang="en-US" altLang="en-US" sz="1800" dirty="0"/>
              <a:t>,</a:t>
            </a:r>
          </a:p>
          <a:p>
            <a:pPr marL="457200" lvl="1" indent="0">
              <a:lnSpc>
                <a:spcPct val="80000"/>
              </a:lnSpc>
              <a:buNone/>
            </a:pPr>
            <a:r>
              <a:rPr lang="en-US" altLang="en-US" sz="1800" dirty="0"/>
              <a:t>“Motion ED2-258-14" (3 CIDs) in </a:t>
            </a:r>
            <a:r>
              <a:rPr lang="en-US" altLang="en-US" sz="1800" dirty="0">
                <a:hlinkClick r:id="rId4"/>
              </a:rPr>
              <a:t>https://mentor.ieee.org/802.11/dcn/22/11-22-0064-16-000m-revme-editor2-ad-hoc-comments-on-working-group-letter-ballots.xlsx</a:t>
            </a:r>
            <a:r>
              <a:rPr lang="en-US" altLang="en-US" sz="1800" dirty="0"/>
              <a:t>,</a:t>
            </a:r>
          </a:p>
          <a:p>
            <a:pPr marL="457200" lvl="1" indent="0">
              <a:lnSpc>
                <a:spcPct val="80000"/>
              </a:lnSpc>
              <a:buNone/>
            </a:pPr>
            <a:r>
              <a:rPr lang="en-US" altLang="en-US" sz="1800" dirty="0"/>
              <a:t>“GEN Motion Sept A" (22 CIDs) and “GEN Withdrawn” (1 CIDs) in </a:t>
            </a:r>
            <a:r>
              <a:rPr lang="en-US" altLang="en-US" sz="1800" dirty="0">
                <a:hlinkClick r:id="rId5"/>
              </a:rPr>
              <a:t>https://mentor.ieee.org/802.11/dcn/22/11-22-0067-23-000m-gen-adhoc-revme-wg-lb258-comments.xlsx</a:t>
            </a:r>
            <a:r>
              <a:rPr lang="en-US" altLang="en-US" sz="1800" dirty="0"/>
              <a:t>,</a:t>
            </a:r>
          </a:p>
          <a:p>
            <a:pPr marL="457200" lvl="1" indent="0">
              <a:lnSpc>
                <a:spcPct val="80000"/>
              </a:lnSpc>
              <a:buNone/>
            </a:pPr>
            <a:r>
              <a:rPr lang="en-US" altLang="en-US" sz="1800" dirty="0"/>
              <a:t>“Motion MAC-AW” (27 CIDs), “Motion MAC-AX” (17), “Motion MAC Withdrawn” (15), and “Motion MAC-AY” (7) in </a:t>
            </a:r>
            <a:r>
              <a:rPr lang="en-US" altLang="en-US" sz="1800" dirty="0">
                <a:hlinkClick r:id="rId6"/>
              </a:rPr>
              <a:t>https://mentor.ieee.org/802.11/dcn/21/11-21-0793-29-000m-revme-mac-comments.xls</a:t>
            </a:r>
            <a:r>
              <a:rPr lang="en-US" altLang="en-US" sz="1800" dirty="0"/>
              <a:t>,</a:t>
            </a:r>
          </a:p>
          <a:p>
            <a:pPr marL="457200" lvl="1" indent="0">
              <a:lnSpc>
                <a:spcPct val="80000"/>
              </a:lnSpc>
              <a:buNone/>
            </a:pPr>
            <a:r>
              <a:rPr lang="en-US" altLang="en-US" sz="1800" dirty="0"/>
              <a:t>“PHY Motion M” tab ( 15 CIDs) in </a:t>
            </a:r>
            <a:r>
              <a:rPr lang="en-US" altLang="en-US" sz="1800" dirty="0">
                <a:hlinkClick r:id="rId7"/>
              </a:rPr>
              <a:t>https://mentor.ieee.org/802.11/dcn/21/11-21-0727-17-000m-revme-phy-comments.xls</a:t>
            </a:r>
            <a:r>
              <a:rPr lang="en-US" altLang="en-US" sz="1800" dirty="0"/>
              <a:t>,</a:t>
            </a:r>
          </a:p>
          <a:p>
            <a:pPr marL="457200" lvl="1" indent="0">
              <a:lnSpc>
                <a:spcPct val="80000"/>
              </a:lnSpc>
              <a:buNone/>
            </a:pPr>
            <a:r>
              <a:rPr lang="en-US" altLang="en-US" sz="1800" dirty="0"/>
              <a:t>“Security Motion M” tab (10 CIDs)  in  </a:t>
            </a:r>
            <a:r>
              <a:rPr lang="en-US" altLang="en-US" sz="1800" dirty="0">
                <a:hlinkClick r:id="rId8"/>
              </a:rPr>
              <a:t>https://mentor.ieee.org/802.11/dcn/21/11-21-0105-18-000m-revme-cc35-sec-comments.xlsx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a:t>
            </a:r>
          </a:p>
          <a:p>
            <a:pPr marL="0" indent="0">
              <a:lnSpc>
                <a:spcPct val="80000"/>
              </a:lnSpc>
              <a:buNone/>
            </a:pPr>
            <a:r>
              <a:rPr lang="en-US" altLang="en-US" sz="1800" dirty="0"/>
              <a:t>Seconded: Mark Hamilton</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800" dirty="0">
              <a:solidFill>
                <a:srgbClr val="006600"/>
              </a:solidFill>
            </a:endParaRPr>
          </a:p>
          <a:p>
            <a:pPr lvl="1">
              <a:lnSpc>
                <a:spcPct val="80000"/>
              </a:lnSpc>
            </a:pPr>
            <a:endParaRPr lang="en-US" altLang="en-US" sz="18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47</a:t>
            </a:fld>
            <a:endParaRPr lang="en-US"/>
          </a:p>
        </p:txBody>
      </p:sp>
    </p:spTree>
    <p:extLst>
      <p:ext uri="{BB962C8B-B14F-4D97-AF65-F5344CB8AC3E}">
        <p14:creationId xmlns:p14="http://schemas.microsoft.com/office/powerpoint/2010/main" val="33782902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82 – GEN, MAC, SEC CIDs insufficient details</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“GEN Insufficient detail" (18 CIDs) in </a:t>
            </a:r>
            <a:r>
              <a:rPr lang="en-US" altLang="en-US" sz="1800" dirty="0">
                <a:hlinkClick r:id="rId3"/>
              </a:rPr>
              <a:t>https://mentor.ieee.org/802.11/dcn/22/11-22-0067-23-000m-gen-adhoc-revme-wg-lb258-comments.xlsx</a:t>
            </a:r>
            <a:r>
              <a:rPr lang="en-US" altLang="en-US" sz="1800" dirty="0"/>
              <a:t>,</a:t>
            </a:r>
          </a:p>
          <a:p>
            <a:pPr marL="457200" lvl="1" indent="0">
              <a:lnSpc>
                <a:spcPct val="80000"/>
              </a:lnSpc>
              <a:buNone/>
            </a:pPr>
            <a:r>
              <a:rPr lang="en-US" altLang="en-US" sz="1800" dirty="0"/>
              <a:t>“Motion MAC Insufficient detail” (53 CIDs) in </a:t>
            </a:r>
            <a:r>
              <a:rPr lang="en-US" altLang="en-US" sz="1800" dirty="0">
                <a:hlinkClick r:id="rId4"/>
              </a:rPr>
              <a:t>https://mentor.ieee.org/802.11/dcn/21/11-21-0793-29-000m-revme-mac-comments.xls</a:t>
            </a:r>
            <a:r>
              <a:rPr lang="en-US" altLang="en-US" sz="1800" dirty="0"/>
              <a:t>,</a:t>
            </a:r>
          </a:p>
          <a:p>
            <a:pPr marL="457200" lvl="1" indent="0">
              <a:lnSpc>
                <a:spcPct val="80000"/>
              </a:lnSpc>
              <a:buNone/>
            </a:pPr>
            <a:r>
              <a:rPr lang="en-US" altLang="en-US" sz="1800" dirty="0"/>
              <a:t>“Insufficient details” tab (76 CIDs)  in  </a:t>
            </a:r>
            <a:r>
              <a:rPr lang="en-US" altLang="en-US" sz="1800" dirty="0">
                <a:hlinkClick r:id="rId5"/>
              </a:rPr>
              <a:t>https://mentor.ieee.org/802.11/dcn/21/11-21-0105-16-000m-revme-cc35-sec-comments.xlsx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Hamilton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48</a:t>
            </a:fld>
            <a:endParaRPr lang="en-US"/>
          </a:p>
        </p:txBody>
      </p:sp>
    </p:spTree>
    <p:extLst>
      <p:ext uri="{BB962C8B-B14F-4D97-AF65-F5344CB8AC3E}">
        <p14:creationId xmlns:p14="http://schemas.microsoft.com/office/powerpoint/2010/main" val="18586692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83 – GEN, MAC, SEC CIDs insufficient details</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“ED1 Submission Required" (29 CIDs) in </a:t>
            </a:r>
            <a:r>
              <a:rPr lang="en-US" altLang="en-US" sz="1800" dirty="0">
                <a:hlinkClick r:id="rId3"/>
              </a:rPr>
              <a:t>https://mentor.ieee.org/802.11/dcn/22/11-22-0073-15-000m-revme-wg-lb258-editor1-ad-hoc-comments.xlsx</a:t>
            </a:r>
            <a:r>
              <a:rPr lang="en-US" altLang="en-US" sz="1800" dirty="0"/>
              <a:t>,</a:t>
            </a:r>
          </a:p>
          <a:p>
            <a:pPr marL="457200" lvl="1" indent="0">
              <a:lnSpc>
                <a:spcPct val="80000"/>
              </a:lnSpc>
              <a:buNone/>
            </a:pPr>
            <a:r>
              <a:rPr lang="en-US" altLang="en-US" sz="1800" dirty="0"/>
              <a:t>“ED2 Submission Required" (47 CIDs) in </a:t>
            </a:r>
            <a:r>
              <a:rPr lang="en-US" altLang="en-US" sz="1800" dirty="0">
                <a:hlinkClick r:id="rId4"/>
              </a:rPr>
              <a:t>https://mentor.ieee.org/802.11/dcn/22/11-22-0064-16-000m-revme-editor2-ad-hoc-comments-on-working-group-letter-ballots.xlsx</a:t>
            </a:r>
            <a:r>
              <a:rPr lang="en-US" altLang="en-US" sz="1800" dirty="0"/>
              <a:t>,</a:t>
            </a:r>
          </a:p>
          <a:p>
            <a:pPr marL="457200" lvl="1" indent="0">
              <a:lnSpc>
                <a:spcPct val="80000"/>
              </a:lnSpc>
              <a:buNone/>
            </a:pPr>
            <a:r>
              <a:rPr lang="en-US" altLang="en-US" sz="1800" dirty="0"/>
              <a:t>“PHY Motion M3” tab ( 39 CIDs) in </a:t>
            </a:r>
            <a:r>
              <a:rPr lang="en-US" altLang="en-US" sz="1800" dirty="0">
                <a:hlinkClick r:id="rId5"/>
              </a:rPr>
              <a:t>https://mentor.ieee.org/802.11/dcn/21/11-21-0727-17-000m-revme-phy-comments.xls</a:t>
            </a:r>
            <a:r>
              <a:rPr lang="en-US" altLang="en-US" sz="1800" dirty="0"/>
              <a:t>,</a:t>
            </a:r>
          </a:p>
          <a:p>
            <a:pPr marL="57150" indent="0">
              <a:lnSpc>
                <a:spcPct val="80000"/>
              </a:lnSpc>
              <a:buNone/>
            </a:pPr>
            <a:r>
              <a:rPr lang="en-US" altLang="en-US" sz="1800" b="1" dirty="0"/>
              <a:t>With the resolution “REJECTED - The comment fails to identify changes in sufficient detail so that the specific wording of the changes that will satisfy the commenter can be determined.”</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Edward Au</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49</a:t>
            </a:fld>
            <a:endParaRPr lang="en-US"/>
          </a:p>
        </p:txBody>
      </p:sp>
    </p:spTree>
    <p:extLst>
      <p:ext uri="{BB962C8B-B14F-4D97-AF65-F5344CB8AC3E}">
        <p14:creationId xmlns:p14="http://schemas.microsoft.com/office/powerpoint/2010/main" val="771715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39 – CIDs 230 and 497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CIDs 230 and 497 on the </a:t>
            </a:r>
          </a:p>
          <a:p>
            <a:pPr marL="457200" lvl="1" indent="0">
              <a:lnSpc>
                <a:spcPct val="80000"/>
              </a:lnSpc>
              <a:buNone/>
            </a:pPr>
            <a:r>
              <a:rPr lang="en-US" altLang="en-US" dirty="0"/>
              <a:t>“GEN Motion CID 230 and CID 497”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21/1/9.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a:t>
            </a:fld>
            <a:endParaRPr lang="en-US"/>
          </a:p>
        </p:txBody>
      </p:sp>
    </p:spTree>
    <p:extLst>
      <p:ext uri="{BB962C8B-B14F-4D97-AF65-F5344CB8AC3E}">
        <p14:creationId xmlns:p14="http://schemas.microsoft.com/office/powerpoint/2010/main" val="9856000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84 – No Submission</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“PHY Motion M2” tab ( 6 CIDs) in </a:t>
            </a:r>
            <a:r>
              <a:rPr lang="en-US" altLang="en-US" sz="1800" dirty="0">
                <a:hlinkClick r:id="rId3"/>
              </a:rPr>
              <a:t>https://mentor.ieee.org/802.11/dcn/21/11-21-0727-17-000m-revme-phy-comments.xls</a:t>
            </a:r>
            <a:r>
              <a:rPr lang="en-US" altLang="en-US" sz="1800" dirty="0"/>
              <a:t>,</a:t>
            </a:r>
          </a:p>
          <a:p>
            <a:pPr marL="457200" lvl="1" indent="0">
              <a:lnSpc>
                <a:spcPct val="80000"/>
              </a:lnSpc>
              <a:buNone/>
            </a:pPr>
            <a:r>
              <a:rPr lang="en-US" altLang="en-US" sz="1800" dirty="0"/>
              <a:t>“No Consensus” tab (2 CIDs) in </a:t>
            </a:r>
            <a:r>
              <a:rPr lang="en-US" altLang="en-US" sz="2000" dirty="0">
                <a:hlinkClick r:id="rId4"/>
              </a:rPr>
              <a:t>https://mentor.ieee.org/802.11/dcn/21/11-21-0105-16-000m-revme-cc35-sec-comments.xlsx</a:t>
            </a:r>
            <a:r>
              <a:rPr lang="en-US" altLang="en-US" dirty="0"/>
              <a: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Daniel Borges</a:t>
            </a:r>
          </a:p>
          <a:p>
            <a:pPr marL="0" indent="0">
              <a:lnSpc>
                <a:spcPct val="80000"/>
              </a:lnSpc>
              <a:buNone/>
            </a:pPr>
            <a:r>
              <a:rPr lang="en-US" altLang="en-US" sz="2000" dirty="0"/>
              <a:t>Seconded: Stephen McCann</a:t>
            </a:r>
          </a:p>
          <a:p>
            <a:pPr marL="0" indent="0">
              <a:lnSpc>
                <a:spcPct val="80000"/>
              </a:lnSpc>
              <a:buNone/>
            </a:pPr>
            <a:r>
              <a:rPr lang="en-US" altLang="en-US" sz="2000" dirty="0"/>
              <a:t>Result: 5 – Yes; 1 – No; 3 - Abstain.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50</a:t>
            </a:fld>
            <a:endParaRPr lang="en-US"/>
          </a:p>
        </p:txBody>
      </p:sp>
    </p:spTree>
    <p:extLst>
      <p:ext uri="{BB962C8B-B14F-4D97-AF65-F5344CB8AC3E}">
        <p14:creationId xmlns:p14="http://schemas.microsoft.com/office/powerpoint/2010/main" val="28683098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85 – SEC CID 1898</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“SEC – CID 1898” tab (1 CIDs) in </a:t>
            </a:r>
            <a:r>
              <a:rPr lang="en-US" altLang="en-US" sz="2000" dirty="0">
                <a:hlinkClick r:id="rId3"/>
              </a:rPr>
              <a:t>https://mentor.ieee.org/802.11/dcn/21/11-21-0105-16-000m-revme-cc35-sec-comments.xlsx</a:t>
            </a:r>
            <a:r>
              <a:rPr lang="en-US" altLang="en-US" dirty="0"/>
              <a: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Approved with 1 no vote.</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51</a:t>
            </a:fld>
            <a:endParaRPr lang="en-US"/>
          </a:p>
        </p:txBody>
      </p:sp>
    </p:spTree>
    <p:extLst>
      <p:ext uri="{BB962C8B-B14F-4D97-AF65-F5344CB8AC3E}">
        <p14:creationId xmlns:p14="http://schemas.microsoft.com/office/powerpoint/2010/main" val="3536842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86 </a:t>
            </a:r>
            <a:r>
              <a:rPr lang="en-US" altLang="en-US"/>
              <a:t>– CID 3520 ( CID 1881) </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“SEC – CID 1898” tab (1 CIDs) in </a:t>
            </a:r>
            <a:r>
              <a:rPr lang="en-US" altLang="en-US" sz="2000" dirty="0">
                <a:hlinkClick r:id="rId3"/>
              </a:rPr>
              <a:t>https://mentor.ieee.org/802.11/dcn/21/11-21-0105-16-000m-revme-cc35-sec-comments.xlsx</a:t>
            </a:r>
            <a:r>
              <a:rPr lang="en-US" altLang="en-US" dirty="0"/>
              <a: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Approved with 1 no vote.</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52</a:t>
            </a:fld>
            <a:endParaRPr lang="en-US"/>
          </a:p>
        </p:txBody>
      </p:sp>
    </p:spTree>
    <p:extLst>
      <p:ext uri="{BB962C8B-B14F-4D97-AF65-F5344CB8AC3E}">
        <p14:creationId xmlns:p14="http://schemas.microsoft.com/office/powerpoint/2010/main" val="25508579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87 – Removal of TKIP</a:t>
            </a:r>
            <a:br>
              <a:rPr lang="en-US" altLang="en-US" dirty="0"/>
            </a:br>
            <a:r>
              <a:rPr lang="en-US" altLang="en-US" dirty="0"/>
              <a:t>(2022-11-16)</a:t>
            </a:r>
            <a:endParaRPr lang="en-US" altLang="en-US" sz="2000" dirty="0">
              <a:solidFill>
                <a:srgbClr val="FF0000"/>
              </a:solidFill>
            </a:endParaRPr>
          </a:p>
        </p:txBody>
      </p:sp>
      <p:sp>
        <p:nvSpPr>
          <p:cNvPr id="9223" name="Rectangle 3"/>
          <p:cNvSpPr>
            <a:spLocks noGrp="1" noChangeArrowheads="1"/>
          </p:cNvSpPr>
          <p:nvPr>
            <p:ph idx="1"/>
          </p:nvPr>
        </p:nvSpPr>
        <p:spPr>
          <a:xfrm>
            <a:off x="910004" y="2056606"/>
            <a:ext cx="10363200" cy="4114800"/>
          </a:xfrm>
        </p:spPr>
        <p:txBody>
          <a:bodyPr/>
          <a:lstStyle/>
          <a:p>
            <a:pPr marL="0" indent="0">
              <a:lnSpc>
                <a:spcPct val="80000"/>
              </a:lnSpc>
              <a:buNone/>
            </a:pPr>
            <a:r>
              <a:rPr lang="en-US" altLang="en-US" dirty="0"/>
              <a:t>Motion: Direct </a:t>
            </a:r>
            <a:r>
              <a:rPr lang="en-US" altLang="en-US" dirty="0" err="1"/>
              <a:t>TGme</a:t>
            </a:r>
            <a:r>
              <a:rPr lang="en-US" altLang="en-US" dirty="0"/>
              <a:t> to remove TKIP from the </a:t>
            </a:r>
            <a:r>
              <a:rPr lang="en-US" altLang="en-US" dirty="0" err="1"/>
              <a:t>REVme</a:t>
            </a:r>
            <a:r>
              <a:rPr lang="en-US" altLang="en-US" dirty="0"/>
              <a:t> draft?</a:t>
            </a:r>
          </a:p>
          <a:p>
            <a:pPr marL="0" indent="0">
              <a:lnSpc>
                <a:spcPct val="80000"/>
              </a:lnSpc>
              <a:buNone/>
            </a:pPr>
            <a:endParaRPr lang="en-US" altLang="en-US" sz="2800" dirty="0"/>
          </a:p>
          <a:p>
            <a:pPr marL="0" indent="0">
              <a:lnSpc>
                <a:spcPct val="80000"/>
              </a:lnSpc>
              <a:buNone/>
            </a:pPr>
            <a:r>
              <a:rPr lang="en-US" altLang="en-US" sz="2000" dirty="0"/>
              <a:t>Moved: Stephen McCann</a:t>
            </a:r>
          </a:p>
          <a:p>
            <a:pPr marL="0" indent="0">
              <a:lnSpc>
                <a:spcPct val="80000"/>
              </a:lnSpc>
              <a:buNone/>
            </a:pPr>
            <a:r>
              <a:rPr lang="en-US" altLang="en-US" sz="2000" dirty="0"/>
              <a:t>Seconded: Dan Harkins</a:t>
            </a:r>
          </a:p>
          <a:p>
            <a:pPr marL="0" indent="0">
              <a:lnSpc>
                <a:spcPct val="80000"/>
              </a:lnSpc>
              <a:buNone/>
            </a:pPr>
            <a:r>
              <a:rPr lang="en-US" altLang="en-US" sz="2000" dirty="0"/>
              <a:t>Result: 10 – Yes; 7 – No; 1 Abstain. Motion Fails</a:t>
            </a:r>
          </a:p>
          <a:p>
            <a:pPr marL="0" indent="0">
              <a:lnSpc>
                <a:spcPct val="80000"/>
              </a:lnSpc>
              <a:buNone/>
            </a:pP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53</a:t>
            </a:fld>
            <a:endParaRPr lang="en-US"/>
          </a:p>
        </p:txBody>
      </p:sp>
    </p:spTree>
    <p:extLst>
      <p:ext uri="{BB962C8B-B14F-4D97-AF65-F5344CB8AC3E}">
        <p14:creationId xmlns:p14="http://schemas.microsoft.com/office/powerpoint/2010/main" val="23249799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88 – ED1, ED2, GEN, SEC comments</a:t>
            </a:r>
            <a:br>
              <a:rPr lang="en-US" altLang="en-US" dirty="0"/>
            </a:br>
            <a:r>
              <a:rPr lang="en-US" altLang="en-US" dirty="0"/>
              <a:t>(2022-11-17)</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Approve the comment resolutions in the </a:t>
            </a:r>
          </a:p>
          <a:p>
            <a:pPr marL="0" indent="0">
              <a:lnSpc>
                <a:spcPct val="80000"/>
              </a:lnSpc>
              <a:buNone/>
            </a:pPr>
            <a:r>
              <a:rPr lang="en-US" altLang="en-US" sz="1800" dirty="0"/>
              <a:t>“Motion-EDITOR1-2A” " (37 CIDs) with the exception of 3796in </a:t>
            </a:r>
            <a:r>
              <a:rPr lang="en-US" altLang="en-US" sz="1800" dirty="0">
                <a:hlinkClick r:id="rId3"/>
              </a:rPr>
              <a:t>https://mentor.ieee.org/802.11/dcn/22/11-22-1976-01-000m-revme-wg-lb270-editor1-ad-hoc-comments.xlsx</a:t>
            </a:r>
            <a:r>
              <a:rPr lang="en-US" altLang="en-US" sz="1800" dirty="0"/>
              <a:t>, </a:t>
            </a:r>
          </a:p>
          <a:p>
            <a:pPr marL="0" indent="0">
              <a:lnSpc>
                <a:spcPct val="80000"/>
              </a:lnSpc>
              <a:buNone/>
            </a:pPr>
            <a:r>
              <a:rPr lang="en-US" altLang="en-US" sz="1800" dirty="0"/>
              <a:t>"Motion ED2-270-01“ (13 CIDs) in </a:t>
            </a:r>
            <a:r>
              <a:rPr lang="en-US" altLang="en-US" sz="1800" dirty="0">
                <a:hlinkClick r:id="rId4"/>
              </a:rPr>
              <a:t>https://mentor.ieee.org/802.11/dcn/22/11-22-1971-01-000m-revme-editor2-ad-hoc-comments-on-lb270.xlsx</a:t>
            </a:r>
            <a:r>
              <a:rPr lang="en-US" altLang="en-US" sz="1800" dirty="0"/>
              <a:t>, </a:t>
            </a:r>
          </a:p>
          <a:p>
            <a:pPr marL="0" indent="0">
              <a:lnSpc>
                <a:spcPct val="80000"/>
              </a:lnSpc>
              <a:buNone/>
            </a:pPr>
            <a:r>
              <a:rPr lang="en-US" altLang="en-US" sz="1800" dirty="0"/>
              <a:t>“GEN Nov A" (10 CIDs) with the exception of 3079 and 3766 in </a:t>
            </a:r>
            <a:r>
              <a:rPr lang="en-US" altLang="en-US" sz="1800" dirty="0">
                <a:hlinkClick r:id="rId5"/>
              </a:rPr>
              <a:t>https://mentor.ieee.org/802.11/dcn/22/11-22-2016-00-000m-revme-gen-ad-hoc-comments-on-lb270.xlsx</a:t>
            </a:r>
            <a:r>
              <a:rPr lang="en-US" altLang="en-US" sz="1800" dirty="0"/>
              <a:t>, </a:t>
            </a:r>
          </a:p>
          <a:p>
            <a:pPr marL="0" indent="0">
              <a:lnSpc>
                <a:spcPct val="80000"/>
              </a:lnSpc>
              <a:buNone/>
            </a:pPr>
            <a:r>
              <a:rPr lang="en-US" altLang="en-US" sz="1800" dirty="0"/>
              <a:t>“Security Motion A” tab (2 CIDs)  in  </a:t>
            </a:r>
            <a:r>
              <a:rPr lang="en-US" altLang="en-US" sz="1800" dirty="0">
                <a:hlinkClick r:id="rId6"/>
              </a:rPr>
              <a:t>https://mentor.ieee.org/802.11/dcn/22/11-22-2020-00-000m-revme-lb270-sec-adhoc-comments.xlsx</a:t>
            </a:r>
            <a:r>
              <a:rPr lang="en-US" altLang="en-US" sz="1800" dirty="0"/>
              <a:t>, </a:t>
            </a:r>
          </a:p>
          <a:p>
            <a:pPr marL="0" indent="0">
              <a:lnSpc>
                <a:spcPct val="80000"/>
              </a:lnSpc>
              <a:buNone/>
            </a:pPr>
            <a:r>
              <a:rPr lang="en-US" altLang="en-US" sz="1800" dirty="0"/>
              <a:t>and incorporate the text changes into the </a:t>
            </a:r>
            <a:r>
              <a:rPr lang="en-US" altLang="en-US" sz="1800" dirty="0" err="1"/>
              <a:t>TGme</a:t>
            </a:r>
            <a:r>
              <a:rPr lang="en-US" altLang="en-US" sz="1800" dirty="0"/>
              <a:t> draft. </a:t>
            </a:r>
          </a:p>
          <a:p>
            <a:pPr marL="0" indent="0">
              <a:lnSpc>
                <a:spcPct val="80000"/>
              </a:lnSpc>
              <a:buNone/>
            </a:pPr>
            <a:endParaRPr lang="en-US" altLang="en-US" sz="1800" dirty="0"/>
          </a:p>
          <a:p>
            <a:pPr marL="0" indent="0">
              <a:lnSpc>
                <a:spcPct val="80000"/>
              </a:lnSpc>
              <a:buNone/>
            </a:pPr>
            <a:r>
              <a:rPr lang="en-US" altLang="en-US" sz="1800" dirty="0"/>
              <a:t>Moved: Stephen McCann</a:t>
            </a:r>
          </a:p>
          <a:p>
            <a:pPr marL="0" indent="0">
              <a:lnSpc>
                <a:spcPct val="80000"/>
              </a:lnSpc>
              <a:buNone/>
            </a:pPr>
            <a:r>
              <a:rPr lang="en-US" altLang="en-US" sz="1800" dirty="0"/>
              <a:t>Seconded: </a:t>
            </a:r>
            <a:r>
              <a:rPr lang="en-US" altLang="en-US" sz="1800" dirty="0" err="1"/>
              <a:t>Jouni</a:t>
            </a:r>
            <a:r>
              <a:rPr lang="en-US" altLang="en-US" sz="1800" dirty="0"/>
              <a:t> </a:t>
            </a:r>
            <a:r>
              <a:rPr lang="en-US" altLang="en-US" sz="1800" dirty="0" err="1"/>
              <a:t>Malinen</a:t>
            </a:r>
            <a:endParaRPr lang="en-US" altLang="en-US" sz="1800" dirty="0"/>
          </a:p>
          <a:p>
            <a:pPr marL="0" indent="0">
              <a:lnSpc>
                <a:spcPct val="80000"/>
              </a:lnSpc>
              <a:buNone/>
            </a:pPr>
            <a:r>
              <a:rPr lang="en-US" altLang="en-US" sz="1800" dirty="0"/>
              <a:t>Result: Unanimous.  Approved.</a:t>
            </a: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54</a:t>
            </a:fld>
            <a:endParaRPr lang="en-US"/>
          </a:p>
        </p:txBody>
      </p:sp>
    </p:spTree>
    <p:extLst>
      <p:ext uri="{BB962C8B-B14F-4D97-AF65-F5344CB8AC3E}">
        <p14:creationId xmlns:p14="http://schemas.microsoft.com/office/powerpoint/2010/main" val="37550850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89  – CID 3766</a:t>
            </a:r>
            <a:br>
              <a:rPr lang="en-US" altLang="en-US" dirty="0"/>
            </a:br>
            <a:r>
              <a:rPr lang="en-US" altLang="en-US" dirty="0"/>
              <a:t>(2022-11-17)</a:t>
            </a:r>
            <a:endParaRPr lang="en-US" altLang="en-US" sz="20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endParaRPr lang="en-US" altLang="en-US" sz="1800" dirty="0"/>
          </a:p>
          <a:p>
            <a:pPr marL="0" indent="0">
              <a:lnSpc>
                <a:spcPct val="80000"/>
              </a:lnSpc>
              <a:buNone/>
            </a:pPr>
            <a:endParaRPr lang="en-US" altLang="en-US" sz="1800" dirty="0"/>
          </a:p>
          <a:p>
            <a:pPr marL="0" indent="0">
              <a:lnSpc>
                <a:spcPct val="80000"/>
              </a:lnSpc>
              <a:buNone/>
            </a:pPr>
            <a:r>
              <a:rPr lang="en-US" altLang="en-US" sz="1800" dirty="0"/>
              <a:t>Resolve CID 3766 as: Revised.  Redefine "6 GHz band" as “The frequency band between 5.925 and 7.125 GHz."</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Jon Rosdahl</a:t>
            </a:r>
          </a:p>
          <a:p>
            <a:pPr marL="0" indent="0">
              <a:lnSpc>
                <a:spcPct val="80000"/>
              </a:lnSpc>
              <a:buNone/>
            </a:pPr>
            <a:r>
              <a:rPr lang="en-US" altLang="en-US" sz="1800" dirty="0"/>
              <a:t>Seconded: Dan Harkins</a:t>
            </a:r>
          </a:p>
          <a:p>
            <a:pPr marL="0" indent="0">
              <a:lnSpc>
                <a:spcPct val="80000"/>
              </a:lnSpc>
              <a:buNone/>
            </a:pPr>
            <a:r>
              <a:rPr lang="en-US" altLang="en-US" sz="1800" dirty="0"/>
              <a:t>Result: 9 –Yes; 2 – No; 2 – Abstain. Motion Passes</a:t>
            </a:r>
            <a:endParaRPr lang="en-US" altLang="en-US" sz="1800"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55</a:t>
            </a:fld>
            <a:endParaRPr lang="en-US"/>
          </a:p>
        </p:txBody>
      </p:sp>
    </p:spTree>
    <p:extLst>
      <p:ext uri="{BB962C8B-B14F-4D97-AF65-F5344CB8AC3E}">
        <p14:creationId xmlns:p14="http://schemas.microsoft.com/office/powerpoint/2010/main" val="35570982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90 – ED2, GEN, MAC, PHY, SEC comments</a:t>
            </a:r>
            <a:br>
              <a:rPr lang="en-US" altLang="en-US" dirty="0"/>
            </a:br>
            <a:r>
              <a:rPr lang="en-US" altLang="en-US" dirty="0"/>
              <a:t>(2022-11-17)</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Approve the comment resolutions in the </a:t>
            </a:r>
          </a:p>
          <a:p>
            <a:pPr marL="0" indent="0">
              <a:lnSpc>
                <a:spcPct val="80000"/>
              </a:lnSpc>
              <a:buNone/>
            </a:pPr>
            <a:r>
              <a:rPr lang="en-US" altLang="en-US" sz="1800" dirty="0"/>
              <a:t>“Motion ED2-270-02” (34 CIDs) and “Motion ED2-270-04” (18 CIDs) in </a:t>
            </a:r>
            <a:r>
              <a:rPr lang="en-US" altLang="en-US" sz="1800" dirty="0">
                <a:hlinkClick r:id="rId3"/>
              </a:rPr>
              <a:t>https://mentor.ieee.org/802.11/dcn/22/11-22-1971-03-000m-revme-editor2-ad-hoc-comments-on-lb270.xlsx</a:t>
            </a:r>
            <a:r>
              <a:rPr lang="en-US" altLang="en-US" sz="1800" dirty="0"/>
              <a:t>, </a:t>
            </a:r>
          </a:p>
          <a:p>
            <a:pPr marL="0" indent="0">
              <a:lnSpc>
                <a:spcPct val="80000"/>
              </a:lnSpc>
              <a:buNone/>
            </a:pPr>
            <a:r>
              <a:rPr lang="en-US" altLang="en-US" sz="1800" dirty="0"/>
              <a:t>“GEN Motion B" (13 CIDs) in </a:t>
            </a:r>
            <a:r>
              <a:rPr lang="en-US" altLang="en-US" sz="1800" dirty="0">
                <a:hlinkClick r:id="rId4"/>
              </a:rPr>
              <a:t>https://mentor.ieee.org/802.11/dcn/22/11-22-2016-02-000m-revme-gen-ad-hoc-comments-on-lb270.xlsx</a:t>
            </a:r>
            <a:r>
              <a:rPr lang="en-US" altLang="en-US" sz="1800" dirty="0"/>
              <a:t>, </a:t>
            </a:r>
          </a:p>
          <a:p>
            <a:pPr marL="0" indent="0">
              <a:lnSpc>
                <a:spcPct val="80000"/>
              </a:lnSpc>
              <a:buNone/>
            </a:pPr>
            <a:r>
              <a:rPr lang="en-US" altLang="en-US" sz="1800" dirty="0"/>
              <a:t>“Motion MAC-AZ" (67 CIDs) in </a:t>
            </a:r>
            <a:r>
              <a:rPr lang="en-US" altLang="en-US" sz="1800" dirty="0">
                <a:hlinkClick r:id="rId5"/>
              </a:rPr>
              <a:t>https://mentor.ieee.org/802.11/dcn/21/11-21-0793-31-000m-revme-mac-comments.xls</a:t>
            </a:r>
            <a:r>
              <a:rPr lang="en-US" altLang="en-US" sz="1800" dirty="0"/>
              <a:t>, </a:t>
            </a:r>
          </a:p>
          <a:p>
            <a:pPr marL="0" indent="0">
              <a:lnSpc>
                <a:spcPct val="80000"/>
              </a:lnSpc>
              <a:buNone/>
            </a:pPr>
            <a:r>
              <a:rPr lang="en-US" altLang="en-US" sz="1800" dirty="0"/>
              <a:t>“PHY Motion N" (24 CIDs) in </a:t>
            </a:r>
            <a:r>
              <a:rPr lang="en-US" altLang="en-US" sz="1800" dirty="0">
                <a:hlinkClick r:id="rId6"/>
              </a:rPr>
              <a:t>https://mentor.ieee.org/802.11/dcn/21/11-21-0727-19-000m-revme-phy-comments.xls</a:t>
            </a:r>
            <a:r>
              <a:rPr lang="en-US" altLang="en-US" sz="1800" dirty="0"/>
              <a:t>, </a:t>
            </a:r>
          </a:p>
          <a:p>
            <a:pPr marL="0" indent="0">
              <a:lnSpc>
                <a:spcPct val="80000"/>
              </a:lnSpc>
              <a:buNone/>
            </a:pPr>
            <a:r>
              <a:rPr lang="en-US" altLang="en-US" sz="1800" dirty="0"/>
              <a:t>“Security Motion B” tab (21 CIDs)  in  </a:t>
            </a:r>
            <a:r>
              <a:rPr lang="en-US" altLang="en-US" sz="1800" dirty="0">
                <a:hlinkClick r:id="rId7"/>
              </a:rPr>
              <a:t>https://mentor.ieee.org/802.11/dcn/22/11-22-2020-02-000m-revme-lb270-sec-adhoc-comments.xlsx</a:t>
            </a:r>
            <a:r>
              <a:rPr lang="en-US" altLang="en-US" sz="1800" dirty="0"/>
              <a:t>, </a:t>
            </a:r>
          </a:p>
          <a:p>
            <a:pPr marL="0" indent="0">
              <a:lnSpc>
                <a:spcPct val="80000"/>
              </a:lnSpc>
              <a:buNone/>
            </a:pPr>
            <a:r>
              <a:rPr lang="en-US" altLang="en-US" sz="1800" dirty="0"/>
              <a:t>and incorporate the text changes into the </a:t>
            </a:r>
            <a:r>
              <a:rPr lang="en-US" altLang="en-US" sz="1800" dirty="0" err="1"/>
              <a:t>TGme</a:t>
            </a:r>
            <a:r>
              <a:rPr lang="en-US" altLang="en-US" sz="1800" dirty="0"/>
              <a:t> draft. </a:t>
            </a:r>
          </a:p>
          <a:p>
            <a:pPr marL="0" indent="0">
              <a:lnSpc>
                <a:spcPct val="80000"/>
              </a:lnSpc>
              <a:buNone/>
            </a:pPr>
            <a:endParaRPr lang="en-US" altLang="en-US" sz="1800" dirty="0"/>
          </a:p>
          <a:p>
            <a:pPr marL="0" indent="0">
              <a:lnSpc>
                <a:spcPct val="80000"/>
              </a:lnSpc>
              <a:buNone/>
            </a:pPr>
            <a:r>
              <a:rPr lang="en-US" altLang="en-US" sz="1800" dirty="0"/>
              <a:t>Moved: &lt;&gt;</a:t>
            </a:r>
          </a:p>
          <a:p>
            <a:pPr marL="0" indent="0">
              <a:lnSpc>
                <a:spcPct val="80000"/>
              </a:lnSpc>
              <a:buNone/>
            </a:pPr>
            <a:r>
              <a:rPr lang="en-US" altLang="en-US" sz="1800" dirty="0"/>
              <a:t>Seconded: &lt;&gt;</a:t>
            </a:r>
          </a:p>
          <a:p>
            <a:pPr marL="0" indent="0">
              <a:lnSpc>
                <a:spcPct val="80000"/>
              </a:lnSpc>
              <a:buNone/>
            </a:pPr>
            <a:r>
              <a:rPr lang="en-US" altLang="en-US" sz="1800" dirty="0"/>
              <a:t>Result: &lt;&gt;.  &lt;&gt;.</a:t>
            </a: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56</a:t>
            </a:fld>
            <a:endParaRPr lang="en-US"/>
          </a:p>
        </p:txBody>
      </p:sp>
    </p:spTree>
    <p:extLst>
      <p:ext uri="{BB962C8B-B14F-4D97-AF65-F5344CB8AC3E}">
        <p14:creationId xmlns:p14="http://schemas.microsoft.com/office/powerpoint/2010/main" val="29859140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91  – CID 3692 (ED2) </a:t>
            </a:r>
            <a:br>
              <a:rPr lang="en-US" altLang="en-US" dirty="0"/>
            </a:br>
            <a:r>
              <a:rPr lang="en-US" altLang="en-US" dirty="0"/>
              <a:t>(2022-11-17)</a:t>
            </a:r>
            <a:endParaRPr lang="en-US" altLang="en-US" sz="20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endParaRPr lang="en-US" altLang="en-US" sz="1800" dirty="0"/>
          </a:p>
          <a:p>
            <a:pPr marL="0" indent="0">
              <a:lnSpc>
                <a:spcPct val="80000"/>
              </a:lnSpc>
              <a:buNone/>
            </a:pPr>
            <a:endParaRPr lang="en-US" altLang="en-US" sz="1800" dirty="0"/>
          </a:p>
          <a:p>
            <a:pPr marL="0" indent="0">
              <a:lnSpc>
                <a:spcPct val="80000"/>
              </a:lnSpc>
              <a:buNone/>
            </a:pPr>
            <a:r>
              <a:rPr lang="en-US" altLang="en-US" sz="1800" dirty="0"/>
              <a:t>Resolve the CID 3692 in the </a:t>
            </a:r>
          </a:p>
          <a:p>
            <a:pPr marL="457200" lvl="1" indent="0">
              <a:lnSpc>
                <a:spcPct val="80000"/>
              </a:lnSpc>
              <a:buNone/>
            </a:pPr>
            <a:r>
              <a:rPr lang="en-US" altLang="en-US" sz="1800" dirty="0"/>
              <a:t>“</a:t>
            </a:r>
            <a:r>
              <a:rPr lang="en-CA" sz="1800" b="0" i="0" dirty="0">
                <a:solidFill>
                  <a:srgbClr val="222222"/>
                </a:solidFill>
                <a:effectLst/>
              </a:rPr>
              <a:t>Motion ED2-270-03</a:t>
            </a:r>
            <a:r>
              <a:rPr lang="en-US" altLang="en-US" sz="1800" dirty="0"/>
              <a:t>” tab (1 CID) in </a:t>
            </a:r>
            <a:r>
              <a:rPr lang="en-US" altLang="en-US" sz="2000" dirty="0">
                <a:hlinkClick r:id="rId3"/>
              </a:rPr>
              <a:t>https://mentor.ieee.org/802.11/dcn/21/11-21-0105-16-000m-revme-cc35-sec-comments.xlsx</a:t>
            </a:r>
            <a:r>
              <a:rPr lang="en-US" altLang="en-US" dirty="0"/>
              <a:t>.</a:t>
            </a:r>
            <a:br>
              <a:rPr lang="en-US" altLang="en-US" sz="2000" b="1" dirty="0"/>
            </a:br>
            <a:endParaRPr lang="en-US" altLang="en-US" sz="2000" b="1" dirty="0">
              <a:solidFill>
                <a:srgbClr val="006600"/>
              </a:solidFill>
            </a:endParaRPr>
          </a:p>
          <a:p>
            <a:pPr marL="0" indent="0">
              <a:lnSpc>
                <a:spcPct val="80000"/>
              </a:lnSpc>
              <a:buNone/>
            </a:pPr>
            <a:br>
              <a:rPr lang="en-US" altLang="en-US" sz="1800" b="1" dirty="0"/>
            </a:br>
            <a:endParaRPr lang="en-US" altLang="en-US" sz="1800" b="1" dirty="0">
              <a:solidFill>
                <a:srgbClr val="006600"/>
              </a:solidFill>
            </a:endParaRPr>
          </a:p>
          <a:p>
            <a:pPr marL="0" indent="0">
              <a:lnSpc>
                <a:spcPct val="80000"/>
              </a:lnSpc>
              <a:buNone/>
            </a:pPr>
            <a:r>
              <a:rPr lang="en-US" altLang="en-US" sz="1800" dirty="0"/>
              <a:t>Moved: &lt;&gt;</a:t>
            </a:r>
          </a:p>
          <a:p>
            <a:pPr marL="0" indent="0">
              <a:lnSpc>
                <a:spcPct val="80000"/>
              </a:lnSpc>
              <a:buNone/>
            </a:pPr>
            <a:r>
              <a:rPr lang="en-US" altLang="en-US" sz="1800" dirty="0"/>
              <a:t>Seconded: &lt;&gt;</a:t>
            </a:r>
          </a:p>
          <a:p>
            <a:pPr marL="0" indent="0">
              <a:lnSpc>
                <a:spcPct val="80000"/>
              </a:lnSpc>
              <a:buNone/>
            </a:pPr>
            <a:r>
              <a:rPr lang="en-US" altLang="en-US" sz="1800" dirty="0"/>
              <a:t>Result: &lt;&gt;.&lt;&gt;</a:t>
            </a:r>
            <a:endParaRPr lang="en-US" altLang="en-US" sz="1800"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57</a:t>
            </a:fld>
            <a:endParaRPr lang="en-US"/>
          </a:p>
        </p:txBody>
      </p:sp>
    </p:spTree>
    <p:extLst>
      <p:ext uri="{BB962C8B-B14F-4D97-AF65-F5344CB8AC3E}">
        <p14:creationId xmlns:p14="http://schemas.microsoft.com/office/powerpoint/2010/main" val="630769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40 – CID 111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111 </a:t>
            </a:r>
          </a:p>
          <a:p>
            <a:pPr marL="0" indent="0">
              <a:lnSpc>
                <a:spcPct val="80000"/>
              </a:lnSpc>
              <a:buNone/>
            </a:pPr>
            <a:r>
              <a:rPr lang="en-US" altLang="en-US" sz="2800" dirty="0"/>
              <a:t>on the </a:t>
            </a:r>
          </a:p>
          <a:p>
            <a:pPr marL="457200" lvl="1" indent="0">
              <a:lnSpc>
                <a:spcPct val="80000"/>
              </a:lnSpc>
              <a:buNone/>
            </a:pPr>
            <a:r>
              <a:rPr lang="en-US" altLang="en-US" dirty="0"/>
              <a:t>“Gen Motion - CID 111”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Jon </a:t>
            </a:r>
            <a:r>
              <a:rPr lang="en-US" altLang="en-US" sz="2800" dirty="0" err="1"/>
              <a:t>Rosdahl</a:t>
            </a:r>
            <a:endParaRPr lang="en-US" altLang="en-US" sz="2800" dirty="0"/>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6</a:t>
            </a:fld>
            <a:endParaRPr lang="en-US"/>
          </a:p>
        </p:txBody>
      </p:sp>
    </p:spTree>
    <p:extLst>
      <p:ext uri="{BB962C8B-B14F-4D97-AF65-F5344CB8AC3E}">
        <p14:creationId xmlns:p14="http://schemas.microsoft.com/office/powerpoint/2010/main" val="3557624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41 – GEN Exception A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GEN Exception A comments</a:t>
            </a:r>
          </a:p>
          <a:p>
            <a:pPr marL="0" indent="0">
              <a:lnSpc>
                <a:spcPct val="80000"/>
              </a:lnSpc>
              <a:buNone/>
            </a:pPr>
            <a:r>
              <a:rPr lang="en-US" altLang="en-US" sz="2800" dirty="0"/>
              <a:t>on the </a:t>
            </a:r>
          </a:p>
          <a:p>
            <a:pPr marL="457200" lvl="1" indent="0">
              <a:lnSpc>
                <a:spcPct val="80000"/>
              </a:lnSpc>
              <a:buNone/>
            </a:pPr>
            <a:r>
              <a:rPr lang="en-US" altLang="en-US" dirty="0"/>
              <a:t>“GEN Exception - A” tab (3 CIDs) in </a:t>
            </a:r>
            <a:r>
              <a:rPr lang="en-US" altLang="en-US" dirty="0">
                <a:hlinkClick r:id="rId3"/>
              </a:rPr>
              <a:t>https://mentor.ieee.org/802.11/dcn/21/11-21-0699-19-000m-gen-adhoc-revme-cc35-comments.xls</a:t>
            </a:r>
            <a:r>
              <a:rPr lang="en-US" altLang="en-US" dirty="0"/>
              <a:t>.</a:t>
            </a:r>
          </a:p>
          <a:p>
            <a:pPr marL="57150" indent="0">
              <a:lnSpc>
                <a:spcPct val="80000"/>
              </a:lnSpc>
              <a:buNone/>
            </a:pP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7</a:t>
            </a:fld>
            <a:endParaRPr lang="en-US"/>
          </a:p>
        </p:txBody>
      </p:sp>
    </p:spTree>
    <p:extLst>
      <p:ext uri="{BB962C8B-B14F-4D97-AF65-F5344CB8AC3E}">
        <p14:creationId xmlns:p14="http://schemas.microsoft.com/office/powerpoint/2010/main" val="3240488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42 – CID 140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140 on the </a:t>
            </a:r>
          </a:p>
          <a:p>
            <a:pPr marL="457200" lvl="1" indent="0">
              <a:lnSpc>
                <a:spcPct val="80000"/>
              </a:lnSpc>
              <a:buNone/>
            </a:pPr>
            <a:r>
              <a:rPr lang="en-US" altLang="en-US" dirty="0"/>
              <a:t>“Gen Motion - CID 140”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Approved.</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8</a:t>
            </a:fld>
            <a:endParaRPr lang="en-US"/>
          </a:p>
        </p:txBody>
      </p:sp>
    </p:spTree>
    <p:extLst>
      <p:ext uri="{BB962C8B-B14F-4D97-AF65-F5344CB8AC3E}">
        <p14:creationId xmlns:p14="http://schemas.microsoft.com/office/powerpoint/2010/main" val="4248660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43 – ED1, GEN, MAC</a:t>
            </a:r>
            <a:r>
              <a:rPr lang="en-US" altLang="en-US"/>
              <a:t>, SEC </a:t>
            </a:r>
            <a:r>
              <a:rPr lang="en-US" altLang="en-US" dirty="0"/>
              <a:t>CIDs</a:t>
            </a:r>
            <a:br>
              <a:rPr lang="en-US" altLang="en-US" dirty="0"/>
            </a:br>
            <a:r>
              <a:rPr lang="en-US" altLang="en-US" dirty="0"/>
              <a:t>(2022-01-24)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a:t>“Motion-EDITOR1-1A” </a:t>
            </a:r>
            <a:r>
              <a:rPr lang="en-US" altLang="en-US" sz="1800" dirty="0"/>
              <a:t>tab (93 CIDs) in </a:t>
            </a:r>
            <a:r>
              <a:rPr lang="en-US" altLang="en-US" sz="1800" dirty="0">
                <a:hlinkClick r:id="rId3"/>
              </a:rPr>
              <a:t>https://mentor.ieee.org/802.11/dcn/22/11-22-0073-02-000m-revme-wg-lb258-editor1-ad-hoc-comments.xlsx</a:t>
            </a:r>
            <a:r>
              <a:rPr lang="en-US" altLang="en-US" sz="1800" dirty="0"/>
              <a:t>,</a:t>
            </a:r>
          </a:p>
          <a:p>
            <a:pPr marL="457200" lvl="1" indent="0">
              <a:lnSpc>
                <a:spcPct val="80000"/>
              </a:lnSpc>
              <a:buNone/>
            </a:pPr>
            <a:r>
              <a:rPr lang="en-US" altLang="en-US" sz="1800" dirty="0"/>
              <a:t>“GEN Motion January" (1 CID)“, in </a:t>
            </a:r>
            <a:r>
              <a:rPr lang="en-US" altLang="en-US" sz="1800" dirty="0">
                <a:hlinkClick r:id="rId4"/>
              </a:rPr>
              <a:t>https://mentor.ieee.org/802.11/dcn/22/11-22-0067-00-000m-gen-adhoc-revme-wg-lb258-comments.xls</a:t>
            </a:r>
            <a:r>
              <a:rPr lang="en-US" altLang="en-US" sz="1800" dirty="0"/>
              <a:t>,</a:t>
            </a:r>
          </a:p>
          <a:p>
            <a:pPr marL="457200" lvl="1" indent="0">
              <a:lnSpc>
                <a:spcPct val="80000"/>
              </a:lnSpc>
              <a:buNone/>
            </a:pPr>
            <a:r>
              <a:rPr lang="en-US" altLang="en-US" sz="1800" dirty="0"/>
              <a:t>“Motion MAC-AJ” (12 CIDs) in </a:t>
            </a:r>
            <a:r>
              <a:rPr lang="en-US" altLang="en-US" sz="1800" dirty="0">
                <a:hlinkClick r:id="rId5"/>
              </a:rPr>
              <a:t>https://mentor.ieee.org/802.11/dcn/21/11-21-0793-12-000m-revme-mac-comments.xls</a:t>
            </a:r>
            <a:r>
              <a:rPr lang="en-US" altLang="en-US" sz="1800" dirty="0"/>
              <a:t>,</a:t>
            </a:r>
          </a:p>
          <a:p>
            <a:pPr marL="457200" lvl="1" indent="0">
              <a:lnSpc>
                <a:spcPct val="80000"/>
              </a:lnSpc>
              <a:buNone/>
            </a:pPr>
            <a:r>
              <a:rPr lang="en-US" altLang="en-US" sz="1800" dirty="0"/>
              <a:t>“SEC Motion A” tab (2 CIDs) in  </a:t>
            </a:r>
            <a:r>
              <a:rPr lang="en-US" altLang="en-US" sz="1800" dirty="0">
                <a:hlinkClick r:id="rId6"/>
              </a:rPr>
              <a:t>https://mentor.ieee.org/802.11/dcn/22/11-22-0105-01-000m-revme-lb258-sec-adhoc-comments.xlsx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Seconded: Dan Harkins</a:t>
            </a:r>
          </a:p>
          <a:p>
            <a:pPr marL="0" indent="0">
              <a:lnSpc>
                <a:spcPct val="80000"/>
              </a:lnSpc>
              <a:buNone/>
            </a:pPr>
            <a:r>
              <a:rPr lang="en-US" altLang="en-US" sz="2000" dirty="0"/>
              <a:t>Result: Approved with one abstention.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9</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0914610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111107</TotalTime>
  <Words>7461</Words>
  <Application>Microsoft Office PowerPoint</Application>
  <PresentationFormat>Widescreen</PresentationFormat>
  <Paragraphs>1079</Paragraphs>
  <Slides>57</Slides>
  <Notes>55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1" baseType="lpstr">
      <vt:lpstr>Arial</vt:lpstr>
      <vt:lpstr>Times New Roman</vt:lpstr>
      <vt:lpstr>802-11-Submission</vt:lpstr>
      <vt:lpstr>Document</vt:lpstr>
      <vt:lpstr>PowerPoint Presentation</vt:lpstr>
      <vt:lpstr>Abstract</vt:lpstr>
      <vt:lpstr>Motion 37 – ED2, GEN, MAC, PHY, SEC CIDs (2022-01-17)</vt:lpstr>
      <vt:lpstr>Motion 38 – CID 336 (GEN) (2022-01-17)</vt:lpstr>
      <vt:lpstr>Motion 39 – CIDs 230 and 497 (GEN) (2022-01-17)</vt:lpstr>
      <vt:lpstr>Motion 40 – CID 111 (GEN) (2022-01-17)</vt:lpstr>
      <vt:lpstr>Motion 41 – GEN Exception A (GEN) (2022-01-17)</vt:lpstr>
      <vt:lpstr>Motion 42 – CID 140 (GEN) (2022-01-17)</vt:lpstr>
      <vt:lpstr>Motion 43 – ED1, GEN, MAC, SEC CIDs (2022-01-24)</vt:lpstr>
      <vt:lpstr>Motion 44 – EDITOR1, EDITOR2 CIDs (2022-02-28)</vt:lpstr>
      <vt:lpstr>Motion 45 – MAC, SEC CIDs (2022-02-28)</vt:lpstr>
      <vt:lpstr>Motion 46 – CID 1270 (MAC) (2022-02-28)</vt:lpstr>
      <vt:lpstr>Motion 47 – CID 1359 (MAC) (2022-02-28)</vt:lpstr>
      <vt:lpstr>Motion 48 – CID 1076 (SEC) (2022-02-28)</vt:lpstr>
      <vt:lpstr>April Adhoc (2022-02-28)</vt:lpstr>
      <vt:lpstr>Motion 49 – ED1, ED2, CIDs (2022-03-14)</vt:lpstr>
      <vt:lpstr>Motion 50 –GEN, MAC, PHY, SEC CIDs (2022-03-14)</vt:lpstr>
      <vt:lpstr>Motion 51 – CID 2258 (ED1) (2022-03-14)</vt:lpstr>
      <vt:lpstr>Motion 52 – CID 1586 (ED2) (2022-03-14)</vt:lpstr>
      <vt:lpstr>Motion 53 – CID 2343 (MAC) (2022-03-14)</vt:lpstr>
      <vt:lpstr>Motion 54 –GEN, MAC, PHY, SEC CIDs (2022-04-22)</vt:lpstr>
      <vt:lpstr>Motion 55 – CID 1785 (GEN) (2022-04-22)</vt:lpstr>
      <vt:lpstr>Motion 56 – CIDs 1996 and 1997(GEN) (2022-04-22)</vt:lpstr>
      <vt:lpstr>Motion 57 – Document 11-22/398 (2022-04-22)</vt:lpstr>
      <vt:lpstr>Motion 58 – ED1, ED2, CIDs (2022-05-16)</vt:lpstr>
      <vt:lpstr>Motion 59 – GEN, MAC, PHY, SEC CIDs (2022-05-16)</vt:lpstr>
      <vt:lpstr>Motion 60 – Bridge Port (GEN) (2022-05-16)</vt:lpstr>
      <vt:lpstr>Motion 61 – MC-OOK (GEN) (2022-05-16)</vt:lpstr>
      <vt:lpstr>Motion 62 – Annex E Deletion (GEN) (2022-05-16)</vt:lpstr>
      <vt:lpstr>Motion 63 – Subcarrier Energy (GEN) (2022-05-16)</vt:lpstr>
      <vt:lpstr>Motion 64 – Deauth/Disassoc and DoS (MAC) (2022-05-16)</vt:lpstr>
      <vt:lpstr>Motion 66 – EDITOR1, ED2, GEN, MAC, PHY, SEC CIDs (2022-06-27)</vt:lpstr>
      <vt:lpstr>Motion 67 – Determine SAE PMK length (2022-06-27)</vt:lpstr>
      <vt:lpstr>Motion 68 – CID 2310 (2022-06-27)</vt:lpstr>
      <vt:lpstr>Motion 69 – CID 1869 (2022-06-27)</vt:lpstr>
      <vt:lpstr>Motion 70 – CID 1851 (2022-06-27)</vt:lpstr>
      <vt:lpstr>Motion 71 – ED1, ED2, CIDs (2022-07-14)</vt:lpstr>
      <vt:lpstr>Motion 72 – GEN, MAC, PHY, SEC CIDs (2022-07-14)</vt:lpstr>
      <vt:lpstr>Motion 73 – ED1, ED2, GEN, MAC, PHY, SEC CIDs (2022-08-29)</vt:lpstr>
      <vt:lpstr>Motion 74 – STBC padding clarification (2022-08-29)</vt:lpstr>
      <vt:lpstr>Motion 75 – CID 2067 (MAC) (2022-08-29)</vt:lpstr>
      <vt:lpstr>Motion 76 – CID 1927 (PHY) (2022-08-29)</vt:lpstr>
      <vt:lpstr>Motion 77 – CID 1297 (PHY) (2022-08-29)</vt:lpstr>
      <vt:lpstr>Motion 78 – CID 1647 (PHY) (2022-08-29)</vt:lpstr>
      <vt:lpstr>Motion 79 – CID 1651 (MAC) (2022-08-29)</vt:lpstr>
      <vt:lpstr>Motion 80 – CID 1114 (GEN) (2022-09-13)</vt:lpstr>
      <vt:lpstr>Motion 81 – ED1, ED2, GEN, MAC, PHY, SEC CIDs   (2022-09-15)</vt:lpstr>
      <vt:lpstr>Motion 82 – GEN, MAC, SEC CIDs insufficient details (2022-09-15)</vt:lpstr>
      <vt:lpstr>Motion 83 – GEN, MAC, SEC CIDs insufficient details (2022-09-15)</vt:lpstr>
      <vt:lpstr>Motion 84 – No Submission (2022-09-15)</vt:lpstr>
      <vt:lpstr>Motion 85 – SEC CID 1898 (2022-09-15)</vt:lpstr>
      <vt:lpstr>Motion 86 – CID 3520 ( CID 1881)  (2022-09-15)</vt:lpstr>
      <vt:lpstr>Motion 87 – Removal of TKIP (2022-11-16)</vt:lpstr>
      <vt:lpstr>Motion 88 – ED1, ED2, GEN, SEC comments (2022-11-17)</vt:lpstr>
      <vt:lpstr>Motion 89  – CID 3766 (2022-11-17)</vt:lpstr>
      <vt:lpstr>Motion 90 – ED2, GEN, MAC, PHY, SEC comments (2022-11-17)</vt:lpstr>
      <vt:lpstr>Motion 91  – CID 3692 (ED2)  (2022-11-17)</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11-22/0056r11</dc:title>
  <dc:subject>Task Group AY November 2015 Meeting Agenda</dc:subject>
  <dc:creator>"mmontemurro@blackberry.com" &lt;mmontemurro@blackberry.com&gt;</dc:creator>
  <cp:keywords>April 2022</cp:keywords>
  <dc:description/>
  <cp:lastModifiedBy>Mike Montemurro</cp:lastModifiedBy>
  <cp:revision>4629</cp:revision>
  <cp:lastPrinted>2014-11-04T15:04:57Z</cp:lastPrinted>
  <dcterms:created xsi:type="dcterms:W3CDTF">2007-04-17T18:10:23Z</dcterms:created>
  <dcterms:modified xsi:type="dcterms:W3CDTF">2022-12-12T17:12:36Z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