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850" r:id="rId2"/>
    <p:sldId id="851" r:id="rId3"/>
    <p:sldId id="879" r:id="rId4"/>
    <p:sldId id="880" r:id="rId5"/>
    <p:sldId id="883" r:id="rId6"/>
    <p:sldId id="891" r:id="rId7"/>
    <p:sldId id="892" r:id="rId8"/>
    <p:sldId id="893" r:id="rId9"/>
    <p:sldId id="894" r:id="rId10"/>
    <p:sldId id="895" r:id="rId11"/>
    <p:sldId id="896" r:id="rId12"/>
    <p:sldId id="900" r:id="rId13"/>
    <p:sldId id="897" r:id="rId14"/>
    <p:sldId id="899" r:id="rId15"/>
    <p:sldId id="901" r:id="rId16"/>
    <p:sldId id="902" r:id="rId17"/>
    <p:sldId id="903" r:id="rId18"/>
    <p:sldId id="904" r:id="rId19"/>
    <p:sldId id="907" r:id="rId20"/>
    <p:sldId id="905" r:id="rId21"/>
    <p:sldId id="908" r:id="rId22"/>
    <p:sldId id="909" r:id="rId23"/>
    <p:sldId id="910" r:id="rId24"/>
    <p:sldId id="911" r:id="rId25"/>
    <p:sldId id="912" r:id="rId26"/>
    <p:sldId id="913" r:id="rId27"/>
    <p:sldId id="914" r:id="rId28"/>
    <p:sldId id="915" r:id="rId29"/>
    <p:sldId id="916" r:id="rId30"/>
    <p:sldId id="917" r:id="rId31"/>
    <p:sldId id="918" r:id="rId32"/>
    <p:sldId id="920" r:id="rId33"/>
    <p:sldId id="864" r:id="rId34"/>
    <p:sldId id="921" r:id="rId35"/>
    <p:sldId id="922" r:id="rId36"/>
    <p:sldId id="924" r:id="rId37"/>
    <p:sldId id="925" r:id="rId38"/>
    <p:sldId id="926" r:id="rId39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</p14:sldIdLst>
        </p14:section>
        <p14:section name="Untitled Section" id="{81441D95-A017-4A3D-8256-78B00FBC397B}">
          <p14:sldIdLst>
            <p14:sldId id="879"/>
            <p14:sldId id="880"/>
            <p14:sldId id="883"/>
            <p14:sldId id="891"/>
            <p14:sldId id="892"/>
            <p14:sldId id="893"/>
            <p14:sldId id="894"/>
            <p14:sldId id="895"/>
            <p14:sldId id="896"/>
            <p14:sldId id="900"/>
            <p14:sldId id="897"/>
            <p14:sldId id="899"/>
            <p14:sldId id="901"/>
            <p14:sldId id="902"/>
            <p14:sldId id="903"/>
            <p14:sldId id="904"/>
            <p14:sldId id="907"/>
            <p14:sldId id="905"/>
            <p14:sldId id="908"/>
            <p14:sldId id="909"/>
            <p14:sldId id="910"/>
            <p14:sldId id="911"/>
            <p14:sldId id="912"/>
            <p14:sldId id="913"/>
            <p14:sldId id="914"/>
            <p14:sldId id="915"/>
            <p14:sldId id="916"/>
            <p14:sldId id="917"/>
            <p14:sldId id="918"/>
            <p14:sldId id="920"/>
            <p14:sldId id="864"/>
            <p14:sldId id="921"/>
            <p14:sldId id="922"/>
            <p14:sldId id="924"/>
            <p14:sldId id="925"/>
            <p14:sldId id="926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10" autoAdjust="0"/>
    <p:restoredTop sz="89250" autoAdjust="0"/>
  </p:normalViewPr>
  <p:slideViewPr>
    <p:cSldViewPr>
      <p:cViewPr varScale="1">
        <p:scale>
          <a:sx n="97" d="100"/>
          <a:sy n="97" d="100"/>
        </p:scale>
        <p:origin x="346" y="77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microsoft.com/office/2016/11/relationships/changesInfo" Target="changesInfos/changesInfo1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B38CEB95-8086-49F8-8488-49A02AABA1E9}"/>
    <pc:docChg chg="modSld modMainMaster">
      <pc:chgData name="Mike Montemurro" userId="40c20c913ca7511e" providerId="LiveId" clId="{B38CEB95-8086-49F8-8488-49A02AABA1E9}" dt="2022-07-15T12:11:34.113" v="241" actId="20577"/>
      <pc:docMkLst>
        <pc:docMk/>
      </pc:docMkLst>
      <pc:sldChg chg="modSp mod">
        <pc:chgData name="Mike Montemurro" userId="40c20c913ca7511e" providerId="LiveId" clId="{B38CEB95-8086-49F8-8488-49A02AABA1E9}" dt="2022-07-15T12:11:09.743" v="239" actId="20577"/>
        <pc:sldMkLst>
          <pc:docMk/>
          <pc:sldMk cId="2822743645" sldId="850"/>
        </pc:sldMkLst>
        <pc:spChg chg="mod">
          <ac:chgData name="Mike Montemurro" userId="40c20c913ca7511e" providerId="LiveId" clId="{B38CEB95-8086-49F8-8488-49A02AABA1E9}" dt="2022-07-15T12:11:09.743" v="239" actId="20577"/>
          <ac:spMkLst>
            <pc:docMk/>
            <pc:sldMk cId="2822743645" sldId="850"/>
            <ac:spMk id="5" creationId="{5C289E12-1085-4168-A398-0F7249308ABA}"/>
          </ac:spMkLst>
        </pc:spChg>
      </pc:sldChg>
      <pc:sldChg chg="modSp mod">
        <pc:chgData name="Mike Montemurro" userId="40c20c913ca7511e" providerId="LiveId" clId="{B38CEB95-8086-49F8-8488-49A02AABA1E9}" dt="2022-07-14T21:23:58.937" v="51" actId="20577"/>
        <pc:sldMkLst>
          <pc:docMk/>
          <pc:sldMk cId="53623044" sldId="925"/>
        </pc:sldMkLst>
        <pc:spChg chg="mod">
          <ac:chgData name="Mike Montemurro" userId="40c20c913ca7511e" providerId="LiveId" clId="{B38CEB95-8086-49F8-8488-49A02AABA1E9}" dt="2022-07-14T21:23:58.937" v="51" actId="20577"/>
          <ac:spMkLst>
            <pc:docMk/>
            <pc:sldMk cId="53623044" sldId="925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B38CEB95-8086-49F8-8488-49A02AABA1E9}" dt="2022-07-14T21:36:10.215" v="237" actId="20577"/>
        <pc:sldMkLst>
          <pc:docMk/>
          <pc:sldMk cId="3335782892" sldId="926"/>
        </pc:sldMkLst>
        <pc:spChg chg="mod">
          <ac:chgData name="Mike Montemurro" userId="40c20c913ca7511e" providerId="LiveId" clId="{B38CEB95-8086-49F8-8488-49A02AABA1E9}" dt="2022-07-14T21:36:10.215" v="237" actId="20577"/>
          <ac:spMkLst>
            <pc:docMk/>
            <pc:sldMk cId="3335782892" sldId="926"/>
            <ac:spMk id="9223" creationId="{00000000-0000-0000-0000-000000000000}"/>
          </ac:spMkLst>
        </pc:spChg>
      </pc:sldChg>
      <pc:sldMasterChg chg="modSp mod">
        <pc:chgData name="Mike Montemurro" userId="40c20c913ca7511e" providerId="LiveId" clId="{B38CEB95-8086-49F8-8488-49A02AABA1E9}" dt="2022-07-15T12:11:34.113" v="241" actId="20577"/>
        <pc:sldMasterMkLst>
          <pc:docMk/>
          <pc:sldMasterMk cId="0" sldId="2147483648"/>
        </pc:sldMasterMkLst>
        <pc:spChg chg="mod">
          <ac:chgData name="Mike Montemurro" userId="40c20c913ca7511e" providerId="LiveId" clId="{B38CEB95-8086-49F8-8488-49A02AABA1E9}" dt="2022-07-15T12:11:34.113" v="24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028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44738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81410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92659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70972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5667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11843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9892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65349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50792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1927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46275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57011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86468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672620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93956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953834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739509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702519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316685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938892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1345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991758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964910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493392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34571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685714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233541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785308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32474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59473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26873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33218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16292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06043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9405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79169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802.11-22/</a:t>
            </a:r>
            <a:r>
              <a:rPr lang="en-US" altLang="zh-CN" sz="1800" b="1" dirty="0"/>
              <a:t>0056</a:t>
            </a:r>
            <a:r>
              <a:rPr lang="en-US" altLang="en-US" sz="1800" b="1" dirty="0"/>
              <a:t>r19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9425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/>
              <a:t>July </a:t>
            </a:r>
            <a:r>
              <a:rPr lang="en-US" altLang="zh-CN" sz="1800" b="1" dirty="0"/>
              <a:t>2022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3-000m-revme-wg-lb258-editor1-ad-hoc-comments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064-02-000m-revme-editor2-ad-hoc-comments-on-working-group-letter-ballots.xls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4-000m-revme-mac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105-01-000m-revme-lb258-sec-adhoc-comments.xlsx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4-000m-revme-mac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4-000m-revme-mac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05-03-000m-revme-lb258-sec-adhoc-comments.xls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7-000m-revme-wg-lb258-editor1-ad-hoc-comments.xls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064-04-000m-revme-editor2-ad-hoc-comments-on-working-group-letter-ballots.xls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4-000m-gen-adhoc-revme-wg-lb258-comments.xls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11-000m-revme-cc35-sec-comments.xlsx" TargetMode="External"/><Relationship Id="rId5" Type="http://schemas.openxmlformats.org/officeDocument/2006/relationships/hyperlink" Target="https://mentor.ieee.org/802.11/dcn/21/11-21-0727-09-000m-revme-phy-comments.xls" TargetMode="External"/><Relationship Id="rId4" Type="http://schemas.openxmlformats.org/officeDocument/2006/relationships/hyperlink" Target="https://mentor.ieee.org/802.11/dcn/21/11-21-0793-16-000m-revme-mac-comments.xls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7-000m-revme-wg-lb258-editor1-ad-hoc-comments.xls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6-000m-gen-adhoc-revme-wg-lb258-comments.xls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2-0105-12-000m-revme-cc35-sec-comments.xlsx" TargetMode="External"/><Relationship Id="rId5" Type="http://schemas.openxmlformats.org/officeDocument/2006/relationships/hyperlink" Target="https://mentor.ieee.org/802.11/dcn/21/11-21-0727-10-000m-revme-phy-comments.xls" TargetMode="External"/><Relationship Id="rId4" Type="http://schemas.openxmlformats.org/officeDocument/2006/relationships/hyperlink" Target="https://mentor.ieee.org/802.11/dcn/21/11-21-0793-17-000m-revme-mac-comments.xls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6-000m-gen-adhoc-revme-wg-lb258-comments.xls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6-000m-gen-adhoc-revme-wg-lb258-comments.xlsx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398-02-000m-proposed-resolution-for-spp-a-msdu-support.docx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10-000m-revme-wg-lb258-editor1-ad-hoc-comments.xlsx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064-08-000m-revme-editor2-ad-hoc-comments-on-working-group-letter-ballots.xlsx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9-000m-gen-adhoc-revme-wg-lb258-comments.xlsx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105-11-000m-revme-cc35-sec-comments.xlsx" TargetMode="External"/><Relationship Id="rId5" Type="http://schemas.openxmlformats.org/officeDocument/2006/relationships/hyperlink" Target="https://mentor.ieee.org/802.11/dcn/21/11-21-0727-11-000m-revme-phy-comments.xls" TargetMode="External"/><Relationship Id="rId4" Type="http://schemas.openxmlformats.org/officeDocument/2006/relationships/hyperlink" Target="https://mentor.ieee.org/802.11/dcn/21/11-21-0793-19-000m-revme-mac-comments.xls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9-000m-gen-adhoc-revme-wg-lb258-comments.xlsx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9-000m-gen-adhoc-revme-wg-lb258-comments.xlsx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9-000m-gen-adhoc-revme-wg-lb258-comments.xlsx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89-09-000m-revme-editor2-ad-hoc-comments.xlsx" TargetMode="External"/><Relationship Id="rId7" Type="http://schemas.openxmlformats.org/officeDocument/2006/relationships/hyperlink" Target="https://mentor.ieee.org/802.11/dcn/21/11-21-0690-11-000m-revme-cc35-sec-comments.xls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27-07-000m-revme-phy-comments.xls" TargetMode="External"/><Relationship Id="rId5" Type="http://schemas.openxmlformats.org/officeDocument/2006/relationships/hyperlink" Target="https://mentor.ieee.org/802.11/dcn/21/11-21-0793-08-000m-revme-mac-comments.xls" TargetMode="External"/><Relationship Id="rId4" Type="http://schemas.openxmlformats.org/officeDocument/2006/relationships/hyperlink" Target="https://mentor.ieee.org/802.11/dcn/21/11-21-0699-19-000m-gen-adhoc-revme-cc35-comments.xls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9-000m-gen-adhoc-revme-wg-lb258-comments.xlsx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9-000m-revme-mac-comments.xls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0105-13-000m-revme-lb258-sec-adhoc-comments.xlsx" TargetMode="External"/><Relationship Id="rId3" Type="http://schemas.openxmlformats.org/officeDocument/2006/relationships/hyperlink" Target="https://mentor.ieee.org/802.11/dcn/22/11-22-0073-11-000m-revme-wg-lb258-editor1-ad-hoc-comments.xlsx" TargetMode="External"/><Relationship Id="rId7" Type="http://schemas.openxmlformats.org/officeDocument/2006/relationships/hyperlink" Target="https://mentor.ieee.org/802.11/dcn/21/11-21-0727-11-000m-revme-phy-comments.xls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93-22-000m-revme-mac-comments.xls" TargetMode="External"/><Relationship Id="rId5" Type="http://schemas.openxmlformats.org/officeDocument/2006/relationships/hyperlink" Target="https://mentor.ieee.org/802.11/dcn/22/11-22-0067-13-000m-gen-adhoc-revme-wg-lb258-comments.xlsx" TargetMode="External"/><Relationship Id="rId4" Type="http://schemas.openxmlformats.org/officeDocument/2006/relationships/hyperlink" Target="https://mentor.ieee.org/802.11/dcn/22/11-22-0064-09-000m-revme-editor2-ad-hoc-comments-on-working-group-letter-ballots.xlsx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399-06-000m-determine-sae-pmk-length.docx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13-000m-revme-wg-lb258-editor1-ad-hoc-comments.xlsx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064-12-000m-revme-editor2-ad-hoc-comments-on-working-group-letter-ballots.xls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16-000m-gen-adhoc-revme-wg-lb258-comments.xlsx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105-14-000m-revme-cc35-sec-comments.xlsx" TargetMode="External"/><Relationship Id="rId5" Type="http://schemas.openxmlformats.org/officeDocument/2006/relationships/hyperlink" Target="https://mentor.ieee.org/802.11/dcn/21/11-21-0727-13-000m-revme-phy-comments.xls" TargetMode="External"/><Relationship Id="rId4" Type="http://schemas.openxmlformats.org/officeDocument/2006/relationships/hyperlink" Target="https://mentor.ieee.org/802.11/dcn/21/11-21-0793-23-000m-revme-mac-comments.xl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4-000m-gen-adhoc-revme-cc35-comments.x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2-000m-revme-wg-lb258-editor1-ad-hoc-comments.xls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0105-01-000m-revme-lb258-sec-adhoc-comments.xlsx" TargetMode="External"/><Relationship Id="rId5" Type="http://schemas.openxmlformats.org/officeDocument/2006/relationships/hyperlink" Target="https://mentor.ieee.org/802.11/dcn/21/11-21-0793-12-000m-revme-mac-comments.xls" TargetMode="External"/><Relationship Id="rId4" Type="http://schemas.openxmlformats.org/officeDocument/2006/relationships/hyperlink" Target="https://mentor.ieee.org/802.11/dcn/22/11-22-0067-00-000m-gen-adhoc-revme-wg-lb258-comments.x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2022-07-15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44840" progId="Word.Document.8">
                  <p:embed/>
                </p:oleObj>
              </mc:Choice>
              <mc:Fallback>
                <p:oleObj name="Document" r:id="rId2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44 – EDITOR1, EDITOR2 CIDs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“Motion-EDITOR1-1B" (1 CID)“, in </a:t>
            </a:r>
            <a:r>
              <a:rPr lang="en-US" altLang="en-US" sz="1800" dirty="0">
                <a:hlinkClick r:id="rId3"/>
              </a:rPr>
              <a:t>https://mentor.ieee.org/802.11/dcn/22/11-22-0073-03-000m-revme-wg-lb258-editor1-ad-hoc-comments.xlsx</a:t>
            </a:r>
            <a:r>
              <a:rPr lang="en-US" altLang="en-US" sz="1800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ED2-258-01” (4 CIDs), “Motion ED2-258-02” (27 CIDs), and “Motion ED2-258-03” (83 CIDs) in  </a:t>
            </a:r>
            <a:r>
              <a:rPr lang="en-US" altLang="en-US" sz="1800" dirty="0">
                <a:hlinkClick r:id="rId4"/>
              </a:rPr>
              <a:t>https://mentor.ieee.org/802.11/dcn/22/11-22-0064-02-000m-revme-editor2-ad-hoc-comments-on-working-group-letter-ballots.xlsx</a:t>
            </a:r>
            <a:r>
              <a:rPr lang="en-US" altLang="en-US" sz="1800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FACD0-391A-499F-9EBC-F4ED80F95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866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45 – MAC, SEC CIDs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MAC-AK” (22 CIDs) in </a:t>
            </a:r>
            <a:r>
              <a:rPr lang="en-US" altLang="en-US" sz="1800" dirty="0">
                <a:hlinkClick r:id="rId3"/>
              </a:rPr>
              <a:t>https://mentor.ieee.org/802.11/dcn/21/11-21-0793-14-000m-revme-mac-comments.xls</a:t>
            </a:r>
            <a:r>
              <a:rPr lang="en-US" altLang="en-US" sz="1800" dirty="0"/>
              <a:t>, 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B” tab (8 CIDs) in  </a:t>
            </a:r>
            <a:r>
              <a:rPr lang="en-US" altLang="en-US" sz="1800" dirty="0">
                <a:hlinkClick r:id="rId4"/>
              </a:rPr>
              <a:t>https://mentor.ieee.org/802.11/dcn/22/11-22-0105-01-000m-revme-lb258-sec-adhoc-comments.xlsx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FACD0-391A-499F-9EBC-F4ED80F95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354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46 – CID 1270 (MAC)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1270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CID 1270” tab in </a:t>
            </a:r>
            <a:r>
              <a:rPr lang="en-US" altLang="en-US" dirty="0">
                <a:hlinkClick r:id="rId3"/>
              </a:rPr>
              <a:t>https://mentor.ieee.org/802.11/dcn/21/11-21-0793-14-000m-revme-mac-comments.xls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Amelia </a:t>
            </a:r>
            <a:r>
              <a:rPr lang="en-US" altLang="en-US" sz="2800" dirty="0" err="1"/>
              <a:t>Andersdotter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197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47 – CID 1359 (MAC)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1359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CID 1359” tab in </a:t>
            </a:r>
            <a:r>
              <a:rPr lang="en-US" altLang="en-US" dirty="0">
                <a:hlinkClick r:id="rId3"/>
              </a:rPr>
              <a:t>https://mentor.ieee.org/802.11/dcn/21/11-21-0793-14-000m-revme-mac-comments.xls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Amelia </a:t>
            </a:r>
            <a:r>
              <a:rPr lang="en-US" altLang="en-US" sz="2800" dirty="0" err="1"/>
              <a:t>Andersdotter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020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48 – CID 1076 (SEC)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1076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CID 1076” tab in </a:t>
            </a:r>
            <a:r>
              <a:rPr lang="en-US" altLang="en-US" dirty="0">
                <a:hlinkClick r:id="rId3"/>
              </a:rPr>
              <a:t>https://mentor.ieee.org/802.11/dcn/22/11-22-0105-03-000m-revme-lb258-sec-adhoc-comments.xlsx</a:t>
            </a:r>
            <a:r>
              <a:rPr lang="en-US" altLang="en-US" dirty="0"/>
              <a:t>, 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270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April </a:t>
            </a:r>
            <a:r>
              <a:rPr lang="en-US" altLang="en-US" dirty="0" err="1"/>
              <a:t>Adhoc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800" dirty="0"/>
              <a:t>Approve a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ad-hoc meeting on April 26-28 2022 in New York, NY for the purpose of LB258 comment resolution and consideration of document submissions.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Joseph Levy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8-0-5-2. </a:t>
            </a:r>
            <a:r>
              <a:rPr lang="en-US" altLang="en-US" sz="2800"/>
              <a:t>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0436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49 – ED1, ED2, CIDs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“Motion-EDITOR1-1C” tab (14 CIDs), “Motion-EDITOR1-1D” tab (14 CIDs), and “Motion-EDITOR1-1E”  (8 CIDs) except for CID 2258 in </a:t>
            </a:r>
            <a:r>
              <a:rPr lang="en-US" altLang="en-US" sz="1800" dirty="0">
                <a:hlinkClick r:id="rId3"/>
              </a:rPr>
              <a:t>https://mentor.ieee.org/802.11/dcn/22/11-22-0073-07-000m-revme-wg-lb258-editor1-ad-hoc-comments.xlsx</a:t>
            </a:r>
            <a:r>
              <a:rPr lang="en-US" altLang="en-US" sz="1800" dirty="0"/>
              <a:t>. 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ED2-258-04” tab (6 CIDs), in </a:t>
            </a:r>
            <a:r>
              <a:rPr lang="en-US" altLang="en-US" sz="1800" dirty="0">
                <a:hlinkClick r:id="rId4"/>
              </a:rPr>
              <a:t>https://mentor.ieee.org/802.11/dcn/22/11-22-0064-04-000m-revme-editor2-ad-hoc-comments-on-working-group-letter-ballots.xlsx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5949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50 –GEN, MAC, PHY, SEC CIDs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March A" (19 CIDs) in </a:t>
            </a:r>
            <a:r>
              <a:rPr lang="en-US" altLang="en-US" sz="1800" dirty="0">
                <a:hlinkClick r:id="rId3"/>
              </a:rPr>
              <a:t>https://mentor.ieee.org/802.11/dcn/22/11-22-0067-04-000m-gen-adhoc-revme-wg-lb258-comments.xlsx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MAC-AL” (14 CIDs) and “Motion MAC-AM” tabs (9 CIDs) with the exception of CID 1198, 2343, 2336, 2315, 2310, and 1178 in </a:t>
            </a:r>
            <a:r>
              <a:rPr lang="en-US" altLang="en-US" sz="1800" dirty="0">
                <a:hlinkClick r:id="rId4"/>
              </a:rPr>
              <a:t>https://mentor.ieee.org/802.11/dcn/21/11-21-0793-16-000m-revme-mac-comments.xls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G” tab (2 CID) in </a:t>
            </a:r>
            <a:r>
              <a:rPr lang="en-US" altLang="en-US" sz="1800" dirty="0">
                <a:hlinkClick r:id="rId5"/>
              </a:rPr>
              <a:t>https://mentor.ieee.org/802.11/dcn/21/11-21-0727-09-000m-revme-phy-comments.xls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G” tab (9 CIDs) in  </a:t>
            </a:r>
            <a:r>
              <a:rPr lang="en-US" altLang="en-US" sz="1800" dirty="0">
                <a:hlinkClick r:id="rId6"/>
              </a:rPr>
              <a:t>https://mentor.ieee.org/802.11/dcn/21/11-21-0690-12-000m-revme-cc35-sec-comments.xlsx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8451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51 – CID 2258 (ED1)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2258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“Motion-EDITOR1-1C”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https://mentor.ieee.org/802.11/dcn/22/11-22-0073-07-000m-revme-wg-lb258-editor1-ad-hoc-comments.xlsx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2152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52 – CID 1586 (ED2)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 to CID 1586 as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“REJECTED. The sentence “The default is time-based, once per day” does not have any technical error.”,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Near unanimous approval with one no vote.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93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REVme</a:t>
            </a:r>
            <a:r>
              <a:rPr lang="en-US" altLang="en-US" dirty="0"/>
              <a:t> in 2022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53 – CID 2343 (MAC)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2343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as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“Replace "Each HE </a:t>
            </a:r>
            <a:r>
              <a:rPr lang="en-US" altLang="en-US" dirty="0" err="1"/>
              <a:t>beamformee</a:t>
            </a:r>
            <a:r>
              <a:rPr lang="en-US" altLang="en-US" dirty="0"/>
              <a:t> responds after a SIFS with an HE Compressed Beamforming/CQI frame."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with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"Each HE </a:t>
            </a:r>
            <a:r>
              <a:rPr lang="en-US" altLang="en-US" dirty="0" err="1"/>
              <a:t>beamformee</a:t>
            </a:r>
            <a:r>
              <a:rPr lang="en-US" altLang="en-US" dirty="0"/>
              <a:t> responds after a SIFS with an HE TB PPDU containing one or more HE Compressed Beamforming/CQI frames.”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b="1" dirty="0"/>
              <a:t>and incorporate the text changes 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draft. </a:t>
            </a:r>
            <a:br>
              <a:rPr lang="en-US" altLang="en-US" sz="2800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Unanimous. Passes.</a:t>
            </a:r>
            <a:endParaRPr lang="en-US" altLang="en-US" sz="18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6251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54 –GEN, MAC, PHY, SEC CIDs</a:t>
            </a:r>
            <a:br>
              <a:rPr lang="en-US" altLang="en-US" dirty="0"/>
            </a:br>
            <a:r>
              <a:rPr lang="en-US" altLang="en-US" dirty="0"/>
              <a:t>(2022-04-22)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March B" (6 CIDs) and “Gen Motion April A" (1 CIDs) in </a:t>
            </a:r>
            <a:r>
              <a:rPr lang="en-US" altLang="en-US" sz="1800" dirty="0">
                <a:hlinkClick r:id="rId3"/>
              </a:rPr>
              <a:t>https://mentor.ieee.org/802.11/dcn/22/11-22-0067-06-000m-gen-adhoc-revme-wg-lb258-comments.xlsx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MAC-AN” (15 CIDs) in </a:t>
            </a:r>
            <a:r>
              <a:rPr lang="en-US" altLang="en-US" sz="1800" dirty="0">
                <a:hlinkClick r:id="rId4"/>
              </a:rPr>
              <a:t>https://mentor.ieee.org/802.11/dcn/21/11-21-0793-17-000m-revme-mac-comments.xls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H” tab (20 CID) with the exception of CID 1823 in </a:t>
            </a:r>
            <a:r>
              <a:rPr lang="en-US" altLang="en-US" sz="1800" dirty="0">
                <a:hlinkClick r:id="rId5"/>
              </a:rPr>
              <a:t>https://mentor.ieee.org/802.11/dcn/21/11-21-0727-10-000m-revme-phy-comments.xls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H” tab (5 CIDs) with the exception of CID 1385 in  </a:t>
            </a:r>
            <a:r>
              <a:rPr lang="en-US" altLang="en-US" sz="1800" dirty="0">
                <a:hlinkClick r:id="rId6"/>
              </a:rPr>
              <a:t>https://mentor.ieee.org/802.11/dcn/21/11-22-0105-07-000m-revme-cc35-sec-comments.xlsx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4844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55 – CID 1785 (GEN)</a:t>
            </a:r>
            <a:br>
              <a:rPr lang="en-US" altLang="en-US" dirty="0"/>
            </a:br>
            <a:r>
              <a:rPr lang="en-US" altLang="en-US" dirty="0"/>
              <a:t>(2022-04-22)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1785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EDITOR Change Header”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https://mentor.ieee.org/802.11/dcn/22/11-22-0067-06-000m-gen-adhoc-revme-wg-lb258-comments.xlsx</a:t>
            </a:r>
            <a:r>
              <a:rPr lang="en-US" altLang="en-US" sz="2000" dirty="0"/>
              <a:t>,</a:t>
            </a:r>
            <a:endParaRPr lang="en-US" altLang="en-US" dirty="0"/>
          </a:p>
          <a:p>
            <a:pPr marL="57150" indent="0">
              <a:lnSpc>
                <a:spcPct val="80000"/>
              </a:lnSpc>
              <a:buNone/>
            </a:pP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Passes with one no vote.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8767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56 – CIDs 1996 and 1997(GEN)</a:t>
            </a:r>
            <a:br>
              <a:rPr lang="en-US" altLang="en-US" dirty="0"/>
            </a:br>
            <a:r>
              <a:rPr lang="en-US" altLang="en-US" dirty="0"/>
              <a:t>(2022-04-22)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1996 and 1997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</a:t>
            </a:r>
            <a:r>
              <a:rPr lang="en-US" altLang="en-US" sz="2000" dirty="0"/>
              <a:t>GEN Motion- New Definition A-MSDU</a:t>
            </a:r>
            <a:r>
              <a:rPr lang="en-US" altLang="en-US" dirty="0"/>
              <a:t>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https://mentor.ieee.org/802.11/dcn/22/11-22-0067-06-000m-gen-adhoc-revme-wg-lb258-comments.xlsx</a:t>
            </a:r>
            <a:r>
              <a:rPr lang="en-US" altLang="en-US" sz="2000" dirty="0"/>
              <a:t>,</a:t>
            </a:r>
            <a:endParaRPr lang="en-US" altLang="en-US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6 – Yes; 3 – No; 3 –Abstain. Motion Fails.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1625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57 – Document 11-22/398</a:t>
            </a:r>
            <a:br>
              <a:rPr lang="en-US" altLang="en-US" dirty="0"/>
            </a:br>
            <a:r>
              <a:rPr lang="en-US" altLang="en-US" dirty="0"/>
              <a:t>(2022-04-22)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Instruct the Editor to incorporate the changes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>
                <a:hlinkClick r:id="rId3"/>
              </a:rPr>
              <a:t>https://mentor.ieee.org/802.11/dcn/22/11-22-0398-02-000m-proposed-resolution-for-spp-a-msdu-support.docx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</a:t>
            </a: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0599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58 – ED1, ED2, CIDs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“Motion-EDITOR1-1F” tab (17 CIDs), and “Motion-EDITOR1-1G”  (10 CIDs) in </a:t>
            </a:r>
            <a:r>
              <a:rPr lang="en-US" altLang="en-US" sz="1800" dirty="0">
                <a:hlinkClick r:id="rId3"/>
              </a:rPr>
              <a:t>https://mentor.ieee.org/802.11/dcn/22/11-22-0073-10-000m-revme-wg-lb258-editor1-ad-hoc-comments.xlsx</a:t>
            </a:r>
            <a:r>
              <a:rPr lang="en-US" altLang="en-US" sz="1800" dirty="0"/>
              <a:t>. 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ED2-258-06” tab (2 CIDs), and “Motion ED2-258-07” (2 CIDs) in </a:t>
            </a:r>
            <a:r>
              <a:rPr lang="en-US" altLang="en-US" sz="1800" dirty="0">
                <a:hlinkClick r:id="rId4"/>
              </a:rPr>
              <a:t>https://mentor.ieee.org/802.11/dcn/22/11-22-0064-08-000m-revme-editor2-ad-hoc-comments-on-working-group-letter-ballots.xlsx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661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59 – GEN, MAC, PHY, SEC CIDs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May A" (16 CIDs), and “Gen Motion April f2f “ in </a:t>
            </a:r>
            <a:r>
              <a:rPr lang="en-US" altLang="en-US" sz="1800" dirty="0">
                <a:hlinkClick r:id="rId3"/>
              </a:rPr>
              <a:t>https://mentor.ieee.org/802.11/dcn/22/11-22-0067-09-000m-gen-adhoc-revme-wg-lb258-comments.xlsx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MAC-AO” (40 CIDs) and “Motion MAC-AQ” tabs (9 CIDs), with the exception of CID 1466 in </a:t>
            </a:r>
            <a:r>
              <a:rPr lang="en-US" altLang="en-US" sz="1800" dirty="0">
                <a:hlinkClick r:id="rId4"/>
              </a:rPr>
              <a:t>https://mentor.ieee.org/802.11/dcn/21/11-21-0793-19-000m-revme-mac-comments.xls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I” tab (47 CID) in </a:t>
            </a:r>
            <a:r>
              <a:rPr lang="en-US" altLang="en-US" sz="1800" dirty="0">
                <a:hlinkClick r:id="rId5"/>
              </a:rPr>
              <a:t>https://mentor.ieee.org/802.11/dcn/21/11-21-0727-11-000m-revme-phy-comments.xls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I” tab (18 CIDs) in  </a:t>
            </a:r>
            <a:r>
              <a:rPr lang="en-US" altLang="en-US" sz="1800" dirty="0">
                <a:hlinkClick r:id="rId6"/>
              </a:rPr>
              <a:t>https://mentor.ieee.org/802.11/dcn/21/11-21-0105-11-000m-revme-cc35-sec-comments.xlsx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</a:t>
            </a:r>
            <a:r>
              <a:rPr lang="en-US" altLang="en-US" sz="2000" dirty="0" err="1"/>
              <a:t>Jouni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Malinen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7231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60 – Bridge Port (GEN)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1516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Bridge Port”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https://mentor.ieee.org/802.11/dcn/22/11-22-0067-09-000m-gen-adhoc-revme-wg-lb258-comments.xlsx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6 – Yes; 1 – No; 6 - Abstain.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0152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61 – MC-OOK (GEN)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2346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MC-OOK”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https://mentor.ieee.org/802.11/dcn/22/11-22-0067-09-000m-gen-adhoc-revme-wg-lb258-comments.xlsx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Jon </a:t>
            </a:r>
            <a:r>
              <a:rPr lang="en-US" altLang="en-US" dirty="0" err="1"/>
              <a:t>Rosdahl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4 – Yes; 6 – No; 5 - Abstain. Fails.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0728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62 – Annex E Deletion (GEN)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2120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</a:t>
            </a:r>
            <a:r>
              <a:rPr lang="en-US" altLang="en-US" dirty="0" err="1"/>
              <a:t>GenMotionRejectAnnexEDeletion</a:t>
            </a:r>
            <a:r>
              <a:rPr lang="en-US" altLang="en-US" dirty="0"/>
              <a:t>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https://mentor.ieee.org/802.11/dcn/22/11-22-0067-09-000m-gen-adhoc-revme-wg-lb258-comments.xlsx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Jon </a:t>
            </a:r>
            <a:r>
              <a:rPr lang="en-US" altLang="en-US" dirty="0" err="1"/>
              <a:t>Rosdahl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10 – Yes; 1 – No; 5 - Abstain. Motion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985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37 – ED2, GEN, MAC, PHY, SEC CIDs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ED2-J” tab (31 CIDs) in </a:t>
            </a:r>
            <a:r>
              <a:rPr lang="en-US" altLang="en-US" sz="1800" dirty="0">
                <a:hlinkClick r:id="rId3"/>
              </a:rPr>
              <a:t>https://mentor.ieee.org/802.11/dcn/21/11-21-0689-09-000m-revme-editor2-ad-hoc-comments.xlsx</a:t>
            </a:r>
            <a:r>
              <a:rPr lang="en-US" altLang="en-US" sz="18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- Comment Withdrawn" (31 CIDs)“, “GEN Motion Nov – B” (3 CIDs), and “Gen Motion - Dec A" (6 CIDs) in </a:t>
            </a:r>
            <a:r>
              <a:rPr lang="en-US" altLang="en-US" sz="1800" dirty="0">
                <a:hlinkClick r:id="rId4"/>
              </a:rPr>
              <a:t>https://mentor.ieee.org/802.11/dcn/21/11-21-0699-19-000m-gen-adhoc-revme-cc35-comments.xls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MAC-AH” (16 CIDs) and “Motion MAC-AI” tabs (19 CIDs) in </a:t>
            </a:r>
            <a:r>
              <a:rPr lang="en-US" altLang="en-US" sz="1800" dirty="0">
                <a:hlinkClick r:id="rId5"/>
              </a:rPr>
              <a:t>https://mentor.ieee.org/802.11/dcn/21/11-21-0793-10-000m-revme-mac-comments.xls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F” tab (1 CID) in </a:t>
            </a:r>
            <a:r>
              <a:rPr lang="en-US" altLang="en-US" sz="1800" dirty="0">
                <a:hlinkClick r:id="rId6"/>
              </a:rPr>
              <a:t>https://mentor.ieee.org/802.11/dcn/21/11-21-0727-07-000m-revme-phy-comments.xls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G” tab (9 CIDs) in  </a:t>
            </a:r>
            <a:r>
              <a:rPr lang="en-US" altLang="en-US" sz="1800" dirty="0">
                <a:hlinkClick r:id="rId7"/>
              </a:rPr>
              <a:t>https://mentor.ieee.org/802.11/dcn/21/11-21-0690-12-000m-revme-cc35-sec-comments.xlsx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</a:t>
            </a:r>
            <a:r>
              <a:rPr lang="en-US" altLang="en-US" sz="2000" dirty="0" err="1"/>
              <a:t>Jouni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Malinen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Passes. Unanimous.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414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63 – Subcarrier Energy (GEN)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1032712" y="19050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2241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Subcarrier Energy”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https://mentor.ieee.org/802.11/dcn/22/11-22-0067-09-000m-gen-adhoc-revme-wg-lb258-comments.xlsx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  <a:r>
              <a:rPr lang="en-US" altLang="en-US" sz="1800" b="1" dirty="0"/>
              <a:t>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Jon </a:t>
            </a:r>
            <a:r>
              <a:rPr lang="en-US" altLang="en-US" dirty="0" err="1"/>
              <a:t>Rosdahl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Unanimous with one abstention.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5179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64 – </a:t>
            </a:r>
            <a:r>
              <a:rPr lang="en-US" altLang="en-US" dirty="0" err="1"/>
              <a:t>Deauth</a:t>
            </a:r>
            <a:r>
              <a:rPr lang="en-US" altLang="en-US" dirty="0"/>
              <a:t>/</a:t>
            </a:r>
            <a:r>
              <a:rPr lang="en-US" altLang="en-US" dirty="0" err="1"/>
              <a:t>Disassoc</a:t>
            </a:r>
            <a:r>
              <a:rPr lang="en-US" altLang="en-US" dirty="0"/>
              <a:t> and DoS (MAC)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1032712" y="19050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1561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MAC-AP”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https://mentor.ieee.org/802.11/dcn/21/11-21-0793-19-000m-revme-mac-comments.xls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6 – Yes; 2 – No; 5 - Abstain. </a:t>
            </a:r>
            <a:r>
              <a:rPr lang="en-US" altLang="en-US"/>
              <a:t>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0781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399" y="685800"/>
            <a:ext cx="10477501" cy="1066800"/>
          </a:xfrm>
        </p:spPr>
        <p:txBody>
          <a:bodyPr/>
          <a:lstStyle/>
          <a:p>
            <a:r>
              <a:rPr lang="en-US" altLang="en-US" dirty="0"/>
              <a:t>Motion 66 – EDITOR1, ED2, GEN, MAC, PHY, SEC CIDs</a:t>
            </a:r>
            <a:br>
              <a:rPr lang="en-US" altLang="en-US" dirty="0"/>
            </a:br>
            <a:r>
              <a:rPr lang="en-US" altLang="en-US" dirty="0"/>
              <a:t>(2022-06-27)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“Motion-EDITOR1-1H” tab (1 CID) in </a:t>
            </a:r>
            <a:r>
              <a:rPr lang="en-US" altLang="en-US" sz="1800" dirty="0">
                <a:hlinkClick r:id="rId3"/>
              </a:rPr>
              <a:t>https://mentor.ieee.org/802.11/dcn/22/11-22-0073-11-000m-revme-wg-lb258-editor1-ad-hoc-comments.xlsx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ED2-258-08” tab (3 CIDs) in </a:t>
            </a:r>
            <a:r>
              <a:rPr lang="en-US" altLang="en-US" sz="1800" dirty="0">
                <a:hlinkClick r:id="rId4"/>
              </a:rPr>
              <a:t>https://mentor.ieee.org/802.11/dcn/22/11-22-0064-09-000m-revme-editor2-ad-hoc-comments-on-working-group-letter-ballots.xlsx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May-June A" tab (25 CIDs) and “Gen Motion June B” tab (1 CID) with the exception of CID 1869 in </a:t>
            </a:r>
            <a:r>
              <a:rPr lang="en-US" altLang="en-US" sz="1800" dirty="0">
                <a:hlinkClick r:id="rId5"/>
              </a:rPr>
              <a:t>https://mentor.ieee.org/802.11/dcn/22/11-22-0067-13-000m-gen-adhoc-revme-wg-lb258-comments.xlsx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MAC-AR” tab (36 CIDs) and “Motion MAC-AS” tab (23 CIDs), with the exception of 2310 in </a:t>
            </a:r>
            <a:r>
              <a:rPr lang="en-US" altLang="en-US" sz="1800" dirty="0">
                <a:hlinkClick r:id="rId6"/>
              </a:rPr>
              <a:t>https://mentor.ieee.org/802.11/dcn/21/11-21-0793-22-000m-revme-mac-comments.xls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J” tab (4 CIDs) in </a:t>
            </a:r>
            <a:r>
              <a:rPr lang="en-US" altLang="en-US" sz="1800" dirty="0">
                <a:hlinkClick r:id="rId7"/>
              </a:rPr>
              <a:t>https://mentor.ieee.org/802.11/dcn/21/11-21-0727-12-000m-revme-phy-comments.xls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J” tab (38 CIDs) with the exception of CID 1851 in </a:t>
            </a:r>
            <a:r>
              <a:rPr lang="en-US" altLang="en-US" sz="1800" dirty="0">
                <a:hlinkClick r:id="rId8"/>
              </a:rPr>
              <a:t>https://mentor.ieee.org/802.11/dcn/22/11-22-0105-13-000m-revme-lb258-sec-adhoc-comments.xlsx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1609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67 – Determine SAE PMK length</a:t>
            </a:r>
            <a:br>
              <a:rPr lang="en-US" altLang="en-US" dirty="0"/>
            </a:br>
            <a:r>
              <a:rPr lang="en-US" altLang="en-US" dirty="0"/>
              <a:t>(2022-06-27)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Instruct the editor to incorporate the changes in</a:t>
            </a:r>
          </a:p>
          <a:p>
            <a:pPr marL="400050" lvl="1" indent="0">
              <a:lnSpc>
                <a:spcPct val="80000"/>
              </a:lnSpc>
              <a:buNone/>
            </a:pPr>
            <a:r>
              <a:rPr lang="en-GB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https://mentor.ieee.org/802.11/dcn/22/11-22-0399-06-000m-determine-sae-pmk-length.docx</a:t>
            </a:r>
            <a:r>
              <a:rPr lang="en-GB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CA" sz="2400" u="sng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b="1" dirty="0"/>
              <a:t>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 </a:t>
            </a:r>
            <a:r>
              <a:rPr lang="en-US" altLang="en-US" dirty="0" err="1"/>
              <a:t>Pokai</a:t>
            </a:r>
            <a:r>
              <a:rPr lang="en-US" altLang="en-US" dirty="0"/>
              <a:t> Huang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Unanimous. Passes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2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448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68 – CID 2310</a:t>
            </a:r>
            <a:br>
              <a:rPr lang="en-US" altLang="en-US" dirty="0"/>
            </a:br>
            <a:r>
              <a:rPr lang="en-US" altLang="en-US" dirty="0"/>
              <a:t>(2022-06-27)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2310 as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Revised. Incorporate the changes in 11-22/765r2: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https://mentor.ieee.org/802.11/dcn/22/11-22-0765-02-000m-comment-resolution-for-cids-1231-2310.docx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endParaRPr lang="en-US" altLang="en-US" sz="2800" b="1" dirty="0">
              <a:solidFill>
                <a:srgbClr val="006600"/>
              </a:solidFill>
            </a:endParaRPr>
          </a:p>
          <a:p>
            <a:pPr marL="57150" indent="0">
              <a:lnSpc>
                <a:spcPct val="80000"/>
              </a:lnSpc>
              <a:buNone/>
            </a:pP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Unanimous.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9984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69 – CID 1869</a:t>
            </a:r>
            <a:br>
              <a:rPr lang="en-US" altLang="en-US" dirty="0"/>
            </a:br>
            <a:r>
              <a:rPr lang="en-US" altLang="en-US" dirty="0"/>
              <a:t>(2022-06-27)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1869 (GEN) as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REVISED (GEN: 2022-06-27 14:10:31Z) Remove the "SISO" definition at 202.60. Remove the "(SISO)" on P4318L32. Note to editor. The resolution to this CID is the same as CID 2255.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endParaRPr lang="en-US" altLang="en-US" sz="2800" b="1" dirty="0">
              <a:solidFill>
                <a:srgbClr val="006600"/>
              </a:solidFill>
            </a:endParaRPr>
          </a:p>
          <a:p>
            <a:pPr marL="57150" indent="0">
              <a:lnSpc>
                <a:spcPct val="80000"/>
              </a:lnSpc>
              <a:buNone/>
            </a:pP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Jon </a:t>
            </a:r>
            <a:r>
              <a:rPr lang="en-US" altLang="en-US" dirty="0" err="1"/>
              <a:t>Rosdahl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Unanimous.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15704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70 – CID 1851</a:t>
            </a:r>
            <a:br>
              <a:rPr lang="en-US" altLang="en-US" dirty="0"/>
            </a:br>
            <a:r>
              <a:rPr lang="en-US" altLang="en-US" dirty="0"/>
              <a:t>(2022-06-27)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1851 (SEC)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REVISED (SEC: 2022-06-20 15:34:55Z) - At the cited location, change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"In the case of an ESS, the non-AP STA’s SME shall delete the PTKSA, GTKSA, any IGTKSA, any BIGTKSA(11ba), WIGTKSA, and any TPKSA, and the AP’s SME shall delete the PTKSA."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to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"In the case of an ESS, the non-AP STA’s SME shall delete any PTKSA(s), GTKSA(s),  IGTKSA(s),  BIGTKSA(s), WIGTKSA(s), and TPKSA(s), and the AP’s SME shall delete any PTKSA(s).“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Al </a:t>
            </a:r>
            <a:r>
              <a:rPr lang="en-US" altLang="en-US" dirty="0" err="1"/>
              <a:t>Petrick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Unanimous. Approved.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1473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71 – ED1, ED2, CIDs</a:t>
            </a:r>
            <a:br>
              <a:rPr lang="en-US" altLang="en-US" dirty="0"/>
            </a:br>
            <a:r>
              <a:rPr lang="en-US" altLang="en-US" dirty="0"/>
              <a:t>(2022-07-14)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“Motion-EDITOR1-1J” tab (11 CIDs) in </a:t>
            </a:r>
            <a:r>
              <a:rPr lang="en-US" altLang="en-US" sz="1800" dirty="0">
                <a:hlinkClick r:id="rId3"/>
              </a:rPr>
              <a:t>https://mentor.ieee.org/802.11/dcn/22/11-22-0073-13-000m-revme-wg-lb258-editor1-ad-hoc-comments.xlsx</a:t>
            </a:r>
            <a:r>
              <a:rPr lang="en-US" altLang="en-US" sz="1800" dirty="0"/>
              <a:t>. 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ED2-258-09” tab (2 CIDs), “Motion ED2-258-10” tab (9 CIDs), “Motion ED2-258-11” tab (2 CIDs), and “Motion ED2-258-12” (2 CIDs) in </a:t>
            </a:r>
            <a:r>
              <a:rPr lang="en-US" altLang="en-US" sz="1800" dirty="0">
                <a:hlinkClick r:id="rId4"/>
              </a:rPr>
              <a:t>https://mentor.ieee.org/802.11/dcn/22/11-22-0064-12-000m-revme-editor2-ad-hoc-comments-on-working-group-letter-ballots.xlsx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230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72 – GEN, MAC, PHY, SEC CIDs</a:t>
            </a:r>
            <a:br>
              <a:rPr lang="en-US" altLang="en-US" dirty="0"/>
            </a:br>
            <a:r>
              <a:rPr lang="en-US" altLang="en-US" dirty="0"/>
              <a:t>(2022-07-14)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July A" (4 CIDs) in </a:t>
            </a:r>
            <a:r>
              <a:rPr lang="en-US" altLang="en-US" sz="1800" dirty="0">
                <a:hlinkClick r:id="rId3"/>
              </a:rPr>
              <a:t>https://mentor.ieee.org/802.11/dcn/22/11-22-0067-16-000m-gen-adhoc-revme-wg-lb258-comments.xlsx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MAC-AT” (6 CIDs) and “Motion MAC-AU” tabs (37 CIDs), </a:t>
            </a:r>
            <a:r>
              <a:rPr lang="en-US" altLang="en-US" sz="1800" dirty="0">
                <a:hlinkClick r:id="rId4"/>
              </a:rPr>
              <a:t>https://mentor.ieee.org/802.11/dcn/21/11-21-0793-23-000m-revme-mac-comments.xls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K” tab (8 CID) in </a:t>
            </a:r>
            <a:r>
              <a:rPr lang="en-US" altLang="en-US" sz="1800" dirty="0">
                <a:hlinkClick r:id="rId5"/>
              </a:rPr>
              <a:t>https://mentor.ieee.org/802.11/dcn/21/11-21-0727-13-000m-revme-phy-comments.xls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K” tab (23 CIDs)  in  </a:t>
            </a:r>
            <a:r>
              <a:rPr lang="en-US" altLang="en-US" sz="1800" dirty="0">
                <a:hlinkClick r:id="rId6"/>
              </a:rPr>
              <a:t>https://mentor.ieee.org/802.11/dcn/21/11-21-0105-14-000m-revme-cc35-sec-comments.xlsx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Nearly unanimous with one objection.  </a:t>
            </a:r>
            <a:r>
              <a:rPr lang="en-US" altLang="en-US" sz="2000"/>
              <a:t>Motion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782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38 – CID 336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336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336”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20/1/12.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26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39 – CIDs 230 and 497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230 and 497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CID 230 and CID 497”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21/1/9. 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600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40 – CID 111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111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111”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624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41 – GEN Exception A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GEN Exception A comments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Exception - A” tab (3 CIDs)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.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488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42 – CID 140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140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140”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Amelia </a:t>
            </a:r>
            <a:r>
              <a:rPr lang="en-US" altLang="en-US" sz="2800" dirty="0" err="1"/>
              <a:t>Andersdotter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660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43 – ED1, GEN, MAC</a:t>
            </a:r>
            <a:r>
              <a:rPr lang="en-US" altLang="en-US"/>
              <a:t>, SEC </a:t>
            </a:r>
            <a:r>
              <a:rPr lang="en-US" altLang="en-US" dirty="0"/>
              <a:t>CIDs</a:t>
            </a:r>
            <a:br>
              <a:rPr lang="en-US" altLang="en-US" dirty="0"/>
            </a:br>
            <a:r>
              <a:rPr lang="en-US" altLang="en-US" dirty="0"/>
              <a:t>(2022-01-24)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/>
              <a:t>“Motion-EDITOR1-1A” </a:t>
            </a:r>
            <a:r>
              <a:rPr lang="en-US" altLang="en-US" sz="1800" dirty="0"/>
              <a:t>tab (93 CIDs) in </a:t>
            </a:r>
            <a:r>
              <a:rPr lang="en-US" altLang="en-US" sz="1800" dirty="0">
                <a:hlinkClick r:id="rId3"/>
              </a:rPr>
              <a:t>https://mentor.ieee.org/802.11/dcn/22/11-22-0073-02-000m-revme-wg-lb258-editor1-ad-hoc-comments.xlsx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January" (1 CID)“, in </a:t>
            </a:r>
            <a:r>
              <a:rPr lang="en-US" altLang="en-US" sz="1800" dirty="0">
                <a:hlinkClick r:id="rId4"/>
              </a:rPr>
              <a:t>https://mentor.ieee.org/802.11/dcn/22/11-22-0067-00-000m-gen-adhoc-revme-wg-lb258-comments.xls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MAC-AJ” (12 CIDs) in </a:t>
            </a:r>
            <a:r>
              <a:rPr lang="en-US" altLang="en-US" sz="1800" dirty="0">
                <a:hlinkClick r:id="rId5"/>
              </a:rPr>
              <a:t>https://mentor.ieee.org/802.11/dcn/21/11-21-0793-12-000m-revme-mac-comments.xls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 Motion A” tab (2 CIDs) in  </a:t>
            </a:r>
            <a:r>
              <a:rPr lang="en-US" altLang="en-US" sz="1800" dirty="0">
                <a:hlinkClick r:id="rId6"/>
              </a:rPr>
              <a:t>https://mentor.ieee.org/802.11/dcn/22/11-22-0105-01-000m-revme-lb258-sec-adhoc-comments.xlsx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</a:t>
            </a:r>
            <a:r>
              <a:rPr lang="en-US" altLang="en-US" sz="2000" dirty="0" err="1"/>
              <a:t>Jouni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Malinen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Approved with one abstention. Passes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FACD0-391A-499F-9EBC-F4ED80F95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14610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107610</TotalTime>
  <Words>4796</Words>
  <Application>Microsoft Office PowerPoint</Application>
  <PresentationFormat>Widescreen</PresentationFormat>
  <Paragraphs>704</Paragraphs>
  <Slides>38</Slides>
  <Notes>36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2" baseType="lpstr">
      <vt:lpstr>Arial</vt:lpstr>
      <vt:lpstr>Times New Roman</vt:lpstr>
      <vt:lpstr>802-11-Submission</vt:lpstr>
      <vt:lpstr>Document</vt:lpstr>
      <vt:lpstr>PowerPoint Presentation</vt:lpstr>
      <vt:lpstr>Abstract</vt:lpstr>
      <vt:lpstr>Motion 37 – ED2, GEN, MAC, PHY, SEC CIDs (2022-01-17)</vt:lpstr>
      <vt:lpstr>Motion 38 – CID 336 (GEN) (2022-01-17)</vt:lpstr>
      <vt:lpstr>Motion 39 – CIDs 230 and 497 (GEN) (2022-01-17)</vt:lpstr>
      <vt:lpstr>Motion 40 – CID 111 (GEN) (2022-01-17)</vt:lpstr>
      <vt:lpstr>Motion 41 – GEN Exception A (GEN) (2022-01-17)</vt:lpstr>
      <vt:lpstr>Motion 42 – CID 140 (GEN) (2022-01-17)</vt:lpstr>
      <vt:lpstr>Motion 43 – ED1, GEN, MAC, SEC CIDs (2022-01-24)</vt:lpstr>
      <vt:lpstr>Motion 44 – EDITOR1, EDITOR2 CIDs (2022-02-28)</vt:lpstr>
      <vt:lpstr>Motion 45 – MAC, SEC CIDs (2022-02-28)</vt:lpstr>
      <vt:lpstr>Motion 46 – CID 1270 (MAC) (2022-02-28)</vt:lpstr>
      <vt:lpstr>Motion 47 – CID 1359 (MAC) (2022-02-28)</vt:lpstr>
      <vt:lpstr>Motion 48 – CID 1076 (SEC) (2022-02-28)</vt:lpstr>
      <vt:lpstr>April Adhoc (2022-02-28)</vt:lpstr>
      <vt:lpstr>Motion 49 – ED1, ED2, CIDs (2022-03-14)</vt:lpstr>
      <vt:lpstr>Motion 50 –GEN, MAC, PHY, SEC CIDs (2022-03-14)</vt:lpstr>
      <vt:lpstr>Motion 51 – CID 2258 (ED1) (2022-03-14)</vt:lpstr>
      <vt:lpstr>Motion 52 – CID 1586 (ED2) (2022-03-14)</vt:lpstr>
      <vt:lpstr>Motion 53 – CID 2343 (MAC) (2022-03-14)</vt:lpstr>
      <vt:lpstr>Motion 54 –GEN, MAC, PHY, SEC CIDs (2022-04-22)</vt:lpstr>
      <vt:lpstr>Motion 55 – CID 1785 (GEN) (2022-04-22)</vt:lpstr>
      <vt:lpstr>Motion 56 – CIDs 1996 and 1997(GEN) (2022-04-22)</vt:lpstr>
      <vt:lpstr>Motion 57 – Document 11-22/398 (2022-04-22)</vt:lpstr>
      <vt:lpstr>Motion 58 – ED1, ED2, CIDs (2022-05-16)</vt:lpstr>
      <vt:lpstr>Motion 59 – GEN, MAC, PHY, SEC CIDs (2022-05-16)</vt:lpstr>
      <vt:lpstr>Motion 60 – Bridge Port (GEN) (2022-05-16)</vt:lpstr>
      <vt:lpstr>Motion 61 – MC-OOK (GEN) (2022-05-16)</vt:lpstr>
      <vt:lpstr>Motion 62 – Annex E Deletion (GEN) (2022-05-16)</vt:lpstr>
      <vt:lpstr>Motion 63 – Subcarrier Energy (GEN) (2022-05-16)</vt:lpstr>
      <vt:lpstr>Motion 64 – Deauth/Disassoc and DoS (MAC) (2022-05-16)</vt:lpstr>
      <vt:lpstr>Motion 66 – EDITOR1, ED2, GEN, MAC, PHY, SEC CIDs (2022-06-27)</vt:lpstr>
      <vt:lpstr>Motion 67 – Determine SAE PMK length (2022-06-27)</vt:lpstr>
      <vt:lpstr>Motion 68 – CID 2310 (2022-06-27)</vt:lpstr>
      <vt:lpstr>Motion 69 – CID 1869 (2022-06-27)</vt:lpstr>
      <vt:lpstr>Motion 70 – CID 1851 (2022-06-27)</vt:lpstr>
      <vt:lpstr>Motion 71 – ED1, ED2, CIDs (2022-07-14)</vt:lpstr>
      <vt:lpstr>Motion 72 – GEN, MAC, PHY, SEC CIDs (2022-07-14)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11-22/0056r11</dc:title>
  <dc:subject>Task Group AY November 2015 Meeting Agenda</dc:subject>
  <dc:creator>"mmontemurro@blackberry.com" &lt;mmontemurro@blackberry.com&gt;</dc:creator>
  <cp:keywords>April 2022</cp:keywords>
  <dc:description/>
  <cp:lastModifiedBy>Mike Montemurro</cp:lastModifiedBy>
  <cp:revision>4622</cp:revision>
  <cp:lastPrinted>2014-11-04T15:04:57Z</cp:lastPrinted>
  <dcterms:created xsi:type="dcterms:W3CDTF">2007-04-17T18:10:23Z</dcterms:created>
  <dcterms:modified xsi:type="dcterms:W3CDTF">2022-07-15T12:11:44Z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