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850" r:id="rId2"/>
    <p:sldId id="851" r:id="rId3"/>
    <p:sldId id="879" r:id="rId4"/>
    <p:sldId id="880" r:id="rId5"/>
    <p:sldId id="883" r:id="rId6"/>
    <p:sldId id="891" r:id="rId7"/>
    <p:sldId id="892" r:id="rId8"/>
    <p:sldId id="893" r:id="rId9"/>
    <p:sldId id="894" r:id="rId10"/>
    <p:sldId id="895" r:id="rId11"/>
    <p:sldId id="896" r:id="rId12"/>
    <p:sldId id="900" r:id="rId13"/>
    <p:sldId id="897" r:id="rId14"/>
    <p:sldId id="899" r:id="rId15"/>
    <p:sldId id="901" r:id="rId16"/>
    <p:sldId id="902" r:id="rId17"/>
    <p:sldId id="903" r:id="rId18"/>
    <p:sldId id="904" r:id="rId19"/>
    <p:sldId id="907" r:id="rId20"/>
    <p:sldId id="905" r:id="rId21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850"/>
            <p14:sldId id="851"/>
          </p14:sldIdLst>
        </p14:section>
        <p14:section name="Untitled Section" id="{81441D95-A017-4A3D-8256-78B00FBC397B}">
          <p14:sldIdLst>
            <p14:sldId id="879"/>
            <p14:sldId id="880"/>
            <p14:sldId id="883"/>
            <p14:sldId id="891"/>
            <p14:sldId id="892"/>
            <p14:sldId id="893"/>
            <p14:sldId id="894"/>
            <p14:sldId id="895"/>
            <p14:sldId id="896"/>
            <p14:sldId id="900"/>
            <p14:sldId id="897"/>
            <p14:sldId id="899"/>
            <p14:sldId id="901"/>
            <p14:sldId id="902"/>
            <p14:sldId id="903"/>
            <p14:sldId id="904"/>
            <p14:sldId id="907"/>
            <p14:sldId id="905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10" autoAdjust="0"/>
    <p:restoredTop sz="89250" autoAdjust="0"/>
  </p:normalViewPr>
  <p:slideViewPr>
    <p:cSldViewPr>
      <p:cViewPr varScale="1">
        <p:scale>
          <a:sx n="94" d="100"/>
          <a:sy n="94" d="100"/>
        </p:scale>
        <p:origin x="108" y="126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Montemurro" userId="40c20c913ca7511e" providerId="LiveId" clId="{EB8DF051-81FC-468D-A8DE-F59452641D23}"/>
    <pc:docChg chg="delSld modMainMaster modSection">
      <pc:chgData name="Mike Montemurro" userId="40c20c913ca7511e" providerId="LiveId" clId="{EB8DF051-81FC-468D-A8DE-F59452641D23}" dt="2022-03-14T20:31:48.117" v="4" actId="20577"/>
      <pc:docMkLst>
        <pc:docMk/>
      </pc:docMkLst>
      <pc:sldChg chg="del">
        <pc:chgData name="Mike Montemurro" userId="40c20c913ca7511e" providerId="LiveId" clId="{EB8DF051-81FC-468D-A8DE-F59452641D23}" dt="2022-03-14T20:30:52.271" v="0" actId="2696"/>
        <pc:sldMkLst>
          <pc:docMk/>
          <pc:sldMk cId="2892099768" sldId="906"/>
        </pc:sldMkLst>
      </pc:sldChg>
      <pc:sldMasterChg chg="modSp mod">
        <pc:chgData name="Mike Montemurro" userId="40c20c913ca7511e" providerId="LiveId" clId="{EB8DF051-81FC-468D-A8DE-F59452641D23}" dt="2022-03-14T20:31:48.117" v="4" actId="20577"/>
        <pc:sldMasterMkLst>
          <pc:docMk/>
          <pc:sldMasterMk cId="0" sldId="2147483648"/>
        </pc:sldMasterMkLst>
        <pc:spChg chg="mod">
          <ac:chgData name="Mike Montemurro" userId="40c20c913ca7511e" providerId="LiveId" clId="{EB8DF051-81FC-468D-A8DE-F59452641D23}" dt="2022-03-14T20:31:48.117" v="4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028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44738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81410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92659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0972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5667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118438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9892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5349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079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462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9917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59473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268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321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16292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60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doc.: IEEE 802.11-20/1366r6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/>
              <a:t>September 2020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/>
              <a:t>Dorothy Stanley, HP Enterprise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/>
              <a:t>Page </a:t>
            </a:r>
            <a:fld id="{F3F42982-5C51-4B0C-81ED-C6DD168AA41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0200" y="696913"/>
            <a:ext cx="61991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940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94585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802.11-22/</a:t>
            </a:r>
            <a:r>
              <a:rPr lang="en-US" altLang="zh-CN" sz="1800" b="1" dirty="0"/>
              <a:t>0056</a:t>
            </a:r>
            <a:r>
              <a:rPr lang="en-US" altLang="en-US" sz="1800" b="1" dirty="0"/>
              <a:t>r8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51296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Motions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March 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3-000m-revme-wg-lb258-editor1-ad-hoc-comments.xls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2-000m-revme-editor2-ad-hoc-comments-on-working-group-letter-ballots.xlsx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105-01-000m-revme-lb258-sec-adhoc-comments.xls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793-14-000m-revme-mac-comments.xl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105-03-000m-revme-lb258-sec-adhoc-comments.xlsx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2/11-22-0064-04-000m-revme-editor2-ad-hoc-comments-on-working-group-letter-ballots.xls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67-04-000m-gen-adhoc-revme-wg-lb258-comments.xls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690-11-000m-revme-cc35-sec-comments.xlsx" TargetMode="External"/><Relationship Id="rId5" Type="http://schemas.openxmlformats.org/officeDocument/2006/relationships/hyperlink" Target="https://mentor.ieee.org/802.11/dcn/21/11-21-0727-09-000m-revme-phy-comments.xls" TargetMode="External"/><Relationship Id="rId4" Type="http://schemas.openxmlformats.org/officeDocument/2006/relationships/hyperlink" Target="https://mentor.ieee.org/802.11/dcn/21/11-21-0793-16-000m-revme-mac-comments.xls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7-000m-revme-wg-lb258-editor1-ad-hoc-comments.xls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89-09-000m-revme-editor2-ad-hoc-comments.xlsx" TargetMode="External"/><Relationship Id="rId7" Type="http://schemas.openxmlformats.org/officeDocument/2006/relationships/hyperlink" Target="https://mentor.ieee.org/802.11/dcn/21/11-21-0690-11-000m-revme-cc35-sec-comments.xls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727-07-000m-revme-phy-comments.xls" TargetMode="External"/><Relationship Id="rId5" Type="http://schemas.openxmlformats.org/officeDocument/2006/relationships/hyperlink" Target="https://mentor.ieee.org/802.11/dcn/21/11-21-0793-08-000m-revme-mac-comments.xls" TargetMode="External"/><Relationship Id="rId4" Type="http://schemas.openxmlformats.org/officeDocument/2006/relationships/hyperlink" Target="https://mentor.ieee.org/802.11/dcn/21/11-21-0699-19-000m-gen-adhoc-revme-cc35-comments.xl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4-000m-gen-adhoc-revme-cc35-comments.xls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1/11-21-0699-19-000m-gen-adhoc-revme-cc35-comments.xl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2/11-22-0073-02-000m-revme-wg-lb258-editor1-ad-hoc-comments.xls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105-01-000m-revme-lb258-sec-adhoc-comments.xlsx" TargetMode="External"/><Relationship Id="rId5" Type="http://schemas.openxmlformats.org/officeDocument/2006/relationships/hyperlink" Target="https://mentor.ieee.org/802.11/dcn/21/11-21-0793-12-000m-revme-mac-comments.xls" TargetMode="External"/><Relationship Id="rId4" Type="http://schemas.openxmlformats.org/officeDocument/2006/relationships/hyperlink" Target="https://mentor.ieee.org/802.11/dcn/22/11-22-0067-00-000m-gen-adhoc-revme-wg-lb258-comments.xl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5E50707-98ED-4145-A9F6-065F4ABFF80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2F4FC0A-8470-4D50-BF11-A989BDCF2C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27F8E238-240A-4782-BD7C-888A610FFE0E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685800"/>
            <a:ext cx="7924800" cy="10668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  <a:ea typeface="MS PGothic" pitchFamily="34" charset="-128"/>
                <a:cs typeface="MS PGothic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altLang="en-US" kern="0" dirty="0" err="1"/>
              <a:t>REVme</a:t>
            </a:r>
            <a:r>
              <a:rPr lang="en-US" altLang="en-US" kern="0" dirty="0"/>
              <a:t> Motions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C289E12-1085-4168-A398-0F7249308ABA}"/>
              </a:ext>
            </a:extLst>
          </p:cNvPr>
          <p:cNvSpPr txBox="1">
            <a:spLocks noChangeArrowheads="1"/>
          </p:cNvSpPr>
          <p:nvPr/>
        </p:nvSpPr>
        <p:spPr>
          <a:xfrm>
            <a:off x="1982788" y="1241571"/>
            <a:ext cx="7772400" cy="3810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2022-03-14</a:t>
            </a:r>
          </a:p>
        </p:txBody>
      </p:sp>
      <p:graphicFrame>
        <p:nvGraphicFramePr>
          <p:cNvPr id="6" name="Object 11">
            <a:extLst>
              <a:ext uri="{FF2B5EF4-FFF2-40B4-BE49-F238E27FC236}">
                <a16:creationId xmlns:a16="http://schemas.microsoft.com/office/drawing/2014/main" id="{5DED06DA-EE4D-40C6-9AB6-747267BE280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3730753"/>
              </p:ext>
            </p:extLst>
          </p:nvPr>
        </p:nvGraphicFramePr>
        <p:xfrm>
          <a:off x="2047875" y="2274888"/>
          <a:ext cx="8097838" cy="2500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49760" imgH="2544840" progId="Word.Document.8">
                  <p:embed/>
                </p:oleObj>
              </mc:Choice>
              <mc:Fallback>
                <p:oleObj name="Document" r:id="rId2" imgW="8249760" imgH="2544840" progId="Word.Document.8">
                  <p:embed/>
                  <p:pic>
                    <p:nvPicPr>
                      <p:cNvPr id="6" name="Object 11">
                        <a:extLst>
                          <a:ext uri="{FF2B5EF4-FFF2-40B4-BE49-F238E27FC236}">
                            <a16:creationId xmlns:a16="http://schemas.microsoft.com/office/drawing/2014/main" id="{5DED06DA-EE4D-40C6-9AB6-747267BE280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7875" y="2274888"/>
                        <a:ext cx="8097838" cy="2500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12">
            <a:extLst>
              <a:ext uri="{FF2B5EF4-FFF2-40B4-BE49-F238E27FC236}">
                <a16:creationId xmlns:a16="http://schemas.microsoft.com/office/drawing/2014/main" id="{8E041250-97D7-46D2-AEEC-E733E6175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8227436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44 – EDITOR1, EDITOR2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“Motion-EDITOR1-1B" (1 CID)“, in </a:t>
            </a:r>
            <a:r>
              <a:rPr lang="en-US" altLang="en-US" sz="1800" dirty="0">
                <a:hlinkClick r:id="rId3"/>
              </a:rPr>
              <a:t>https://mentor.ieee.org/802.11/dcn/22/11-22-0073-03-000m-revme-wg-lb258-editor1-ad-hoc-comments.xlsx</a:t>
            </a:r>
            <a:r>
              <a:rPr lang="en-US" altLang="en-US" sz="1800" dirty="0"/>
              <a:t>,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ED2-258-01” (4 CIDs), “Motion ED2-258-02” (27 CIDs), and “Motion ED2-258-03” (83 CIDs) in  </a:t>
            </a:r>
            <a:r>
              <a:rPr lang="en-US" altLang="en-US" sz="1800" dirty="0">
                <a:hlinkClick r:id="rId4"/>
              </a:rPr>
              <a:t>https://mentor.ieee.org/802.11/dcn/22/11-22-0064-02-000m-revme-editor2-ad-hoc-comments-on-working-group-letter-ballots.xlsx</a:t>
            </a:r>
            <a:r>
              <a:rPr lang="en-US" altLang="en-US" sz="1800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	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7866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45 – MAC, SEC CIDs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MAC-AK” (22 CIDs) in </a:t>
            </a:r>
            <a:r>
              <a:rPr lang="en-US" altLang="en-US" sz="1800" dirty="0">
                <a:hlinkClick r:id="rId3"/>
              </a:rPr>
              <a:t>https://mentor.ieee.org/802.11/dcn/21/11-21-0793-14-000m-revme-mac-comments.xls</a:t>
            </a:r>
            <a:r>
              <a:rPr lang="en-US" altLang="en-US" sz="1800" dirty="0"/>
              <a:t>,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B” tab (8 CIDs) in  </a:t>
            </a:r>
            <a:r>
              <a:rPr lang="en-US" altLang="en-US" sz="1800" dirty="0">
                <a:hlinkClick r:id="rId4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Mark Hamilton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Approved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3548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46 – CID 1270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1270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1270”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976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47 – CID 1359 (MAC)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1359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 CID 1359” tab in </a:t>
            </a:r>
            <a:r>
              <a:rPr lang="en-US" altLang="en-US" dirty="0">
                <a:hlinkClick r:id="rId3"/>
              </a:rPr>
              <a:t>https://mentor.ieee.org/802.11/dcn/21/11-21-0793-14-000m-revme-mac-comments.xls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0201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48 – CID 1076 (SEC)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1076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“Security Motion CID 1076” tab in </a:t>
            </a:r>
            <a:r>
              <a:rPr lang="en-US" altLang="en-US" dirty="0">
                <a:hlinkClick r:id="rId3"/>
              </a:rPr>
              <a:t>https://mentor.ieee.org/802.11/dcn/22/11-22-0105-03-000m-revme-lb258-sec-adhoc-comments.xlsx</a:t>
            </a:r>
            <a:r>
              <a:rPr lang="en-US" altLang="en-US" dirty="0"/>
              <a:t>, 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8270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April </a:t>
            </a:r>
            <a:r>
              <a:rPr lang="en-US" altLang="en-US" dirty="0" err="1"/>
              <a:t>Adhoc</a:t>
            </a:r>
            <a:br>
              <a:rPr lang="en-US" altLang="en-US" dirty="0"/>
            </a:br>
            <a:r>
              <a:rPr lang="en-US" altLang="en-US" dirty="0"/>
              <a:t>(2022-02-28)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sz="2800" dirty="0"/>
              <a:t>Approve a </a:t>
            </a:r>
            <a:r>
              <a:rPr lang="en-US" altLang="en-US" sz="2800" dirty="0" err="1"/>
              <a:t>TGme</a:t>
            </a:r>
            <a:r>
              <a:rPr lang="en-US" altLang="en-US" sz="2800" dirty="0"/>
              <a:t> ad-hoc meeting on April 26-28 2022 in New York, NY for the purpose of LB258 comment resolution and consideration of document submissions.</a:t>
            </a:r>
          </a:p>
          <a:p>
            <a:pPr marL="0" indent="0">
              <a:lnSpc>
                <a:spcPct val="80000"/>
              </a:lnSpc>
              <a:buNone/>
            </a:pP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Joseph Levy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8-0-5-2. </a:t>
            </a:r>
            <a:r>
              <a:rPr lang="en-US" altLang="en-US" sz="2800"/>
              <a:t>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436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49 – ED1, ED2,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“Motion-EDITOR1-1C” tab (14 CIDs), “Motion-EDITOR1-1D” tab (14 CIDs), and “Motion-EDITOR1-1E”  (8 CIDs) except for CID 2258 in </a:t>
            </a:r>
            <a:r>
              <a:rPr lang="en-US" altLang="en-US" sz="18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1800" dirty="0"/>
              <a:t>. 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ED2-258-04” tab (6 CIDs), in </a:t>
            </a:r>
            <a:r>
              <a:rPr lang="en-US" altLang="en-US" sz="1800" dirty="0">
                <a:hlinkClick r:id="rId4"/>
              </a:rPr>
              <a:t>https://mentor.ieee.org/802.11/dcn/22/11-22-0064-04-000m-revme-editor2-ad-hoc-comments-on-working-group-letter-ballots.xlsx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594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50 –GEN, MAC, PHY, SEC CIDs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March A" (19 CIDs) in </a:t>
            </a:r>
            <a:r>
              <a:rPr lang="en-US" altLang="en-US" sz="1800" dirty="0">
                <a:hlinkClick r:id="rId3"/>
              </a:rPr>
              <a:t>https://mentor.ieee.org/802.11/dcn/22/11-22-0067-04-000m-gen-adhoc-revme-wg-lb258-comments.xlsx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MAC-AL” (14 CIDs) and “Motion MAC-AM” tabs (9 CIDs) with the exception of CID 1198, 2343, 2336, 2315, 2310, and 1178 in </a:t>
            </a:r>
            <a:r>
              <a:rPr lang="en-US" altLang="en-US" sz="1800" dirty="0">
                <a:hlinkClick r:id="rId4"/>
              </a:rPr>
              <a:t>https://mentor.ieee.org/802.11/dcn/21/11-21-0793-16-000m-revme-mac-comments.xls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G” tab (2 CID) in </a:t>
            </a:r>
            <a:r>
              <a:rPr lang="en-US" altLang="en-US" sz="1800" dirty="0">
                <a:hlinkClick r:id="rId5"/>
              </a:rPr>
              <a:t>https://mentor.ieee.org/802.11/dcn/21/11-21-0727-09-000m-revme-phy-comments.xls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6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Unanimous.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451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51 – CID 2258 (ED1)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2258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“Motion-EDITOR1-1C” tab </a:t>
            </a:r>
            <a:r>
              <a:rPr lang="en-US" altLang="en-US" sz="2000" dirty="0"/>
              <a:t>in </a:t>
            </a:r>
            <a:r>
              <a:rPr lang="en-US" altLang="en-US" sz="2000" dirty="0">
                <a:hlinkClick r:id="rId3"/>
              </a:rPr>
              <a:t>https://mentor.ieee.org/802.11/dcn/22/11-22-0073-07-000m-revme-wg-lb258-editor1-ad-hoc-comments.xlsx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2152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52 – CID 1586 (ED2)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 to CID 1586 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“REJECTED. The sentence “The default is time-based, once per day” does not have any technical error.”,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Jon </a:t>
            </a:r>
            <a:r>
              <a:rPr lang="en-US" altLang="en-US" sz="2000" dirty="0" err="1"/>
              <a:t>Rosdahl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Near unanimous approval with one no vote. Passes.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393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C8C5802-0D60-46E2-A811-3DDD2A430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Abstract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E3CB10D-55A8-4529-BEDD-F608F8F8F2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en-US" dirty="0"/>
              <a:t>This document contains motions for </a:t>
            </a:r>
            <a:r>
              <a:rPr lang="en-US" altLang="en-US" dirty="0" err="1"/>
              <a:t>REVme</a:t>
            </a:r>
            <a:r>
              <a:rPr lang="en-US" altLang="en-US" dirty="0"/>
              <a:t> in 2022</a:t>
            </a:r>
            <a:endParaRPr lang="en-CA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E02E723-23B8-494B-B023-844FE9E508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D2AAB4D-61D0-4EF4-81DA-F406BA500B7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60828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53 – CID 2343 (MAC)</a:t>
            </a:r>
            <a:br>
              <a:rPr lang="en-US" altLang="en-US" dirty="0"/>
            </a:br>
            <a:r>
              <a:rPr lang="en-US" altLang="en-US" dirty="0"/>
              <a:t>(2022-03-14)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2343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as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“Replace 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Compressed Beamforming/CQI frame."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with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"Each HE </a:t>
            </a:r>
            <a:r>
              <a:rPr lang="en-US" altLang="en-US" dirty="0" err="1"/>
              <a:t>beamformee</a:t>
            </a:r>
            <a:r>
              <a:rPr lang="en-US" altLang="en-US" dirty="0"/>
              <a:t> responds after a SIFS with an HE TB PPDU containing one or more HE Compressed Beamforming/CQI frames.”</a:t>
            </a:r>
            <a:r>
              <a:rPr lang="en-US" altLang="en-US" sz="2000" dirty="0"/>
              <a:t>,</a:t>
            </a:r>
            <a:r>
              <a:rPr lang="en-US" altLang="en-US" dirty="0"/>
              <a:t>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b="1" dirty="0"/>
              <a:t>and incorporate the text changes into the </a:t>
            </a:r>
            <a:r>
              <a:rPr lang="en-US" altLang="en-US" b="1" dirty="0" err="1"/>
              <a:t>TGme</a:t>
            </a:r>
            <a:r>
              <a:rPr lang="en-US" altLang="en-US" b="1" dirty="0"/>
              <a:t> draft. </a:t>
            </a:r>
            <a:br>
              <a:rPr lang="en-US" altLang="en-US" sz="2800" dirty="0"/>
            </a:br>
            <a:endParaRPr lang="en-US" altLang="en-US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Moved: Mark Rison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Seconded: Stephen McCann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Result: Unanimous. Passes.</a:t>
            </a:r>
            <a:endParaRPr lang="en-US" altLang="en-US" sz="18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625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37 – ED2, GEN, MAC, PHY, SEC CIDs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ED2-J” tab (31 CIDs) in </a:t>
            </a:r>
            <a:r>
              <a:rPr lang="en-US" altLang="en-US" sz="1800" dirty="0">
                <a:hlinkClick r:id="rId3"/>
              </a:rPr>
              <a:t>https://mentor.ieee.org/802.11/dcn/21/11-21-0689-09-000m-revme-editor2-ad-hoc-comments.xlsx</a:t>
            </a:r>
            <a:r>
              <a:rPr lang="en-US" altLang="en-US" sz="1800" dirty="0"/>
              <a:t>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- Comment Withdrawn" (31 CIDs)“, “GEN Motion Nov – B” (3 CIDs), and “Gen Motion - Dec A" (6 CIDs) in </a:t>
            </a:r>
            <a:r>
              <a:rPr lang="en-US" altLang="en-US" sz="1800" dirty="0">
                <a:hlinkClick r:id="rId4"/>
              </a:rPr>
              <a:t>https://mentor.ieee.org/802.11/dcn/21/11-21-0699-19-000m-gen-adhoc-revme-cc35-comments.xls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MAC-AH” (16 CIDs) and “Motion MAC-AI” tabs (19 CIDs) in </a:t>
            </a:r>
            <a:r>
              <a:rPr lang="en-US" altLang="en-US" sz="1800" dirty="0">
                <a:hlinkClick r:id="rId5"/>
              </a:rPr>
              <a:t>https://mentor.ieee.org/802.11/dcn/21/11-21-0793-10-000m-revme-mac-comments.xls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“PHY Motion F” tab (1 CID) in </a:t>
            </a:r>
            <a:r>
              <a:rPr lang="en-US" altLang="en-US" sz="1800" dirty="0">
                <a:hlinkClick r:id="rId6"/>
              </a:rPr>
              <a:t>https://mentor.ieee.org/802.11/dcn/21/11-21-0727-07-000m-revme-phy-comments.xls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“Security Motion G” tab (9 CIDs) in  </a:t>
            </a:r>
            <a:r>
              <a:rPr lang="en-US" altLang="en-US" sz="1800" dirty="0">
                <a:hlinkClick r:id="rId7"/>
              </a:rPr>
              <a:t>https://mentor.ieee.org/802.11/dcn/21/11-21-0690-12-000m-revme-cc35-sec-comments.xlsx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Passes. Unanimous.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141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38 – CID 336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336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336”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Edward Au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20/1/12.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26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39 – CIDs 230 and 497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CIDs 230 and 497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CID 230 and CID 497”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21/1/9.  Passes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600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40 – CID 111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111 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111”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6248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41 – GEN Exception A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GEN Exception A comments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Exception - A” tab (3 CIDs)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.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Jon </a:t>
            </a:r>
            <a:r>
              <a:rPr lang="en-US" altLang="en-US" sz="2800" dirty="0" err="1"/>
              <a:t>Rosdahl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Emily Qi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Passes.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8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42 – CID 140 (GEN)</a:t>
            </a:r>
            <a:br>
              <a:rPr lang="en-US" altLang="en-US" dirty="0"/>
            </a:br>
            <a:r>
              <a:rPr lang="en-US" altLang="en-US" dirty="0"/>
              <a:t>(2022-01-17)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Approve the comment resolution for CID 140 on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dirty="0"/>
              <a:t>“Gen Motion - CID 140” tab in </a:t>
            </a:r>
            <a:r>
              <a:rPr lang="en-US" altLang="en-US" dirty="0">
                <a:hlinkClick r:id="rId3"/>
              </a:rPr>
              <a:t>https://mentor.ieee.org/802.11/dcn/21/11-21-0699-19-000m-gen-adhoc-revme-cc35-comments.xls</a:t>
            </a:r>
            <a:r>
              <a:rPr lang="en-US" altLang="en-US" dirty="0"/>
              <a:t>, 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2800" b="1" dirty="0"/>
              <a:t>and incorporate the text changes into the </a:t>
            </a:r>
            <a:r>
              <a:rPr lang="en-US" altLang="en-US" sz="2800" b="1" dirty="0" err="1"/>
              <a:t>TGme</a:t>
            </a:r>
            <a:r>
              <a:rPr lang="en-US" altLang="en-US" sz="2800" b="1" dirty="0"/>
              <a:t> draft. </a:t>
            </a:r>
            <a:br>
              <a:rPr lang="en-US" altLang="en-US" sz="3200" dirty="0"/>
            </a:br>
            <a:endParaRPr lang="en-US" altLang="en-US" sz="2800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Moved: </a:t>
            </a:r>
            <a:r>
              <a:rPr lang="en-US" altLang="en-US" sz="2800" dirty="0" err="1"/>
              <a:t>Jouni</a:t>
            </a:r>
            <a:r>
              <a:rPr lang="en-US" altLang="en-US" sz="2800" dirty="0"/>
              <a:t> </a:t>
            </a:r>
            <a:r>
              <a:rPr lang="en-US" altLang="en-US" sz="2800" dirty="0" err="1"/>
              <a:t>Malinen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Seconded: Amelia </a:t>
            </a:r>
            <a:r>
              <a:rPr lang="en-US" altLang="en-US" sz="2800" dirty="0" err="1"/>
              <a:t>Andersdotter</a:t>
            </a:r>
            <a:endParaRPr lang="en-US" altLang="en-US" sz="28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800" dirty="0"/>
              <a:t>Result: Unanimous. Approved.</a:t>
            </a: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6606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 43 – ED1, GEN, MAC</a:t>
            </a:r>
            <a:r>
              <a:rPr lang="en-US" altLang="en-US"/>
              <a:t>, SEC </a:t>
            </a:r>
            <a:r>
              <a:rPr lang="en-US" altLang="en-US" dirty="0"/>
              <a:t>CIDs</a:t>
            </a:r>
            <a:br>
              <a:rPr lang="en-US" altLang="en-US" dirty="0"/>
            </a:br>
            <a:r>
              <a:rPr lang="en-US" altLang="en-US" dirty="0"/>
              <a:t>(2022-01-24)</a:t>
            </a:r>
            <a:endParaRPr lang="en-US" altLang="en-US" sz="2000" dirty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828800"/>
            <a:ext cx="103632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sz="1800" dirty="0"/>
              <a:t>Approve the comment resolutions in the 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/>
              <a:t>“Motion-EDITOR1-1A” </a:t>
            </a:r>
            <a:r>
              <a:rPr lang="en-US" altLang="en-US" sz="1800" dirty="0"/>
              <a:t>tab (93 CIDs) in </a:t>
            </a:r>
            <a:r>
              <a:rPr lang="en-US" altLang="en-US" sz="1800" dirty="0">
                <a:hlinkClick r:id="rId3"/>
              </a:rPr>
              <a:t>https://mentor.ieee.org/802.11/dcn/22/11-22-0073-02-000m-revme-wg-lb258-editor1-ad-hoc-comments.xlsx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“GEN Motion January" (1 CID)“, in </a:t>
            </a:r>
            <a:r>
              <a:rPr lang="en-US" altLang="en-US" sz="1800" dirty="0">
                <a:hlinkClick r:id="rId4"/>
              </a:rPr>
              <a:t>https://mentor.ieee.org/802.11/dcn/22/11-22-0067-00-000m-gen-adhoc-revme-wg-lb258-comments.xls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“Motion MAC-AJ” (12 CIDs) in </a:t>
            </a:r>
            <a:r>
              <a:rPr lang="en-US" altLang="en-US" sz="1800" dirty="0">
                <a:hlinkClick r:id="rId5"/>
              </a:rPr>
              <a:t>https://mentor.ieee.org/802.11/dcn/21/11-21-0793-12-000m-revme-mac-comments.xls</a:t>
            </a:r>
            <a:r>
              <a:rPr lang="en-US" altLang="en-US" sz="1800" dirty="0"/>
              <a:t>,</a:t>
            </a:r>
          </a:p>
          <a:p>
            <a:pPr marL="457200" lvl="1" indent="0">
              <a:lnSpc>
                <a:spcPct val="80000"/>
              </a:lnSpc>
              <a:buNone/>
            </a:pPr>
            <a:r>
              <a:rPr lang="en-US" altLang="en-US" sz="1800" dirty="0"/>
              <a:t>“SEC Motion A” tab (2 CIDs) in  </a:t>
            </a:r>
            <a:r>
              <a:rPr lang="en-US" altLang="en-US" sz="1800" dirty="0">
                <a:hlinkClick r:id="rId6"/>
              </a:rPr>
              <a:t>https://mentor.ieee.org/802.11/dcn/22/11-22-0105-01-000m-revme-lb258-sec-adhoc-comments.xlsx</a:t>
            </a:r>
            <a:r>
              <a:rPr lang="en-US" altLang="en-US" sz="1800" dirty="0"/>
              <a:t>,</a:t>
            </a:r>
          </a:p>
          <a:p>
            <a:pPr marL="57150" indent="0">
              <a:lnSpc>
                <a:spcPct val="80000"/>
              </a:lnSpc>
              <a:buNone/>
            </a:pPr>
            <a:r>
              <a:rPr lang="en-US" altLang="en-US" sz="1800" b="1" dirty="0"/>
              <a:t>and incorporate the text changes into the </a:t>
            </a:r>
            <a:r>
              <a:rPr lang="en-US" altLang="en-US" sz="1800" b="1" dirty="0" err="1"/>
              <a:t>TGme</a:t>
            </a:r>
            <a:r>
              <a:rPr lang="en-US" altLang="en-US" sz="1800" b="1" dirty="0"/>
              <a:t> draft. </a:t>
            </a:r>
            <a:br>
              <a:rPr lang="en-US" altLang="en-US" sz="2000" b="1" dirty="0"/>
            </a:br>
            <a:endParaRPr lang="en-US" altLang="en-US" sz="2000" b="1" dirty="0">
              <a:solidFill>
                <a:srgbClr val="006600"/>
              </a:solidFill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Moved: </a:t>
            </a:r>
            <a:r>
              <a:rPr lang="en-US" altLang="en-US" sz="2000" dirty="0" err="1"/>
              <a:t>Jouni</a:t>
            </a:r>
            <a:r>
              <a:rPr lang="en-US" altLang="en-US" sz="2000" dirty="0"/>
              <a:t> </a:t>
            </a:r>
            <a:r>
              <a:rPr lang="en-US" altLang="en-US" sz="2000" dirty="0" err="1"/>
              <a:t>Malinen</a:t>
            </a:r>
            <a:endParaRPr lang="en-US" altLang="en-US" sz="20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Seconded: Dan Harkins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en-US" altLang="en-US" sz="2000" dirty="0"/>
              <a:t>Result: Approved with one abstention. Passes</a:t>
            </a:r>
            <a:endParaRPr lang="en-US" altLang="en-US" sz="20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 lvl="1">
              <a:lnSpc>
                <a:spcPct val="80000"/>
              </a:lnSpc>
            </a:pPr>
            <a:endParaRPr lang="en-US" altLang="en-US" sz="1600" dirty="0">
              <a:solidFill>
                <a:srgbClr val="006600"/>
              </a:solidFill>
            </a:endParaRPr>
          </a:p>
          <a:p>
            <a:pPr>
              <a:lnSpc>
                <a:spcPct val="80000"/>
              </a:lnSpc>
            </a:pPr>
            <a:endParaRPr lang="en-US" altLang="en-US" sz="2000" dirty="0"/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dirty="0"/>
              <a:t>Michael Montemurro, Huawei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1"/>
          </p:nvPr>
        </p:nvSpPr>
        <p:spPr bwMode="auto"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64FACD0-391A-499F-9EBC-F4ED80F95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184666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146104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106780</TotalTime>
  <Words>2301</Words>
  <Application>Microsoft Office PowerPoint</Application>
  <PresentationFormat>Widescreen</PresentationFormat>
  <Paragraphs>344</Paragraphs>
  <Slides>20</Slides>
  <Notes>18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802-11-Submission</vt:lpstr>
      <vt:lpstr>Document</vt:lpstr>
      <vt:lpstr>PowerPoint Presentation</vt:lpstr>
      <vt:lpstr>Abstract</vt:lpstr>
      <vt:lpstr>Motion 37 – ED2, GEN, MAC, PHY, SEC CIDs (2022-01-17)</vt:lpstr>
      <vt:lpstr>Motion 38 – CID 336 (GEN) (2022-01-17)</vt:lpstr>
      <vt:lpstr>Motion 39 – CIDs 230 and 497 (GEN) (2022-01-17)</vt:lpstr>
      <vt:lpstr>Motion 40 – CID 111 (GEN) (2022-01-17)</vt:lpstr>
      <vt:lpstr>Motion 41 – GEN Exception A (GEN) (2022-01-17)</vt:lpstr>
      <vt:lpstr>Motion 42 – CID 140 (GEN) (2022-01-17)</vt:lpstr>
      <vt:lpstr>Motion 43 – ED1, GEN, MAC, SEC CIDs (2022-01-24)</vt:lpstr>
      <vt:lpstr>Motion 44 – EDITOR1, EDITOR2 CIDs (2022-02-28)</vt:lpstr>
      <vt:lpstr>Motion 45 – MAC, SEC CIDs (2022-02-28)</vt:lpstr>
      <vt:lpstr>Motion 46 – CID 1270 (MAC) (2022-02-28)</vt:lpstr>
      <vt:lpstr>Motion 47 – CID 1359 (MAC) (2022-02-28)</vt:lpstr>
      <vt:lpstr>Motion 48 – CID 1076 (SEC) (2022-02-28)</vt:lpstr>
      <vt:lpstr>April Adhoc (2022-02-28)</vt:lpstr>
      <vt:lpstr>Motion 49 – ED1, ED2, CIDs (2022-03-14)</vt:lpstr>
      <vt:lpstr>Motion 50 –GEN, MAC, PHY, SEC CIDs (2022-03-14)</vt:lpstr>
      <vt:lpstr>Motion 51 – CID 2258 (ED1) (2022-03-14)</vt:lpstr>
      <vt:lpstr>Motion 52 – CID 1586 (ED2) (2022-03-14)</vt:lpstr>
      <vt:lpstr>Motion 53 – CID 2343 (MAC) (2022-03-14)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11-21/xxxx</dc:title>
  <dc:subject>Task Group AY November 2015 Meeting Agenda</dc:subject>
  <dc:creator>"mmontemurro@blackberry.com" &lt;mmontemurro@blackberry.com&gt;</dc:creator>
  <cp:keywords>May 2021</cp:keywords>
  <dc:description/>
  <cp:lastModifiedBy>Mike Montemurro</cp:lastModifiedBy>
  <cp:revision>4611</cp:revision>
  <cp:lastPrinted>2014-11-04T15:04:57Z</cp:lastPrinted>
  <dcterms:created xsi:type="dcterms:W3CDTF">2007-04-17T18:10:23Z</dcterms:created>
  <dcterms:modified xsi:type="dcterms:W3CDTF">2022-03-14T20:31:54Z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