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1" r:id="rId3"/>
    <p:sldId id="272" r:id="rId4"/>
    <p:sldId id="612" r:id="rId5"/>
    <p:sldId id="614" r:id="rId6"/>
    <p:sldId id="616" r:id="rId7"/>
    <p:sldId id="2144327381" r:id="rId8"/>
    <p:sldId id="2144327382" r:id="rId9"/>
    <p:sldId id="2144327384" r:id="rId10"/>
    <p:sldId id="273" r:id="rId11"/>
    <p:sldId id="2144327380" r:id="rId12"/>
    <p:sldId id="281" r:id="rId1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  <p:cmAuthor id="2" name="Cariou, Laurent" initials="CL [2]" lastIdx="1" clrIdx="1">
    <p:extLst>
      <p:ext uri="{19B8F6BF-5375-455C-9EA6-DF929625EA0E}">
        <p15:presenceInfo xmlns:p15="http://schemas.microsoft.com/office/powerpoint/2012/main" userId="S::laurent.cariou@intel.com::4453f93f-2ed2-46e8-bb8c-3237fbfdd4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6" autoAdjust="0"/>
    <p:restoredTop sz="93372" autoAdjust="0"/>
  </p:normalViewPr>
  <p:slideViewPr>
    <p:cSldViewPr>
      <p:cViewPr varScale="1">
        <p:scale>
          <a:sx n="103" d="100"/>
          <a:sy n="103" d="100"/>
        </p:scale>
        <p:origin x="21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82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ou, Laurent" userId="4453f93f-2ed2-46e8-bb8c-3237fbfdd40b" providerId="ADAL" clId="{45079A3F-441D-4C57-B825-7F5106FBFD0C}"/>
    <pc:docChg chg="modSld">
      <pc:chgData name="Cariou, Laurent" userId="4453f93f-2ed2-46e8-bb8c-3237fbfdd40b" providerId="ADAL" clId="{45079A3F-441D-4C57-B825-7F5106FBFD0C}" dt="2022-01-13T16:09:41.069" v="85" actId="20577"/>
      <pc:docMkLst>
        <pc:docMk/>
      </pc:docMkLst>
      <pc:sldChg chg="modSp mod">
        <pc:chgData name="Cariou, Laurent" userId="4453f93f-2ed2-46e8-bb8c-3237fbfdd40b" providerId="ADAL" clId="{45079A3F-441D-4C57-B825-7F5106FBFD0C}" dt="2022-01-11T15:00:27.644" v="7" actId="20577"/>
        <pc:sldMkLst>
          <pc:docMk/>
          <pc:sldMk cId="0" sldId="269"/>
        </pc:sldMkLst>
        <pc:spChg chg="mod">
          <ac:chgData name="Cariou, Laurent" userId="4453f93f-2ed2-46e8-bb8c-3237fbfdd40b" providerId="ADAL" clId="{45079A3F-441D-4C57-B825-7F5106FBFD0C}" dt="2022-01-11T15:00:27.644" v="7" actId="20577"/>
          <ac:spMkLst>
            <pc:docMk/>
            <pc:sldMk cId="0" sldId="269"/>
            <ac:spMk id="7173" creationId="{00000000-0000-0000-0000-000000000000}"/>
          </ac:spMkLst>
        </pc:spChg>
      </pc:sldChg>
      <pc:sldChg chg="modSp mod">
        <pc:chgData name="Cariou, Laurent" userId="4453f93f-2ed2-46e8-bb8c-3237fbfdd40b" providerId="ADAL" clId="{45079A3F-441D-4C57-B825-7F5106FBFD0C}" dt="2022-01-13T16:09:41.069" v="85" actId="20577"/>
        <pc:sldMkLst>
          <pc:docMk/>
          <pc:sldMk cId="762540234" sldId="612"/>
        </pc:sldMkLst>
        <pc:spChg chg="mod">
          <ac:chgData name="Cariou, Laurent" userId="4453f93f-2ed2-46e8-bb8c-3237fbfdd40b" providerId="ADAL" clId="{45079A3F-441D-4C57-B825-7F5106FBFD0C}" dt="2022-01-13T16:09:41.069" v="85" actId="20577"/>
          <ac:spMkLst>
            <pc:docMk/>
            <pc:sldMk cId="762540234" sldId="612"/>
            <ac:spMk id="3" creationId="{2764C939-7E01-47F0-A745-98A68613AFF9}"/>
          </ac:spMkLst>
        </pc:spChg>
      </pc:sldChg>
      <pc:sldChg chg="modSp mod">
        <pc:chgData name="Cariou, Laurent" userId="4453f93f-2ed2-46e8-bb8c-3237fbfdd40b" providerId="ADAL" clId="{45079A3F-441D-4C57-B825-7F5106FBFD0C}" dt="2022-01-12T16:14:36.498" v="41" actId="6549"/>
        <pc:sldMkLst>
          <pc:docMk/>
          <pc:sldMk cId="3873395992" sldId="2144327380"/>
        </pc:sldMkLst>
        <pc:spChg chg="mod">
          <ac:chgData name="Cariou, Laurent" userId="4453f93f-2ed2-46e8-bb8c-3237fbfdd40b" providerId="ADAL" clId="{45079A3F-441D-4C57-B825-7F5106FBFD0C}" dt="2022-01-12T16:14:36.498" v="41" actId="6549"/>
          <ac:spMkLst>
            <pc:docMk/>
            <pc:sldMk cId="3873395992" sldId="2144327380"/>
            <ac:spMk id="3" creationId="{3E24B820-001F-48F9-9017-46F891111B50}"/>
          </ac:spMkLst>
        </pc:spChg>
      </pc:sldChg>
    </pc:docChg>
  </pc:docChgLst>
  <pc:docChgLst>
    <pc:chgData name="Cariou, Laurent" userId="4453f93f-2ed2-46e8-bb8c-3237fbfdd40b" providerId="ADAL" clId="{09848834-9086-423A-8CAB-6ACF11AF71E7}"/>
    <pc:docChg chg="modSld">
      <pc:chgData name="Cariou, Laurent" userId="4453f93f-2ed2-46e8-bb8c-3237fbfdd40b" providerId="ADAL" clId="{09848834-9086-423A-8CAB-6ACF11AF71E7}" dt="2022-01-17T13:47:59.003" v="16" actId="20577"/>
      <pc:docMkLst>
        <pc:docMk/>
      </pc:docMkLst>
      <pc:sldChg chg="modSp mod">
        <pc:chgData name="Cariou, Laurent" userId="4453f93f-2ed2-46e8-bb8c-3237fbfdd40b" providerId="ADAL" clId="{09848834-9086-423A-8CAB-6ACF11AF71E7}" dt="2022-01-17T13:47:59.003" v="16" actId="20577"/>
        <pc:sldMkLst>
          <pc:docMk/>
          <pc:sldMk cId="1301374298" sldId="614"/>
        </pc:sldMkLst>
        <pc:spChg chg="mod">
          <ac:chgData name="Cariou, Laurent" userId="4453f93f-2ed2-46e8-bb8c-3237fbfdd40b" providerId="ADAL" clId="{09848834-9086-423A-8CAB-6ACF11AF71E7}" dt="2022-01-17T13:47:59.003" v="16" actId="20577"/>
          <ac:spMkLst>
            <pc:docMk/>
            <pc:sldMk cId="1301374298" sldId="614"/>
            <ac:spMk id="5" creationId="{30E96BA5-04A4-4994-B8FC-8B682D0DCC8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8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2013 Intel. All rights reserved.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July 30, 2013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B2733B8-6D99-44C0-9DE1-FD1060550980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5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9629"/>
            <a:ext cx="8229600" cy="1152000"/>
          </a:xfrm>
        </p:spPr>
        <p:txBody>
          <a:bodyPr>
            <a:normAutofit/>
          </a:bodyPr>
          <a:lstStyle>
            <a:lvl1pPr>
              <a:defRPr sz="2400">
                <a:latin typeface="Intel Clear" panose="020B0604020203020204" pitchFamily="34" charset="0"/>
              </a:defRPr>
            </a:lvl1pPr>
          </a:lstStyle>
          <a:p>
            <a:r>
              <a:rPr lang="de-DE" dirty="0"/>
              <a:t>24pt 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tel Clear" panose="020B0604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5613" y="1598400"/>
            <a:ext cx="8229600" cy="4526400"/>
          </a:xfrm>
        </p:spPr>
        <p:txBody>
          <a:bodyPr/>
          <a:lstStyle>
            <a:lvl1pPr>
              <a:spcBef>
                <a:spcPts val="600"/>
              </a:spcBef>
              <a:defRPr>
                <a:latin typeface="Intel Clear" panose="020B0604020203020204" pitchFamily="34" charset="0"/>
              </a:defRPr>
            </a:lvl1pPr>
            <a:lvl2pPr marL="360000" indent="-180000">
              <a:spcBef>
                <a:spcPts val="300"/>
              </a:spcBef>
              <a:buFont typeface="Verdana" panose="020B0604030504040204" pitchFamily="34" charset="0"/>
              <a:buChar char="−"/>
              <a:defRPr>
                <a:solidFill>
                  <a:schemeClr val="tx1"/>
                </a:solidFill>
                <a:latin typeface="Intel Clear" panose="020B0604020203020204" pitchFamily="34" charset="0"/>
              </a:defRPr>
            </a:lvl2pPr>
            <a:lvl3pPr marL="541338" indent="-180000">
              <a:spcBef>
                <a:spcPts val="300"/>
              </a:spcBef>
              <a:buFont typeface="Arial" panose="020B0604020202020204" pitchFamily="34" charset="0"/>
              <a:buChar char="»"/>
              <a:defRPr>
                <a:latin typeface="Intel Clear" panose="020B0604020203020204" pitchFamily="34" charset="0"/>
              </a:defRPr>
            </a:lvl3pPr>
            <a:lvl4pPr>
              <a:defRPr>
                <a:latin typeface="Intel Clear" panose="020B0604020203020204" pitchFamily="34" charset="0"/>
              </a:defRPr>
            </a:lvl4pPr>
            <a:lvl5pPr marL="900000" indent="-180000">
              <a:spcBef>
                <a:spcPts val="300"/>
              </a:spcBef>
              <a:defRPr sz="1200">
                <a:latin typeface="Intel Clear" panose="020B0604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570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528" y="571501"/>
            <a:ext cx="8258112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3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28528" y="1673455"/>
            <a:ext cx="8258175" cy="4574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02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81401" y="30334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Doc.: IEEE 802.11-22/0046r0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1637" y="3048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Jan </a:t>
            </a:r>
            <a:r>
              <a:rPr lang="en-US" sz="1600" b="1" baseline="0" dirty="0"/>
              <a:t>2022</a:t>
            </a:r>
            <a:endParaRPr lang="en-US" sz="16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t.cariou@inte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Xiaogang.chen@intel.com" TargetMode="External"/><Relationship Id="rId4" Type="http://schemas.openxmlformats.org/officeDocument/2006/relationships/hyperlink" Target="mailto:robert.stacey@inte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1/11-21-1598-01-00be-discussion-on-r2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10gplatform.com/news/cablelabs-launches-10g-challenge-support-innovators-and-accelerate-development-application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1538"/>
            <a:ext cx="7772400" cy="1066800"/>
          </a:xfrm>
          <a:noFill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Next 802.11 generation after 11be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2022-01-11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93695" y="6475413"/>
            <a:ext cx="432812" cy="184666"/>
          </a:xfrm>
          <a:noFill/>
        </p:spPr>
        <p:txBody>
          <a:bodyPr/>
          <a:lstStyle/>
          <a:p>
            <a:r>
              <a:rPr lang="en-US" dirty="0"/>
              <a:t>Slide </a:t>
            </a:r>
            <a:fld id="{831AB61F-ACC7-4806-8EC5-F675C64C5C64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85800" y="2696348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62800" y="6475413"/>
            <a:ext cx="1381060" cy="184666"/>
          </a:xfrm>
          <a:noFill/>
        </p:spPr>
        <p:txBody>
          <a:bodyPr/>
          <a:lstStyle/>
          <a:p>
            <a:r>
              <a:rPr lang="en-US" dirty="0"/>
              <a:t>Laurent Cariou, Intel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380758"/>
              </p:ext>
            </p:extLst>
          </p:nvPr>
        </p:nvGraphicFramePr>
        <p:xfrm>
          <a:off x="838200" y="3229748"/>
          <a:ext cx="7239000" cy="11898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Laurent Cariou 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Intel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2111 NE 25th Ave, Hillsboro OR 97124, USA 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+1-503-712-5560 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  <a:hlinkClick r:id="rId3"/>
                        </a:rPr>
                        <a:t>laurent.cariou@intel.com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Robert Stacey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  <a:hlinkClick r:id="rId4"/>
                        </a:rPr>
                        <a:t>robert.stacey@intel.com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Carlos Cordeiro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Arial"/>
                          <a:hlinkClick r:id="rId5"/>
                        </a:rPr>
                        <a:t>carlos.cordeiro@intel.com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Defining the objectives for next generation Wi-Fi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Takeaway from the previous trends and 6G objectives clearly demonstrates the need for the following in the 2028 timeframe:</a:t>
            </a:r>
          </a:p>
          <a:p>
            <a:endParaRPr lang="en-US" sz="1800" dirty="0"/>
          </a:p>
          <a:p>
            <a:r>
              <a:rPr lang="en-US" sz="1800" dirty="0"/>
              <a:t>Improve the Wi-Fi quality of experience</a:t>
            </a:r>
          </a:p>
          <a:p>
            <a:pPr lvl="1"/>
            <a:r>
              <a:rPr lang="en-US" sz="1600" dirty="0"/>
              <a:t>Improve deterministic latency and enable lower latency (better than 0.1 </a:t>
            </a:r>
            <a:r>
              <a:rPr lang="en-US" sz="1600" dirty="0" err="1"/>
              <a:t>ms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Continue throughput increase to enable 10Gbps on clients</a:t>
            </a:r>
          </a:p>
          <a:p>
            <a:pPr lvl="1"/>
            <a:r>
              <a:rPr lang="en-US" sz="1600" dirty="0"/>
              <a:t>Improve mobility</a:t>
            </a:r>
          </a:p>
          <a:p>
            <a:pPr lvl="1"/>
            <a:r>
              <a:rPr lang="en-US" sz="1600" dirty="0"/>
              <a:t>Improve coordination of P2P traffic</a:t>
            </a:r>
          </a:p>
          <a:p>
            <a:endParaRPr lang="en-US" sz="1800" dirty="0"/>
          </a:p>
          <a:p>
            <a:r>
              <a:rPr lang="en-US" sz="1800" dirty="0"/>
              <a:t>Ensure Wi-Fi remains competitive compared to other technologies given the emergence of 6G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7010400" y="6475413"/>
            <a:ext cx="1533460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Laurent Cariou, Intel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4393694" y="6475413"/>
            <a:ext cx="711706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Slide </a:t>
            </a:r>
            <a:fld id="{BC830539-AF27-4754-BF21-2C377A335D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2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FDE0-8E39-42D5-A8D1-9F9A1680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Possible technical directions for next gen Wi-Fi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4B820-001F-48F9-9017-46F891111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343400"/>
          </a:xfrm>
        </p:spPr>
        <p:txBody>
          <a:bodyPr/>
          <a:lstStyle/>
          <a:p>
            <a:r>
              <a:rPr lang="en-US" sz="1800" dirty="0"/>
              <a:t>We have an opportunity to significantly improve the overall performance of Wi-Fi to address future market needs around determinism, manageability and capacity</a:t>
            </a:r>
          </a:p>
          <a:p>
            <a:r>
              <a:rPr lang="en-US" sz="1800" dirty="0"/>
              <a:t>Some example areas:</a:t>
            </a:r>
          </a:p>
          <a:p>
            <a:pPr lvl="1"/>
            <a:r>
              <a:rPr lang="en-US" sz="1600" dirty="0"/>
              <a:t>With multi-AP and P2P coordination in sub-7GHz unlicensed spectrum, more scheduled channel access, and existing (especially at 6 GHz) and new protection and/or preemption rules, we can increase the number of deployment scenarios with deterministic QoS/latency </a:t>
            </a:r>
          </a:p>
          <a:p>
            <a:pPr lvl="1"/>
            <a:r>
              <a:rPr lang="en-US" sz="1600" dirty="0"/>
              <a:t>Multi-link operation defined in 11be makes natural extension to other bands. We can therefore explore operation in other bands </a:t>
            </a:r>
          </a:p>
          <a:p>
            <a:pPr lvl="2"/>
            <a:r>
              <a:rPr lang="en-US" sz="1600"/>
              <a:t>At </a:t>
            </a:r>
            <a:r>
              <a:rPr lang="en-US" sz="1600" dirty="0"/>
              <a:t>60 GHz, because of propagation characteristics, directionality of transmissions and 14 GHz of available spectrum (!!) worldwide allowing for huge frequency reuse if re-designed accordingly, the difference between licensed and unlicensed spectrum becomes minimal, as we can isolate links between 2 peers/STAs so that they don’t get any interference from nearby users, even in dense environments. </a:t>
            </a:r>
          </a:p>
          <a:p>
            <a:pPr lvl="2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C6C6D-5E9B-4BA1-BFAE-5D3A890D4E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5B64B-E628-46AC-8FEE-15B7B7ADE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Intel</a:t>
            </a:r>
          </a:p>
        </p:txBody>
      </p:sp>
    </p:spTree>
    <p:extLst>
      <p:ext uri="{BB962C8B-B14F-4D97-AF65-F5344CB8AC3E}">
        <p14:creationId xmlns:p14="http://schemas.microsoft.com/office/powerpoint/2010/main" val="387339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629"/>
            <a:ext cx="8229600" cy="1152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5613" y="1874400"/>
            <a:ext cx="8229600" cy="4526400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It is time to start planning for a new study group for next generation Wi-Fi, following 802.11be</a:t>
            </a:r>
          </a:p>
          <a:p>
            <a:pPr lvl="1"/>
            <a:r>
              <a:rPr lang="en-US" dirty="0">
                <a:latin typeface="+mj-lt"/>
              </a:rPr>
              <a:t>Form study group around July 2022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We propose a limited set of objectives to further focus the group</a:t>
            </a:r>
          </a:p>
          <a:p>
            <a:pPr lvl="1"/>
            <a:r>
              <a:rPr lang="en-US" sz="1800" dirty="0">
                <a:latin typeface="+mj-lt"/>
              </a:rPr>
              <a:t>Deterministic operation and reduced latency (better than 0.1ms)</a:t>
            </a:r>
          </a:p>
          <a:p>
            <a:pPr lvl="1"/>
            <a:r>
              <a:rPr lang="en-US" sz="1800" dirty="0">
                <a:latin typeface="+mj-lt"/>
              </a:rPr>
              <a:t>Increased throughput (10Gbps Wi-Fi on client with 2 SS)</a:t>
            </a:r>
          </a:p>
          <a:p>
            <a:pPr lvl="1"/>
            <a:r>
              <a:rPr lang="en-US" sz="1800" dirty="0">
                <a:latin typeface="+mj-lt"/>
              </a:rPr>
              <a:t>Improved mobility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7010400" y="6475413"/>
            <a:ext cx="1533460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Laurent Cariou, Intel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393694" y="6475413"/>
            <a:ext cx="711706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Slide </a:t>
            </a:r>
            <a:fld id="{D2E1F99A-0936-477E-A948-89E15A93EAA8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0600"/>
            <a:ext cx="8229600" cy="1152000"/>
          </a:xfrm>
        </p:spPr>
        <p:txBody>
          <a:bodyPr/>
          <a:lstStyle/>
          <a:p>
            <a:r>
              <a:rPr lang="en-US" sz="2800">
                <a:latin typeface="+mj-lt"/>
              </a:rPr>
              <a:t>Key messages</a:t>
            </a:r>
            <a:endParaRPr lang="en-US" sz="28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5613" y="2057400"/>
            <a:ext cx="8229600" cy="4526400"/>
          </a:xfrm>
        </p:spPr>
        <p:txBody>
          <a:bodyPr/>
          <a:lstStyle/>
          <a:p>
            <a:r>
              <a:rPr lang="en-US" b="0" dirty="0">
                <a:latin typeface="+mj-lt"/>
              </a:rPr>
              <a:t>It is time to start a new study group for next generation Wi-Fi, following 802.11be</a:t>
            </a:r>
          </a:p>
          <a:p>
            <a:endParaRPr lang="en-US" b="0" dirty="0">
              <a:latin typeface="+mj-lt"/>
            </a:endParaRPr>
          </a:p>
          <a:p>
            <a:r>
              <a:rPr lang="en-US" b="0" dirty="0">
                <a:latin typeface="+mj-lt"/>
              </a:rPr>
              <a:t>The goals of this project should be focused on multiple objectives to be competitive and address future market needs/evolution</a:t>
            </a:r>
          </a:p>
          <a:p>
            <a:pPr lvl="1"/>
            <a:r>
              <a:rPr lang="en-US" sz="1800" b="0" dirty="0">
                <a:latin typeface="+mj-lt"/>
              </a:rPr>
              <a:t>Continue pursuing deterministic operation (e.g., in terms of worst-case latency at a given reliability)</a:t>
            </a:r>
          </a:p>
          <a:p>
            <a:pPr lvl="1"/>
            <a:r>
              <a:rPr lang="en-US" sz="1800" b="0" dirty="0">
                <a:latin typeface="+mj-lt"/>
              </a:rPr>
              <a:t>Continu</a:t>
            </a:r>
            <a:r>
              <a:rPr lang="en-US" sz="1800" dirty="0">
                <a:latin typeface="+mj-lt"/>
              </a:rPr>
              <a:t>e </a:t>
            </a:r>
            <a:r>
              <a:rPr lang="en-US" sz="1800" b="0" dirty="0">
                <a:latin typeface="+mj-lt"/>
              </a:rPr>
              <a:t>increasing throughput and capacity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7010400" y="6475413"/>
            <a:ext cx="1533460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Laurent Cariou, Intel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4393694" y="6475413"/>
            <a:ext cx="711706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Slide </a:t>
            </a:r>
            <a:fld id="{B790AEF6-2334-4FCA-BC79-3ABA989B67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2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0600"/>
            <a:ext cx="8229600" cy="1152000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5613" y="1950600"/>
            <a:ext cx="8229600" cy="4526400"/>
          </a:xfrm>
        </p:spPr>
        <p:txBody>
          <a:bodyPr/>
          <a:lstStyle/>
          <a:p>
            <a:r>
              <a:rPr lang="en-US" b="0" dirty="0">
                <a:latin typeface="+mj-lt"/>
              </a:rPr>
              <a:t>Timeline</a:t>
            </a:r>
          </a:p>
          <a:p>
            <a:endParaRPr lang="en-US" b="0" dirty="0">
              <a:latin typeface="+mj-lt"/>
            </a:endParaRPr>
          </a:p>
          <a:p>
            <a:r>
              <a:rPr lang="en-US" b="0" dirty="0">
                <a:latin typeface="+mj-lt"/>
              </a:rPr>
              <a:t>Motivation and rationale for the proposed scope/objectives for next generation Wi-Fi</a:t>
            </a:r>
          </a:p>
          <a:p>
            <a:endParaRPr lang="en-US" b="0" dirty="0">
              <a:latin typeface="+mj-lt"/>
            </a:endParaRPr>
          </a:p>
          <a:p>
            <a:endParaRPr lang="en-US" b="0" dirty="0">
              <a:latin typeface="+mj-lt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7010400" y="6475413"/>
            <a:ext cx="1533460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Laurent Cariou, Intel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4393694" y="6475413"/>
            <a:ext cx="711706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Slide </a:t>
            </a:r>
            <a:fld id="{FD25FBF1-F3DC-40CB-9A10-E211F79C88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3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08F3-5727-4304-B4B1-E11ED24E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4C939-7E01-47F0-A745-98A68613A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mentioned before (see </a:t>
            </a:r>
            <a:r>
              <a:rPr lang="en-US" sz="1800" b="0" i="0" u="none" strike="noStrike" dirty="0">
                <a:solidFill>
                  <a:srgbClr val="0077FF"/>
                </a:solidFill>
                <a:effectLst/>
                <a:latin typeface="Verdana" panose="020B0604030504040204" pitchFamily="34" charset="0"/>
                <a:hlinkClick r:id="rId2"/>
              </a:rPr>
              <a:t>1598r1</a:t>
            </a:r>
            <a:r>
              <a:rPr lang="en-US" dirty="0"/>
              <a:t>), the Wi-Fi market is moving to a 4 years cadence for the launch of new mainstream PHY/MAC generations</a:t>
            </a:r>
          </a:p>
          <a:p>
            <a:r>
              <a:rPr lang="en-US" dirty="0"/>
              <a:t>Meaning a new task group every 4 years</a:t>
            </a:r>
            <a:endParaRPr lang="en-US" sz="1600" dirty="0"/>
          </a:p>
          <a:p>
            <a:endParaRPr lang="en-US" dirty="0"/>
          </a:p>
          <a:p>
            <a:r>
              <a:rPr lang="en-US" dirty="0"/>
              <a:t>Following this approach, we would have:</a:t>
            </a:r>
          </a:p>
          <a:p>
            <a:pPr lvl="1"/>
            <a:r>
              <a:rPr lang="en-US" sz="1600" dirty="0"/>
              <a:t>11be R1 products around end of 2023</a:t>
            </a:r>
          </a:p>
          <a:p>
            <a:pPr lvl="1"/>
            <a:r>
              <a:rPr lang="en-US" sz="1600" dirty="0"/>
              <a:t>11be R2 products around end of 2025</a:t>
            </a:r>
          </a:p>
          <a:p>
            <a:pPr lvl="1"/>
            <a:r>
              <a:rPr lang="en-US" sz="1600" dirty="0"/>
              <a:t>11bX (next gen) R1 products around end of 2027</a:t>
            </a:r>
          </a:p>
          <a:p>
            <a:pPr lvl="1"/>
            <a:r>
              <a:rPr lang="en-US" sz="1600" dirty="0"/>
              <a:t>…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4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F156-6482-475C-B740-2016DBD4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802.11bX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8071-70F4-43EA-9EB6-90D38A909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2012289"/>
            <a:ext cx="7772400" cy="4114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B050"/>
                </a:solidFill>
                <a:latin typeface="+mj-lt"/>
              </a:rPr>
              <a:t>Mar 2019: PAR approved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rgbClr val="00B05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B050"/>
                </a:solidFill>
                <a:latin typeface="+mj-lt"/>
              </a:rPr>
              <a:t>May 2019: First TG meeting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+mj-lt"/>
              </a:rPr>
              <a:t>May 2021: D1.0 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+mj-lt"/>
              </a:rPr>
              <a:t>Mar 2022: D2.0  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+mj-lt"/>
              </a:rPr>
              <a:t>Nov 2022: D3.0  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+mj-lt"/>
              </a:rPr>
              <a:t>Mar 2024: Final 802.11 WG approval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0" indent="0">
              <a:buNone/>
            </a:pPr>
            <a:endParaRPr lang="en-US" sz="105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23DC83-788A-4CBA-A69D-985491062B2D}"/>
              </a:ext>
            </a:extLst>
          </p:cNvPr>
          <p:cNvCxnSpPr>
            <a:cxnSpLocks/>
          </p:cNvCxnSpPr>
          <p:nvPr/>
        </p:nvCxnSpPr>
        <p:spPr bwMode="auto">
          <a:xfrm>
            <a:off x="1048958" y="2725614"/>
            <a:ext cx="0" cy="194929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3B1759-E41B-4FF2-B5B2-6801CE578EAA}"/>
              </a:ext>
            </a:extLst>
          </p:cNvPr>
          <p:cNvCxnSpPr>
            <a:cxnSpLocks/>
          </p:cNvCxnSpPr>
          <p:nvPr/>
        </p:nvCxnSpPr>
        <p:spPr bwMode="auto">
          <a:xfrm>
            <a:off x="1041774" y="2012289"/>
            <a:ext cx="9610" cy="668712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A9EE9E-241B-45BB-816E-1DACDAF444FC}"/>
              </a:ext>
            </a:extLst>
          </p:cNvPr>
          <p:cNvCxnSpPr>
            <a:cxnSpLocks/>
          </p:cNvCxnSpPr>
          <p:nvPr/>
        </p:nvCxnSpPr>
        <p:spPr bwMode="auto">
          <a:xfrm>
            <a:off x="4883557" y="2012290"/>
            <a:ext cx="0" cy="266262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68447B9-1FFC-428B-8FCD-78E08771A2C4}"/>
              </a:ext>
            </a:extLst>
          </p:cNvPr>
          <p:cNvSpPr txBox="1">
            <a:spLocks/>
          </p:cNvSpPr>
          <p:nvPr/>
        </p:nvSpPr>
        <p:spPr>
          <a:xfrm>
            <a:off x="1612492" y="1746519"/>
            <a:ext cx="1338526" cy="3567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 sz="1800" b="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1pPr>
            <a:lvl2pPr marL="360000" indent="-180000" algn="l" defTabSz="457200" rtl="0" eaLnBrk="1" latinLnBrk="0" hangingPunct="1">
              <a:spcBef>
                <a:spcPts val="900"/>
              </a:spcBef>
              <a:buFont typeface="Wingdings" charset="2"/>
              <a:buChar char="§"/>
              <a:tabLst/>
              <a:defRPr sz="16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2pPr>
            <a:lvl3pPr marL="541338" indent="-180000" algn="l" defTabSz="457200" rtl="0" eaLnBrk="1" latinLnBrk="0" hangingPunct="1">
              <a:spcBef>
                <a:spcPts val="600"/>
              </a:spcBef>
              <a:buFont typeface="Symbol" pitchFamily="18" charset="2"/>
              <a:buChar char="-"/>
              <a:defRPr sz="14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3pPr>
            <a:lvl4pPr marL="720725" indent="-180000" algn="l" defTabSz="4572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»"/>
              <a:defRPr sz="12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TGbe</a:t>
            </a:r>
            <a:r>
              <a:rPr lang="en-US" sz="1400" b="1" dirty="0">
                <a:latin typeface="+mj-lt"/>
              </a:rPr>
              <a:t> (Wi-Fi 7)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68680FD-0FCA-4272-9509-C38C4F18052B}"/>
              </a:ext>
            </a:extLst>
          </p:cNvPr>
          <p:cNvSpPr txBox="1">
            <a:spLocks/>
          </p:cNvSpPr>
          <p:nvPr/>
        </p:nvSpPr>
        <p:spPr>
          <a:xfrm>
            <a:off x="5200818" y="1759907"/>
            <a:ext cx="1338526" cy="3567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 sz="1800" b="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1pPr>
            <a:lvl2pPr marL="360000" indent="-180000" algn="l" defTabSz="457200" rtl="0" eaLnBrk="1" latinLnBrk="0" hangingPunct="1">
              <a:spcBef>
                <a:spcPts val="900"/>
              </a:spcBef>
              <a:buFont typeface="Wingdings" charset="2"/>
              <a:buChar char="§"/>
              <a:tabLst/>
              <a:defRPr sz="16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2pPr>
            <a:lvl3pPr marL="541338" indent="-180000" algn="l" defTabSz="457200" rtl="0" eaLnBrk="1" latinLnBrk="0" hangingPunct="1">
              <a:spcBef>
                <a:spcPts val="600"/>
              </a:spcBef>
              <a:buFont typeface="Symbol" pitchFamily="18" charset="2"/>
              <a:buChar char="-"/>
              <a:defRPr sz="14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3pPr>
            <a:lvl4pPr marL="720725" indent="-180000" algn="l" defTabSz="4572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»"/>
              <a:defRPr sz="12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TGbX</a:t>
            </a:r>
            <a:r>
              <a:rPr lang="en-US" sz="1400" b="1" dirty="0">
                <a:latin typeface="+mj-lt"/>
              </a:rPr>
              <a:t> (Wi-Fi 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96BA5-04A4-4994-B8FC-8B682D0DCC83}"/>
              </a:ext>
            </a:extLst>
          </p:cNvPr>
          <p:cNvSpPr txBox="1"/>
          <p:nvPr/>
        </p:nvSpPr>
        <p:spPr>
          <a:xfrm>
            <a:off x="381005" y="4876800"/>
            <a:ext cx="838198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cs typeface="Neo Sans Intel"/>
              </a:rPr>
              <a:t>Implications for </a:t>
            </a:r>
            <a:r>
              <a:rPr lang="en-US" sz="1800" dirty="0" err="1">
                <a:solidFill>
                  <a:schemeClr val="tx2"/>
                </a:solidFill>
                <a:cs typeface="Neo Sans Intel"/>
              </a:rPr>
              <a:t>TGbX</a:t>
            </a:r>
            <a:r>
              <a:rPr lang="en-US" sz="1800" dirty="0">
                <a:solidFill>
                  <a:schemeClr val="tx2"/>
                </a:solidFill>
                <a:cs typeface="Neo Sans Intel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2"/>
                </a:solidFill>
                <a:cs typeface="Neo Sans Intel"/>
              </a:rPr>
              <a:t>if we have a year-long SG, </a:t>
            </a:r>
            <a:r>
              <a:rPr lang="en-US" sz="1800" dirty="0" err="1">
                <a:solidFill>
                  <a:schemeClr val="tx2"/>
                </a:solidFill>
                <a:cs typeface="Neo Sans Intel"/>
              </a:rPr>
              <a:t>TGbX</a:t>
            </a:r>
            <a:r>
              <a:rPr lang="en-US" sz="1800" dirty="0">
                <a:solidFill>
                  <a:schemeClr val="tx2"/>
                </a:solidFill>
                <a:cs typeface="Neo Sans Intel"/>
              </a:rPr>
              <a:t> should be </a:t>
            </a:r>
            <a:r>
              <a:rPr lang="en-US" sz="1800" b="1" dirty="0">
                <a:solidFill>
                  <a:schemeClr val="tx2"/>
                </a:solidFill>
                <a:cs typeface="Neo Sans Intel"/>
              </a:rPr>
              <a:t>created around July 2022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2"/>
                </a:solidFill>
                <a:cs typeface="Neo Sans Intel"/>
              </a:rPr>
              <a:t>As discussed in 11be, we are thinking about a light 11be R2 and to </a:t>
            </a:r>
            <a:r>
              <a:rPr lang="en-US" sz="1800" b="1" dirty="0">
                <a:solidFill>
                  <a:schemeClr val="tx2"/>
                </a:solidFill>
                <a:cs typeface="Neo Sans Intel"/>
              </a:rPr>
              <a:t>move undefined agreed 11be R2 features to </a:t>
            </a:r>
            <a:r>
              <a:rPr lang="en-US" sz="1800" b="1" dirty="0" err="1">
                <a:solidFill>
                  <a:schemeClr val="tx2"/>
                </a:solidFill>
                <a:cs typeface="Neo Sans Intel"/>
              </a:rPr>
              <a:t>TGbX</a:t>
            </a:r>
            <a:r>
              <a:rPr lang="en-US" sz="1800" dirty="0">
                <a:solidFill>
                  <a:schemeClr val="tx2"/>
                </a:solidFill>
                <a:cs typeface="Neo Sans Intel"/>
              </a:rPr>
              <a:t> (see 1598r1): Multi-AP coordination features</a:t>
            </a:r>
          </a:p>
          <a:p>
            <a:endParaRPr lang="en-US" sz="1800" dirty="0">
              <a:solidFill>
                <a:schemeClr val="tx2"/>
              </a:solidFill>
              <a:cs typeface="Neo Sans Inte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79D85A-0540-4191-AFC2-4CEFA12F2775}"/>
              </a:ext>
            </a:extLst>
          </p:cNvPr>
          <p:cNvSpPr txBox="1">
            <a:spLocks/>
          </p:cNvSpPr>
          <p:nvPr/>
        </p:nvSpPr>
        <p:spPr bwMode="auto">
          <a:xfrm>
            <a:off x="4681472" y="2057400"/>
            <a:ext cx="37767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200" kern="0" dirty="0">
                <a:solidFill>
                  <a:srgbClr val="00B050"/>
                </a:solidFill>
                <a:latin typeface="+mj-lt"/>
              </a:rPr>
              <a:t>Mar 2023: PAR approved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kern="0" dirty="0">
              <a:solidFill>
                <a:srgbClr val="00B05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kern="0" dirty="0">
                <a:solidFill>
                  <a:srgbClr val="00B050"/>
                </a:solidFill>
                <a:latin typeface="+mj-lt"/>
              </a:rPr>
              <a:t>May 2023: First TG meeting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kern="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kern="0" dirty="0">
                <a:latin typeface="+mj-lt"/>
              </a:rPr>
              <a:t>May 2025: D1.0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kern="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kern="0" dirty="0">
                <a:latin typeface="+mj-lt"/>
              </a:rPr>
              <a:t>Mar 2026: D2.0 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kern="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kern="0" dirty="0">
                <a:latin typeface="+mj-lt"/>
              </a:rPr>
              <a:t>Nov 2026: D3.0 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kern="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kern="0" dirty="0">
                <a:latin typeface="+mj-lt"/>
              </a:rPr>
              <a:t>Mar 2028: Final 802.11 WG approval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kern="0" dirty="0"/>
          </a:p>
          <a:p>
            <a:pPr marL="0" indent="0">
              <a:buFontTx/>
              <a:buNone/>
            </a:pPr>
            <a:endParaRPr lang="en-US" sz="1050" kern="0" dirty="0"/>
          </a:p>
        </p:txBody>
      </p:sp>
    </p:spTree>
    <p:extLst>
      <p:ext uri="{BB962C8B-B14F-4D97-AF65-F5344CB8AC3E}">
        <p14:creationId xmlns:p14="http://schemas.microsoft.com/office/powerpoint/2010/main" val="130137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200E-CC98-4D7C-BCAD-8D57803F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next gen cellular (6G)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1E593-3947-48D2-8DB8-4B7F22D7A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Plan to start standardization with release 20 in 3GPP</a:t>
            </a:r>
          </a:p>
          <a:p>
            <a:pPr lvl="1"/>
            <a:r>
              <a:rPr lang="en-US" sz="1600" dirty="0"/>
              <a:t>2025: end of study item phase</a:t>
            </a:r>
          </a:p>
          <a:p>
            <a:pPr lvl="1"/>
            <a:r>
              <a:rPr lang="en-US" sz="1600" dirty="0"/>
              <a:t>2028: end of work item phase</a:t>
            </a:r>
          </a:p>
          <a:p>
            <a:pPr lvl="1"/>
            <a:r>
              <a:rPr lang="en-US" sz="1600" dirty="0"/>
              <a:t>2 years to reach product launch: first products planned for 2030</a:t>
            </a:r>
          </a:p>
          <a:p>
            <a:pPr lvl="2"/>
            <a:r>
              <a:rPr lang="en-US" sz="1400" b="1" dirty="0">
                <a:solidFill>
                  <a:srgbClr val="FF0000"/>
                </a:solidFill>
              </a:rPr>
              <a:t>This would be roughly 2 years after estimated time of Wi-Fi 8 if we follow plan in previous slides</a:t>
            </a:r>
          </a:p>
          <a:p>
            <a:pPr lvl="2"/>
            <a:r>
              <a:rPr lang="en-US" sz="1400" b="1" dirty="0">
                <a:solidFill>
                  <a:srgbClr val="FF0000"/>
                </a:solidFill>
              </a:rPr>
              <a:t>Wi-Fi needs to be competitive and ambitious with regards to 6G objectives</a:t>
            </a:r>
          </a:p>
          <a:p>
            <a:r>
              <a:rPr lang="en-US" sz="1800" dirty="0"/>
              <a:t>6G aims to improve multiple KPIs, for example:</a:t>
            </a:r>
          </a:p>
          <a:p>
            <a:pPr lvl="1"/>
            <a:r>
              <a:rPr lang="en-US" sz="1600" dirty="0"/>
              <a:t>10x throughput</a:t>
            </a:r>
          </a:p>
          <a:p>
            <a:pPr lvl="1"/>
            <a:r>
              <a:rPr lang="en-US" sz="1600" dirty="0"/>
              <a:t>0.1ms latency</a:t>
            </a:r>
          </a:p>
          <a:p>
            <a:pPr lvl="1"/>
            <a:r>
              <a:rPr lang="en-US" sz="1600" dirty="0"/>
              <a:t>spectral efficiency</a:t>
            </a:r>
          </a:p>
          <a:p>
            <a:pPr lvl="1"/>
            <a:r>
              <a:rPr lang="en-US" sz="1600" dirty="0"/>
              <a:t>Spatial reuse - area efficiency</a:t>
            </a:r>
          </a:p>
          <a:p>
            <a:pPr lvl="1"/>
            <a:r>
              <a:rPr lang="en-US" sz="1600" dirty="0"/>
              <a:t>Energy efficiency</a:t>
            </a:r>
          </a:p>
          <a:p>
            <a:r>
              <a:rPr lang="en-US" sz="1800" dirty="0"/>
              <a:t>Note that, similarly to what happened for 5G, these objectives will be reached with a combination of lower bands as well as </a:t>
            </a:r>
            <a:r>
              <a:rPr lang="en-US" sz="1800" dirty="0" err="1"/>
              <a:t>mmWave</a:t>
            </a:r>
            <a:r>
              <a:rPr lang="en-US" sz="1800" dirty="0"/>
              <a:t> (and possibly Terahertz)</a:t>
            </a:r>
          </a:p>
        </p:txBody>
      </p:sp>
    </p:spTree>
    <p:extLst>
      <p:ext uri="{BB962C8B-B14F-4D97-AF65-F5344CB8AC3E}">
        <p14:creationId xmlns:p14="http://schemas.microsoft.com/office/powerpoint/2010/main" val="40440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640A-ADE1-4AED-BC84-2E0D73EA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Some trends that we see for 2028-2030 timeframe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60BB-B832-456B-A35C-FE9B4099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(1) Deterministic operation</a:t>
            </a:r>
          </a:p>
          <a:p>
            <a:pPr lvl="1"/>
            <a:r>
              <a:rPr lang="en-US" sz="1800" dirty="0"/>
              <a:t>Applications like XR will become a key driver and are expected to become mainstream in few years in multiple/most deployment scenarios </a:t>
            </a:r>
          </a:p>
          <a:p>
            <a:pPr lvl="2"/>
            <a:r>
              <a:rPr lang="en-US" sz="1600" dirty="0"/>
              <a:t>setting stringent requirements for </a:t>
            </a:r>
            <a:r>
              <a:rPr lang="en-US" sz="1600" b="1" dirty="0"/>
              <a:t>deterministic low latency and throughput</a:t>
            </a:r>
          </a:p>
          <a:p>
            <a:pPr lvl="2"/>
            <a:r>
              <a:rPr lang="en-US" sz="1600" dirty="0"/>
              <a:t>Some of these applications/devices are targeting usage in mobile scenarios (glasses for instance) with very stringent low latency needs:</a:t>
            </a:r>
          </a:p>
          <a:p>
            <a:pPr lvl="3"/>
            <a:r>
              <a:rPr lang="en-US" b="1" dirty="0"/>
              <a:t>This also calls for improved lossless and seamless mobility within an ESS in a house/enterprise</a:t>
            </a:r>
          </a:p>
          <a:p>
            <a:pPr lvl="1"/>
            <a:r>
              <a:rPr lang="en-US" sz="1800" dirty="0"/>
              <a:t>TSN networks</a:t>
            </a:r>
          </a:p>
          <a:p>
            <a:pPr lvl="1"/>
            <a:r>
              <a:rPr lang="en-US" sz="1800" dirty="0"/>
              <a:t>Cloud/edge computing also requires low and predictable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65CD6-1454-424B-AF84-EE29DA02A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E535A-9593-41F7-8B8E-122FAE847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708413-D415-4E3F-A5F4-9B53D482AEE2}"/>
              </a:ext>
            </a:extLst>
          </p:cNvPr>
          <p:cNvSpPr/>
          <p:nvPr/>
        </p:nvSpPr>
        <p:spPr bwMode="auto">
          <a:xfrm>
            <a:off x="762000" y="5753893"/>
            <a:ext cx="7696200" cy="68421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Aim for improved deterministic operation (e.g., worst-case latency at given reliability, 0.1ms latency)</a:t>
            </a:r>
          </a:p>
        </p:txBody>
      </p:sp>
    </p:spTree>
    <p:extLst>
      <p:ext uri="{BB962C8B-B14F-4D97-AF65-F5344CB8AC3E}">
        <p14:creationId xmlns:p14="http://schemas.microsoft.com/office/powerpoint/2010/main" val="310569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640A-ADE1-4AED-BC84-2E0D73EA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Some trends that we see for 2028-2030 timeframe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60BB-B832-456B-A35C-FE9B4099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5334000" cy="4114800"/>
          </a:xfrm>
        </p:spPr>
        <p:txBody>
          <a:bodyPr/>
          <a:lstStyle/>
          <a:p>
            <a:r>
              <a:rPr lang="en-US" sz="1800" dirty="0"/>
              <a:t>(2) Toward 10Gig Wi-Fi</a:t>
            </a:r>
          </a:p>
          <a:p>
            <a:pPr lvl="1"/>
            <a:r>
              <a:rPr lang="en-US" sz="1600" dirty="0"/>
              <a:t>As usual, the need for more throughput/data rate is in constant evolution</a:t>
            </a:r>
          </a:p>
          <a:p>
            <a:pPr lvl="2"/>
            <a:r>
              <a:rPr lang="en-US" sz="1400" dirty="0"/>
              <a:t>Projections from Fiber Broadband Association predicts that in 2030, household will need more than 2Gbps of broadband by 2030 (a x16 increase compared to 2021 (130Mbps))</a:t>
            </a:r>
          </a:p>
          <a:p>
            <a:pPr lvl="2"/>
            <a:r>
              <a:rPr lang="en-US" sz="1400" dirty="0"/>
              <a:t>Some projections showing even up to 30Gbps demand for broadband</a:t>
            </a:r>
          </a:p>
          <a:p>
            <a:pPr lvl="1"/>
            <a:r>
              <a:rPr lang="en-US" sz="1600" dirty="0"/>
              <a:t>Need increase throughput and throughput at range on Wi-Fi to efficiently deliver this to the entire house</a:t>
            </a:r>
          </a:p>
          <a:p>
            <a:pPr lvl="1"/>
            <a:r>
              <a:rPr lang="en-US" sz="1600" dirty="0">
                <a:hlinkClick r:id="rId2"/>
              </a:rPr>
              <a:t>10G: cablelabs-launches-10g-challenge-support-innovators-and-accelerate-development-applications (10gplatform.com)</a:t>
            </a:r>
            <a:endParaRPr lang="en-US" sz="1200" dirty="0"/>
          </a:p>
          <a:p>
            <a:pPr lvl="1"/>
            <a:endParaRPr lang="en-US" sz="14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65CD6-1454-424B-AF84-EE29DA02A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E535A-9593-41F7-8B8E-122FAE847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4FFF84-C5C4-4912-BC40-408F2BBA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51" y="3061438"/>
            <a:ext cx="3366449" cy="206382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9E5EF4-61BC-4D11-B857-C5CA411FF27F}"/>
              </a:ext>
            </a:extLst>
          </p:cNvPr>
          <p:cNvSpPr/>
          <p:nvPr/>
        </p:nvSpPr>
        <p:spPr bwMode="auto">
          <a:xfrm>
            <a:off x="762000" y="5753893"/>
            <a:ext cx="7696200" cy="68421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We’ve had gigabit Wi-Fi in clients since 11ac → in 2028+, we should aim at 10Gbps Wi-Fi</a:t>
            </a:r>
          </a:p>
        </p:txBody>
      </p:sp>
    </p:spTree>
    <p:extLst>
      <p:ext uri="{BB962C8B-B14F-4D97-AF65-F5344CB8AC3E}">
        <p14:creationId xmlns:p14="http://schemas.microsoft.com/office/powerpoint/2010/main" val="75792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1A5A84-6625-4967-B230-FB2D79E0B977}"/>
              </a:ext>
            </a:extLst>
          </p:cNvPr>
          <p:cNvSpPr/>
          <p:nvPr/>
        </p:nvSpPr>
        <p:spPr bwMode="auto">
          <a:xfrm>
            <a:off x="4780103" y="1731778"/>
            <a:ext cx="4015735" cy="459282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C00E29-0EE1-4696-A1FF-33102B1F49CD}"/>
              </a:ext>
            </a:extLst>
          </p:cNvPr>
          <p:cNvSpPr/>
          <p:nvPr/>
        </p:nvSpPr>
        <p:spPr bwMode="auto">
          <a:xfrm>
            <a:off x="1066800" y="2971800"/>
            <a:ext cx="3125788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7640A-ADE1-4AED-BC84-2E0D73EA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Some trends that we see for 2028-2030 timeframe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60BB-B832-456B-A35C-FE9B4099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4129004" cy="4114800"/>
          </a:xfrm>
        </p:spPr>
        <p:txBody>
          <a:bodyPr/>
          <a:lstStyle/>
          <a:p>
            <a:r>
              <a:rPr lang="en-US" sz="1800" dirty="0"/>
              <a:t>(3) More and more P2P links</a:t>
            </a:r>
          </a:p>
          <a:p>
            <a:pPr lvl="1"/>
            <a:r>
              <a:rPr lang="en-US" sz="1400" dirty="0"/>
              <a:t>How to better manage P2P and infrastructure links?</a:t>
            </a:r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65CD6-1454-424B-AF84-EE29DA02A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E535A-9593-41F7-8B8E-122FAE847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E0000E-81FE-4510-AA20-70FFB28C8DCA}"/>
              </a:ext>
            </a:extLst>
          </p:cNvPr>
          <p:cNvGrpSpPr/>
          <p:nvPr/>
        </p:nvGrpSpPr>
        <p:grpSpPr>
          <a:xfrm>
            <a:off x="5092923" y="1752600"/>
            <a:ext cx="3593877" cy="4419600"/>
            <a:chOff x="6270575" y="77774"/>
            <a:chExt cx="5466288" cy="56486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2DFC74-C4F4-4D9F-A4FA-321290699B16}"/>
                </a:ext>
              </a:extLst>
            </p:cNvPr>
            <p:cNvSpPr txBox="1"/>
            <p:nvPr/>
          </p:nvSpPr>
          <p:spPr>
            <a:xfrm>
              <a:off x="6378277" y="77774"/>
              <a:ext cx="5276076" cy="11604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</a:rPr>
                <a:t>Device Sharing Experiences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tx2"/>
                  </a:solidFill>
                </a:rPr>
                <a:t>Utilize resources (e.g., compute, screen, hotspot) from a second device in different form factors and OSs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tx2"/>
                  </a:solidFill>
                </a:rPr>
                <a:t>Share data, notifications, etc., with nearby devices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F33A23-B1F2-4056-9463-F6C895D1F1E0}"/>
                </a:ext>
              </a:extLst>
            </p:cNvPr>
            <p:cNvSpPr txBox="1"/>
            <p:nvPr/>
          </p:nvSpPr>
          <p:spPr>
            <a:xfrm>
              <a:off x="6286225" y="1433193"/>
              <a:ext cx="2641900" cy="513339"/>
            </a:xfrm>
            <a:prstGeom prst="rect">
              <a:avLst/>
            </a:prstGeom>
            <a:noFill/>
          </p:spPr>
          <p:txBody>
            <a:bodyPr wrap="none" lIns="27432" tIns="27432" rIns="27432" bIns="27432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Display Expansion</a:t>
              </a:r>
            </a:p>
            <a:p>
              <a:pPr algn="ctr"/>
              <a:r>
                <a:rPr lang="en-US" sz="1050" b="1" dirty="0">
                  <a:solidFill>
                    <a:schemeClr val="tx2"/>
                  </a:solidFill>
                </a:rPr>
                <a:t>(Wireless display connection)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FF33FD-792D-45C5-B444-506B526F2847}"/>
                </a:ext>
              </a:extLst>
            </p:cNvPr>
            <p:cNvSpPr txBox="1"/>
            <p:nvPr/>
          </p:nvSpPr>
          <p:spPr>
            <a:xfrm>
              <a:off x="8966956" y="1433194"/>
              <a:ext cx="2451723" cy="513339"/>
            </a:xfrm>
            <a:prstGeom prst="rect">
              <a:avLst/>
            </a:prstGeom>
            <a:noFill/>
          </p:spPr>
          <p:txBody>
            <a:bodyPr wrap="none" lIns="27432" tIns="27432" rIns="27432" bIns="27432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Inking / Stylus</a:t>
              </a:r>
            </a:p>
            <a:p>
              <a:pPr algn="ctr"/>
              <a:r>
                <a:rPr lang="en-US" sz="1050" b="1" dirty="0">
                  <a:solidFill>
                    <a:schemeClr val="tx2"/>
                  </a:solidFill>
                </a:rPr>
                <a:t>(Companion inking device)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FC92EA-AC38-4F4B-B265-EC137BAAD8EE}"/>
                </a:ext>
              </a:extLst>
            </p:cNvPr>
            <p:cNvSpPr txBox="1"/>
            <p:nvPr/>
          </p:nvSpPr>
          <p:spPr>
            <a:xfrm>
              <a:off x="6270575" y="5213046"/>
              <a:ext cx="2354197" cy="513339"/>
            </a:xfrm>
            <a:prstGeom prst="rect">
              <a:avLst/>
            </a:prstGeom>
            <a:noFill/>
          </p:spPr>
          <p:txBody>
            <a:bodyPr wrap="none" lIns="27432" tIns="27432" rIns="27432" bIns="27432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Camera</a:t>
              </a:r>
            </a:p>
            <a:p>
              <a:pPr algn="ctr"/>
              <a:r>
                <a:rPr lang="en-US" sz="1050" b="1" dirty="0">
                  <a:solidFill>
                    <a:schemeClr val="tx2"/>
                  </a:solidFill>
                </a:rPr>
                <a:t>(Multi-camera / platform)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457079-42EF-4B9C-BC38-34B42D0D1DBC}"/>
                </a:ext>
              </a:extLst>
            </p:cNvPr>
            <p:cNvSpPr txBox="1"/>
            <p:nvPr/>
          </p:nvSpPr>
          <p:spPr>
            <a:xfrm>
              <a:off x="8648778" y="5213046"/>
              <a:ext cx="3088085" cy="513339"/>
            </a:xfrm>
            <a:prstGeom prst="rect">
              <a:avLst/>
            </a:prstGeom>
            <a:noFill/>
          </p:spPr>
          <p:txBody>
            <a:bodyPr wrap="none" lIns="27432" tIns="27432" rIns="27432" bIns="27432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PC – Phone Collaboration</a:t>
              </a:r>
            </a:p>
            <a:p>
              <a:pPr algn="ctr"/>
              <a:r>
                <a:rPr lang="en-US" sz="1050" b="1" dirty="0">
                  <a:solidFill>
                    <a:schemeClr val="tx2"/>
                  </a:solidFill>
                </a:rPr>
                <a:t>(Seamless, cross-device app usage)</a:t>
              </a:r>
            </a:p>
          </p:txBody>
        </p:sp>
        <p:sp>
          <p:nvSpPr>
            <p:cNvPr id="14" name="Flowchart: Manual Input 13">
              <a:extLst>
                <a:ext uri="{FF2B5EF4-FFF2-40B4-BE49-F238E27FC236}">
                  <a16:creationId xmlns:a16="http://schemas.microsoft.com/office/drawing/2014/main" id="{9FD030D3-6C41-4408-BD13-4BC0220125B6}"/>
                </a:ext>
              </a:extLst>
            </p:cNvPr>
            <p:cNvSpPr/>
            <p:nvPr/>
          </p:nvSpPr>
          <p:spPr>
            <a:xfrm>
              <a:off x="6392765" y="2034712"/>
              <a:ext cx="2453373" cy="1525772"/>
            </a:xfrm>
            <a:prstGeom prst="flowChartManualInpu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8719" b="-8719"/>
              </a:stretch>
            </a:blipFill>
            <a:ln w="38100">
              <a:solidFill>
                <a:schemeClr val="tx2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EA704E38-E2E3-4094-8A29-82E06E8B9449}"/>
                </a:ext>
              </a:extLst>
            </p:cNvPr>
            <p:cNvSpPr/>
            <p:nvPr/>
          </p:nvSpPr>
          <p:spPr>
            <a:xfrm flipH="1">
              <a:off x="9010667" y="1992682"/>
              <a:ext cx="2453373" cy="1525772"/>
            </a:xfrm>
            <a:prstGeom prst="flowChartManualInpu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476" t="296" r="-476" b="-7494"/>
              </a:stretch>
            </a:blipFill>
            <a:ln w="38100">
              <a:solidFill>
                <a:schemeClr val="tx2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lowchart: Manual Input 15">
              <a:extLst>
                <a:ext uri="{FF2B5EF4-FFF2-40B4-BE49-F238E27FC236}">
                  <a16:creationId xmlns:a16="http://schemas.microsoft.com/office/drawing/2014/main" id="{D1A49A71-6DA9-47B8-8882-3E3C7AE7E481}"/>
                </a:ext>
              </a:extLst>
            </p:cNvPr>
            <p:cNvSpPr/>
            <p:nvPr/>
          </p:nvSpPr>
          <p:spPr>
            <a:xfrm flipV="1">
              <a:off x="6392766" y="3702782"/>
              <a:ext cx="2453373" cy="1525772"/>
            </a:xfrm>
            <a:prstGeom prst="flowChartManualInpu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3599" b="-3599"/>
              </a:stretch>
            </a:blipFill>
            <a:ln w="38100">
              <a:solidFill>
                <a:schemeClr val="tx2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2EC627DC-F21B-42E4-936D-1AB8D9B4E866}"/>
                </a:ext>
              </a:extLst>
            </p:cNvPr>
            <p:cNvSpPr/>
            <p:nvPr/>
          </p:nvSpPr>
          <p:spPr>
            <a:xfrm flipH="1" flipV="1">
              <a:off x="8928620" y="3668738"/>
              <a:ext cx="2453373" cy="1525772"/>
            </a:xfrm>
            <a:prstGeom prst="flowChartManualInpu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18246" b="-18246"/>
              </a:stretch>
            </a:blipFill>
            <a:ln w="38100">
              <a:solidFill>
                <a:schemeClr val="tx2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8" name="Content Placeholder 18">
            <a:extLst>
              <a:ext uri="{FF2B5EF4-FFF2-40B4-BE49-F238E27FC236}">
                <a16:creationId xmlns:a16="http://schemas.microsoft.com/office/drawing/2014/main" id="{78076AEA-F07A-4F64-B896-6834E25A7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489115" y="3942939"/>
            <a:ext cx="2339691" cy="222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60B24B-E882-4307-A2F4-F44C1A7EE3F7}"/>
              </a:ext>
            </a:extLst>
          </p:cNvPr>
          <p:cNvSpPr txBox="1"/>
          <p:nvPr/>
        </p:nvSpPr>
        <p:spPr>
          <a:xfrm>
            <a:off x="1404439" y="3250867"/>
            <a:ext cx="3468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</a:rPr>
              <a:t>XR gaming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</a:rPr>
              <a:t>PC/Phone to HDM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84869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83392</TotalTime>
  <Words>1171</Words>
  <Application>Microsoft Office PowerPoint</Application>
  <PresentationFormat>On-screen Show (4:3)</PresentationFormat>
  <Paragraphs>171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Intel Clear</vt:lpstr>
      <vt:lpstr>Times New Roman</vt:lpstr>
      <vt:lpstr>Verdana</vt:lpstr>
      <vt:lpstr>Wingdings</vt:lpstr>
      <vt:lpstr>ACcord Submission Template</vt:lpstr>
      <vt:lpstr>Next 802.11 generation after 11be</vt:lpstr>
      <vt:lpstr>Key messages</vt:lpstr>
      <vt:lpstr>Content</vt:lpstr>
      <vt:lpstr>Timeline</vt:lpstr>
      <vt:lpstr>IEEE 802.11bX Timeline</vt:lpstr>
      <vt:lpstr>High-level next gen cellular (6G) objectives</vt:lpstr>
      <vt:lpstr>Some trends that we see for 2028-2030 timeframe</vt:lpstr>
      <vt:lpstr>Some trends that we see for 2028-2030 timeframe</vt:lpstr>
      <vt:lpstr>Some trends that we see for 2028-2030 timeframe</vt:lpstr>
      <vt:lpstr>Defining the objectives for next generation Wi-Fi</vt:lpstr>
      <vt:lpstr>Possible technical directions for next gen Wi-Fi</vt:lpstr>
      <vt:lpstr>Conclusion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Cariou, Laurent</cp:lastModifiedBy>
  <cp:revision>1009</cp:revision>
  <cp:lastPrinted>1998-02-10T13:28:06Z</cp:lastPrinted>
  <dcterms:created xsi:type="dcterms:W3CDTF">2009-12-02T19:05:24Z</dcterms:created>
  <dcterms:modified xsi:type="dcterms:W3CDTF">2022-01-17T13:48:02Z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MSIP_Label_9aa06179-68b3-4e2b-b09b-a2424735516b_Enabled">
    <vt:lpwstr>True</vt:lpwstr>
  </property>
  <property fmtid="{D5CDD505-2E9C-101B-9397-08002B2CF9AE}" pid="10" name="MSIP_Label_9aa06179-68b3-4e2b-b09b-a2424735516b_SiteId">
    <vt:lpwstr>46c98d88-e344-4ed4-8496-4ed7712e255d</vt:lpwstr>
  </property>
  <property fmtid="{D5CDD505-2E9C-101B-9397-08002B2CF9AE}" pid="11" name="MSIP_Label_9aa06179-68b3-4e2b-b09b-a2424735516b_Owner">
    <vt:lpwstr>laurent.cariou@intel.com</vt:lpwstr>
  </property>
  <property fmtid="{D5CDD505-2E9C-101B-9397-08002B2CF9AE}" pid="12" name="MSIP_Label_9aa06179-68b3-4e2b-b09b-a2424735516b_SetDate">
    <vt:lpwstr>2021-10-28T12:51:41.4239734Z</vt:lpwstr>
  </property>
  <property fmtid="{D5CDD505-2E9C-101B-9397-08002B2CF9AE}" pid="13" name="MSIP_Label_9aa06179-68b3-4e2b-b09b-a2424735516b_Name">
    <vt:lpwstr>Intel Confidential</vt:lpwstr>
  </property>
  <property fmtid="{D5CDD505-2E9C-101B-9397-08002B2CF9AE}" pid="14" name="MSIP_Label_9aa06179-68b3-4e2b-b09b-a2424735516b_Application">
    <vt:lpwstr>Microsoft Azure Information Protection</vt:lpwstr>
  </property>
  <property fmtid="{D5CDD505-2E9C-101B-9397-08002B2CF9AE}" pid="15" name="MSIP_Label_9aa06179-68b3-4e2b-b09b-a2424735516b_ActionId">
    <vt:lpwstr>11ba8c79-9225-43ff-ad4f-e7676fad71d2</vt:lpwstr>
  </property>
  <property fmtid="{D5CDD505-2E9C-101B-9397-08002B2CF9AE}" pid="16" name="MSIP_Label_9aa06179-68b3-4e2b-b09b-a2424735516b_Extended_MSFT_Method">
    <vt:lpwstr>Automatic</vt:lpwstr>
  </property>
  <property fmtid="{D5CDD505-2E9C-101B-9397-08002B2CF9AE}" pid="17" name="Sensitivity">
    <vt:lpwstr>Intel Confidential</vt:lpwstr>
  </property>
</Properties>
</file>