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69" r:id="rId6"/>
    <p:sldId id="271" r:id="rId7"/>
    <p:sldId id="270" r:id="rId8"/>
    <p:sldId id="272" r:id="rId9"/>
    <p:sldId id="275" r:id="rId10"/>
    <p:sldId id="260" r:id="rId11"/>
  </p:sldIdLst>
  <p:sldSz cx="12192000" cy="6858000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80">
          <p15:clr>
            <a:srgbClr val="A4A3A4"/>
          </p15:clr>
        </p15:guide>
        <p15:guide id="4" pos="227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03" autoAdjust="0"/>
    <p:restoredTop sz="94660" autoAdjust="0"/>
  </p:normalViewPr>
  <p:slideViewPr>
    <p:cSldViewPr>
      <p:cViewPr varScale="1">
        <p:scale>
          <a:sx n="122" d="100"/>
          <a:sy n="122" d="100"/>
        </p:scale>
        <p:origin x="-149" y="-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680" y="-67"/>
      </p:cViewPr>
      <p:guideLst>
        <p:guide orient="horz" pos="2880"/>
        <p:guide orient="horz" pos="2980"/>
        <p:guide pos="2160"/>
        <p:guide pos="227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6BF7369-CF7C-4DFD-AC9A-074E0517AAA5}"/>
    <pc:docChg chg="modMainMaster">
      <pc:chgData name="Jim Lansford" userId="a4fe446c-a46d-4105-b32e-f064615612ff" providerId="ADAL" clId="{56BF7369-CF7C-4DFD-AC9A-074E0517AAA5}" dt="2019-09-16T02:14:38.548" v="7" actId="20577"/>
      <pc:docMkLst>
        <pc:docMk/>
      </pc:docMkLst>
      <pc:sldMasterChg chg="modSp">
        <pc:chgData name="Jim Lansford" userId="a4fe446c-a46d-4105-b32e-f064615612ff" providerId="ADAL" clId="{56BF7369-CF7C-4DFD-AC9A-074E0517AAA5}" dt="2019-09-16T02:14:38.548" v="7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56BF7369-CF7C-4DFD-AC9A-074E0517AAA5}" dt="2019-09-16T02:14:38.548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8313" y="725488"/>
            <a:ext cx="637698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802.11-22/0038r3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WLAN SENSING USE CASES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2022-01-17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26723" y="319816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–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3000" y="2438400"/>
          <a:ext cx="982980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5000"/>
                <a:gridCol w="1905000"/>
                <a:gridCol w="28956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 Au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Origin Wireless</a:t>
                      </a:r>
                      <a:r>
                        <a:rPr lang="en-US" sz="1600" baseline="0" dirty="0" smtClean="0"/>
                        <a:t> Inc.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7500 Greenway</a:t>
                      </a:r>
                      <a:r>
                        <a:rPr lang="en-US" sz="1600" baseline="0" dirty="0" smtClean="0"/>
                        <a:t> Center Drive, Suite 1070, Greenbelt, MD 20770 USA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oscar.au@originwirelessai.com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Beibei</a:t>
                      </a:r>
                      <a:r>
                        <a:rPr lang="en-US" sz="1600" dirty="0" smtClean="0"/>
                        <a:t> Wang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beibei.wang@originwirelessai.com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K.J. Ray Liu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Hung-</a:t>
                      </a:r>
                      <a:r>
                        <a:rPr lang="en-US" sz="1600" dirty="0" err="1" smtClean="0"/>
                        <a:t>Quoc</a:t>
                      </a:r>
                      <a:r>
                        <a:rPr lang="en-US" sz="1600" baseline="0" dirty="0" smtClean="0"/>
                        <a:t> Lai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Use Cases to consider (when initiator=transmitter)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0" y="4105499"/>
            <a:ext cx="703627" cy="5488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38600" y="5105400"/>
            <a:ext cx="644914" cy="513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47800" y="5638800"/>
            <a:ext cx="846852" cy="487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5105400"/>
            <a:ext cx="571758" cy="3581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2724725" y="5644946"/>
            <a:ext cx="856675" cy="45105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971800" y="4698636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143000" y="4578146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981200" y="4730546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743200" y="4730546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685800" y="4038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4400" y="4115203"/>
            <a:ext cx="703627" cy="54884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96200" y="5654650"/>
            <a:ext cx="846852" cy="487375"/>
          </a:xfrm>
          <a:prstGeom prst="rect">
            <a:avLst/>
          </a:prstGeom>
        </p:spPr>
      </p:pic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9220200" y="4708340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7391400" y="4587850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8229600" y="4740250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8991600" y="4740250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1219200" y="4654346"/>
            <a:ext cx="1066800" cy="4572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057400" y="4730546"/>
            <a:ext cx="381000" cy="91440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2819400" y="4730546"/>
            <a:ext cx="304800" cy="7620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3048000" y="4654346"/>
            <a:ext cx="990600" cy="5334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572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648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measurements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9144000" y="4038600"/>
            <a:ext cx="18288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152400" y="13716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1</a:t>
            </a:r>
            <a:r>
              <a:rPr lang="en-US" sz="1800" dirty="0" smtClean="0">
                <a:solidFill>
                  <a:schemeClr val="tx1"/>
                </a:solidFill>
              </a:rPr>
              <a:t>: (supported by current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</a:t>
            </a:r>
            <a:r>
              <a:rPr lang="en-US" sz="1800" dirty="0" smtClean="0">
                <a:solidFill>
                  <a:srgbClr val="FF0000"/>
                </a:solidFill>
              </a:rPr>
              <a:t> initiator/transmitter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 STA=sensing responder/receiver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measurements </a:t>
            </a:r>
            <a:r>
              <a:rPr lang="en-US" sz="1800" dirty="0" smtClean="0">
                <a:solidFill>
                  <a:schemeClr val="tx1"/>
                </a:solidFill>
              </a:rPr>
              <a:t>(e.g. CSI) fed back to initiator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 </a:t>
            </a:r>
            <a:r>
              <a:rPr lang="en-US" sz="1800" dirty="0" smtClean="0">
                <a:solidFill>
                  <a:schemeClr val="tx1"/>
                </a:solidFill>
              </a:rPr>
              <a:t>(e.g. breathing, fall-down) </a:t>
            </a:r>
            <a:r>
              <a:rPr lang="en-US" sz="1800" dirty="0" smtClean="0">
                <a:solidFill>
                  <a:srgbClr val="0000FF"/>
                </a:solidFill>
              </a:rPr>
              <a:t>computed by initiator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6553200" y="1371600"/>
            <a:ext cx="5029200" cy="209288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2</a:t>
            </a:r>
            <a:r>
              <a:rPr lang="en-US" sz="1800" dirty="0" smtClean="0">
                <a:solidFill>
                  <a:schemeClr val="tx1"/>
                </a:solidFill>
              </a:rPr>
              <a:t>: (</a:t>
            </a:r>
            <a:r>
              <a:rPr lang="en-US" sz="1800" u="sng" dirty="0" smtClean="0">
                <a:solidFill>
                  <a:schemeClr val="tx1"/>
                </a:solidFill>
              </a:rPr>
              <a:t>yet to be supported </a:t>
            </a:r>
            <a:r>
              <a:rPr lang="en-US" sz="1800" dirty="0" smtClean="0">
                <a:solidFill>
                  <a:schemeClr val="tx1"/>
                </a:solidFill>
              </a:rPr>
              <a:t>by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</a:t>
            </a:r>
            <a:r>
              <a:rPr lang="en-US" sz="1800" dirty="0" smtClean="0">
                <a:solidFill>
                  <a:srgbClr val="FF0000"/>
                </a:solidFill>
              </a:rPr>
              <a:t> initiator/transmitter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STA=sensing responder/receiver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FF0000"/>
                </a:solidFill>
              </a:rPr>
              <a:t>No sensing measurements (e.g. CSI) feedback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computed by responder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measurements. The results may be used by responder or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sent elsewhere.</a:t>
            </a:r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3200" y="4846625"/>
            <a:ext cx="846852" cy="487375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1600" y="5638800"/>
            <a:ext cx="846852" cy="487375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10800" y="5181600"/>
            <a:ext cx="846852" cy="487375"/>
          </a:xfrm>
          <a:prstGeom prst="rect">
            <a:avLst/>
          </a:prstGeom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9753600" y="56388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Responders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0" y="5562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Responders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Use Cases to consider (when initiator=transmitter)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0" y="4105499"/>
            <a:ext cx="703627" cy="5488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38600" y="5105400"/>
            <a:ext cx="644914" cy="513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15348" y="5638800"/>
            <a:ext cx="846852" cy="487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5105400"/>
            <a:ext cx="571758" cy="3581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2724725" y="5644946"/>
            <a:ext cx="856675" cy="45105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971800" y="4698636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143000" y="4578146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981200" y="4730546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743200" y="4730546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685800" y="4038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4400" y="4115203"/>
            <a:ext cx="703627" cy="548847"/>
          </a:xfrm>
          <a:prstGeom prst="rect">
            <a:avLst/>
          </a:prstGeom>
        </p:spPr>
      </p:pic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9220200" y="4708340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1219200" y="4654346"/>
            <a:ext cx="1066800" cy="45720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057400" y="4730546"/>
            <a:ext cx="381000" cy="9144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2819400" y="4730546"/>
            <a:ext cx="304800" cy="76200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3048000" y="4654346"/>
            <a:ext cx="990600" cy="53340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572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648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measurements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9753600" y="5638800"/>
            <a:ext cx="18288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152400" y="13716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3</a:t>
            </a:r>
            <a:r>
              <a:rPr lang="en-US" sz="1800" dirty="0" smtClean="0">
                <a:solidFill>
                  <a:schemeClr val="tx1"/>
                </a:solidFill>
              </a:rPr>
              <a:t>: (supported by current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AP=sensing responder/receiver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 STA=sensing </a:t>
            </a:r>
            <a:r>
              <a:rPr lang="en-US" sz="1800" dirty="0" smtClean="0">
                <a:solidFill>
                  <a:srgbClr val="FF0000"/>
                </a:solidFill>
              </a:rPr>
              <a:t>initiators/transmitters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measurements </a:t>
            </a:r>
            <a:r>
              <a:rPr lang="en-US" sz="1800" dirty="0" smtClean="0">
                <a:solidFill>
                  <a:schemeClr val="tx1"/>
                </a:solidFill>
              </a:rPr>
              <a:t>(e.g. CSI) fed back to initiator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</a:t>
            </a:r>
            <a:r>
              <a:rPr lang="en-US" sz="1800" dirty="0" smtClean="0">
                <a:solidFill>
                  <a:schemeClr val="tx1"/>
                </a:solidFill>
              </a:rPr>
              <a:t>(e.g. breathing, fall-down) </a:t>
            </a:r>
            <a:r>
              <a:rPr lang="en-US" sz="1800" dirty="0" smtClean="0">
                <a:solidFill>
                  <a:srgbClr val="0000FF"/>
                </a:solidFill>
              </a:rPr>
              <a:t>computed by initiator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6553200" y="13716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4</a:t>
            </a:r>
            <a:r>
              <a:rPr lang="en-US" sz="1800" dirty="0" smtClean="0">
                <a:solidFill>
                  <a:schemeClr val="tx1"/>
                </a:solidFill>
              </a:rPr>
              <a:t>: (</a:t>
            </a:r>
            <a:r>
              <a:rPr lang="en-US" sz="1800" u="sng" dirty="0" smtClean="0">
                <a:solidFill>
                  <a:schemeClr val="tx1"/>
                </a:solidFill>
              </a:rPr>
              <a:t>yet to be supported </a:t>
            </a:r>
            <a:r>
              <a:rPr lang="en-US" sz="1800" dirty="0" smtClean="0">
                <a:solidFill>
                  <a:schemeClr val="tx1"/>
                </a:solidFill>
              </a:rPr>
              <a:t>by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AP=sensing responder/receiver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STA=sensing </a:t>
            </a:r>
            <a:r>
              <a:rPr lang="en-US" sz="1800" dirty="0" smtClean="0">
                <a:solidFill>
                  <a:srgbClr val="FF0000"/>
                </a:solidFill>
              </a:rPr>
              <a:t>initiators/transmitters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FF0000"/>
                </a:solidFill>
              </a:rPr>
              <a:t>No sensing measurement (e.g. CSI) feedback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computed by responder (AP)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measurements.</a:t>
            </a:r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10800" y="5181600"/>
            <a:ext cx="846852" cy="487375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0" y="54864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Initiator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9220200" y="4038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Use Cases to consider (when initiator=receiver)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0" y="4105499"/>
            <a:ext cx="703627" cy="5488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38600" y="5105400"/>
            <a:ext cx="644914" cy="513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47800" y="5638800"/>
            <a:ext cx="846852" cy="487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5105400"/>
            <a:ext cx="571758" cy="3581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2724725" y="5644946"/>
            <a:ext cx="856675" cy="45105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971800" y="4698636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143000" y="4578146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981200" y="4730546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743200" y="4730546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304800" y="41910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Initiator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572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648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measurements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152400" y="1371600"/>
            <a:ext cx="51054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5</a:t>
            </a:r>
            <a:r>
              <a:rPr lang="en-US" sz="1800" dirty="0" smtClean="0">
                <a:solidFill>
                  <a:schemeClr val="tx1"/>
                </a:solidFill>
              </a:rPr>
              <a:t>: (supported by current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AP=sensing </a:t>
            </a:r>
            <a:r>
              <a:rPr lang="en-US" sz="1800" dirty="0" smtClean="0">
                <a:solidFill>
                  <a:srgbClr val="FF0000"/>
                </a:solidFill>
              </a:rPr>
              <a:t>initiator/receiver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 STA=sensing responders/transmitters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measurements </a:t>
            </a:r>
            <a:r>
              <a:rPr lang="en-US" sz="1800" dirty="0" smtClean="0">
                <a:solidFill>
                  <a:schemeClr val="tx1"/>
                </a:solidFill>
              </a:rPr>
              <a:t>obtained at initiator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</a:t>
            </a:r>
            <a:r>
              <a:rPr lang="en-US" sz="1800" dirty="0" smtClean="0">
                <a:solidFill>
                  <a:schemeClr val="tx1"/>
                </a:solidFill>
              </a:rPr>
              <a:t>(e.g. breathing, fall-down) </a:t>
            </a:r>
            <a:r>
              <a:rPr lang="en-US" sz="1800" dirty="0" smtClean="0">
                <a:solidFill>
                  <a:srgbClr val="0000FF"/>
                </a:solidFill>
              </a:rPr>
              <a:t>computed by initiator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4400" y="4115203"/>
            <a:ext cx="703627" cy="54884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96200" y="5654650"/>
            <a:ext cx="846852" cy="487375"/>
          </a:xfrm>
          <a:prstGeom prst="rect">
            <a:avLst/>
          </a:prstGeom>
        </p:spPr>
      </p:pic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9220200" y="4708340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7391400" y="4587850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8229600" y="4740250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8991600" y="4740250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9448800" y="4191000"/>
            <a:ext cx="18288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6553200" y="13716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6</a:t>
            </a:r>
            <a:r>
              <a:rPr lang="en-US" sz="1800" dirty="0" smtClean="0">
                <a:solidFill>
                  <a:schemeClr val="tx1"/>
                </a:solidFill>
              </a:rPr>
              <a:t>: (supported by current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responder/transmitter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 STA=sensing </a:t>
            </a:r>
            <a:r>
              <a:rPr lang="en-US" sz="1800" dirty="0" smtClean="0">
                <a:solidFill>
                  <a:srgbClr val="FF0000"/>
                </a:solidFill>
              </a:rPr>
              <a:t>initiators/receivers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measurements </a:t>
            </a:r>
            <a:r>
              <a:rPr lang="en-US" sz="1800" dirty="0" smtClean="0">
                <a:solidFill>
                  <a:schemeClr val="tx1"/>
                </a:solidFill>
              </a:rPr>
              <a:t>obtained at initiator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results </a:t>
            </a:r>
            <a:r>
              <a:rPr lang="en-US" sz="1800" dirty="0" smtClean="0">
                <a:solidFill>
                  <a:schemeClr val="tx1"/>
                </a:solidFill>
              </a:rPr>
              <a:t>(e.g. breathing, fall-down) </a:t>
            </a:r>
            <a:r>
              <a:rPr lang="en-US" sz="1800" dirty="0" smtClean="0">
                <a:solidFill>
                  <a:srgbClr val="0000FF"/>
                </a:solidFill>
              </a:rPr>
              <a:t>computed by initiator </a:t>
            </a:r>
            <a:r>
              <a:rPr lang="en-US" sz="1800" dirty="0" smtClean="0">
                <a:solidFill>
                  <a:schemeClr val="tx1"/>
                </a:solidFill>
              </a:rPr>
              <a:t>based on sensing measurements</a:t>
            </a: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3200" y="4846625"/>
            <a:ext cx="846852" cy="487375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1600" y="5638800"/>
            <a:ext cx="846852" cy="487375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10800" y="5181600"/>
            <a:ext cx="846852" cy="487375"/>
          </a:xfrm>
          <a:prstGeom prst="rect">
            <a:avLst/>
          </a:prstGeom>
        </p:spPr>
      </p:pic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10058400" y="57150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Initiator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0" y="56388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Sensing Transmitter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Use Cases to consider (SBP)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0" y="4105499"/>
            <a:ext cx="703627" cy="5488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38600" y="5105400"/>
            <a:ext cx="644914" cy="513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47800" y="5638800"/>
            <a:ext cx="846852" cy="487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5105400"/>
            <a:ext cx="571758" cy="3581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2724725" y="5644946"/>
            <a:ext cx="856675" cy="45105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971800" y="4698636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143000" y="4578146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981200" y="4730546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743200" y="4730546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685800" y="4038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1219200" y="4654346"/>
            <a:ext cx="1066800" cy="4572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057400" y="4730546"/>
            <a:ext cx="381000" cy="91440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2819400" y="4730546"/>
            <a:ext cx="304800" cy="7620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3048000" y="4654346"/>
            <a:ext cx="990600" cy="5334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572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648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measurements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152400" y="1371600"/>
            <a:ext cx="5029200" cy="213135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7</a:t>
            </a:r>
            <a:r>
              <a:rPr lang="en-US" sz="1800" dirty="0" smtClean="0">
                <a:solidFill>
                  <a:schemeClr val="tx1"/>
                </a:solidFill>
              </a:rPr>
              <a:t>: (supported by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Sensing by Proxy (SBP)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</a:t>
            </a:r>
            <a:r>
              <a:rPr lang="en-US" sz="1800" dirty="0" smtClean="0">
                <a:solidFill>
                  <a:srgbClr val="FF0000"/>
                </a:solidFill>
              </a:rPr>
              <a:t> initiator/transmitter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 STA=sensing responder/receiver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measurements </a:t>
            </a:r>
            <a:r>
              <a:rPr lang="en-US" sz="1800" dirty="0" smtClean="0">
                <a:solidFill>
                  <a:schemeClr val="tx1"/>
                </a:solidFill>
              </a:rPr>
              <a:t>(e.g. CSI) fed back to SBP-requesting STA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endParaRPr lang="en-US" sz="1800" b="1" dirty="0" smtClean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0" y="5562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38600" y="3733800"/>
            <a:ext cx="644914" cy="513109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3429000" y="3429000"/>
            <a:ext cx="1676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SBP requesting STA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971800" y="3886200"/>
            <a:ext cx="1066800" cy="4572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3048000" y="3962400"/>
            <a:ext cx="1066800" cy="4572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xmlns="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6383179"/>
            <a:ext cx="607865" cy="1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648200" y="6230779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SBP request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4400" y="4115203"/>
            <a:ext cx="703627" cy="548847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96200" y="5654650"/>
            <a:ext cx="846852" cy="487375"/>
          </a:xfrm>
          <a:prstGeom prst="rect">
            <a:avLst/>
          </a:prstGeom>
        </p:spPr>
      </p:pic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9220200" y="4708340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7391400" y="4587850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8229600" y="4740250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8991600" y="4740250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xmlns="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7162800" y="4038600"/>
            <a:ext cx="1219200" cy="457200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9144000" y="4038600"/>
            <a:ext cx="18288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6553200" y="13716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8</a:t>
            </a:r>
            <a:r>
              <a:rPr lang="en-US" sz="1800" dirty="0" smtClean="0">
                <a:solidFill>
                  <a:schemeClr val="tx1"/>
                </a:solidFill>
              </a:rPr>
              <a:t>: (supported</a:t>
            </a:r>
            <a:r>
              <a:rPr lang="en-US" sz="1800" u="sng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by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Sensing by Proxy (SBP)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</a:t>
            </a:r>
            <a:r>
              <a:rPr lang="en-US" sz="1800" dirty="0" smtClean="0">
                <a:solidFill>
                  <a:srgbClr val="FF0000"/>
                </a:solidFill>
              </a:rPr>
              <a:t> initiator/receiver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11bf compatible STA=sensing responder/transmitter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FF"/>
                </a:solidFill>
              </a:rPr>
              <a:t>Sensing measurements </a:t>
            </a:r>
            <a:r>
              <a:rPr lang="en-US" sz="1800" dirty="0" smtClean="0">
                <a:solidFill>
                  <a:schemeClr val="tx1"/>
                </a:solidFill>
              </a:rPr>
              <a:t>(e.g. CSI) fed back to SBP-requesting STA</a:t>
            </a:r>
          </a:p>
        </p:txBody>
      </p:sp>
      <p:pic>
        <p:nvPicPr>
          <p:cNvPr id="70" name="Picture 69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3200" y="4846625"/>
            <a:ext cx="846852" cy="487375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1600" y="5638800"/>
            <a:ext cx="846852" cy="487375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10800" y="5181600"/>
            <a:ext cx="846852" cy="487375"/>
          </a:xfrm>
          <a:prstGeom prst="rect">
            <a:avLst/>
          </a:prstGeom>
        </p:spPr>
      </p:pic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9753600" y="56388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77000" y="3733800"/>
            <a:ext cx="644914" cy="513109"/>
          </a:xfrm>
          <a:prstGeom prst="rect">
            <a:avLst/>
          </a:prstGeom>
        </p:spPr>
      </p:pic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7239000" y="3962400"/>
            <a:ext cx="1219200" cy="4572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7162800" y="3657600"/>
            <a:ext cx="1676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SBP requesting STA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Use Cases to consider (SBP)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0" y="4105499"/>
            <a:ext cx="703627" cy="5488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38600" y="5105400"/>
            <a:ext cx="644914" cy="513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47800" y="5638800"/>
            <a:ext cx="846852" cy="487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5105400"/>
            <a:ext cx="571758" cy="3581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2724725" y="5644946"/>
            <a:ext cx="856675" cy="45105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971800" y="4698636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143000" y="4578146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981200" y="4730546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743200" y="4730546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685800" y="4038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572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648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measurements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152400" y="13716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9</a:t>
            </a:r>
            <a:r>
              <a:rPr lang="en-US" sz="1800" dirty="0" smtClean="0">
                <a:solidFill>
                  <a:schemeClr val="tx1"/>
                </a:solidFill>
              </a:rPr>
              <a:t>: (</a:t>
            </a:r>
            <a:r>
              <a:rPr lang="en-US" sz="1800" u="sng" dirty="0" smtClean="0">
                <a:solidFill>
                  <a:schemeClr val="tx1"/>
                </a:solidFill>
              </a:rPr>
              <a:t>yet to be supported </a:t>
            </a:r>
            <a:r>
              <a:rPr lang="en-US" sz="1800" dirty="0" smtClean="0">
                <a:solidFill>
                  <a:schemeClr val="tx1"/>
                </a:solidFill>
              </a:rPr>
              <a:t>by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Variant of SBP  in Case 7.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FF0000"/>
                </a:solidFill>
              </a:rPr>
              <a:t>No sensing measurement (e.g. CSI) feedback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Sensing results computed by responders based on sensing measurements. 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endParaRPr lang="en-US" sz="1800" b="1" dirty="0" smtClean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0" y="55626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38600" y="3733800"/>
            <a:ext cx="644914" cy="513109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3429000" y="3429000"/>
            <a:ext cx="1676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SBP requesting STA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971800" y="3886200"/>
            <a:ext cx="1066800" cy="4572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xmlns="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6383179"/>
            <a:ext cx="607865" cy="1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4648200" y="6230779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SBP request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xmlns="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4400" y="4115203"/>
            <a:ext cx="703627" cy="548847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96200" y="5654650"/>
            <a:ext cx="846852" cy="487375"/>
          </a:xfrm>
          <a:prstGeom prst="rect">
            <a:avLst/>
          </a:prstGeom>
        </p:spPr>
      </p:pic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9220200" y="4708340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7391400" y="4587850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8229600" y="4740250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8991600" y="4740250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9144000" y="4038600"/>
            <a:ext cx="18288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6553200" y="1371600"/>
            <a:ext cx="5029200" cy="209288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9b</a:t>
            </a:r>
            <a:r>
              <a:rPr lang="en-US" sz="1800" dirty="0" smtClean="0">
                <a:solidFill>
                  <a:schemeClr val="tx1"/>
                </a:solidFill>
              </a:rPr>
              <a:t>: (</a:t>
            </a:r>
            <a:r>
              <a:rPr lang="en-US" sz="1800" u="sng" dirty="0" smtClean="0">
                <a:solidFill>
                  <a:schemeClr val="tx1"/>
                </a:solidFill>
              </a:rPr>
              <a:t>yet to be supported </a:t>
            </a:r>
            <a:r>
              <a:rPr lang="en-US" sz="1800" dirty="0" smtClean="0">
                <a:solidFill>
                  <a:schemeClr val="tx1"/>
                </a:solidFill>
              </a:rPr>
              <a:t>by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Similar to Case 9, but with PPDU </a:t>
            </a:r>
            <a:r>
              <a:rPr lang="en-US" sz="1800" dirty="0" smtClean="0">
                <a:solidFill>
                  <a:srgbClr val="0000FF"/>
                </a:solidFill>
              </a:rPr>
              <a:t>broadcasted</a:t>
            </a:r>
            <a:r>
              <a:rPr lang="en-US" sz="1800" dirty="0" smtClean="0">
                <a:solidFill>
                  <a:schemeClr val="tx1"/>
                </a:solidFill>
              </a:rPr>
              <a:t> with </a:t>
            </a:r>
            <a:r>
              <a:rPr lang="en-US" sz="1800" dirty="0" smtClean="0">
                <a:solidFill>
                  <a:srgbClr val="0000FF"/>
                </a:solidFill>
              </a:rPr>
              <a:t>identical sensing measurement setup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FF0000"/>
                </a:solidFill>
              </a:rPr>
              <a:t>No sensing measurement (e.g. CSI) feedback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Sensing results computed by responders based on sensing measurements. 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70" name="Picture 69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3200" y="4846625"/>
            <a:ext cx="846852" cy="487375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1600" y="5638800"/>
            <a:ext cx="846852" cy="487375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xmlns="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10800" y="5181600"/>
            <a:ext cx="846852" cy="487375"/>
          </a:xfrm>
          <a:prstGeom prst="rect">
            <a:avLst/>
          </a:prstGeom>
        </p:spPr>
      </p:pic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9753600" y="5638800"/>
            <a:ext cx="16764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xmlns="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77000" y="3733800"/>
            <a:ext cx="644914" cy="513109"/>
          </a:xfrm>
          <a:prstGeom prst="rect">
            <a:avLst/>
          </a:prstGeom>
        </p:spPr>
      </p:pic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xmlns="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7239000" y="3962400"/>
            <a:ext cx="1219200" cy="4572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7162800" y="3657600"/>
            <a:ext cx="1676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SBP requesting STA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7315200" y="4876800"/>
            <a:ext cx="15240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FF"/>
                </a:solidFill>
              </a:rPr>
              <a:t>Broadcast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B9B835A3-5451-4F33-ADA6-89A161130A5F}"/>
              </a:ext>
            </a:extLst>
          </p:cNvPr>
          <p:cNvSpPr txBox="1"/>
          <p:nvPr/>
        </p:nvSpPr>
        <p:spPr>
          <a:xfrm flipH="1">
            <a:off x="8686800" y="4935379"/>
            <a:ext cx="15240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FF"/>
                </a:solidFill>
              </a:rPr>
              <a:t>Broadcast</a:t>
            </a:r>
            <a:endParaRPr lang="en-US" sz="1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(SP1)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</a:t>
            </a:r>
            <a:r>
              <a:rPr lang="en-US" sz="2000" dirty="0" smtClean="0"/>
              <a:t>you agree that for the case when the sensing initiator is the sensing transmitter, the reporting phase is optional?</a:t>
            </a:r>
          </a:p>
          <a:p>
            <a:endParaRPr lang="en-US" sz="2000" dirty="0" smtClean="0"/>
          </a:p>
          <a:p>
            <a:pPr marL="690563" indent="-457200">
              <a:buAutoNum type="arabicPeriod"/>
            </a:pPr>
            <a:r>
              <a:rPr lang="en-US" sz="2000" dirty="0" smtClean="0"/>
              <a:t>Yes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No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Abstain</a:t>
            </a:r>
          </a:p>
          <a:p>
            <a:pPr marL="457200" indent="-457200">
              <a:buAutoNum type="arabicPeriod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_802-11-Submission-16-9_ppt200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DD6B17-2002-48CE-BC90-1BC614AA335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4372534-44A3-4990-8A66-EA9D7A21C8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C39185-4AEF-48CB-BDD5-F4EF06AC9B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template_802-11-Submission-16-9_ppt2007</Template>
  <TotalTime>29860</TotalTime>
  <Words>720</Words>
  <Application>Microsoft Office PowerPoint</Application>
  <PresentationFormat>Custom</PresentationFormat>
  <Paragraphs>158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template_802-11-Submission-16-9_ppt2007</vt:lpstr>
      <vt:lpstr>WLAN SENSING USE CASES</vt:lpstr>
      <vt:lpstr>Use Cases to consider (when initiator=transmitter)</vt:lpstr>
      <vt:lpstr>Use Cases to consider (when initiator=transmitter)</vt:lpstr>
      <vt:lpstr>Use Cases to consider (when initiator=receiver)</vt:lpstr>
      <vt:lpstr>Use Cases to consider (SBP)</vt:lpstr>
      <vt:lpstr>Use Cases to consider (SBP)</vt:lpstr>
      <vt:lpstr>Straw Poll (SP1)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eeau90</dc:creator>
  <cp:lastModifiedBy>Oscar Au</cp:lastModifiedBy>
  <cp:revision>394</cp:revision>
  <cp:lastPrinted>1601-01-01T00:00:00Z</cp:lastPrinted>
  <dcterms:created xsi:type="dcterms:W3CDTF">2019-09-04T16:40:26Z</dcterms:created>
  <dcterms:modified xsi:type="dcterms:W3CDTF">2022-01-21T22:58:49Z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