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9" r:id="rId6"/>
    <p:sldId id="271" r:id="rId7"/>
    <p:sldId id="270" r:id="rId8"/>
    <p:sldId id="260" r:id="rId9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03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-149" y="-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80" y="-6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802.11-21/0038r0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WLAN SENSING USE 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2022-01-07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6723" y="3198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438400"/>
          <a:ext cx="98298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 Au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Origin Wireless</a:t>
                      </a:r>
                      <a:r>
                        <a:rPr lang="en-US" sz="1600" baseline="0" dirty="0" smtClean="0"/>
                        <a:t> Inc.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7500 Greenway</a:t>
                      </a:r>
                      <a:r>
                        <a:rPr lang="en-US" sz="1600" baseline="0" dirty="0" smtClean="0"/>
                        <a:t> Center Drive, Suite 1070, Greenbelt, MD 20770 USA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oscar.au@originwirelessai.com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Beibei</a:t>
                      </a:r>
                      <a:r>
                        <a:rPr lang="en-US" sz="1600" dirty="0" smtClean="0"/>
                        <a:t> Wang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beibei.wang@originwirelessai.com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K.J. Ray Liu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Hung-</a:t>
                      </a:r>
                      <a:r>
                        <a:rPr lang="en-US" sz="1600" dirty="0" err="1" smtClean="0"/>
                        <a:t>Quoc</a:t>
                      </a:r>
                      <a:r>
                        <a:rPr lang="en-US" sz="1600" baseline="0" dirty="0" smtClean="0"/>
                        <a:t> Lai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(when initiator=transmitter)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858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1219200" y="4654346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057400" y="4730546"/>
            <a:ext cx="381000" cy="9144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2819400" y="4730546"/>
            <a:ext cx="304800" cy="7620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3048000" y="4654346"/>
            <a:ext cx="990600" cy="5334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144000" y="40386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152400" y="14478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1</a:t>
            </a:r>
            <a:r>
              <a:rPr lang="en-US" sz="1800" dirty="0" smtClean="0">
                <a:solidFill>
                  <a:schemeClr val="tx1"/>
                </a:solidFill>
              </a:rPr>
              <a:t>: (supported by current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initiator/transmitter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responders/receiver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(e.g. CSI) fed back to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</a:t>
            </a:r>
            <a:r>
              <a:rPr lang="en-US" sz="1800" dirty="0" smtClean="0">
                <a:solidFill>
                  <a:schemeClr val="tx1"/>
                </a:solidFill>
              </a:rPr>
              <a:t>(e.g. breathing, fall-down) </a:t>
            </a:r>
            <a:r>
              <a:rPr lang="en-US" sz="1800" dirty="0" smtClean="0">
                <a:solidFill>
                  <a:srgbClr val="0000FF"/>
                </a:solidFill>
              </a:rPr>
              <a:t>computed by initiator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7467600" y="4694225"/>
            <a:ext cx="1066800" cy="457200"/>
          </a:xfrm>
          <a:prstGeom prst="straightConnector1">
            <a:avLst/>
          </a:prstGeom>
          <a:ln>
            <a:solidFill>
              <a:srgbClr val="00B0F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553200" y="1447800"/>
            <a:ext cx="5029200" cy="21313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2</a:t>
            </a:r>
            <a:r>
              <a:rPr lang="en-US" sz="1800" dirty="0" smtClean="0">
                <a:solidFill>
                  <a:schemeClr val="tx1"/>
                </a:solidFill>
              </a:rPr>
              <a:t>: (</a:t>
            </a:r>
            <a:r>
              <a:rPr lang="en-US" sz="1800" u="sng" dirty="0" smtClean="0">
                <a:solidFill>
                  <a:schemeClr val="tx1"/>
                </a:solidFill>
              </a:rPr>
              <a:t>yet to be supported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initiator/transmitter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STA=sensing responders/receivers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FF0000"/>
                </a:solidFill>
              </a:rPr>
              <a:t>Responders help to compute sensing results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computed by responders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</a:t>
            </a:r>
            <a:r>
              <a:rPr lang="en-US" sz="1800" dirty="0" smtClean="0">
                <a:solidFill>
                  <a:schemeClr val="tx1"/>
                </a:solidFill>
              </a:rPr>
              <a:t>fed back as regular 802.11 data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9067800" y="4694225"/>
            <a:ext cx="304800" cy="838200"/>
          </a:xfrm>
          <a:prstGeom prst="straightConnector1">
            <a:avLst/>
          </a:prstGeom>
          <a:ln>
            <a:solidFill>
              <a:srgbClr val="00B0F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9220200" y="4618025"/>
            <a:ext cx="990600" cy="533400"/>
          </a:xfrm>
          <a:prstGeom prst="straightConnector1">
            <a:avLst/>
          </a:prstGeom>
          <a:ln>
            <a:solidFill>
              <a:srgbClr val="00B0F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8305800" y="4770425"/>
            <a:ext cx="381000" cy="914400"/>
          </a:xfrm>
          <a:prstGeom prst="straightConnector1">
            <a:avLst/>
          </a:prstGeom>
          <a:ln>
            <a:solidFill>
              <a:srgbClr val="00B0F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=""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383178"/>
            <a:ext cx="607865" cy="1"/>
          </a:xfrm>
          <a:prstGeom prst="straightConnector1">
            <a:avLst/>
          </a:prstGeom>
          <a:ln>
            <a:solidFill>
              <a:srgbClr val="00B0F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230779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results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1" name="Picture 7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753600" y="56388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0" y="5562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(when initiator=transmitter)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348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858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1219200" y="4654346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057400" y="4730546"/>
            <a:ext cx="381000" cy="9144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2819400" y="4730546"/>
            <a:ext cx="304800" cy="7620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3048000" y="4654346"/>
            <a:ext cx="990600" cy="5334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753600" y="56388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152400" y="14478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3</a:t>
            </a:r>
            <a:r>
              <a:rPr lang="en-US" sz="1800" dirty="0" smtClean="0">
                <a:solidFill>
                  <a:schemeClr val="tx1"/>
                </a:solidFill>
              </a:rPr>
              <a:t>: (supported by current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</a:t>
            </a:r>
            <a:r>
              <a:rPr lang="en-US" sz="1800" dirty="0" smtClean="0">
                <a:solidFill>
                  <a:srgbClr val="FF0000"/>
                </a:solidFill>
              </a:rPr>
              <a:t>initiator/transmitter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(e.g. CSI) fed back to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</a:t>
            </a:r>
            <a:r>
              <a:rPr lang="en-US" sz="1800" dirty="0" smtClean="0">
                <a:solidFill>
                  <a:schemeClr val="tx1"/>
                </a:solidFill>
              </a:rPr>
              <a:t>(e.g. breathing, fall-down) </a:t>
            </a:r>
            <a:r>
              <a:rPr lang="en-US" sz="1800" dirty="0" smtClean="0">
                <a:solidFill>
                  <a:srgbClr val="0000FF"/>
                </a:solidFill>
              </a:rPr>
              <a:t>computed by initiator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7467600" y="4694225"/>
            <a:ext cx="1066800" cy="457200"/>
          </a:xfrm>
          <a:prstGeom prst="straightConnector1">
            <a:avLst/>
          </a:prstGeom>
          <a:ln>
            <a:solidFill>
              <a:srgbClr val="00B0F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553200" y="1447800"/>
            <a:ext cx="5029200" cy="21313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4</a:t>
            </a:r>
            <a:r>
              <a:rPr lang="en-US" sz="1800" dirty="0" smtClean="0">
                <a:solidFill>
                  <a:schemeClr val="tx1"/>
                </a:solidFill>
              </a:rPr>
              <a:t>: (</a:t>
            </a:r>
            <a:r>
              <a:rPr lang="en-US" sz="1800" u="sng" dirty="0" smtClean="0">
                <a:solidFill>
                  <a:schemeClr val="tx1"/>
                </a:solidFill>
              </a:rPr>
              <a:t>yet to be supported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STA=sensing </a:t>
            </a:r>
            <a:r>
              <a:rPr lang="en-US" sz="1800" dirty="0" smtClean="0">
                <a:solidFill>
                  <a:srgbClr val="FF0000"/>
                </a:solidFill>
              </a:rPr>
              <a:t>initiator/transmitter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FF0000"/>
                </a:solidFill>
              </a:rPr>
              <a:t>Responders help to compute sensing results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computed by responders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</a:t>
            </a:r>
            <a:r>
              <a:rPr lang="en-US" sz="1800" dirty="0" smtClean="0">
                <a:solidFill>
                  <a:schemeClr val="tx1"/>
                </a:solidFill>
              </a:rPr>
              <a:t>fed back as regular 802.11 data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9067800" y="4694225"/>
            <a:ext cx="304800" cy="838200"/>
          </a:xfrm>
          <a:prstGeom prst="straightConnector1">
            <a:avLst/>
          </a:prstGeom>
          <a:ln>
            <a:solidFill>
              <a:srgbClr val="00B0F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9220200" y="4618025"/>
            <a:ext cx="990600" cy="533400"/>
          </a:xfrm>
          <a:prstGeom prst="straightConnector1">
            <a:avLst/>
          </a:prstGeom>
          <a:ln>
            <a:solidFill>
              <a:srgbClr val="00B0F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8305800" y="4770425"/>
            <a:ext cx="381000" cy="914400"/>
          </a:xfrm>
          <a:prstGeom prst="straightConnector1">
            <a:avLst/>
          </a:prstGeom>
          <a:ln>
            <a:solidFill>
              <a:srgbClr val="00B0F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=""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383178"/>
            <a:ext cx="607865" cy="1"/>
          </a:xfrm>
          <a:prstGeom prst="straightConnector1">
            <a:avLst/>
          </a:prstGeom>
          <a:ln>
            <a:solidFill>
              <a:srgbClr val="00B0F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230779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results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1" name="Picture 7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0" y="54864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Initiator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2202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(when initiator=receiver)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304800" y="41910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Initiator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152400" y="14478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5</a:t>
            </a:r>
            <a:r>
              <a:rPr lang="en-US" sz="1800" dirty="0" smtClean="0">
                <a:solidFill>
                  <a:schemeClr val="tx1"/>
                </a:solidFill>
              </a:rPr>
              <a:t>: (supported by current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AP=sensing </a:t>
            </a:r>
            <a:r>
              <a:rPr lang="en-US" sz="1800" dirty="0" smtClean="0">
                <a:solidFill>
                  <a:srgbClr val="FF0000"/>
                </a:solidFill>
              </a:rPr>
              <a:t>initiator/receiver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responder/transmitter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obtained at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</a:t>
            </a:r>
            <a:r>
              <a:rPr lang="en-US" sz="1800" dirty="0" smtClean="0">
                <a:solidFill>
                  <a:schemeClr val="tx1"/>
                </a:solidFill>
              </a:rPr>
              <a:t>(e.g. breathing, fall-down) </a:t>
            </a:r>
            <a:r>
              <a:rPr lang="en-US" sz="1800" dirty="0" smtClean="0">
                <a:solidFill>
                  <a:srgbClr val="0000FF"/>
                </a:solidFill>
              </a:rPr>
              <a:t>computed by initiator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=""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383178"/>
            <a:ext cx="607865" cy="1"/>
          </a:xfrm>
          <a:prstGeom prst="straightConnector1">
            <a:avLst/>
          </a:prstGeom>
          <a:ln>
            <a:solidFill>
              <a:srgbClr val="00B0F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230779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results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47" name="Straight Arrow Connector 4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448800" y="41910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553200" y="14478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6</a:t>
            </a:r>
            <a:r>
              <a:rPr lang="en-US" sz="1800" dirty="0" smtClean="0">
                <a:solidFill>
                  <a:schemeClr val="tx1"/>
                </a:solidFill>
              </a:rPr>
              <a:t>: (supported by current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responder/transmitter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</a:t>
            </a:r>
            <a:r>
              <a:rPr lang="en-US" sz="1800" dirty="0" smtClean="0">
                <a:solidFill>
                  <a:srgbClr val="FF0000"/>
                </a:solidFill>
              </a:rPr>
              <a:t>initiator/receiver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obtained at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</a:t>
            </a:r>
            <a:r>
              <a:rPr lang="en-US" sz="1800" dirty="0" smtClean="0">
                <a:solidFill>
                  <a:schemeClr val="tx1"/>
                </a:solidFill>
              </a:rPr>
              <a:t>(e.g. breathing, fall-down) </a:t>
            </a:r>
            <a:r>
              <a:rPr lang="en-US" sz="1800" dirty="0" smtClean="0">
                <a:solidFill>
                  <a:srgbClr val="0000FF"/>
                </a:solidFill>
              </a:rPr>
              <a:t>computed by initiator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10058400" y="57150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Initiator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0" y="56388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Sensing Transmitter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802.11bf should support: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Case 2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Case 4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Both case 2 and case 4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None of case 2 and case 4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Abstain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/>
            <a:r>
              <a:rPr lang="en-US" sz="2000" dirty="0" smtClean="0"/>
              <a:t>Note1: Case 2 is described in Slide 2, with AP=sensing initiator/transmitter and no sensing measurement feedback. </a:t>
            </a:r>
          </a:p>
          <a:p>
            <a:pPr marL="457200" indent="-457200"/>
            <a:r>
              <a:rPr lang="en-US" sz="2000" dirty="0" smtClean="0"/>
              <a:t>Note2: Case 4 is described in Slide 3, with STA=sensing initiator/ transmitter and no sensing measurement feedback.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27907</TotalTime>
  <Words>512</Words>
  <Application>Microsoft Office PowerPoint</Application>
  <PresentationFormat>Custom</PresentationFormat>
  <Paragraphs>113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template_802-11-Submission-16-9_ppt2007</vt:lpstr>
      <vt:lpstr>WLAN SENSING USE CASES</vt:lpstr>
      <vt:lpstr>Use Cases to consider (when initiator=transmitter)</vt:lpstr>
      <vt:lpstr>Use Cases to consider (when initiator=transmitter)</vt:lpstr>
      <vt:lpstr>Use Cases to consider (when initiator=receiver)</vt:lpstr>
      <vt:lpstr>Straw Poll (SP)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Oscar Au</cp:lastModifiedBy>
  <cp:revision>304</cp:revision>
  <cp:lastPrinted>1601-01-01T00:00:00Z</cp:lastPrinted>
  <dcterms:created xsi:type="dcterms:W3CDTF">2019-09-04T16:40:26Z</dcterms:created>
  <dcterms:modified xsi:type="dcterms:W3CDTF">2022-01-08T00:27:38Z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