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2" r:id="rId2"/>
    <p:sldId id="368" r:id="rId3"/>
    <p:sldId id="367" r:id="rId4"/>
    <p:sldId id="413" r:id="rId5"/>
    <p:sldId id="410" r:id="rId6"/>
    <p:sldId id="418" r:id="rId7"/>
    <p:sldId id="420" r:id="rId8"/>
    <p:sldId id="424" r:id="rId9"/>
    <p:sldId id="365" r:id="rId10"/>
    <p:sldId id="366" r:id="rId11"/>
    <p:sldId id="423" r:id="rId12"/>
    <p:sldId id="422" r:id="rId13"/>
    <p:sldId id="425" r:id="rId14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vyi (WT)" initials="L(" lastIdx="11" clrIdx="6">
    <p:extLst>
      <p:ext uri="{19B8F6BF-5375-455C-9EA6-DF929625EA0E}">
        <p15:presenceInfo xmlns:p15="http://schemas.microsoft.com/office/powerpoint/2012/main" userId="S-1-5-21-147214757-305610072-1517763936-6211364" providerId="AD"/>
      </p:ext>
    </p:extLst>
  </p:cmAuthor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  <p:cmAuthor id="6" name="durui (D)" initials="d(" lastIdx="7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2" autoAdjust="0"/>
    <p:restoredTop sz="92000" autoAdjust="0"/>
  </p:normalViewPr>
  <p:slideViewPr>
    <p:cSldViewPr>
      <p:cViewPr varScale="1">
        <p:scale>
          <a:sx n="107" d="100"/>
          <a:sy n="107" d="100"/>
        </p:scale>
        <p:origin x="19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0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35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9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802.11-22/0036r3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180385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WLAN </a:t>
            </a:r>
            <a:r>
              <a:rPr lang="en-US" altLang="zh-CN" dirty="0" smtClean="0"/>
              <a:t>Sensing </a:t>
            </a:r>
            <a:r>
              <a:rPr lang="en-US" altLang="zh-CN" dirty="0"/>
              <a:t>Functionality Indicator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2022-01-10</a:t>
            </a:r>
            <a:endParaRPr lang="en-US" altLang="en-US" sz="2000" b="0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January</a:t>
            </a:r>
            <a:r>
              <a:rPr lang="en-US" dirty="0" smtClean="0"/>
              <a:t> 2022</a:t>
            </a:r>
            <a:endParaRPr lang="en-GB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955845"/>
              </p:ext>
            </p:extLst>
          </p:nvPr>
        </p:nvGraphicFramePr>
        <p:xfrm>
          <a:off x="762000" y="3110128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Lv</a:t>
                      </a:r>
                      <a:endParaRPr lang="en-US" altLang="zh-CN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  <a:endParaRPr lang="zh-CN" alt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11-18-2094-00-00ay-wlan-radar.pptx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] 11-18-2095-00-00ay-wlan-radar-annex.docx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[3] </a:t>
            </a:r>
            <a:r>
              <a:rPr lang="en-US" sz="1600" b="0" dirty="0" smtClean="0">
                <a:solidFill>
                  <a:schemeClr val="tx1"/>
                </a:solidFill>
              </a:rPr>
              <a:t>802.11ay-2021.pdf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Sensing functionality </a:t>
            </a:r>
            <a:r>
              <a:rPr lang="en-US" altLang="zh-CN" sz="1800" b="0" dirty="0" smtClean="0"/>
              <a:t>shall be e</a:t>
            </a:r>
            <a:r>
              <a:rPr lang="en-US" sz="1800" b="0" dirty="0" smtClean="0"/>
              <a:t>xplicitly indicated in L-Header/DMG Header.</a:t>
            </a: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Use the reserved bits in Scrambler Initialization </a:t>
            </a:r>
            <a:r>
              <a:rPr lang="en-US" altLang="zh-CN" sz="1800" b="0" dirty="0" smtClean="0"/>
              <a:t>field in L-Header/DMG Header in control mode to indicate the sensing functionality (as shown in slide 8)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3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Which option in </a:t>
            </a:r>
            <a:r>
              <a:rPr lang="en-US" altLang="zh-CN" sz="1800" b="0" dirty="0" smtClean="0"/>
              <a:t>L-Header/DMG </a:t>
            </a:r>
            <a:r>
              <a:rPr lang="en-US" altLang="zh-CN" sz="1800" b="0" dirty="0"/>
              <a:t>Header </a:t>
            </a:r>
            <a:r>
              <a:rPr lang="en-US" altLang="zh-CN" sz="1800" b="0" dirty="0" smtClean="0"/>
              <a:t>(as shown in slide 8) in SC/OFDM mode </a:t>
            </a:r>
            <a:r>
              <a:rPr lang="en-US" sz="1800" b="0" dirty="0" smtClean="0"/>
              <a:t>do you support for the sensing functionality indication 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Option 1 (B47)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Option 2 (reserved bits in Last RSSI field)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Abs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3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1873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indication scheme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93985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</a:t>
            </a:r>
            <a:r>
              <a:rPr lang="en-US" altLang="zh-CN" dirty="0" smtClean="0"/>
              <a:t>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770813" cy="3593033"/>
          </a:xfrm>
        </p:spPr>
        <p:txBody>
          <a:bodyPr/>
          <a:lstStyle/>
          <a:p>
            <a:pPr marL="0" indent="0" algn="just"/>
            <a:endParaRPr lang="en-US" sz="18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Sensing is becoming a new function integrated in the WLAN communication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Consider different cases like Monostatic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sensing</a:t>
            </a:r>
            <a:r>
              <a:rPr lang="en-US" altLang="zh-CN" sz="1800" dirty="0"/>
              <a:t>, here we want to give </a:t>
            </a:r>
            <a:r>
              <a:rPr lang="en-US" altLang="zh-CN" sz="1800" dirty="0" smtClean="0"/>
              <a:t>a possible </a:t>
            </a:r>
            <a:r>
              <a:rPr lang="en-US" altLang="zh-CN" sz="1800" dirty="0"/>
              <a:t>solution to include the sensing functionality in WLAN </a:t>
            </a:r>
            <a:r>
              <a:rPr lang="en-US" altLang="zh-CN" sz="1800" dirty="0" smtClean="0"/>
              <a:t>and </a:t>
            </a:r>
            <a:r>
              <a:rPr lang="en-US" altLang="zh-CN" sz="1800" dirty="0"/>
              <a:t>provide </a:t>
            </a:r>
            <a:r>
              <a:rPr lang="en-US" altLang="zh-CN" sz="1800" dirty="0" smtClean="0"/>
              <a:t>an </a:t>
            </a:r>
            <a:r>
              <a:rPr lang="en-US" altLang="zh-CN" sz="1800" dirty="0"/>
              <a:t>explicitly indication and work for both Monostatic 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sensing</a:t>
            </a:r>
            <a:r>
              <a:rPr lang="en-US" altLang="zh-CN" sz="18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74687"/>
            <a:ext cx="2568594" cy="158937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293096"/>
            <a:ext cx="2708740" cy="167609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732" y="4293096"/>
            <a:ext cx="2691860" cy="17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0331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" kern="1200" dirty="0"/>
          </a:p>
          <a:p>
            <a:pPr marL="0" indent="0" algn="just"/>
            <a:endParaRPr lang="en-US" sz="1600" dirty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sp>
        <p:nvSpPr>
          <p:cNvPr id="3" name="矩形 2"/>
          <p:cNvSpPr/>
          <p:nvPr/>
        </p:nvSpPr>
        <p:spPr>
          <a:xfrm>
            <a:off x="685800" y="1643896"/>
            <a:ext cx="78466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[1, 2], radar is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proposed as part of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WLAN framework, in order to achieve better 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Coexistence and sharing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between radar function and WLAN function. 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As the annex AB of 11ay amendment indicates, to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implement radar functionality, a (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DMG/EDMG) STA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can transmit any type of  PPDU with 1)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valid </a:t>
            </a:r>
            <a:r>
              <a:rPr lang="en-US" altLang="zh-CN" sz="180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PPDU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constructed according to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PHY specification and setting 2)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RA=TA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for some types of frame (e.g.,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SSW, BRP)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However, this scheme only works in the Monostatic scenario.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46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28800"/>
            <a:ext cx="7846640" cy="48466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Scheme in </a:t>
            </a:r>
            <a:r>
              <a:rPr lang="en-US" sz="1800" dirty="0" smtClean="0"/>
              <a:t>[1,2] </a:t>
            </a:r>
            <a:r>
              <a:rPr lang="en-US" sz="1800" dirty="0"/>
              <a:t>including some modification for the Spec, </a:t>
            </a:r>
            <a:r>
              <a:rPr lang="en-US" sz="1800" dirty="0" smtClean="0"/>
              <a:t>which has been added as an Annex in 11ay[3] </a:t>
            </a:r>
            <a:r>
              <a:rPr lang="en-US" sz="1800" dirty="0"/>
              <a:t>:</a:t>
            </a:r>
            <a:endParaRPr lang="en-US" sz="1800" dirty="0" smtClean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 smtClean="0">
                <a:cs typeface="+mn-cs"/>
              </a:rPr>
              <a:t> PHY and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EDMG</a:t>
            </a:r>
            <a:r>
              <a:rPr lang="en-US" sz="1400" dirty="0" smtClean="0">
                <a:cs typeface="+mn-cs"/>
              </a:rPr>
              <a:t> PHY is used 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Setting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RA=TA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</a:t>
            </a:r>
            <a:r>
              <a:rPr lang="en-US" sz="1400" dirty="0" smtClean="0">
                <a:cs typeface="+mn-cs"/>
              </a:rPr>
              <a:t>(e.g., SSW, BRP), </a:t>
            </a:r>
            <a:r>
              <a:rPr lang="en-US" sz="1400" dirty="0">
                <a:cs typeface="+mn-cs"/>
              </a:rPr>
              <a:t>and this “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may</a:t>
            </a:r>
            <a:r>
              <a:rPr lang="en-US" sz="1400" dirty="0">
                <a:cs typeface="+mn-cs"/>
              </a:rPr>
              <a:t>” indicate for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/>
              <a:t>functionality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chemeClr val="tx1"/>
                </a:solidFill>
                <a:cs typeface="+mn-cs"/>
              </a:rPr>
              <a:t>Adding 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TRN for some </a:t>
            </a:r>
            <a:r>
              <a:rPr lang="en-US" sz="1400" dirty="0">
                <a:solidFill>
                  <a:schemeClr val="tx1"/>
                </a:solidFill>
              </a:rPr>
              <a:t>types of frame (e.g., </a:t>
            </a:r>
            <a:r>
              <a:rPr lang="en-US" sz="1400" dirty="0" smtClean="0">
                <a:solidFill>
                  <a:schemeClr val="tx1"/>
                </a:solidFill>
              </a:rPr>
              <a:t>SSW, BRP)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344488" lvl="1" indent="0" algn="just">
              <a:spcBef>
                <a:spcPts val="600"/>
              </a:spcBef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Using RA = TA is not a nature fit for implement radar functionality</a:t>
            </a:r>
            <a:r>
              <a:rPr lang="en-US" altLang="zh-CN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It may not support </a:t>
            </a:r>
            <a:r>
              <a:rPr lang="en-US" sz="1400" dirty="0" err="1" smtClean="0">
                <a:solidFill>
                  <a:srgbClr val="0000FF"/>
                </a:solidFill>
              </a:rPr>
              <a:t>Bistatic</a:t>
            </a:r>
            <a:r>
              <a:rPr lang="en-US" sz="1400" dirty="0" smtClean="0">
                <a:solidFill>
                  <a:srgbClr val="0000FF"/>
                </a:solidFill>
              </a:rPr>
              <a:t>/</a:t>
            </a:r>
            <a:r>
              <a:rPr lang="en-US" sz="1400" dirty="0" err="1" smtClean="0">
                <a:solidFill>
                  <a:srgbClr val="0000FF"/>
                </a:solidFill>
              </a:rPr>
              <a:t>Multistatic</a:t>
            </a:r>
            <a:r>
              <a:rPr lang="en-US" sz="1400" dirty="0" smtClean="0">
                <a:solidFill>
                  <a:srgbClr val="0000FF"/>
                </a:solidFill>
              </a:rPr>
              <a:t> sensing </a:t>
            </a:r>
            <a:r>
              <a:rPr lang="en-US" sz="1400" dirty="0"/>
              <a:t>well</a:t>
            </a:r>
            <a:r>
              <a:rPr lang="en-US" sz="1400" dirty="0"/>
              <a:t>,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/>
              <a:t>since</a:t>
            </a:r>
            <a:r>
              <a:rPr lang="en-US" sz="1400" dirty="0" smtClean="0">
                <a:solidFill>
                  <a:srgbClr val="0000FF"/>
                </a:solidFill>
              </a:rPr>
              <a:t> </a:t>
            </a:r>
            <a:r>
              <a:rPr lang="en-US" sz="1400" dirty="0" smtClean="0"/>
              <a:t>the </a:t>
            </a:r>
            <a:r>
              <a:rPr lang="en-US" sz="1400" dirty="0"/>
              <a:t>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</a:t>
            </a:r>
            <a:r>
              <a:rPr lang="en-US" sz="1400" dirty="0" smtClean="0"/>
              <a:t>sensing. </a:t>
            </a:r>
            <a:r>
              <a:rPr lang="en-US" sz="1400" dirty="0"/>
              <a:t>I</a:t>
            </a:r>
            <a:r>
              <a:rPr lang="en-US" sz="1400" dirty="0" smtClean="0"/>
              <a:t>f sensing request/response is not transmitted or received correctly, without </a:t>
            </a:r>
            <a:r>
              <a:rPr lang="en-US" sz="1400" dirty="0"/>
              <a:t>explicit </a:t>
            </a:r>
            <a:r>
              <a:rPr lang="en-US" sz="1400" dirty="0" smtClean="0"/>
              <a:t>indication, the receivers </a:t>
            </a:r>
            <a:r>
              <a:rPr lang="en-US" sz="1400" dirty="0" smtClean="0"/>
              <a:t>may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</a:t>
            </a:r>
            <a:r>
              <a:rPr lang="en-US" sz="1400" dirty="0" smtClean="0"/>
              <a:t>know </a:t>
            </a:r>
            <a:r>
              <a:rPr lang="en-US" sz="1400" dirty="0"/>
              <a:t>the PPDU </a:t>
            </a:r>
            <a:r>
              <a:rPr lang="en-US" sz="1400" dirty="0" smtClean="0"/>
              <a:t>is used </a:t>
            </a:r>
            <a:r>
              <a:rPr lang="en-US" sz="1400" dirty="0"/>
              <a:t>for </a:t>
            </a:r>
            <a:r>
              <a:rPr lang="en-US" sz="1400" dirty="0" smtClean="0"/>
              <a:t>sensing or not, and may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</a:t>
            </a:r>
            <a:r>
              <a:rPr lang="en-US" sz="1400" dirty="0" smtClean="0"/>
              <a:t>know </a:t>
            </a:r>
            <a:r>
              <a:rPr lang="en-US" sz="1400" dirty="0" smtClean="0"/>
              <a:t>if they need to </a:t>
            </a:r>
            <a:r>
              <a:rPr lang="en-US" sz="1400" dirty="0" smtClean="0"/>
              <a:t>turn </a:t>
            </a:r>
            <a:r>
              <a:rPr lang="en-US" sz="1400" dirty="0"/>
              <a:t>on/switch to </a:t>
            </a:r>
            <a:r>
              <a:rPr lang="en-US" sz="1400" dirty="0" smtClean="0"/>
              <a:t>sensing </a:t>
            </a:r>
            <a:r>
              <a:rPr lang="en-US" sz="1400" dirty="0" smtClean="0"/>
              <a:t>functionality or not.</a:t>
            </a:r>
            <a:endParaRPr lang="en-US" sz="1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117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694671" y="1573341"/>
            <a:ext cx="76324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The idea of this contribution is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using explicit indication in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PPDU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header to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  <a:ea typeface="+mn-ea"/>
              </a:rPr>
              <a:t>indicate the sensing functionality and indicate different kinds of sensing by setting RA and TA  in some types of frames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algn="just" eaLnBrk="1" hangingPunct="1">
              <a:spcBef>
                <a:spcPts val="600"/>
              </a:spcBef>
            </a:pPr>
            <a:endParaRPr lang="en-US" altLang="zh-CN" sz="16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The explicit indication in PHY Header is important, 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rgbClr val="000000"/>
                </a:solidFill>
                <a:latin typeface="+mn-lt"/>
                <a:ea typeface="+mn-ea"/>
              </a:rPr>
              <a:t>i</a:t>
            </a: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n case </a:t>
            </a: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the sensing request/response is not correctly transmitted or received,</a:t>
            </a:r>
            <a:endParaRPr lang="en-US" altLang="zh-CN" sz="14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085850" lvl="1" indent="-342900" algn="just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and it also </a:t>
            </a: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could </a:t>
            </a:r>
            <a:r>
              <a:rPr lang="en-US" altLang="zh-CN" sz="1400" dirty="0" smtClean="0">
                <a:solidFill>
                  <a:srgbClr val="000000"/>
                </a:solidFill>
                <a:latin typeface="+mn-lt"/>
                <a:ea typeface="+mn-ea"/>
              </a:rPr>
              <a:t>simplify the processing of receiver. 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Please note that the indication bits should be selected at 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ea typeface="+mn-ea"/>
              </a:rPr>
              <a:t>L-Header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 or </a:t>
            </a:r>
            <a:r>
              <a:rPr lang="en-US" altLang="zh-CN" sz="1600" dirty="0" smtClean="0">
                <a:solidFill>
                  <a:srgbClr val="0000FF"/>
                </a:solidFill>
                <a:latin typeface="+mn-lt"/>
                <a:ea typeface="+mn-ea"/>
              </a:rPr>
              <a:t>DMG header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  <a:ea typeface="+mn-ea"/>
              </a:rPr>
              <a:t>, so all the DMG/EDMG devices could recognize the indication correctly.</a:t>
            </a:r>
            <a:endParaRPr lang="zh-CN" altLang="en-US" sz="16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276872"/>
            <a:ext cx="4622662" cy="210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553878" y="1101758"/>
            <a:ext cx="3434640" cy="2923442"/>
            <a:chOff x="5422360" y="3579751"/>
            <a:chExt cx="3434640" cy="292344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2360" y="3579751"/>
              <a:ext cx="3434640" cy="292344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 bwMode="auto">
            <a:xfrm>
              <a:off x="5518074" y="4230053"/>
              <a:ext cx="3225281" cy="192806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300478"/>
            <a:ext cx="4678643" cy="3866144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 smtClean="0">
                <a:cs typeface="+mn-cs"/>
              </a:rPr>
              <a:t>Option for control PHY.</a:t>
            </a:r>
            <a:endParaRPr lang="en-US" altLang="zh-CN" sz="16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cs typeface="+mn-cs"/>
              </a:rPr>
              <a:t>Scrambler initialization </a:t>
            </a:r>
            <a:r>
              <a:rPr lang="en-US" altLang="zh-CN" sz="1400" dirty="0" smtClean="0">
                <a:cs typeface="+mn-cs"/>
              </a:rPr>
              <a:t>field in </a:t>
            </a:r>
            <a:r>
              <a:rPr lang="en-US" altLang="zh-CN" sz="1400" dirty="0">
                <a:cs typeface="+mn-cs"/>
              </a:rPr>
              <a:t>the </a:t>
            </a:r>
            <a:r>
              <a:rPr lang="en-US" altLang="zh-CN" sz="1400" dirty="0">
                <a:solidFill>
                  <a:srgbClr val="0000FF"/>
                </a:solidFill>
                <a:cs typeface="+mn-cs"/>
              </a:rPr>
              <a:t>L-Header</a:t>
            </a:r>
            <a:r>
              <a:rPr lang="en-US" altLang="zh-CN" sz="1400" dirty="0">
                <a:cs typeface="+mn-cs"/>
              </a:rPr>
              <a:t> of the control mode PPDU when Turnaround field is </a:t>
            </a:r>
            <a:r>
              <a:rPr lang="en-US" altLang="zh-CN" sz="1400" dirty="0" smtClean="0">
                <a:cs typeface="+mn-cs"/>
              </a:rPr>
              <a:t>0.</a:t>
            </a:r>
            <a:endParaRPr lang="en-US" altLang="zh-CN" sz="1400" dirty="0">
              <a:cs typeface="+mn-cs"/>
            </a:endParaRPr>
          </a:p>
          <a:p>
            <a:pPr marL="496888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kern="1200" dirty="0" smtClean="0"/>
              <a:t>Use the </a:t>
            </a:r>
            <a:r>
              <a:rPr lang="en-US" sz="1400" kern="1200" dirty="0" smtClean="0">
                <a:solidFill>
                  <a:srgbClr val="0000FF"/>
                </a:solidFill>
              </a:rPr>
              <a:t>reserved bits </a:t>
            </a:r>
            <a:r>
              <a:rPr lang="en-US" sz="1400" kern="1200" dirty="0">
                <a:solidFill>
                  <a:srgbClr val="0000FF"/>
                </a:solidFill>
              </a:rPr>
              <a:t>in Scrambler Initialization </a:t>
            </a:r>
            <a:r>
              <a:rPr lang="en-US" sz="1400" kern="1200" dirty="0" smtClean="0">
                <a:solidFill>
                  <a:srgbClr val="0000FF"/>
                </a:solidFill>
              </a:rPr>
              <a:t>field </a:t>
            </a:r>
          </a:p>
          <a:p>
            <a:pPr marL="211138" lvl="1" indent="0" algn="just" defTabSz="492125">
              <a:spcBef>
                <a:spcPts val="600"/>
              </a:spcBef>
            </a:pPr>
            <a:r>
              <a:rPr lang="en-US" sz="1400" kern="1200" dirty="0"/>
              <a:t>	</a:t>
            </a:r>
            <a:r>
              <a:rPr lang="en-US" sz="1200" kern="1200" dirty="0" smtClean="0"/>
              <a:t>(</a:t>
            </a:r>
            <a:r>
              <a:rPr lang="en-US" sz="1200" kern="1200" dirty="0"/>
              <a:t>in </a:t>
            </a:r>
            <a:r>
              <a:rPr lang="en-US" sz="1200" kern="1200" dirty="0" smtClean="0"/>
              <a:t>Table 28-5 in [3]) in </a:t>
            </a:r>
            <a:r>
              <a:rPr lang="en-US" sz="1200" kern="1200" dirty="0"/>
              <a:t>control mode </a:t>
            </a:r>
            <a:r>
              <a:rPr lang="en-US" sz="1200" kern="1200" dirty="0" smtClean="0"/>
              <a:t>PPDU</a:t>
            </a:r>
          </a:p>
          <a:p>
            <a:pPr marL="782638" lvl="2" indent="-1714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000" kern="1200" dirty="0" smtClean="0"/>
              <a:t>E.g. only use one reserved bit </a:t>
            </a:r>
            <a:r>
              <a:rPr lang="en-US" altLang="zh-CN" sz="1000" kern="1200" dirty="0" smtClean="0"/>
              <a:t>in the reserved value</a:t>
            </a:r>
            <a:r>
              <a:rPr lang="en-US" sz="1000" kern="1200" dirty="0" smtClean="0"/>
              <a:t>: </a:t>
            </a:r>
          </a:p>
          <a:p>
            <a:pPr marL="611188" lvl="2" indent="0" algn="just" defTabSz="492125">
              <a:spcBef>
                <a:spcPts val="600"/>
              </a:spcBef>
            </a:pPr>
            <a:r>
              <a:rPr lang="en-US" altLang="zh-CN" sz="1000" kern="1200" dirty="0">
                <a:latin typeface="Times New Roman" panose="02020603050405020304" pitchFamily="18" charset="0"/>
                <a:ea typeface="楷体_GB2312"/>
              </a:rPr>
              <a:t> </a:t>
            </a:r>
            <a:r>
              <a:rPr lang="en-US" altLang="zh-CN" sz="1000" kern="1200" dirty="0" smtClean="0">
                <a:latin typeface="Times New Roman" panose="02020603050405020304" pitchFamily="18" charset="0"/>
                <a:ea typeface="楷体_GB2312"/>
              </a:rPr>
              <a:t>    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101R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100R, 10R1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10R0, 111R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110R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11R0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11R0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latin typeface="Times New Roman" panose="02020603050405020304" pitchFamily="18" charset="0"/>
              </a:rPr>
              <a:t>RA = TA for some types of frame (e.g. SSW)</a:t>
            </a:r>
            <a:r>
              <a:rPr lang="zh-CN" altLang="en-US" sz="1200" kern="1400" dirty="0" smtClean="0">
                <a:latin typeface="Times New Roman" panose="02020603050405020304" pitchFamily="18" charset="0"/>
              </a:rPr>
              <a:t>： </a:t>
            </a:r>
            <a:r>
              <a:rPr lang="en-US" altLang="zh-CN" sz="1200" kern="1400" dirty="0" smtClean="0">
                <a:latin typeface="Times New Roman" panose="02020603050405020304" pitchFamily="18" charset="0"/>
              </a:rPr>
              <a:t>Monostatic </a:t>
            </a: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200" kern="1400" dirty="0" smtClean="0">
                <a:cs typeface="Calibri" panose="020F0502020204030204" pitchFamily="34" charset="0"/>
              </a:rPr>
              <a:t>RA </a:t>
            </a:r>
            <a:r>
              <a:rPr lang="en-US" sz="1200" kern="1400" dirty="0" smtClean="0">
                <a:cs typeface="Calibri" panose="020F0502020204030204" pitchFamily="34" charset="0"/>
              </a:rPr>
              <a:t>≠ </a:t>
            </a:r>
            <a:r>
              <a:rPr lang="en-US" altLang="zh-CN" sz="1200" kern="1400" dirty="0" smtClean="0">
                <a:cs typeface="Calibri" panose="020F0502020204030204" pitchFamily="34" charset="0"/>
              </a:rPr>
              <a:t>TA </a:t>
            </a:r>
            <a:r>
              <a:rPr lang="en-US" altLang="zh-CN" sz="1200" kern="1400" dirty="0"/>
              <a:t>for some types of frame (e.g. SSW)</a:t>
            </a:r>
            <a:r>
              <a:rPr lang="zh-CN" altLang="en-US" sz="1200" kern="1400" dirty="0"/>
              <a:t>： </a:t>
            </a:r>
            <a:r>
              <a:rPr lang="en-US" altLang="zh-CN" sz="1200" kern="1400" dirty="0" smtClean="0"/>
              <a:t>Bi/</a:t>
            </a:r>
            <a:r>
              <a:rPr lang="en-US" altLang="zh-CN" sz="1200" kern="1400" dirty="0" err="1" smtClean="0"/>
              <a:t>Multistatic</a:t>
            </a:r>
            <a:r>
              <a:rPr lang="en-US" altLang="zh-CN" sz="1200" kern="1400" dirty="0" smtClean="0"/>
              <a:t> 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>
              <a:solidFill>
                <a:schemeClr val="tx1"/>
              </a:solidFill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solidFill>
                  <a:schemeClr val="tx1"/>
                </a:solidFill>
              </a:rPr>
              <a:t>Please note that in a EDMG control mode PPDU, </a:t>
            </a:r>
            <a:r>
              <a:rPr lang="en-US" sz="1200" kern="1400" dirty="0" smtClean="0">
                <a:solidFill>
                  <a:srgbClr val="0000FF"/>
                </a:solidFill>
              </a:rPr>
              <a:t>B22/B23</a:t>
            </a:r>
            <a:r>
              <a:rPr lang="en-US" sz="1200" kern="1400" dirty="0" smtClean="0">
                <a:solidFill>
                  <a:schemeClr val="tx1"/>
                </a:solidFill>
              </a:rPr>
              <a:t> in the L-Header </a:t>
            </a:r>
            <a:r>
              <a:rPr lang="en-US" altLang="zh-CN" sz="1200" kern="1400" dirty="0" smtClean="0">
                <a:solidFill>
                  <a:schemeClr val="tx1"/>
                </a:solidFill>
              </a:rPr>
              <a:t>shall be set 1.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11560" y="745775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 smtClean="0"/>
              <a:t>Sensing Functionality Indicator in C</a:t>
            </a:r>
            <a:r>
              <a:rPr lang="en-US" altLang="zh-CN" sz="2400" kern="0" dirty="0" smtClean="0"/>
              <a:t>ontrol Mode </a:t>
            </a:r>
            <a:r>
              <a:rPr lang="en-US" sz="2400" kern="0" dirty="0" smtClean="0"/>
              <a:t>PPDU Header</a:t>
            </a:r>
            <a:endParaRPr lang="en-US" sz="2400" kern="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4786147" y="3945914"/>
            <a:ext cx="4334189" cy="2531741"/>
            <a:chOff x="5200630" y="1283019"/>
            <a:chExt cx="3771834" cy="2238678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0630" y="1283019"/>
              <a:ext cx="3771834" cy="2238678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 bwMode="auto">
            <a:xfrm>
              <a:off x="5323288" y="3012805"/>
              <a:ext cx="3563655" cy="28803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2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5" name="Title 2"/>
          <p:cNvSpPr txBox="1">
            <a:spLocks/>
          </p:cNvSpPr>
          <p:nvPr/>
        </p:nvSpPr>
        <p:spPr bwMode="auto">
          <a:xfrm>
            <a:off x="800099" y="742113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 smtClean="0"/>
              <a:t>Sensing Functionality Indicator in SC/OFDM PPDU Header</a:t>
            </a:r>
            <a:endParaRPr lang="en-US" sz="2400" kern="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5176571" y="2100615"/>
            <a:ext cx="3935481" cy="2690486"/>
            <a:chOff x="4685505" y="1117377"/>
            <a:chExt cx="4159542" cy="3052192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505" y="1117377"/>
              <a:ext cx="4159542" cy="3052192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 bwMode="auto">
            <a:xfrm>
              <a:off x="4730749" y="3789040"/>
              <a:ext cx="4051301" cy="17336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" name="Content Placeholder 5"/>
          <p:cNvSpPr>
            <a:spLocks noGrp="1"/>
          </p:cNvSpPr>
          <p:nvPr>
            <p:ph idx="1"/>
          </p:nvPr>
        </p:nvSpPr>
        <p:spPr>
          <a:xfrm>
            <a:off x="215359" y="2201490"/>
            <a:ext cx="4572665" cy="4179837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b="1" dirty="0" smtClean="0">
                <a:cs typeface="+mn-cs"/>
              </a:rPr>
              <a:t>Option 1 for SC PHY.</a:t>
            </a:r>
            <a:endParaRPr lang="en-US" altLang="zh-CN" sz="16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cs typeface="+mn-cs"/>
              </a:rPr>
              <a:t>The </a:t>
            </a:r>
            <a:r>
              <a:rPr lang="en-US" altLang="zh-CN" sz="1400" b="1" dirty="0" smtClean="0">
                <a:solidFill>
                  <a:srgbClr val="0000FF"/>
                </a:solidFill>
                <a:cs typeface="+mn-cs"/>
              </a:rPr>
              <a:t>reserved bit (B47) </a:t>
            </a:r>
            <a:r>
              <a:rPr lang="en-US" altLang="zh-CN" sz="1400" dirty="0" smtClean="0">
                <a:cs typeface="+mn-cs"/>
              </a:rPr>
              <a:t>in DMG SC/OFDM mode Header can be used for sensing indication. </a:t>
            </a: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cs typeface="+mn-cs"/>
              </a:rPr>
              <a:t>Please note that the reserved bit (B46) in L-Header field of EDMG SC/OFDM mode had been used for the indication of EDMG PPDU.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chemeClr val="tx1"/>
              </a:solidFill>
              <a:cs typeface="+mn-cs"/>
            </a:endParaRPr>
          </a:p>
          <a:p>
            <a:pPr marL="285750" lvl="1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600" b="1" dirty="0">
                <a:cs typeface="+mn-cs"/>
              </a:rPr>
              <a:t>Option 2 for SC PHY</a:t>
            </a:r>
            <a:r>
              <a:rPr lang="en-US" sz="1600" b="1" dirty="0" smtClean="0">
                <a:cs typeface="+mn-cs"/>
              </a:rPr>
              <a:t>.</a:t>
            </a:r>
          </a:p>
          <a:p>
            <a:pPr marL="496800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>
                <a:cs typeface="+mn-cs"/>
              </a:rPr>
              <a:t>Use the </a:t>
            </a:r>
            <a:r>
              <a:rPr lang="en-US" sz="1400" b="1" dirty="0">
                <a:solidFill>
                  <a:srgbClr val="0000FF"/>
                </a:solidFill>
                <a:cs typeface="+mn-cs"/>
              </a:rPr>
              <a:t>reserved bits </a:t>
            </a:r>
            <a:r>
              <a:rPr lang="en-US" sz="1400" dirty="0">
                <a:cs typeface="+mn-cs"/>
              </a:rPr>
              <a:t>in </a:t>
            </a:r>
            <a:r>
              <a:rPr lang="en-US" sz="1400" dirty="0" smtClean="0">
                <a:cs typeface="+mn-cs"/>
              </a:rPr>
              <a:t>Last RSSI field in L-Header of </a:t>
            </a:r>
            <a:r>
              <a:rPr lang="en-US" altLang="zh-CN" sz="1400" dirty="0" smtClean="0"/>
              <a:t>SC/OFDM</a:t>
            </a:r>
            <a:r>
              <a:rPr lang="en-US" sz="1400" dirty="0" smtClean="0">
                <a:cs typeface="+mn-cs"/>
              </a:rPr>
              <a:t> PHY.</a:t>
            </a:r>
          </a:p>
          <a:p>
            <a:pPr marL="496800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cs typeface="+mn-cs"/>
              </a:rPr>
              <a:t>E.g. B2 and B3 shall be both set to 1.</a:t>
            </a:r>
            <a:endParaRPr lang="en-US" sz="1400" dirty="0">
              <a:cs typeface="+mn-cs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12" y="1480560"/>
            <a:ext cx="7848600" cy="55245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465218" y="4858706"/>
            <a:ext cx="4646834" cy="1521161"/>
            <a:chOff x="4463852" y="4951476"/>
            <a:chExt cx="4646834" cy="152116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3852" y="4951476"/>
              <a:ext cx="4646834" cy="1521161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 bwMode="auto">
            <a:xfrm>
              <a:off x="4524375" y="6181725"/>
              <a:ext cx="4552950" cy="242888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22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provides a </a:t>
            </a:r>
            <a:r>
              <a:rPr lang="en-US" sz="2000" dirty="0" smtClean="0">
                <a:solidFill>
                  <a:schemeClr val="tx1"/>
                </a:solidFill>
              </a:rPr>
              <a:t>solution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to </a:t>
            </a:r>
            <a:r>
              <a:rPr lang="en-US" sz="2000" dirty="0"/>
              <a:t>include </a:t>
            </a:r>
            <a:r>
              <a:rPr lang="en-US" sz="2000" dirty="0" smtClean="0"/>
              <a:t>sensing functionality </a:t>
            </a:r>
            <a:r>
              <a:rPr lang="en-US" sz="2000" dirty="0"/>
              <a:t>in </a:t>
            </a:r>
            <a:r>
              <a:rPr lang="en-US" sz="2000" dirty="0" smtClean="0"/>
              <a:t>DMG/EDMG PPDU.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Compare with the scheme in [2], </a:t>
            </a:r>
            <a:r>
              <a:rPr lang="en-US" b="1" dirty="0">
                <a:cs typeface="+mn-cs"/>
              </a:rPr>
              <a:t>t</a:t>
            </a:r>
            <a:r>
              <a:rPr lang="en-US" b="1" dirty="0">
                <a:cs typeface="+mn-cs"/>
              </a:rPr>
              <a:t>he proposed scheme works for both Monostatic and Bi/</a:t>
            </a:r>
            <a:r>
              <a:rPr lang="en-US" b="1" dirty="0" err="1">
                <a:cs typeface="+mn-cs"/>
              </a:rPr>
              <a:t>Multistatic</a:t>
            </a:r>
            <a:r>
              <a:rPr lang="en-US" b="1" dirty="0">
                <a:cs typeface="+mn-cs"/>
              </a:rPr>
              <a:t> configuration. </a:t>
            </a:r>
            <a:r>
              <a:rPr lang="en-US" b="1" dirty="0">
                <a:cs typeface="+mn-cs"/>
              </a:rPr>
              <a:t>The explicit </a:t>
            </a:r>
            <a:r>
              <a:rPr lang="en-US" b="1" dirty="0" smtClean="0">
                <a:cs typeface="+mn-cs"/>
              </a:rPr>
              <a:t>indication in PHY Header would enhance the robustness of the sensing procedure and simplify the processing of the receiver. </a:t>
            </a:r>
            <a:endParaRPr lang="en-US" b="1" dirty="0">
              <a:cs typeface="+mn-cs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0" indent="0"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187107</TotalTime>
  <Words>867</Words>
  <Application>Microsoft Office PowerPoint</Application>
  <PresentationFormat>全屏显示(4:3)</PresentationFormat>
  <Paragraphs>150</Paragraphs>
  <Slides>13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 Unicode MS</vt:lpstr>
      <vt:lpstr>굴림</vt:lpstr>
      <vt:lpstr>MS Gothic</vt:lpstr>
      <vt:lpstr>楷体_GB2312</vt:lpstr>
      <vt:lpstr>Arial</vt:lpstr>
      <vt:lpstr>Calibri</vt:lpstr>
      <vt:lpstr>Times New Roman</vt:lpstr>
      <vt:lpstr>Wingdings</vt:lpstr>
      <vt:lpstr>Office Theme</vt:lpstr>
      <vt:lpstr>WLAN Sensing Functionality Indicator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Conclusions</vt:lpstr>
      <vt:lpstr>References</vt:lpstr>
      <vt:lpstr>SP1 </vt:lpstr>
      <vt:lpstr>SP2 </vt:lpstr>
      <vt:lpstr>SP3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functionality indicator</dc:title>
  <dc:creator>durui (D)</dc:creator>
  <cp:lastModifiedBy>durui (D)</cp:lastModifiedBy>
  <cp:revision>437</cp:revision>
  <cp:lastPrinted>1601-01-01T00:00:00Z</cp:lastPrinted>
  <dcterms:created xsi:type="dcterms:W3CDTF">2016-09-11T14:22:53Z</dcterms:created>
  <dcterms:modified xsi:type="dcterms:W3CDTF">2022-01-11T01:36:52Z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(3)WAF+Gg54FYkOEFEH6NRlLJRzj6u/mS+AXIyLZH4DKlHP0NyMNbVuNyfOTrDCGFQZcKMZMzhd
J4e/52NZiDcYwVR4oKjxHHtloliV7lKzzEyqweSJfbCZ5zNL4vIDIEGddcM4bdjd7iZsoraZ
9NN7Vb82uopVRXhJCIQg7uFHn9L8MchsMPSGm2QYE6oT4RNr/60+TDB07b1qQZkuRWG95jOq
MtTd/REZPBsSFtbvQz</vt:lpwstr>
  </property>
  <property fmtid="{D5CDD505-2E9C-101B-9397-08002B2CF9AE}" pid="9" name="_2015_ms_pID_7253431">
    <vt:lpwstr>g8Z6JJDFBmRZ/k5m8QG/TmejLueDzE+yu8ZxsqssYiKP1RXJ/zEECv
9zK0H0mooNH+pTK2h+lH/c04hUtJHu9yw56O+3bS/N1ZWemTAkjvOh8mfNjB1yZDV4K6+JNK
duCTZA3GGtjkaxUC9Cq5H3HxnNUZHD+36aCyyJEirYJpzcYIgDF6UkC4VfIsEYe45dlr3uhr
9ogYFEBU2zdJ3/SZCzPW8alB/iPBrZudFPML</vt:lpwstr>
  </property>
  <property fmtid="{D5CDD505-2E9C-101B-9397-08002B2CF9AE}" pid="10" name="_2015_ms_pID_7253432">
    <vt:lpwstr>FA==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1639356511</vt:lpwstr>
  </property>
</Properties>
</file>