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382" r:id="rId2"/>
    <p:sldId id="368" r:id="rId3"/>
    <p:sldId id="367" r:id="rId4"/>
    <p:sldId id="413" r:id="rId5"/>
    <p:sldId id="410" r:id="rId6"/>
    <p:sldId id="418" r:id="rId7"/>
    <p:sldId id="420" r:id="rId8"/>
    <p:sldId id="365" r:id="rId9"/>
    <p:sldId id="366" r:id="rId10"/>
    <p:sldId id="423" r:id="rId11"/>
    <p:sldId id="422" r:id="rId12"/>
  </p:sldIdLst>
  <p:sldSz cx="9144000" cy="6858000" type="screen4x3"/>
  <p:notesSz cx="7099300" cy="10234613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76" userDrawn="1">
          <p15:clr>
            <a:srgbClr val="A4A3A4"/>
          </p15:clr>
        </p15:guide>
        <p15:guide id="2" pos="2211" userDrawn="1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7" name="Lvyi (WT)" initials="L(" lastIdx="11" clrIdx="6">
    <p:extLst>
      <p:ext uri="{19B8F6BF-5375-455C-9EA6-DF929625EA0E}">
        <p15:presenceInfo xmlns:p15="http://schemas.microsoft.com/office/powerpoint/2012/main" userId="S-1-5-21-147214757-305610072-1517763936-6211364" providerId="AD"/>
      </p:ext>
    </p:extLst>
  </p:cmAuthor>
  <p:cmAuthor id="1" name="Cordeiro, Carlos" initials="CC" lastIdx="6" clrIdx="0">
    <p:extLst/>
  </p:cmAuthor>
  <p:cmAuthor id="2" name="Kedem, Oren" initials="KO" lastIdx="1" clrIdx="1">
    <p:extLst/>
  </p:cmAuthor>
  <p:cmAuthor id="3" name="Payam Torab" initials="PT" lastIdx="1" clrIdx="2">
    <p:extLst/>
  </p:cmAuthor>
  <p:cmAuthor id="4" name="Hanxiao (Tony, CT Lab)" initials="H(CL" lastIdx="30" clrIdx="3">
    <p:extLst>
      <p:ext uri="{19B8F6BF-5375-455C-9EA6-DF929625EA0E}">
        <p15:presenceInfo xmlns:p15="http://schemas.microsoft.com/office/powerpoint/2012/main" userId="S-1-5-21-147214757-305610072-1517763936-2976577" providerId="AD"/>
      </p:ext>
    </p:extLst>
  </p:cmAuthor>
  <p:cmAuthor id="5" name="yx" initials="yx" lastIdx="16" clrIdx="4">
    <p:extLst>
      <p:ext uri="{19B8F6BF-5375-455C-9EA6-DF929625EA0E}">
        <p15:presenceInfo xmlns:p15="http://schemas.microsoft.com/office/powerpoint/2012/main" userId="yx" providerId="None"/>
      </p:ext>
    </p:extLst>
  </p:cmAuthor>
  <p:cmAuthor id="6" name="durui (D)" initials="d(" lastIdx="7" clrIdx="5">
    <p:extLst>
      <p:ext uri="{19B8F6BF-5375-455C-9EA6-DF929625EA0E}">
        <p15:presenceInfo xmlns:p15="http://schemas.microsoft.com/office/powerpoint/2012/main" userId="S-1-5-21-147214757-305610072-1517763936-5860302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00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52" autoAdjust="0"/>
    <p:restoredTop sz="92000" autoAdjust="0"/>
  </p:normalViewPr>
  <p:slideViewPr>
    <p:cSldViewPr>
      <p:cViewPr varScale="1">
        <p:scale>
          <a:sx n="107" d="100"/>
          <a:sy n="107" d="100"/>
        </p:scale>
        <p:origin x="1902" y="102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-17947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00" d="100"/>
        <a:sy n="100" d="100"/>
      </p:scale>
      <p:origin x="0" y="-3096"/>
    </p:cViewPr>
  </p:sorterViewPr>
  <p:notesViewPr>
    <p:cSldViewPr>
      <p:cViewPr>
        <p:scale>
          <a:sx n="90" d="100"/>
          <a:sy n="90" d="100"/>
        </p:scale>
        <p:origin x="2592" y="-322"/>
      </p:cViewPr>
      <p:guideLst>
        <p:guide orient="horz" pos="3176"/>
        <p:guide pos="2211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commentAuthors" Target="commentAuthors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4020986" y="0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/>
          <a:lstStyle>
            <a:lvl1pPr algn="r">
              <a:defRPr sz="1300"/>
            </a:lvl1pPr>
          </a:lstStyle>
          <a:p>
            <a:fld id="{2884DE3C-0849-459C-8A51-139A5242CEE3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l">
              <a:defRPr sz="13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4020986" y="9721658"/>
            <a:ext cx="3076689" cy="511205"/>
          </a:xfrm>
          <a:prstGeom prst="rect">
            <a:avLst/>
          </a:prstGeom>
        </p:spPr>
        <p:txBody>
          <a:bodyPr vert="horz" lIns="97749" tIns="48875" rIns="97749" bIns="48875" rtlCol="0" anchor="b"/>
          <a:lstStyle>
            <a:lvl1pPr algn="r">
              <a:defRPr sz="13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1"/>
            <a:ext cx="7099300" cy="10234613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7749" tIns="48875" rIns="97749" bIns="48875" anchor="ctr"/>
          <a:lstStyle/>
          <a:p>
            <a:endParaRPr lang="en-GB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69623" y="106794"/>
            <a:ext cx="845155" cy="23284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5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000125" y="773113"/>
            <a:ext cx="5097463" cy="3824287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45924" y="4861705"/>
            <a:ext cx="5205829" cy="46043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100058" tIns="49260" rIns="100058" bIns="4926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485381" y="9908983"/>
            <a:ext cx="944297" cy="19958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88747" algn="l"/>
                <a:tab pos="1466240" algn="l"/>
                <a:tab pos="2443734" algn="l"/>
                <a:tab pos="3421228" algn="l"/>
                <a:tab pos="4398721" algn="l"/>
                <a:tab pos="5376215" algn="l"/>
                <a:tab pos="6353708" algn="l"/>
                <a:tab pos="7331202" algn="l"/>
                <a:tab pos="8308696" algn="l"/>
                <a:tab pos="9286189" algn="l"/>
                <a:tab pos="10263683" algn="l"/>
                <a:tab pos="11241176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Oren Kedem, Intel et al</a:t>
            </a:r>
            <a:endParaRPr lang="en-US" dirty="0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99355" y="9908982"/>
            <a:ext cx="523346" cy="40091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  <a:defRPr sz="13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39511" y="9908983"/>
            <a:ext cx="777457" cy="20005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77494" algn="l"/>
                <a:tab pos="1954987" algn="l"/>
                <a:tab pos="2932481" algn="l"/>
                <a:tab pos="3909974" algn="l"/>
                <a:tab pos="4887468" algn="l"/>
                <a:tab pos="5864962" algn="l"/>
                <a:tab pos="6842455" algn="l"/>
                <a:tab pos="7819949" algn="l"/>
                <a:tab pos="8797442" algn="l"/>
                <a:tab pos="9774936" algn="l"/>
                <a:tab pos="10752430" algn="l"/>
              </a:tabLst>
            </a:pPr>
            <a:r>
              <a:rPr lang="en-US" sz="13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3"/>
            <a:ext cx="5617029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3"/>
            <a:ext cx="5773057" cy="1750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7749" tIns="48875" rIns="97749" bIns="48875"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sz="1500" dirty="0"/>
              <a:t>September 2016</a:t>
            </a:r>
          </a:p>
        </p:txBody>
      </p:sp>
      <p:sp>
        <p:nvSpPr>
          <p:cNvPr id="1229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</p:spPr>
        <p:txBody>
          <a:bodyPr/>
          <a:lstStyle>
            <a:lvl1pPr marL="368613" indent="-36861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491483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982968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1474451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1965935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2457419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altLang="en-US" dirty="0"/>
              <a:t>Intel Corporation</a:t>
            </a:r>
          </a:p>
        </p:txBody>
      </p:sp>
      <p:sp>
        <p:nvSpPr>
          <p:cNvPr id="1229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41291" y="9925933"/>
            <a:ext cx="425062" cy="203651"/>
          </a:xfrm>
          <a:noFill/>
        </p:spPr>
        <p:txBody>
          <a:bodyPr/>
          <a:lstStyle>
            <a:lvl1pPr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1pPr>
            <a:lvl2pPr marL="798662" indent="-307177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2pPr>
            <a:lvl3pPr marL="1228710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3pPr>
            <a:lvl4pPr marL="1720193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4pPr>
            <a:lvl5pPr marL="2211677" indent="-245742" defTabSz="1003446">
              <a:defRPr sz="1300">
                <a:solidFill>
                  <a:schemeClr val="tx1"/>
                </a:solidFill>
                <a:latin typeface="Times New Roman" pitchFamily="18" charset="0"/>
              </a:defRPr>
            </a:lvl5pPr>
            <a:lvl6pPr marL="2703161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6pPr>
            <a:lvl7pPr marL="3194644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7pPr>
            <a:lvl8pPr marL="3686128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8pPr>
            <a:lvl9pPr marL="4177612" indent="-245742" defTabSz="1003446" eaLnBrk="0" fontAlgn="base" hangingPunct="0">
              <a:spcBef>
                <a:spcPct val="0"/>
              </a:spcBef>
              <a:spcAft>
                <a:spcPct val="0"/>
              </a:spcAft>
              <a:defRPr sz="13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/>
              <a:t>Page </a:t>
            </a:r>
            <a:fld id="{07FC9C9D-9E8C-45A0-A936-072F1228F988}" type="slidenum">
              <a:rPr lang="en-US" altLang="en-US"/>
              <a:pPr/>
              <a:t>1</a:t>
            </a:fld>
            <a:endParaRPr lang="en-US" altLang="en-US" dirty="0"/>
          </a:p>
        </p:txBody>
      </p:sp>
      <p:sp>
        <p:nvSpPr>
          <p:cNvPr id="122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36638" y="776288"/>
            <a:ext cx="5103812" cy="3829050"/>
          </a:xfrm>
          <a:ln/>
        </p:spPr>
      </p:sp>
      <p:sp>
        <p:nvSpPr>
          <p:cNvPr id="1229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en-US" altLang="en-US" dirty="0"/>
          </a:p>
        </p:txBody>
      </p:sp>
      <p:sp>
        <p:nvSpPr>
          <p:cNvPr id="2" name="Header Placeholder 1"/>
          <p:cNvSpPr>
            <a:spLocks noGrp="1"/>
          </p:cNvSpPr>
          <p:nvPr>
            <p:ph type="hdr" sz="quarter" idx="10"/>
          </p:nvPr>
        </p:nvSpPr>
        <p:spPr>
          <a:xfrm>
            <a:off x="4089720" y="106133"/>
            <a:ext cx="2412257" cy="237593"/>
          </a:xfrm>
          <a:prstGeom prst="rect">
            <a:avLst/>
          </a:prstGeom>
        </p:spPr>
        <p:txBody>
          <a:bodyPr lIns="97749" tIns="48875" rIns="97749" bIns="48875"/>
          <a:lstStyle/>
          <a:p>
            <a:pPr>
              <a:defRPr/>
            </a:pPr>
            <a:r>
              <a:rPr lang="en-US" altLang="en-US" dirty="0"/>
              <a:t>doc.: IEEE 802.11-16/XXXXr0</a:t>
            </a:r>
          </a:p>
        </p:txBody>
      </p:sp>
    </p:spTree>
    <p:extLst>
      <p:ext uri="{BB962C8B-B14F-4D97-AF65-F5344CB8AC3E}">
        <p14:creationId xmlns:p14="http://schemas.microsoft.com/office/powerpoint/2010/main" val="22321428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35039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6638272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96100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510823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000125" y="773113"/>
            <a:ext cx="5097463" cy="382428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sz="10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fld id="{F6EFF1E6-32EE-4EBC-BBB9-06DAB6115CAF}" type="datetime1">
              <a:rPr lang="en-US" smtClean="0"/>
              <a:t>1/10/2022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US" smtClean="0"/>
              <a:t>Oren Kedem, Intel et al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1352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GB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 smtClean="0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2880" userDrawn="1">
          <p15:clr>
            <a:srgbClr val="FBAE40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283968" y="6475413"/>
            <a:ext cx="803076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802.11-22/0036r1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0" r:id="rId1"/>
  </p:sldLayoutIdLst>
  <p:timing>
    <p:tnLst>
      <p:par>
        <p:cTn id="1" dur="indefinite" restart="never" nodeType="tmRoot"/>
      </p:par>
    </p:tnLst>
  </p:timing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emf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emf"/><Relationship Id="rId4" Type="http://schemas.openxmlformats.org/officeDocument/2006/relationships/image" Target="../media/image2.e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altLang="en-US" dirty="0" smtClean="0"/>
              <a:t>Slide </a:t>
            </a:r>
            <a:fld id="{F53C4008-337E-4BDF-8FF3-BA2CFCA543C3}" type="slidenum">
              <a:rPr lang="en-US" altLang="en-US" smtClean="0"/>
              <a:pPr/>
              <a:t>1</a:t>
            </a:fld>
            <a:endParaRPr lang="en-US" altLang="en-US" dirty="0"/>
          </a:p>
        </p:txBody>
      </p:sp>
      <p:sp>
        <p:nvSpPr>
          <p:cNvPr id="2053" name="Rectangle 2"/>
          <p:cNvSpPr>
            <a:spLocks noGrp="1" noChangeArrowheads="1"/>
          </p:cNvSpPr>
          <p:nvPr>
            <p:ph type="title"/>
          </p:nvPr>
        </p:nvSpPr>
        <p:spPr>
          <a:xfrm>
            <a:off x="723900" y="1180385"/>
            <a:ext cx="7772400" cy="1066800"/>
          </a:xfrm>
          <a:noFill/>
        </p:spPr>
        <p:txBody>
          <a:bodyPr/>
          <a:lstStyle/>
          <a:p>
            <a:r>
              <a:rPr lang="en-US" altLang="zh-CN" dirty="0"/>
              <a:t>WLAN </a:t>
            </a:r>
            <a:r>
              <a:rPr lang="en-US" altLang="zh-CN" dirty="0" smtClean="0"/>
              <a:t>Sensing </a:t>
            </a:r>
            <a:r>
              <a:rPr lang="en-US" altLang="zh-CN" dirty="0"/>
              <a:t>Functionality Indicator </a:t>
            </a:r>
            <a:endParaRPr lang="en-US" altLang="en-US" dirty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564904"/>
            <a:ext cx="7772400" cy="381000"/>
          </a:xfrm>
          <a:noFill/>
        </p:spPr>
        <p:txBody>
          <a:bodyPr/>
          <a:lstStyle/>
          <a:p>
            <a:pPr algn="ctr">
              <a:buFontTx/>
              <a:buNone/>
            </a:pPr>
            <a:r>
              <a:rPr lang="en-US" altLang="en-US" sz="2000" dirty="0" smtClean="0"/>
              <a:t>Date:</a:t>
            </a:r>
            <a:r>
              <a:rPr lang="en-US" altLang="en-US" sz="2000" b="0" dirty="0" smtClean="0"/>
              <a:t> 2022-01-10</a:t>
            </a:r>
            <a:endParaRPr lang="en-US" altLang="en-US" sz="2000" b="0" dirty="0"/>
          </a:p>
        </p:txBody>
      </p:sp>
      <p:sp>
        <p:nvSpPr>
          <p:cNvPr id="13" name="Date Placeholder 3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altLang="zh-CN" dirty="0"/>
              <a:t>January</a:t>
            </a:r>
            <a:r>
              <a:rPr lang="en-US" dirty="0" smtClean="0"/>
              <a:t> 2022</a:t>
            </a:r>
            <a:endParaRPr lang="en-GB" dirty="0"/>
          </a:p>
        </p:txBody>
      </p:sp>
      <p:graphicFrame>
        <p:nvGraphicFramePr>
          <p:cNvPr id="7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90955845"/>
              </p:ext>
            </p:extLst>
          </p:nvPr>
        </p:nvGraphicFramePr>
        <p:xfrm>
          <a:off x="762000" y="3110128"/>
          <a:ext cx="7620000" cy="180362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367243">
                <a:tc>
                  <a:txBody>
                    <a:bodyPr/>
                    <a:lstStyle/>
                    <a:p>
                      <a:pPr algn="ctr"/>
                      <a:r>
                        <a:rPr kumimoji="0" lang="en-US" altLang="zh-CN" sz="1100" b="1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+mn-cs"/>
                        </a:rPr>
                        <a:t>Name </a:t>
                      </a:r>
                      <a:endParaRPr kumimoji="0" lang="zh-CN" altLang="en-US" sz="1100" b="1" i="0" u="none" strike="noStrike" kern="1200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굴림" charset="-127"/>
                        <a:cs typeface="+mn-cs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Rui Du </a:t>
                      </a: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Huawei Technologies Co. Ltd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5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b="0" kern="1200" dirty="0">
                          <a:solidFill>
                            <a:srgbClr val="000000"/>
                          </a:solidFill>
                          <a:latin typeface="Times New Roman" pitchFamily="18" charset="0"/>
                          <a:ea typeface="Times New Roman"/>
                          <a:cs typeface="Arial"/>
                        </a:rPr>
                        <a:t>F3, Huawei Base, Shenzhen, China</a:t>
                      </a:r>
                      <a:endParaRPr lang="en-US" altLang="zh-CN" sz="1200" b="0" dirty="0">
                        <a:latin typeface="Times New Roman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ra</a:t>
                      </a:r>
                      <a:r>
                        <a:rPr kumimoji="0" lang="en-US" altLang="zh-CN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y.du</a:t>
                      </a: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@huawei.com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Yi </a:t>
                      </a: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Lv</a:t>
                      </a:r>
                      <a:endParaRPr lang="en-US" altLang="zh-CN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zh-CN" sz="1200" i="0" kern="1200" dirty="0" err="1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Mengshi</a:t>
                      </a:r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Hu</a:t>
                      </a:r>
                      <a:endParaRPr lang="zh-CN" altLang="en-US" sz="1200" i="0" kern="1200" dirty="0" smtClean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algn="ctr"/>
                      <a:r>
                        <a:rPr lang="en-US" altLang="zh-CN" sz="1200" i="0" kern="120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Yan</a:t>
                      </a:r>
                      <a:r>
                        <a:rPr lang="en-US" altLang="zh-CN" sz="1200" i="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Times New Roman"/>
                          <a:cs typeface="Arial"/>
                        </a:rPr>
                        <a:t> Xin</a:t>
                      </a:r>
                      <a:endParaRPr lang="zh-CN" altLang="en-US" sz="1200" i="0" kern="1200" dirty="0">
                        <a:solidFill>
                          <a:schemeClr val="dk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en-US" altLang="ko-KR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287276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CN" sz="1200" dirty="0">
                        <a:solidFill>
                          <a:schemeClr val="tx1"/>
                        </a:solidFill>
                        <a:latin typeface="+mn-lt"/>
                        <a:ea typeface="Times New Roman"/>
                        <a:cs typeface="Arial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ko-KR" altLang="en-US" sz="1100" b="0" i="0" u="none" strike="noStrike" kern="1200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98213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Do you support to add the following to 11bf SFD: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b="0" dirty="0"/>
              <a:t>Sensing functionality </a:t>
            </a:r>
            <a:r>
              <a:rPr lang="en-US" altLang="zh-CN" sz="1800" b="0" dirty="0" smtClean="0"/>
              <a:t>shall be e</a:t>
            </a:r>
            <a:r>
              <a:rPr lang="en-US" sz="1800" b="0" dirty="0" smtClean="0"/>
              <a:t>xplicitly indicated in DMG Header.</a:t>
            </a:r>
            <a:endParaRPr lang="en-US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Yes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No</a:t>
            </a: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Abs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SP1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16641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b="0" dirty="0" smtClean="0"/>
              <a:t>Do you support to add the following to 11bf SFD: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b="0" dirty="0"/>
              <a:t>Use the reserved bits in Scrambler Initialization </a:t>
            </a:r>
            <a:r>
              <a:rPr lang="en-US" altLang="zh-CN" sz="1800" b="0" dirty="0" smtClean="0"/>
              <a:t>field in DMG control PHY Header to indicate the sensing functionality (as shown in slide 7)</a:t>
            </a:r>
            <a:r>
              <a:rPr lang="en-US" sz="1800" b="0" dirty="0" smtClean="0"/>
              <a:t>.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b="0" dirty="0" smtClean="0"/>
              <a:t>Yes</a:t>
            </a:r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No</a:t>
            </a:r>
            <a:endParaRPr lang="en-US" sz="1800" b="0" dirty="0"/>
          </a:p>
          <a:p>
            <a:pPr lvl="1" algn="just">
              <a:buFont typeface="Wingdings" panose="05000000000000000000" pitchFamily="2" charset="2"/>
              <a:buChar char="Ø"/>
            </a:pPr>
            <a:r>
              <a:rPr lang="en-US" sz="1800" dirty="0" smtClean="0"/>
              <a:t>Abs</a:t>
            </a:r>
            <a:endParaRPr lang="en-US" sz="1800" b="0" dirty="0"/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SP2 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53503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71873"/>
            <a:ext cx="7770813" cy="4113213"/>
          </a:xfrm>
        </p:spPr>
        <p:txBody>
          <a:bodyPr/>
          <a:lstStyle/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Background and motivation</a:t>
            </a: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Dedicated </a:t>
            </a:r>
            <a:r>
              <a:rPr lang="en-US" altLang="zh-CN" dirty="0">
                <a:latin typeface="Times New Roman" panose="02020603050405020304" pitchFamily="18" charset="0"/>
                <a:cs typeface="Times New Roman" panose="02020603050405020304" pitchFamily="18" charset="0"/>
              </a:rPr>
              <a:t>explicit indication scheme </a:t>
            </a:r>
            <a:endParaRPr lang="en-US" altLang="zh-CN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90000"/>
              </a:lnSpc>
              <a:spcBef>
                <a:spcPts val="1800"/>
              </a:spcBef>
              <a:buFont typeface="Arial" panose="020B0604020202020204" pitchFamily="34" charset="0"/>
              <a:buChar char="•"/>
            </a:pPr>
            <a:r>
              <a:rPr lang="en-US" altLang="zh-CN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</a:t>
            </a:r>
            <a:r>
              <a:rPr lang="zh-CN" altLang="en-US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onclusion</a:t>
            </a:r>
            <a:endParaRPr lang="en-US" altLang="zh-CN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85800" y="893985"/>
            <a:ext cx="7770813" cy="510952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</a:t>
            </a:r>
            <a:r>
              <a:rPr lang="en-US" altLang="zh-CN" dirty="0" smtClean="0"/>
              <a:t>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5351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770813" cy="3593033"/>
          </a:xfrm>
        </p:spPr>
        <p:txBody>
          <a:bodyPr/>
          <a:lstStyle/>
          <a:p>
            <a:pPr marL="0" indent="0" algn="just"/>
            <a:endParaRPr lang="en-US" sz="1800" dirty="0" smtClean="0"/>
          </a:p>
          <a:p>
            <a:pPr algn="just"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Sensing is becoming a new function integrated in the WLAN communication system.</a:t>
            </a: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altLang="zh-CN" sz="1800" dirty="0" smtClean="0"/>
              <a:t>Consider different cases like Monostatic and </a:t>
            </a:r>
            <a:r>
              <a:rPr lang="en-US" altLang="zh-CN" sz="1800" dirty="0" err="1" smtClean="0"/>
              <a:t>Bistatic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multistatic</a:t>
            </a:r>
            <a:r>
              <a:rPr lang="en-US" altLang="zh-CN" sz="1800" dirty="0" smtClean="0"/>
              <a:t> sensing</a:t>
            </a:r>
            <a:r>
              <a:rPr lang="en-US" altLang="zh-CN" sz="1800" dirty="0"/>
              <a:t>, here we want to give </a:t>
            </a:r>
            <a:r>
              <a:rPr lang="en-US" altLang="zh-CN" sz="1800" dirty="0" smtClean="0"/>
              <a:t>a possible </a:t>
            </a:r>
            <a:r>
              <a:rPr lang="en-US" altLang="zh-CN" sz="1800" dirty="0"/>
              <a:t>solution to include the sensing functionality in WLAN </a:t>
            </a:r>
            <a:r>
              <a:rPr lang="en-US" altLang="zh-CN" sz="1800" dirty="0" smtClean="0"/>
              <a:t>and </a:t>
            </a:r>
            <a:r>
              <a:rPr lang="en-US" altLang="zh-CN" sz="1800" dirty="0"/>
              <a:t>provide </a:t>
            </a:r>
            <a:r>
              <a:rPr lang="en-US" altLang="zh-CN" sz="1800" dirty="0" smtClean="0"/>
              <a:t>an </a:t>
            </a:r>
            <a:r>
              <a:rPr lang="en-US" altLang="zh-CN" sz="1800" dirty="0"/>
              <a:t>explicitly indication and work for both Monostatic  and </a:t>
            </a:r>
            <a:r>
              <a:rPr lang="en-US" altLang="zh-CN" sz="1800" dirty="0" err="1" smtClean="0"/>
              <a:t>Bistatic</a:t>
            </a:r>
            <a:r>
              <a:rPr lang="en-US" altLang="zh-CN" sz="1800" dirty="0" smtClean="0"/>
              <a:t>/</a:t>
            </a:r>
            <a:r>
              <a:rPr lang="en-US" altLang="zh-CN" sz="1800" dirty="0" err="1" smtClean="0"/>
              <a:t>Multistatic</a:t>
            </a:r>
            <a:r>
              <a:rPr lang="en-US" altLang="zh-CN" sz="1800" dirty="0" smtClean="0"/>
              <a:t> </a:t>
            </a:r>
            <a:r>
              <a:rPr lang="en-US" altLang="zh-CN" sz="1800" dirty="0"/>
              <a:t>sensing</a:t>
            </a:r>
            <a:r>
              <a:rPr lang="en-US" altLang="zh-CN" sz="1800" dirty="0" smtClean="0"/>
              <a:t>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altLang="zh-CN" sz="1800" dirty="0" smtClean="0"/>
          </a:p>
          <a:p>
            <a:pPr algn="just">
              <a:buFont typeface="Arial" panose="020B0604020202020204" pitchFamily="34" charset="0"/>
              <a:buChar char="•"/>
            </a:pPr>
            <a:endParaRPr lang="en-US" sz="18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pic>
        <p:nvPicPr>
          <p:cNvPr id="5" name="图片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1520" y="4374687"/>
            <a:ext cx="2568594" cy="1589374"/>
          </a:xfrm>
          <a:prstGeom prst="rect">
            <a:avLst/>
          </a:prstGeom>
        </p:spPr>
      </p:pic>
      <p:pic>
        <p:nvPicPr>
          <p:cNvPr id="15" name="图片 1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347864" y="4293096"/>
            <a:ext cx="2708740" cy="1676093"/>
          </a:xfrm>
          <a:prstGeom prst="rect">
            <a:avLst/>
          </a:prstGeom>
        </p:spPr>
      </p:pic>
      <p:pic>
        <p:nvPicPr>
          <p:cNvPr id="16" name="图片 1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16732" y="4293096"/>
            <a:ext cx="2691860" cy="17137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113390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846640" cy="50331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endParaRPr lang="en-US" sz="200" kern="1200" dirty="0"/>
          </a:p>
          <a:p>
            <a:pPr marL="0" indent="0" algn="just"/>
            <a:endParaRPr lang="en-US" sz="1600" dirty="0">
              <a:solidFill>
                <a:srgbClr val="0000FF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endParaRPr lang="en-US" sz="1600" dirty="0" smtClean="0"/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  <p:sp>
        <p:nvSpPr>
          <p:cNvPr id="3" name="矩形 2"/>
          <p:cNvSpPr/>
          <p:nvPr/>
        </p:nvSpPr>
        <p:spPr>
          <a:xfrm>
            <a:off x="685800" y="1643896"/>
            <a:ext cx="784664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just" eaLnBrk="1" hangingPunct="1">
              <a:spcBef>
                <a:spcPts val="600"/>
              </a:spcBef>
              <a:spcAft>
                <a:spcPts val="600"/>
              </a:spcAft>
              <a:buFont typeface="Arial" panose="020B0604020202020204" pitchFamily="34" charset="0"/>
              <a:buChar char="•"/>
            </a:pP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In [1, 2], radar is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proposed as part of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the WLAN framework, in order to achieve better </a:t>
            </a:r>
            <a:r>
              <a:rPr lang="en-US" altLang="zh-CN" sz="1800" b="1" kern="0" dirty="0">
                <a:solidFill>
                  <a:srgbClr val="0000FF"/>
                </a:solidFill>
                <a:latin typeface="Times New Roman"/>
                <a:ea typeface="MS Gothic"/>
              </a:rPr>
              <a:t>Coexistence and sharing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between radar function and WLAN function. </a:t>
            </a: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As the annex AB of 11ay amendment indicates, to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implement radar functionality, a (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DMG/EDMG) STA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can transmit any type of  PPDU with 1)</a:t>
            </a:r>
            <a:r>
              <a:rPr lang="en-US" altLang="zh-CN" sz="1800" b="1" kern="0" dirty="0">
                <a:solidFill>
                  <a:srgbClr val="0000FF"/>
                </a:solidFill>
                <a:latin typeface="Times New Roman"/>
                <a:ea typeface="MS Gothic"/>
              </a:rPr>
              <a:t>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valid </a:t>
            </a:r>
            <a:r>
              <a:rPr lang="en-US" altLang="zh-CN" sz="1800" b="1" kern="0" dirty="0" smtClean="0">
                <a:solidFill>
                  <a:schemeClr val="tx1"/>
                </a:solidFill>
                <a:latin typeface="Times New Roman"/>
                <a:ea typeface="MS Gothic"/>
              </a:rPr>
              <a:t>DMG/EDMG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PPDU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constructed according to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DMG/EDMG 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PHY specification and setting 2) </a:t>
            </a:r>
            <a:r>
              <a:rPr lang="en-US" altLang="zh-CN" sz="1800" b="1" kern="0" dirty="0">
                <a:solidFill>
                  <a:schemeClr val="tx1"/>
                </a:solidFill>
                <a:latin typeface="Times New Roman"/>
                <a:ea typeface="MS Gothic"/>
              </a:rPr>
              <a:t>RA=TA</a:t>
            </a:r>
            <a:r>
              <a:rPr lang="en-US" altLang="zh-CN" sz="1800" b="1" kern="0" dirty="0">
                <a:solidFill>
                  <a:srgbClr val="000000"/>
                </a:solidFill>
                <a:latin typeface="Times New Roman"/>
                <a:ea typeface="MS Gothic"/>
              </a:rPr>
              <a:t> for some types of frame (e.g., </a:t>
            </a: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SSW, BRP)</a:t>
            </a: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  <a:p>
            <a:pPr marL="342900" lvl="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b="1" kern="0" dirty="0" smtClean="0">
                <a:solidFill>
                  <a:srgbClr val="000000"/>
                </a:solidFill>
                <a:latin typeface="Times New Roman"/>
                <a:ea typeface="MS Gothic"/>
              </a:rPr>
              <a:t>However, this scheme only works in the Monostatic scenario.</a:t>
            </a:r>
            <a:endParaRPr lang="en-US" altLang="zh-CN" sz="1800" b="1" kern="0" dirty="0">
              <a:solidFill>
                <a:srgbClr val="000000"/>
              </a:solidFill>
              <a:latin typeface="Times New Roman"/>
              <a:ea typeface="MS Gothic"/>
            </a:endParaRPr>
          </a:p>
        </p:txBody>
      </p:sp>
    </p:spTree>
    <p:extLst>
      <p:ext uri="{BB962C8B-B14F-4D97-AF65-F5344CB8AC3E}">
        <p14:creationId xmlns:p14="http://schemas.microsoft.com/office/powerpoint/2010/main" val="284662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685800" y="1204119"/>
            <a:ext cx="7846640" cy="527129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1800" dirty="0"/>
              <a:t>Scheme in </a:t>
            </a:r>
            <a:r>
              <a:rPr lang="en-US" sz="1800" dirty="0" smtClean="0"/>
              <a:t>[1,2] </a:t>
            </a:r>
            <a:r>
              <a:rPr lang="en-US" sz="1800" dirty="0"/>
              <a:t>including some modification for the Spec, </a:t>
            </a:r>
            <a:r>
              <a:rPr lang="en-US" sz="1800" dirty="0" smtClean="0"/>
              <a:t>which has been added as an Annex in 11ay[3] </a:t>
            </a:r>
            <a:r>
              <a:rPr lang="en-US" sz="1800" dirty="0"/>
              <a:t>:</a:t>
            </a:r>
            <a:endParaRPr lang="en-US" sz="1800" dirty="0" smtClean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The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DMG</a:t>
            </a:r>
            <a:r>
              <a:rPr lang="en-US" sz="1400" dirty="0" smtClean="0">
                <a:cs typeface="+mn-cs"/>
              </a:rPr>
              <a:t> PHY and </a:t>
            </a:r>
            <a:r>
              <a:rPr lang="en-US" sz="1400" dirty="0" smtClean="0">
                <a:solidFill>
                  <a:srgbClr val="0000FF"/>
                </a:solidFill>
                <a:cs typeface="+mn-cs"/>
              </a:rPr>
              <a:t>EDMG</a:t>
            </a:r>
            <a:r>
              <a:rPr lang="en-US" sz="1400" dirty="0" smtClean="0">
                <a:cs typeface="+mn-cs"/>
              </a:rPr>
              <a:t> PHY is used to implement radar functionality</a:t>
            </a: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cs typeface="+mn-cs"/>
              </a:rPr>
              <a:t>Setting 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RA=TA</a:t>
            </a:r>
            <a:r>
              <a:rPr lang="en-US" sz="1400" dirty="0">
                <a:cs typeface="+mn-cs"/>
              </a:rPr>
              <a:t> for some </a:t>
            </a:r>
            <a:r>
              <a:rPr lang="en-US" sz="1400" dirty="0"/>
              <a:t>types of frame </a:t>
            </a:r>
            <a:r>
              <a:rPr lang="en-US" sz="1400" dirty="0" smtClean="0">
                <a:cs typeface="+mn-cs"/>
              </a:rPr>
              <a:t>(e.g., SSW, BRP), </a:t>
            </a:r>
            <a:r>
              <a:rPr lang="en-US" sz="1400" dirty="0">
                <a:cs typeface="+mn-cs"/>
              </a:rPr>
              <a:t>and this “</a:t>
            </a:r>
            <a:r>
              <a:rPr lang="en-US" sz="1400" dirty="0">
                <a:solidFill>
                  <a:srgbClr val="0000FF"/>
                </a:solidFill>
                <a:cs typeface="+mn-cs"/>
              </a:rPr>
              <a:t>may</a:t>
            </a:r>
            <a:r>
              <a:rPr lang="en-US" sz="1400" dirty="0">
                <a:cs typeface="+mn-cs"/>
              </a:rPr>
              <a:t>” indicate for </a:t>
            </a:r>
            <a:r>
              <a:rPr lang="en-US" sz="1400" dirty="0" smtClean="0">
                <a:cs typeface="+mn-cs"/>
              </a:rPr>
              <a:t>radar </a:t>
            </a:r>
            <a:r>
              <a:rPr lang="en-US" sz="1400" dirty="0"/>
              <a:t>functionality</a:t>
            </a:r>
            <a:endParaRPr lang="en-US" sz="1400" dirty="0">
              <a:cs typeface="+mn-cs"/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>
                <a:solidFill>
                  <a:schemeClr val="tx1"/>
                </a:solidFill>
                <a:cs typeface="+mn-cs"/>
              </a:rPr>
              <a:t>Adding </a:t>
            </a:r>
            <a:r>
              <a:rPr lang="en-US" sz="1400" dirty="0">
                <a:solidFill>
                  <a:schemeClr val="tx1"/>
                </a:solidFill>
                <a:cs typeface="+mn-cs"/>
              </a:rPr>
              <a:t>TRN for some </a:t>
            </a:r>
            <a:r>
              <a:rPr lang="en-US" sz="1400" dirty="0">
                <a:solidFill>
                  <a:schemeClr val="tx1"/>
                </a:solidFill>
              </a:rPr>
              <a:t>types of frame (e.g., </a:t>
            </a:r>
            <a:r>
              <a:rPr lang="en-US" sz="1400" dirty="0" smtClean="0">
                <a:solidFill>
                  <a:schemeClr val="tx1"/>
                </a:solidFill>
              </a:rPr>
              <a:t>SSW, BRP)</a:t>
            </a:r>
            <a:endParaRPr lang="en-US" sz="1400" dirty="0">
              <a:solidFill>
                <a:schemeClr val="tx1"/>
              </a:solidFill>
              <a:cs typeface="+mn-cs"/>
            </a:endParaRPr>
          </a:p>
          <a:p>
            <a:pPr marL="344488" lvl="1" indent="0" algn="just">
              <a:spcBef>
                <a:spcPts val="600"/>
              </a:spcBef>
            </a:pPr>
            <a:r>
              <a:rPr lang="en-US" sz="1800" dirty="0" smtClean="0"/>
              <a:t>Cons</a:t>
            </a:r>
            <a:endParaRPr lang="en-US" sz="1800" dirty="0"/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altLang="zh-CN" sz="1400" dirty="0" smtClean="0">
                <a:solidFill>
                  <a:schemeClr val="tx1"/>
                </a:solidFill>
              </a:rPr>
              <a:t>Using RA = TA is not a nature fit for implement radar functionality</a:t>
            </a:r>
            <a:r>
              <a:rPr lang="en-US" altLang="zh-CN" sz="1400" dirty="0">
                <a:solidFill>
                  <a:schemeClr val="tx1"/>
                </a:solidFill>
              </a:rPr>
              <a:t>.</a:t>
            </a:r>
            <a:endParaRPr lang="en-US" sz="1400" dirty="0">
              <a:solidFill>
                <a:schemeClr val="tx1"/>
              </a:solidFill>
            </a:endParaRPr>
          </a:p>
          <a:p>
            <a:pPr marL="630238" lvl="1" algn="just">
              <a:spcBef>
                <a:spcPts val="600"/>
              </a:spcBef>
              <a:buFont typeface="Times New Roman" panose="02020603050405020304" pitchFamily="18" charset="0"/>
              <a:buChar char="–"/>
            </a:pPr>
            <a:r>
              <a:rPr lang="en-US" sz="1400" dirty="0" smtClean="0"/>
              <a:t>Does </a:t>
            </a:r>
            <a:r>
              <a:rPr lang="en-US" sz="1400" dirty="0"/>
              <a:t>not support </a:t>
            </a:r>
            <a:r>
              <a:rPr lang="en-US" sz="1400" dirty="0" err="1">
                <a:solidFill>
                  <a:srgbClr val="0000FF"/>
                </a:solidFill>
              </a:rPr>
              <a:t>Bistatic</a:t>
            </a:r>
            <a:r>
              <a:rPr lang="en-US" sz="1400" dirty="0">
                <a:solidFill>
                  <a:srgbClr val="0000FF"/>
                </a:solidFill>
              </a:rPr>
              <a:t>/</a:t>
            </a:r>
            <a:r>
              <a:rPr lang="en-US" sz="1400" dirty="0" err="1">
                <a:solidFill>
                  <a:srgbClr val="0000FF"/>
                </a:solidFill>
              </a:rPr>
              <a:t>Multistatic</a:t>
            </a:r>
            <a:r>
              <a:rPr lang="en-US" sz="1400" dirty="0">
                <a:solidFill>
                  <a:srgbClr val="0000FF"/>
                </a:solidFill>
              </a:rPr>
              <a:t> </a:t>
            </a:r>
            <a:r>
              <a:rPr lang="en-US" sz="1400" dirty="0" smtClean="0">
                <a:solidFill>
                  <a:srgbClr val="0000FF"/>
                </a:solidFill>
              </a:rPr>
              <a:t>radar. </a:t>
            </a:r>
            <a:r>
              <a:rPr lang="en-US" sz="1400" dirty="0"/>
              <a:t>Since the transmitter and receiver are in </a:t>
            </a:r>
            <a:r>
              <a:rPr lang="en-US" sz="1400" dirty="0">
                <a:solidFill>
                  <a:srgbClr val="0000FF"/>
                </a:solidFill>
              </a:rPr>
              <a:t>different</a:t>
            </a:r>
            <a:r>
              <a:rPr lang="en-US" sz="1400" dirty="0"/>
              <a:t> devices for </a:t>
            </a:r>
            <a:r>
              <a:rPr lang="en-US" sz="1400" dirty="0" err="1"/>
              <a:t>Bistatic</a:t>
            </a:r>
            <a:r>
              <a:rPr lang="en-US" sz="1400" dirty="0"/>
              <a:t>/</a:t>
            </a:r>
            <a:r>
              <a:rPr lang="en-US" sz="1400" dirty="0" err="1"/>
              <a:t>Multistatic</a:t>
            </a:r>
            <a:r>
              <a:rPr lang="en-US" sz="1400" dirty="0"/>
              <a:t> radar, so without explicit </a:t>
            </a:r>
            <a:r>
              <a:rPr lang="en-US" sz="1400" dirty="0" smtClean="0"/>
              <a:t>indication, the receivers 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</a:t>
            </a:r>
            <a:r>
              <a:rPr lang="en-US" sz="1400" dirty="0"/>
              <a:t>the PPDU is for </a:t>
            </a:r>
            <a:r>
              <a:rPr lang="en-US" sz="1400" dirty="0" smtClean="0"/>
              <a:t>radar</a:t>
            </a:r>
            <a:r>
              <a:rPr lang="en-US" sz="1400" dirty="0"/>
              <a:t>, then </a:t>
            </a:r>
            <a:r>
              <a:rPr lang="en-US" sz="1400" dirty="0" smtClean="0"/>
              <a:t>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when to turn </a:t>
            </a:r>
            <a:r>
              <a:rPr lang="en-US" sz="1400" dirty="0"/>
              <a:t>on/switch to </a:t>
            </a:r>
            <a:r>
              <a:rPr lang="en-US" sz="1400" dirty="0" smtClean="0"/>
              <a:t>radar functionality, and do </a:t>
            </a:r>
            <a:r>
              <a:rPr lang="en-US" sz="1400" dirty="0" smtClean="0">
                <a:solidFill>
                  <a:srgbClr val="0000FF"/>
                </a:solidFill>
              </a:rPr>
              <a:t>not</a:t>
            </a:r>
            <a:r>
              <a:rPr lang="en-US" sz="1400" dirty="0" smtClean="0"/>
              <a:t> know when and where to receive the radar signal.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8" name="Title 2"/>
          <p:cNvSpPr txBox="1">
            <a:spLocks/>
          </p:cNvSpPr>
          <p:nvPr/>
        </p:nvSpPr>
        <p:spPr bwMode="auto">
          <a:xfrm>
            <a:off x="685800" y="68580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/>
              <a:t>Background and motivation</a:t>
            </a:r>
          </a:p>
        </p:txBody>
      </p:sp>
    </p:spTree>
    <p:extLst>
      <p:ext uri="{BB962C8B-B14F-4D97-AF65-F5344CB8AC3E}">
        <p14:creationId xmlns:p14="http://schemas.microsoft.com/office/powerpoint/2010/main" val="611780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563190" y="65424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Sensing Functionality Indicator in PPDU Header</a:t>
            </a:r>
            <a:endParaRPr lang="en-US" sz="2800" kern="0" dirty="0"/>
          </a:p>
        </p:txBody>
      </p:sp>
      <p:sp>
        <p:nvSpPr>
          <p:cNvPr id="18" name="文本框 17"/>
          <p:cNvSpPr txBox="1"/>
          <p:nvPr/>
        </p:nvSpPr>
        <p:spPr>
          <a:xfrm>
            <a:off x="694671" y="1573341"/>
            <a:ext cx="7632483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</a:rPr>
              <a:t>The idea of this contribution is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using explicit indication in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</a:rPr>
              <a:t>PPDU 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header to </a:t>
            </a:r>
            <a:r>
              <a:rPr lang="en-US" altLang="zh-CN" sz="1800" dirty="0">
                <a:solidFill>
                  <a:srgbClr val="000000"/>
                </a:solidFill>
                <a:latin typeface="+mn-lt"/>
                <a:ea typeface="+mn-ea"/>
              </a:rPr>
              <a:t>indicate the sensing functionality and indicate different kinds of sensing by setting RA and TA  in some types of frames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.</a:t>
            </a: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 smtClean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endParaRPr lang="en-US" altLang="zh-CN" sz="1800" dirty="0">
              <a:solidFill>
                <a:srgbClr val="000000"/>
              </a:solidFill>
              <a:latin typeface="+mn-lt"/>
              <a:ea typeface="+mn-ea"/>
            </a:endParaRPr>
          </a:p>
          <a:p>
            <a:pPr marL="342900" indent="-3429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Please note that the indication bits should be selected at </a:t>
            </a:r>
            <a:r>
              <a:rPr lang="en-US" altLang="zh-CN" sz="1800" dirty="0" smtClean="0">
                <a:solidFill>
                  <a:srgbClr val="0000FF"/>
                </a:solidFill>
                <a:latin typeface="+mn-lt"/>
                <a:ea typeface="+mn-ea"/>
              </a:rPr>
              <a:t>DMG PPDU header</a:t>
            </a:r>
            <a:r>
              <a:rPr lang="en-US" altLang="zh-CN" sz="1800" dirty="0" smtClean="0">
                <a:solidFill>
                  <a:srgbClr val="000000"/>
                </a:solidFill>
                <a:latin typeface="+mn-lt"/>
                <a:ea typeface="+mn-ea"/>
              </a:rPr>
              <a:t>, so all the DMG/EDMG devices could recognize the indication correctly.</a:t>
            </a:r>
            <a:endParaRPr lang="zh-CN" altLang="en-US" sz="1800" dirty="0">
              <a:solidFill>
                <a:srgbClr val="000000"/>
              </a:solidFill>
              <a:latin typeface="+mn-lt"/>
              <a:ea typeface="+mn-ea"/>
            </a:endParaRPr>
          </a:p>
        </p:txBody>
      </p:sp>
      <p:pic>
        <p:nvPicPr>
          <p:cNvPr id="3" name="图片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63688" y="2739913"/>
            <a:ext cx="4822051" cy="22002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80504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4" name="组合 13"/>
          <p:cNvGrpSpPr/>
          <p:nvPr/>
        </p:nvGrpSpPr>
        <p:grpSpPr>
          <a:xfrm>
            <a:off x="5553878" y="1101758"/>
            <a:ext cx="3434640" cy="2923442"/>
            <a:chOff x="5422360" y="3579751"/>
            <a:chExt cx="3434640" cy="2923442"/>
          </a:xfrm>
        </p:grpSpPr>
        <p:pic>
          <p:nvPicPr>
            <p:cNvPr id="10" name="图片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422360" y="3579751"/>
              <a:ext cx="3434640" cy="2923442"/>
            </a:xfrm>
            <a:prstGeom prst="rect">
              <a:avLst/>
            </a:prstGeom>
          </p:spPr>
        </p:pic>
        <p:sp>
          <p:nvSpPr>
            <p:cNvPr id="12" name="矩形 11"/>
            <p:cNvSpPr/>
            <p:nvPr/>
          </p:nvSpPr>
          <p:spPr bwMode="auto">
            <a:xfrm>
              <a:off x="5518074" y="4230053"/>
              <a:ext cx="3225281" cy="192806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07504" y="1300478"/>
            <a:ext cx="4678643" cy="3866144"/>
          </a:xfrm>
        </p:spPr>
        <p:txBody>
          <a:bodyPr/>
          <a:lstStyle/>
          <a:p>
            <a:pPr marL="28575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endParaRPr lang="en-US" altLang="zh-CN" sz="1400" b="1" dirty="0">
              <a:cs typeface="+mn-cs"/>
            </a:endParaRPr>
          </a:p>
          <a:p>
            <a:pPr marL="496800" lvl="1" indent="-2857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400" dirty="0">
                <a:cs typeface="+mn-cs"/>
              </a:rPr>
              <a:t>Scrambler initialization </a:t>
            </a:r>
            <a:r>
              <a:rPr lang="en-US" altLang="zh-CN" sz="1400" dirty="0" smtClean="0">
                <a:cs typeface="+mn-cs"/>
              </a:rPr>
              <a:t>field in </a:t>
            </a:r>
            <a:r>
              <a:rPr lang="en-US" altLang="zh-CN" sz="1400" dirty="0">
                <a:cs typeface="+mn-cs"/>
              </a:rPr>
              <a:t>the </a:t>
            </a:r>
            <a:r>
              <a:rPr lang="en-US" altLang="zh-CN" sz="1400" dirty="0">
                <a:solidFill>
                  <a:srgbClr val="0000FF"/>
                </a:solidFill>
                <a:cs typeface="+mn-cs"/>
              </a:rPr>
              <a:t>L-Header</a:t>
            </a:r>
            <a:r>
              <a:rPr lang="en-US" altLang="zh-CN" sz="1400" dirty="0">
                <a:cs typeface="+mn-cs"/>
              </a:rPr>
              <a:t> of the control mode PPDU when Turnaround field is </a:t>
            </a:r>
            <a:r>
              <a:rPr lang="en-US" altLang="zh-CN" sz="1400" dirty="0" smtClean="0">
                <a:cs typeface="+mn-cs"/>
              </a:rPr>
              <a:t>0.</a:t>
            </a:r>
            <a:endParaRPr lang="en-US" altLang="zh-CN" sz="1400" dirty="0">
              <a:cs typeface="+mn-cs"/>
            </a:endParaRPr>
          </a:p>
          <a:p>
            <a:pPr marL="496888" lvl="1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400" kern="1200" dirty="0" smtClean="0"/>
              <a:t>Use the </a:t>
            </a:r>
            <a:r>
              <a:rPr lang="en-US" sz="1400" kern="1200" dirty="0" smtClean="0">
                <a:solidFill>
                  <a:srgbClr val="0000FF"/>
                </a:solidFill>
              </a:rPr>
              <a:t>reserved bits </a:t>
            </a:r>
            <a:r>
              <a:rPr lang="en-US" sz="1400" kern="1200" dirty="0">
                <a:solidFill>
                  <a:srgbClr val="0000FF"/>
                </a:solidFill>
              </a:rPr>
              <a:t>in Scrambler Initialization </a:t>
            </a:r>
            <a:r>
              <a:rPr lang="en-US" sz="1400" kern="1200" dirty="0" smtClean="0">
                <a:solidFill>
                  <a:srgbClr val="0000FF"/>
                </a:solidFill>
              </a:rPr>
              <a:t>field </a:t>
            </a:r>
          </a:p>
          <a:p>
            <a:pPr marL="211138" lvl="1" indent="0" algn="just" defTabSz="492125">
              <a:spcBef>
                <a:spcPts val="600"/>
              </a:spcBef>
            </a:pPr>
            <a:r>
              <a:rPr lang="en-US" sz="1400" kern="1200" dirty="0"/>
              <a:t>	</a:t>
            </a:r>
            <a:r>
              <a:rPr lang="en-US" sz="1200" kern="1200" dirty="0" smtClean="0"/>
              <a:t>(</a:t>
            </a:r>
            <a:r>
              <a:rPr lang="en-US" sz="1200" kern="1200" dirty="0"/>
              <a:t>in </a:t>
            </a:r>
            <a:r>
              <a:rPr lang="en-US" sz="1200" kern="1200" dirty="0" smtClean="0"/>
              <a:t>Table 28-5 in [3]) in </a:t>
            </a:r>
            <a:r>
              <a:rPr lang="en-US" sz="1200" kern="1200" dirty="0"/>
              <a:t>control mode </a:t>
            </a:r>
            <a:r>
              <a:rPr lang="en-US" sz="1200" kern="1200" dirty="0" smtClean="0"/>
              <a:t>PPDU</a:t>
            </a:r>
          </a:p>
          <a:p>
            <a:pPr marL="782638" lvl="2" indent="-171450" algn="just" defTabSz="492125">
              <a:spcBef>
                <a:spcPts val="600"/>
              </a:spcBef>
              <a:buFont typeface="Wingdings" panose="05000000000000000000" pitchFamily="2" charset="2"/>
              <a:buChar char="l"/>
            </a:pPr>
            <a:r>
              <a:rPr lang="en-US" sz="1000" kern="1200" dirty="0" smtClean="0"/>
              <a:t>E.g. only use one reserved bit </a:t>
            </a:r>
            <a:r>
              <a:rPr lang="en-US" altLang="zh-CN" sz="1000" kern="1200" dirty="0" smtClean="0"/>
              <a:t>in the reserved value</a:t>
            </a:r>
            <a:r>
              <a:rPr lang="en-US" sz="1000" kern="1200" dirty="0" smtClean="0"/>
              <a:t>: </a:t>
            </a:r>
          </a:p>
          <a:p>
            <a:pPr marL="611188" lvl="2" indent="0" algn="just" defTabSz="492125">
              <a:spcBef>
                <a:spcPts val="600"/>
              </a:spcBef>
            </a:pPr>
            <a:r>
              <a:rPr lang="en-US" altLang="zh-CN" sz="1000" kern="1200" dirty="0">
                <a:latin typeface="Times New Roman" panose="02020603050405020304" pitchFamily="18" charset="0"/>
                <a:ea typeface="楷体_GB2312"/>
              </a:rPr>
              <a:t> </a:t>
            </a:r>
            <a:r>
              <a:rPr lang="en-US" altLang="zh-CN" sz="1000" kern="1200" dirty="0" smtClean="0">
                <a:latin typeface="Times New Roman" panose="02020603050405020304" pitchFamily="18" charset="0"/>
                <a:ea typeface="楷体_GB2312"/>
              </a:rPr>
              <a:t>    </a:t>
            </a:r>
            <a:r>
              <a:rPr lang="en-US" altLang="zh-CN" sz="1000" kern="1400" dirty="0" smtClean="0">
                <a:latin typeface="Times New Roman" panose="02020603050405020304" pitchFamily="18" charset="0"/>
                <a:ea typeface="楷体_GB2312"/>
              </a:rPr>
              <a:t>101R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100R, 10R1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10R0, 111R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110R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>
                <a:latin typeface="Times New Roman" panose="02020603050405020304" pitchFamily="18" charset="0"/>
                <a:ea typeface="楷体_GB2312"/>
              </a:rPr>
              <a:t>11R0</a:t>
            </a:r>
            <a:r>
              <a:rPr lang="zh-CN" altLang="zh-CN" sz="1000" kern="1400" dirty="0">
                <a:latin typeface="Times New Roman" panose="02020603050405020304" pitchFamily="18" charset="0"/>
                <a:ea typeface="楷体_GB2312"/>
                <a:cs typeface="Times New Roman" panose="02020603050405020304" pitchFamily="18" charset="0"/>
              </a:rPr>
              <a:t>，</a:t>
            </a:r>
            <a:r>
              <a:rPr lang="en-US" altLang="zh-CN" sz="1000" kern="1400" dirty="0" smtClean="0">
                <a:latin typeface="Times New Roman" panose="02020603050405020304" pitchFamily="18" charset="0"/>
                <a:ea typeface="楷体_GB2312"/>
              </a:rPr>
              <a:t>11R0</a:t>
            </a: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kern="1400" dirty="0" smtClean="0">
              <a:latin typeface="Times New Roman" panose="02020603050405020304" pitchFamily="18" charset="0"/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200" kern="1400" dirty="0" smtClean="0">
                <a:latin typeface="Times New Roman" panose="02020603050405020304" pitchFamily="18" charset="0"/>
              </a:rPr>
              <a:t>RA = TA for some types of frame (e.g. SSW)</a:t>
            </a:r>
            <a:r>
              <a:rPr lang="zh-CN" altLang="en-US" sz="1200" kern="1400" dirty="0" smtClean="0">
                <a:latin typeface="Times New Roman" panose="02020603050405020304" pitchFamily="18" charset="0"/>
              </a:rPr>
              <a:t>： </a:t>
            </a:r>
            <a:r>
              <a:rPr lang="en-US" altLang="zh-CN" sz="1200" kern="1400" dirty="0" smtClean="0">
                <a:latin typeface="Times New Roman" panose="02020603050405020304" pitchFamily="18" charset="0"/>
              </a:rPr>
              <a:t>Monostatic </a:t>
            </a:r>
            <a:endParaRPr lang="en-US" sz="1200" kern="1400" dirty="0" smtClean="0">
              <a:latin typeface="Times New Roman" panose="02020603050405020304" pitchFamily="18" charset="0"/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altLang="zh-CN" sz="1200" kern="1400" dirty="0" smtClean="0">
                <a:cs typeface="Calibri" panose="020F0502020204030204" pitchFamily="34" charset="0"/>
              </a:rPr>
              <a:t>RA </a:t>
            </a:r>
            <a:r>
              <a:rPr lang="en-US" sz="1200" kern="1400" dirty="0" smtClean="0">
                <a:cs typeface="Calibri" panose="020F0502020204030204" pitchFamily="34" charset="0"/>
              </a:rPr>
              <a:t>≠ </a:t>
            </a:r>
            <a:r>
              <a:rPr lang="en-US" altLang="zh-CN" sz="1200" kern="1400" dirty="0" smtClean="0">
                <a:cs typeface="Calibri" panose="020F0502020204030204" pitchFamily="34" charset="0"/>
              </a:rPr>
              <a:t>TA </a:t>
            </a:r>
            <a:r>
              <a:rPr lang="en-US" altLang="zh-CN" sz="1200" kern="1400" dirty="0"/>
              <a:t>for some types of frame (e.g. SSW)</a:t>
            </a:r>
            <a:r>
              <a:rPr lang="zh-CN" altLang="en-US" sz="1200" kern="1400" dirty="0"/>
              <a:t>： </a:t>
            </a:r>
            <a:r>
              <a:rPr lang="en-US" altLang="zh-CN" sz="1200" kern="1400" dirty="0" smtClean="0"/>
              <a:t>Bi/</a:t>
            </a:r>
            <a:r>
              <a:rPr lang="en-US" altLang="zh-CN" sz="1200" kern="1400" dirty="0" err="1" smtClean="0"/>
              <a:t>Multistatic</a:t>
            </a:r>
            <a:r>
              <a:rPr lang="en-US" altLang="zh-CN" sz="1200" kern="1400" dirty="0" smtClean="0"/>
              <a:t> </a:t>
            </a: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endParaRPr lang="en-US" sz="1200" kern="1400" dirty="0">
              <a:solidFill>
                <a:schemeClr val="tx1"/>
              </a:solidFill>
            </a:endParaRPr>
          </a:p>
          <a:p>
            <a:pPr marL="382588" lvl="1" indent="-171450" algn="just" defTabSz="492125">
              <a:spcBef>
                <a:spcPts val="600"/>
              </a:spcBef>
              <a:buFont typeface="Wingdings" panose="05000000000000000000" pitchFamily="2" charset="2"/>
              <a:buChar char="Ø"/>
            </a:pPr>
            <a:r>
              <a:rPr lang="en-US" sz="1200" kern="1400" dirty="0" smtClean="0">
                <a:solidFill>
                  <a:schemeClr val="tx1"/>
                </a:solidFill>
              </a:rPr>
              <a:t>Please note that in a EDMG control mode PPDU, B22/B23 in the DMG Header </a:t>
            </a:r>
            <a:r>
              <a:rPr lang="en-US" altLang="zh-CN" sz="1200" kern="1400" dirty="0" smtClean="0">
                <a:solidFill>
                  <a:schemeClr val="tx1"/>
                </a:solidFill>
              </a:rPr>
              <a:t>shall be set 1.</a:t>
            </a:r>
            <a:endParaRPr lang="en-US" sz="1200" dirty="0" smtClean="0">
              <a:solidFill>
                <a:schemeClr val="tx1"/>
              </a:solidFill>
            </a:endParaRPr>
          </a:p>
        </p:txBody>
      </p:sp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F5D8E26B-7BCF-4D25-9C89-0168A6618F18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7" name="Title 2"/>
          <p:cNvSpPr txBox="1">
            <a:spLocks/>
          </p:cNvSpPr>
          <p:nvPr/>
        </p:nvSpPr>
        <p:spPr bwMode="auto">
          <a:xfrm>
            <a:off x="563190" y="654240"/>
            <a:ext cx="7770813" cy="51095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>
            <a:lvl1pPr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+mj-lt"/>
                <a:ea typeface="+mj-ea"/>
                <a:cs typeface="+mj-cs"/>
              </a:defRPr>
            </a:lvl1pPr>
            <a:lvl2pPr marL="742950" indent="-28575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2pPr>
            <a:lvl3pPr marL="1143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3pPr>
            <a:lvl4pPr marL="1600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4pPr>
            <a:lvl5pPr marL="20574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5pPr>
            <a:lvl6pPr marL="25146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6pPr>
            <a:lvl7pPr marL="29718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7pPr>
            <a:lvl8pPr marL="34290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8pPr>
            <a:lvl9pPr marL="3886200" indent="-228600" algn="ctr" defTabSz="449263" rtl="0" eaLnBrk="1" fontAlgn="base" hangingPunct="1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3200" b="1">
                <a:solidFill>
                  <a:srgbClr val="000000"/>
                </a:solidFill>
                <a:latin typeface="Times New Roman" pitchFamily="16" charset="0"/>
                <a:ea typeface="MS Gothic" charset="-128"/>
              </a:defRPr>
            </a:lvl9pPr>
          </a:lstStyle>
          <a:p>
            <a:r>
              <a:rPr lang="en-US" sz="2800" kern="0" dirty="0" smtClean="0"/>
              <a:t>Sensing Functionality Indicator in PPDU Header</a:t>
            </a:r>
            <a:endParaRPr lang="en-US" sz="2800" kern="0" dirty="0"/>
          </a:p>
        </p:txBody>
      </p:sp>
      <p:grpSp>
        <p:nvGrpSpPr>
          <p:cNvPr id="13" name="组合 12"/>
          <p:cNvGrpSpPr/>
          <p:nvPr/>
        </p:nvGrpSpPr>
        <p:grpSpPr>
          <a:xfrm>
            <a:off x="4786147" y="3945914"/>
            <a:ext cx="4334189" cy="2531741"/>
            <a:chOff x="5200630" y="1283019"/>
            <a:chExt cx="3771834" cy="2238678"/>
          </a:xfrm>
        </p:grpSpPr>
        <p:pic>
          <p:nvPicPr>
            <p:cNvPr id="5" name="图片 4"/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>
              <a:off x="5200630" y="1283019"/>
              <a:ext cx="3771834" cy="2238678"/>
            </a:xfrm>
            <a:prstGeom prst="rect">
              <a:avLst/>
            </a:prstGeom>
          </p:spPr>
        </p:pic>
        <p:sp>
          <p:nvSpPr>
            <p:cNvPr id="3" name="矩形 2"/>
            <p:cNvSpPr/>
            <p:nvPr/>
          </p:nvSpPr>
          <p:spPr bwMode="auto">
            <a:xfrm>
              <a:off x="5323288" y="3012805"/>
              <a:ext cx="3563655" cy="288032"/>
            </a:xfrm>
            <a:prstGeom prst="rect">
              <a:avLst/>
            </a:prstGeom>
            <a:noFill/>
            <a:ln w="28575" cap="flat" cmpd="sng" algn="ctr">
              <a:solidFill>
                <a:srgbClr val="C00000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</a:pPr>
              <a:endParaRPr kumimoji="0" lang="zh-CN" altLang="en-US" sz="2400" b="0" i="0" u="none" strike="noStrike" cap="none" normalizeH="0" baseline="0" smtClean="0">
                <a:ln>
                  <a:noFill/>
                </a:ln>
                <a:solidFill>
                  <a:schemeClr val="bg1"/>
                </a:solidFill>
                <a:effectLst/>
                <a:latin typeface="Times New Roman" pitchFamily="16" charset="0"/>
                <a:ea typeface="MS Gothic" charset="-128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071273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751013"/>
            <a:ext cx="7770813" cy="4113213"/>
          </a:xfrm>
        </p:spPr>
        <p:txBody>
          <a:bodyPr/>
          <a:lstStyle/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/>
              <a:t>This contribution provides a </a:t>
            </a:r>
            <a:r>
              <a:rPr lang="en-US" sz="2000" dirty="0" smtClean="0">
                <a:solidFill>
                  <a:srgbClr val="0000FF"/>
                </a:solidFill>
              </a:rPr>
              <a:t>solution </a:t>
            </a:r>
            <a:r>
              <a:rPr lang="en-US" sz="2000" dirty="0" smtClean="0"/>
              <a:t>to </a:t>
            </a:r>
            <a:r>
              <a:rPr lang="en-US" sz="2000" dirty="0"/>
              <a:t>include </a:t>
            </a:r>
            <a:r>
              <a:rPr lang="en-US" sz="2000" dirty="0" smtClean="0"/>
              <a:t>sensing functionality </a:t>
            </a:r>
            <a:r>
              <a:rPr lang="en-US" sz="2000" dirty="0"/>
              <a:t>in </a:t>
            </a:r>
            <a:r>
              <a:rPr lang="en-US" sz="2000" dirty="0" smtClean="0"/>
              <a:t>DMG/EDMG PPDU.</a:t>
            </a:r>
          </a:p>
          <a:p>
            <a:pPr algn="just">
              <a:buFont typeface="Arial" panose="020B0604020202020204" pitchFamily="34" charset="0"/>
              <a:buChar char="•"/>
            </a:pPr>
            <a:endParaRPr lang="en-US" sz="2000" dirty="0" smtClean="0">
              <a:solidFill>
                <a:schemeClr val="tx1"/>
              </a:solidFill>
            </a:endParaRPr>
          </a:p>
          <a:p>
            <a:pPr algn="just">
              <a:buFont typeface="Arial" panose="020B0604020202020204" pitchFamily="34" charset="0"/>
              <a:buChar char="•"/>
            </a:pPr>
            <a:r>
              <a:rPr lang="en-US" sz="2000" dirty="0" smtClean="0">
                <a:solidFill>
                  <a:schemeClr val="tx1"/>
                </a:solidFill>
              </a:rPr>
              <a:t>Compare with the scheme in [2], </a:t>
            </a:r>
            <a:r>
              <a:rPr lang="en-US" sz="2000" dirty="0">
                <a:solidFill>
                  <a:schemeClr val="tx1"/>
                </a:solidFill>
              </a:rPr>
              <a:t>t</a:t>
            </a:r>
            <a:r>
              <a:rPr lang="en-US" sz="2000" dirty="0" smtClean="0">
                <a:solidFill>
                  <a:schemeClr val="tx1"/>
                </a:solidFill>
              </a:rPr>
              <a:t>he proposed scheme works for </a:t>
            </a:r>
            <a:r>
              <a:rPr lang="en-US" sz="2000" dirty="0" smtClean="0">
                <a:solidFill>
                  <a:srgbClr val="0000FF"/>
                </a:solidFill>
              </a:rPr>
              <a:t>both Monostatic and Bi/</a:t>
            </a:r>
            <a:r>
              <a:rPr lang="en-US" sz="2000" dirty="0" err="1" smtClean="0">
                <a:solidFill>
                  <a:srgbClr val="0000FF"/>
                </a:solidFill>
              </a:rPr>
              <a:t>Multistatic</a:t>
            </a:r>
            <a:r>
              <a:rPr lang="en-US" sz="2000" dirty="0" smtClean="0">
                <a:solidFill>
                  <a:schemeClr val="tx1"/>
                </a:solidFill>
              </a:rPr>
              <a:t> configuration.</a:t>
            </a:r>
          </a:p>
          <a:p>
            <a:pPr marL="0" indent="0" algn="just"/>
            <a:endParaRPr lang="en-US" sz="20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 smtClean="0"/>
              <a:t>October 2021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461919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685800" y="1692051"/>
            <a:ext cx="7770813" cy="4113213"/>
          </a:xfrm>
        </p:spPr>
        <p:txBody>
          <a:bodyPr/>
          <a:lstStyle/>
          <a:p>
            <a:pPr algn="just"/>
            <a:r>
              <a:rPr lang="en-US" sz="1600" b="0" dirty="0">
                <a:solidFill>
                  <a:schemeClr val="tx1"/>
                </a:solidFill>
              </a:rPr>
              <a:t>[</a:t>
            </a:r>
            <a:r>
              <a:rPr lang="en-US" sz="1600" b="0" dirty="0" smtClean="0">
                <a:solidFill>
                  <a:schemeClr val="tx1"/>
                </a:solidFill>
              </a:rPr>
              <a:t>1] 11-18-2094-00-00ay-wlan-radar.pptx</a:t>
            </a:r>
          </a:p>
          <a:p>
            <a:pPr algn="just"/>
            <a:r>
              <a:rPr lang="en-US" sz="1600" b="0" dirty="0" smtClean="0">
                <a:solidFill>
                  <a:schemeClr val="tx1"/>
                </a:solidFill>
              </a:rPr>
              <a:t>[</a:t>
            </a:r>
            <a:r>
              <a:rPr lang="en-US" sz="1600" b="0" dirty="0">
                <a:solidFill>
                  <a:schemeClr val="tx1"/>
                </a:solidFill>
              </a:rPr>
              <a:t>2</a:t>
            </a:r>
            <a:r>
              <a:rPr lang="en-US" sz="1600" b="0" dirty="0" smtClean="0">
                <a:solidFill>
                  <a:schemeClr val="tx1"/>
                </a:solidFill>
              </a:rPr>
              <a:t>] 11-18-2095-00-00ay-wlan-radar-annex.docx</a:t>
            </a:r>
          </a:p>
          <a:p>
            <a:pPr algn="just"/>
            <a:r>
              <a:rPr lang="en-US" sz="1600" b="0" dirty="0">
                <a:solidFill>
                  <a:schemeClr val="tx1"/>
                </a:solidFill>
              </a:rPr>
              <a:t>[3] </a:t>
            </a:r>
            <a:r>
              <a:rPr lang="en-US" sz="1600" b="0" dirty="0" smtClean="0">
                <a:solidFill>
                  <a:schemeClr val="tx1"/>
                </a:solidFill>
              </a:rPr>
              <a:t>802.11ay-2021.pdf</a:t>
            </a:r>
            <a:endParaRPr lang="en-US" sz="1600" b="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altLang="zh-CN" dirty="0"/>
              <a:t>January 2022</a:t>
            </a:r>
            <a:endParaRPr lang="en-GB" altLang="zh-CN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D09C756B-EB39-4236-ADBB-73052B179AE4}" type="slidenum">
              <a:rPr lang="en-GB" smtClean="0"/>
              <a:pPr/>
              <a:t>9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59531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186540</TotalTime>
  <Words>653</Words>
  <Application>Microsoft Office PowerPoint</Application>
  <PresentationFormat>全屏显示(4:3)</PresentationFormat>
  <Paragraphs>125</Paragraphs>
  <Slides>11</Slides>
  <Notes>6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Arial Unicode MS</vt:lpstr>
      <vt:lpstr>굴림</vt:lpstr>
      <vt:lpstr>MS Gothic</vt:lpstr>
      <vt:lpstr>楷体_GB2312</vt:lpstr>
      <vt:lpstr>Arial</vt:lpstr>
      <vt:lpstr>Calibri</vt:lpstr>
      <vt:lpstr>Times New Roman</vt:lpstr>
      <vt:lpstr>Wingdings</vt:lpstr>
      <vt:lpstr>Office Theme</vt:lpstr>
      <vt:lpstr>WLAN Sensing Functionality Indicator </vt:lpstr>
      <vt:lpstr>Outline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Conclusions</vt:lpstr>
      <vt:lpstr>References</vt:lpstr>
      <vt:lpstr>SP1 </vt:lpstr>
      <vt:lpstr>SP2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WLAN sensing functionality indicator</dc:title>
  <dc:creator>durui (D)</dc:creator>
  <cp:lastModifiedBy>durui (D)</cp:lastModifiedBy>
  <cp:revision>345</cp:revision>
  <cp:lastPrinted>1601-01-01T00:00:00Z</cp:lastPrinted>
  <dcterms:created xsi:type="dcterms:W3CDTF">2016-09-11T14:22:53Z</dcterms:created>
  <dcterms:modified xsi:type="dcterms:W3CDTF">2022-01-10T01:02:30Z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5263d985-4224-47e5-8914-e0e3340231bc</vt:lpwstr>
  </property>
  <property fmtid="{D5CDD505-2E9C-101B-9397-08002B2CF9AE}" pid="3" name="CTP_TimeStamp">
    <vt:lpwstr>2017-10-30 17:26:45Z</vt:lpwstr>
  </property>
  <property fmtid="{D5CDD505-2E9C-101B-9397-08002B2CF9AE}" pid="4" name="CTP_BU">
    <vt:lpwstr>NA</vt:lpwstr>
  </property>
  <property fmtid="{D5CDD505-2E9C-101B-9397-08002B2CF9AE}" pid="5" name="CTP_IDSID">
    <vt:lpwstr>NA</vt:lpwstr>
  </property>
  <property fmtid="{D5CDD505-2E9C-101B-9397-08002B2CF9AE}" pid="6" name="CTP_WWID">
    <vt:lpwstr>NA</vt:lpwstr>
  </property>
  <property fmtid="{D5CDD505-2E9C-101B-9397-08002B2CF9AE}" pid="7" name="CTPClassification">
    <vt:lpwstr>CTP_PUBLIC</vt:lpwstr>
  </property>
  <property fmtid="{D5CDD505-2E9C-101B-9397-08002B2CF9AE}" pid="8" name="_2015_ms_pID_725343">
    <vt:lpwstr>(3)FdX7IUTy615WokosDejkWFFtKHpvgESpfEMKRKL/qeT+b1OOUi4HMhnAdeZPxynZVLV5Dlj8
KImQmQ/As7SVge1cUtS2tzdlBbXCgWpwvxL0gy0pMYzMkua8H7w1lS5tNgDvSex74Njj4wnw
4FQUhGnfumGlniRlen5B6K6f4d+njpS+MC0pCDKZRVDEtTHWceaL8+gojwHf/AJKq+2mlK2F
iHlyxdTaw36Y+TiTSV</vt:lpwstr>
  </property>
  <property fmtid="{D5CDD505-2E9C-101B-9397-08002B2CF9AE}" pid="9" name="_2015_ms_pID_7253431">
    <vt:lpwstr>5FvMSxqIbH+1uO7yZV6qaG6vT932MxrNuB49KBNyro2cmV8+yAE/Co
GB08tVGa1ytO9VLYs5R6WIK5yxDbxXvr8N8HAGzJrTpvErM/UlA6hAJjVuggMzsN628mn/Em
bZoq2VrUJmEwyF0h7BTV77MemXCZtCPnypq6nJpWIRcKliYta1pmdB2mx6ME7SDkf+w0HAU4
R6MYc7m1KBNmmZMxXzJ+J2xZaOtdGfWpYTVe</vt:lpwstr>
  </property>
  <property fmtid="{D5CDD505-2E9C-101B-9397-08002B2CF9AE}" pid="10" name="_2015_ms_pID_7253432">
    <vt:lpwstr>EQ==</vt:lpwstr>
  </property>
  <property fmtid="{D5CDD505-2E9C-101B-9397-08002B2CF9AE}" pid="11" name="_readonly">
    <vt:lpwstr/>
  </property>
  <property fmtid="{D5CDD505-2E9C-101B-9397-08002B2CF9AE}" pid="12" name="_change">
    <vt:lpwstr/>
  </property>
  <property fmtid="{D5CDD505-2E9C-101B-9397-08002B2CF9AE}" pid="13" name="_full-control">
    <vt:lpwstr/>
  </property>
  <property fmtid="{D5CDD505-2E9C-101B-9397-08002B2CF9AE}" pid="14" name="sflag">
    <vt:lpwstr>1639356511</vt:lpwstr>
  </property>
</Properties>
</file>