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82" r:id="rId2"/>
    <p:sldId id="368" r:id="rId3"/>
    <p:sldId id="367" r:id="rId4"/>
    <p:sldId id="413" r:id="rId5"/>
    <p:sldId id="410" r:id="rId6"/>
    <p:sldId id="418" r:id="rId7"/>
    <p:sldId id="420" r:id="rId8"/>
    <p:sldId id="365" r:id="rId9"/>
    <p:sldId id="366" r:id="rId10"/>
    <p:sldId id="423" r:id="rId11"/>
    <p:sldId id="422" r:id="rId12"/>
  </p:sldIdLst>
  <p:sldSz cx="9144000" cy="6858000" type="screen4x3"/>
  <p:notesSz cx="7099300" cy="102346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 userDrawn="1">
          <p15:clr>
            <a:srgbClr val="A4A3A4"/>
          </p15:clr>
        </p15:guide>
        <p15:guide id="2" pos="221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vyi (WT)" initials="L(" lastIdx="11" clrIdx="6">
    <p:extLst>
      <p:ext uri="{19B8F6BF-5375-455C-9EA6-DF929625EA0E}">
        <p15:presenceInfo xmlns:p15="http://schemas.microsoft.com/office/powerpoint/2012/main" userId="S-1-5-21-147214757-305610072-1517763936-6211364" providerId="AD"/>
      </p:ext>
    </p:extLst>
  </p:cmAuthor>
  <p:cmAuthor id="1" name="Cordeiro, Carlos" initials="CC" lastIdx="6" clrIdx="0">
    <p:extLst/>
  </p:cmAuthor>
  <p:cmAuthor id="2" name="Kedem, Oren" initials="KO" lastIdx="1" clrIdx="1">
    <p:extLst/>
  </p:cmAuthor>
  <p:cmAuthor id="3" name="Payam Torab" initials="PT" lastIdx="1" clrIdx="2">
    <p:extLst/>
  </p:cmAuthor>
  <p:cmAuthor id="4" name="Hanxiao (Tony, CT Lab)" initials="H(CL" lastIdx="30" clrIdx="3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5" name="yx" initials="yx" lastIdx="16" clrIdx="4">
    <p:extLst>
      <p:ext uri="{19B8F6BF-5375-455C-9EA6-DF929625EA0E}">
        <p15:presenceInfo xmlns:p15="http://schemas.microsoft.com/office/powerpoint/2012/main" userId="yx" providerId="None"/>
      </p:ext>
    </p:extLst>
  </p:cmAuthor>
  <p:cmAuthor id="6" name="durui (D)" initials="d(" lastIdx="7" clrIdx="5">
    <p:extLst>
      <p:ext uri="{19B8F6BF-5375-455C-9EA6-DF929625EA0E}">
        <p15:presenceInfo xmlns:p15="http://schemas.microsoft.com/office/powerpoint/2012/main" userId="S-1-5-21-147214757-305610072-1517763936-58603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52" autoAdjust="0"/>
    <p:restoredTop sz="92000" autoAdjust="0"/>
  </p:normalViewPr>
  <p:slideViewPr>
    <p:cSldViewPr>
      <p:cViewPr varScale="1">
        <p:scale>
          <a:sx n="107" d="100"/>
          <a:sy n="107" d="100"/>
        </p:scale>
        <p:origin x="190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79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3096"/>
    </p:cViewPr>
  </p:sorterViewPr>
  <p:notesViewPr>
    <p:cSldViewPr>
      <p:cViewPr>
        <p:scale>
          <a:sx n="90" d="100"/>
          <a:sy n="90" d="100"/>
        </p:scale>
        <p:origin x="2592" y="-322"/>
      </p:cViewPr>
      <p:guideLst>
        <p:guide orient="horz" pos="3176"/>
        <p:guide pos="221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0986" y="0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/>
          <a:lstStyle>
            <a:lvl1pPr algn="r">
              <a:defRPr sz="1300"/>
            </a:lvl1pPr>
          </a:lstStyle>
          <a:p>
            <a:fld id="{2884DE3C-0849-459C-8A51-139A5242CEE3}" type="datetime1">
              <a:rPr lang="en-US" smtClean="0"/>
              <a:t>1/5/2022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658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0986" y="9721658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7749" tIns="48875" rIns="97749" bIns="48875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623" y="106794"/>
            <a:ext cx="845155" cy="232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6EFF1E6-32EE-4EBC-BBB9-06DAB6115CAF}" type="datetime1">
              <a:rPr lang="en-US" smtClean="0"/>
              <a:t>1/5/2022</a:t>
            </a:fld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3113"/>
            <a:ext cx="5097463" cy="38242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5924" y="4861705"/>
            <a:ext cx="5205829" cy="460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0058" tIns="49260" rIns="100058" bIns="4926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5381" y="9908983"/>
            <a:ext cx="944297" cy="1995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88747" algn="l"/>
                <a:tab pos="1466240" algn="l"/>
                <a:tab pos="2443734" algn="l"/>
                <a:tab pos="3421228" algn="l"/>
                <a:tab pos="4398721" algn="l"/>
                <a:tab pos="5376215" algn="l"/>
                <a:tab pos="6353708" algn="l"/>
                <a:tab pos="7331202" algn="l"/>
                <a:tab pos="8308696" algn="l"/>
                <a:tab pos="9286189" algn="l"/>
                <a:tab pos="10263683" algn="l"/>
                <a:tab pos="11241176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Oren Kedem, Intel et 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99355" y="9908982"/>
            <a:ext cx="523346" cy="400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511" y="990898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3"/>
            <a:ext cx="5617029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49" tIns="48875" rIns="97749" bIns="48875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3"/>
            <a:ext cx="5773057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49" tIns="48875" rIns="97749" bIns="48875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98662" indent="-307177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28710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720193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211677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703161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94644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686128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177612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5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68613" indent="-368613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98662" indent="-307177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28710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720193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91483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82968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74451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65935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457419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41291" y="9925933"/>
            <a:ext cx="425062" cy="203651"/>
          </a:xfrm>
          <a:noFill/>
        </p:spPr>
        <p:txBody>
          <a:bodyPr/>
          <a:lstStyle>
            <a:lvl1pPr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98662" indent="-307177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28710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720193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211677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703161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94644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686128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177612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6638" y="776288"/>
            <a:ext cx="5103812" cy="38290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>
          <a:xfrm>
            <a:off x="4089720" y="106133"/>
            <a:ext cx="2412257" cy="237593"/>
          </a:xfrm>
          <a:prstGeom prst="rect">
            <a:avLst/>
          </a:prstGeom>
        </p:spPr>
        <p:txBody>
          <a:bodyPr lIns="97749" tIns="48875" rIns="97749" bIns="48875"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223214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50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382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61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108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135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October 2021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2021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83968" y="6475413"/>
            <a:ext cx="803076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Slide </a:t>
            </a:r>
            <a:fld id="{F53C4008-337E-4BDF-8FF3-BA2CFCA543C3}" type="slidenum">
              <a:rPr lang="en-US" altLang="en-US" smtClean="0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1180385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WLAN </a:t>
            </a:r>
            <a:r>
              <a:rPr lang="en-US" altLang="zh-CN" dirty="0" smtClean="0"/>
              <a:t>Sensing </a:t>
            </a:r>
            <a:r>
              <a:rPr lang="en-US" altLang="zh-CN" dirty="0"/>
              <a:t>Functionality Indicator 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2022-01-xx</a:t>
            </a:r>
            <a:endParaRPr lang="en-US" altLang="en-US" sz="2000" b="0" dirty="0"/>
          </a:p>
        </p:txBody>
      </p:sp>
      <p:sp>
        <p:nvSpPr>
          <p:cNvPr id="13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January</a:t>
            </a:r>
            <a:r>
              <a:rPr lang="en-US" dirty="0" smtClean="0"/>
              <a:t> 2022</a:t>
            </a:r>
            <a:endParaRPr lang="en-GB" dirty="0"/>
          </a:p>
        </p:txBody>
      </p:sp>
      <p:graphicFrame>
        <p:nvGraphicFramePr>
          <p:cNvPr id="7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955845"/>
              </p:ext>
            </p:extLst>
          </p:nvPr>
        </p:nvGraphicFramePr>
        <p:xfrm>
          <a:off x="762000" y="3110128"/>
          <a:ext cx="7620000" cy="180362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67243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Name </a:t>
                      </a:r>
                      <a:endParaRPr kumimoji="0" lang="zh-CN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Rui Du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Huawei Technologies Co.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</a:t>
                      </a:r>
                      <a:r>
                        <a:rPr kumimoji="0" lang="en-US" alt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y.du</a:t>
                      </a: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Yi </a:t>
                      </a: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Lv</a:t>
                      </a:r>
                      <a:endParaRPr lang="en-US" altLang="zh-CN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Mengshi</a:t>
                      </a: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Hu</a:t>
                      </a:r>
                      <a:endParaRPr lang="zh-CN" altLang="en-US" sz="1200" i="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Yan</a:t>
                      </a:r>
                      <a:r>
                        <a:rPr lang="en-US" altLang="zh-CN" sz="12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Xin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21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92051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Do you support to add the following to 11bf SFD: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1800" b="0" dirty="0"/>
              <a:t>Sensing functionality </a:t>
            </a:r>
            <a:r>
              <a:rPr lang="en-US" altLang="zh-CN" sz="1800" b="0" dirty="0" smtClean="0"/>
              <a:t>shall be e</a:t>
            </a:r>
            <a:r>
              <a:rPr lang="en-US" sz="1800" b="0" dirty="0" smtClean="0"/>
              <a:t>xplicitly indicated in DMG Header.</a:t>
            </a:r>
            <a:endParaRPr lang="en-US" sz="18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b="0" dirty="0" smtClean="0"/>
              <a:t>Yes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dirty="0" smtClean="0"/>
              <a:t>No</a:t>
            </a:r>
            <a:endParaRPr lang="en-US" sz="1800" b="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dirty="0" smtClean="0"/>
              <a:t>Abs</a:t>
            </a:r>
            <a:endParaRPr lang="en-US" sz="18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64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92051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Do you support to add the following to 11bf SFD: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1800" b="0" dirty="0"/>
              <a:t>Use the reserved bits in Scrambler Initialization </a:t>
            </a:r>
            <a:r>
              <a:rPr lang="en-US" altLang="zh-CN" sz="1800" b="0" dirty="0" smtClean="0"/>
              <a:t>field in DMG control PHY Header to indicate the sensing functionality (as shown in slide 7)</a:t>
            </a:r>
            <a:r>
              <a:rPr lang="en-US" sz="1800" b="0" dirty="0" smtClean="0"/>
              <a:t>.</a:t>
            </a:r>
            <a:endParaRPr lang="en-US" sz="18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1800" b="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b="0" dirty="0" smtClean="0"/>
              <a:t>Yes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dirty="0" smtClean="0"/>
              <a:t>No</a:t>
            </a:r>
            <a:endParaRPr lang="en-US" sz="1800" b="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dirty="0" smtClean="0"/>
              <a:t>Abs</a:t>
            </a:r>
            <a:endParaRPr lang="en-US" sz="18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535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71873"/>
            <a:ext cx="7770813" cy="41132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and motivation</a:t>
            </a:r>
          </a:p>
          <a:p>
            <a:pPr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Dedicated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explicit indication scheme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onclusion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893985"/>
            <a:ext cx="7770813" cy="510952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</a:t>
            </a:r>
            <a:r>
              <a:rPr lang="en-US" altLang="zh-CN" dirty="0" smtClean="0"/>
              <a:t>2022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35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04119"/>
            <a:ext cx="7770813" cy="3593033"/>
          </a:xfrm>
        </p:spPr>
        <p:txBody>
          <a:bodyPr/>
          <a:lstStyle/>
          <a:p>
            <a:pPr marL="0" indent="0" algn="just"/>
            <a:endParaRPr lang="en-US" sz="18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Sensing is becoming a new function integrated in the WLAN communication system.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Consider different cases like Monostatic and </a:t>
            </a:r>
            <a:r>
              <a:rPr lang="en-US" altLang="zh-CN" sz="1800" dirty="0" err="1" smtClean="0"/>
              <a:t>Bistatic</a:t>
            </a:r>
            <a:r>
              <a:rPr lang="en-US" altLang="zh-CN" sz="1800" dirty="0" smtClean="0"/>
              <a:t>/</a:t>
            </a:r>
            <a:r>
              <a:rPr lang="en-US" altLang="zh-CN" sz="1800" dirty="0" err="1" smtClean="0"/>
              <a:t>multistatic</a:t>
            </a:r>
            <a:r>
              <a:rPr lang="en-US" altLang="zh-CN" sz="1800" dirty="0" smtClean="0"/>
              <a:t> sensing</a:t>
            </a:r>
            <a:r>
              <a:rPr lang="en-US" altLang="zh-CN" sz="1800" dirty="0"/>
              <a:t>, here we want to give </a:t>
            </a:r>
            <a:r>
              <a:rPr lang="en-US" altLang="zh-CN" sz="1800" dirty="0" smtClean="0"/>
              <a:t>a possible </a:t>
            </a:r>
            <a:r>
              <a:rPr lang="en-US" altLang="zh-CN" sz="1800" dirty="0"/>
              <a:t>solution to include the sensing functionality in WLAN </a:t>
            </a:r>
            <a:r>
              <a:rPr lang="en-US" altLang="zh-CN" sz="1800" dirty="0" smtClean="0"/>
              <a:t>and </a:t>
            </a:r>
            <a:r>
              <a:rPr lang="en-US" altLang="zh-CN" sz="1800" dirty="0"/>
              <a:t>provide </a:t>
            </a:r>
            <a:r>
              <a:rPr lang="en-US" altLang="zh-CN" sz="1800" dirty="0" smtClean="0"/>
              <a:t>an </a:t>
            </a:r>
            <a:r>
              <a:rPr lang="en-US" altLang="zh-CN" sz="1800" dirty="0"/>
              <a:t>explicitly indication and work for both Monostatic  and </a:t>
            </a:r>
            <a:r>
              <a:rPr lang="en-US" altLang="zh-CN" sz="1800" dirty="0" err="1" smtClean="0"/>
              <a:t>Bistatic</a:t>
            </a:r>
            <a:r>
              <a:rPr lang="en-US" altLang="zh-CN" sz="1800" dirty="0" smtClean="0"/>
              <a:t>/</a:t>
            </a:r>
            <a:r>
              <a:rPr lang="en-US" altLang="zh-CN" sz="1800" dirty="0" err="1" smtClean="0"/>
              <a:t>Multistatic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sensing</a:t>
            </a:r>
            <a:r>
              <a:rPr lang="en-US" altLang="zh-CN" sz="18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/>
              <a:t>Background and motivation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4374687"/>
            <a:ext cx="2568594" cy="1589374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864" y="4293096"/>
            <a:ext cx="2708740" cy="1676093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16732" y="4293096"/>
            <a:ext cx="2691860" cy="1713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33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04119"/>
            <a:ext cx="7846640" cy="503319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endParaRPr lang="en-US" sz="200" kern="1200" dirty="0"/>
          </a:p>
          <a:p>
            <a:pPr marL="0" indent="0" algn="just"/>
            <a:endParaRPr lang="en-US" sz="1600" dirty="0">
              <a:solidFill>
                <a:srgbClr val="0000FF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/>
              <a:t>Background and motivation</a:t>
            </a:r>
          </a:p>
        </p:txBody>
      </p:sp>
      <p:sp>
        <p:nvSpPr>
          <p:cNvPr id="3" name="矩形 2"/>
          <p:cNvSpPr/>
          <p:nvPr/>
        </p:nvSpPr>
        <p:spPr>
          <a:xfrm>
            <a:off x="685800" y="1643896"/>
            <a:ext cx="784664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In [1, 2], radar is </a:t>
            </a:r>
            <a:r>
              <a:rPr lang="en-US" altLang="zh-CN" sz="1800" b="1" kern="0" dirty="0">
                <a:solidFill>
                  <a:schemeClr val="tx1"/>
                </a:solidFill>
                <a:latin typeface="Times New Roman"/>
                <a:ea typeface="MS Gothic"/>
              </a:rPr>
              <a:t>proposed as part of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the WLAN framework, in order to achieve better </a:t>
            </a:r>
            <a:r>
              <a:rPr lang="en-US" altLang="zh-CN" sz="1800" b="1" kern="0" dirty="0">
                <a:solidFill>
                  <a:srgbClr val="0000FF"/>
                </a:solidFill>
                <a:latin typeface="Times New Roman"/>
                <a:ea typeface="MS Gothic"/>
              </a:rPr>
              <a:t>Coexistence and sharing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between radar function and WLAN function. </a:t>
            </a:r>
          </a:p>
          <a:p>
            <a:pPr marL="342900" lvl="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As the annex AB of 11ay amendment indicates, to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implement radar functionality, a (</a:t>
            </a: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DMG/EDMG) STA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can transmit any type of  PPDU with 1)</a:t>
            </a:r>
            <a:r>
              <a:rPr lang="en-US" altLang="zh-CN" sz="1800" b="1" kern="0" dirty="0">
                <a:solidFill>
                  <a:srgbClr val="0000FF"/>
                </a:solidFill>
                <a:latin typeface="Times New Roman"/>
                <a:ea typeface="MS Gothic"/>
              </a:rPr>
              <a:t> </a:t>
            </a:r>
            <a:r>
              <a:rPr lang="en-US" altLang="zh-CN" sz="1800" b="1" kern="0" dirty="0">
                <a:solidFill>
                  <a:schemeClr val="tx1"/>
                </a:solidFill>
                <a:latin typeface="Times New Roman"/>
                <a:ea typeface="MS Gothic"/>
              </a:rPr>
              <a:t>valid </a:t>
            </a:r>
            <a:r>
              <a:rPr lang="en-US" altLang="zh-CN" sz="1800" b="1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DMG/EDMG </a:t>
            </a:r>
            <a:r>
              <a:rPr lang="en-US" altLang="zh-CN" sz="1800" b="1" kern="0" dirty="0">
                <a:solidFill>
                  <a:schemeClr val="tx1"/>
                </a:solidFill>
                <a:latin typeface="Times New Roman"/>
                <a:ea typeface="MS Gothic"/>
              </a:rPr>
              <a:t>PPDU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constructed according to </a:t>
            </a: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DMG/EDMG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PHY specification and setting 2) </a:t>
            </a:r>
            <a:r>
              <a:rPr lang="en-US" altLang="zh-CN" sz="1800" b="1" kern="0" dirty="0">
                <a:solidFill>
                  <a:schemeClr val="tx1"/>
                </a:solidFill>
                <a:latin typeface="Times New Roman"/>
                <a:ea typeface="MS Gothic"/>
              </a:rPr>
              <a:t>RA=TA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 for some types of frame (e.g., </a:t>
            </a: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SSW, BRP)</a:t>
            </a:r>
          </a:p>
          <a:p>
            <a:pPr marL="342900" lvl="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2900" lvl="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However, this scheme only works in the Monostatic scenario.</a:t>
            </a:r>
            <a:endParaRPr lang="en-US" altLang="zh-CN" sz="1800" b="1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28466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04119"/>
            <a:ext cx="7846640" cy="527129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Scheme in </a:t>
            </a:r>
            <a:r>
              <a:rPr lang="en-US" sz="1800" dirty="0" smtClean="0"/>
              <a:t>[1,2] </a:t>
            </a:r>
            <a:r>
              <a:rPr lang="en-US" sz="1800" dirty="0"/>
              <a:t>including some modification for the Spec, </a:t>
            </a:r>
            <a:r>
              <a:rPr lang="en-US" sz="1800" dirty="0" smtClean="0"/>
              <a:t>which has been added as an Annex in 11ay[3] </a:t>
            </a:r>
            <a:r>
              <a:rPr lang="en-US" sz="1800" dirty="0"/>
              <a:t>:</a:t>
            </a:r>
            <a:endParaRPr lang="en-US" sz="1800" dirty="0" smtClean="0"/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cs typeface="+mn-cs"/>
              </a:rPr>
              <a:t>The </a:t>
            </a:r>
            <a:r>
              <a:rPr lang="en-US" sz="1400" dirty="0" smtClean="0">
                <a:solidFill>
                  <a:srgbClr val="0000FF"/>
                </a:solidFill>
                <a:cs typeface="+mn-cs"/>
              </a:rPr>
              <a:t>DMG</a:t>
            </a:r>
            <a:r>
              <a:rPr lang="en-US" sz="1400" dirty="0" smtClean="0">
                <a:cs typeface="+mn-cs"/>
              </a:rPr>
              <a:t> PHY and </a:t>
            </a:r>
            <a:r>
              <a:rPr lang="en-US" sz="1400" dirty="0" smtClean="0">
                <a:solidFill>
                  <a:srgbClr val="0000FF"/>
                </a:solidFill>
                <a:cs typeface="+mn-cs"/>
              </a:rPr>
              <a:t>EDMG</a:t>
            </a:r>
            <a:r>
              <a:rPr lang="en-US" sz="1400" dirty="0" smtClean="0">
                <a:cs typeface="+mn-cs"/>
              </a:rPr>
              <a:t> PHY is used to implement radar functionality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cs typeface="+mn-cs"/>
              </a:rPr>
              <a:t>Setting </a:t>
            </a:r>
            <a:r>
              <a:rPr lang="en-US" sz="1400" dirty="0">
                <a:solidFill>
                  <a:srgbClr val="0000FF"/>
                </a:solidFill>
                <a:cs typeface="+mn-cs"/>
              </a:rPr>
              <a:t>RA=TA</a:t>
            </a:r>
            <a:r>
              <a:rPr lang="en-US" sz="1400" dirty="0">
                <a:cs typeface="+mn-cs"/>
              </a:rPr>
              <a:t> for some </a:t>
            </a:r>
            <a:r>
              <a:rPr lang="en-US" sz="1400" dirty="0"/>
              <a:t>types of frame </a:t>
            </a:r>
            <a:r>
              <a:rPr lang="en-US" sz="1400" dirty="0" smtClean="0">
                <a:cs typeface="+mn-cs"/>
              </a:rPr>
              <a:t>(e.g., SSW, BRP), </a:t>
            </a:r>
            <a:r>
              <a:rPr lang="en-US" sz="1400" dirty="0">
                <a:cs typeface="+mn-cs"/>
              </a:rPr>
              <a:t>and this “</a:t>
            </a:r>
            <a:r>
              <a:rPr lang="en-US" sz="1400" dirty="0">
                <a:solidFill>
                  <a:srgbClr val="0000FF"/>
                </a:solidFill>
                <a:cs typeface="+mn-cs"/>
              </a:rPr>
              <a:t>may</a:t>
            </a:r>
            <a:r>
              <a:rPr lang="en-US" sz="1400" dirty="0">
                <a:cs typeface="+mn-cs"/>
              </a:rPr>
              <a:t>” indicate for </a:t>
            </a:r>
            <a:r>
              <a:rPr lang="en-US" sz="1400" dirty="0" smtClean="0">
                <a:cs typeface="+mn-cs"/>
              </a:rPr>
              <a:t>radar </a:t>
            </a:r>
            <a:r>
              <a:rPr lang="en-US" sz="1400" dirty="0"/>
              <a:t>functionality</a:t>
            </a:r>
            <a:endParaRPr lang="en-US" sz="1400" dirty="0">
              <a:cs typeface="+mn-cs"/>
            </a:endParaRP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solidFill>
                  <a:schemeClr val="tx1"/>
                </a:solidFill>
                <a:cs typeface="+mn-cs"/>
              </a:rPr>
              <a:t>Adding </a:t>
            </a:r>
            <a:r>
              <a:rPr lang="en-US" sz="1400" dirty="0">
                <a:solidFill>
                  <a:schemeClr val="tx1"/>
                </a:solidFill>
                <a:cs typeface="+mn-cs"/>
              </a:rPr>
              <a:t>TRN for some </a:t>
            </a:r>
            <a:r>
              <a:rPr lang="en-US" sz="1400" dirty="0">
                <a:solidFill>
                  <a:schemeClr val="tx1"/>
                </a:solidFill>
              </a:rPr>
              <a:t>types of frame (e.g., </a:t>
            </a:r>
            <a:r>
              <a:rPr lang="en-US" sz="1400" dirty="0" smtClean="0">
                <a:solidFill>
                  <a:schemeClr val="tx1"/>
                </a:solidFill>
              </a:rPr>
              <a:t>SSW, BRP)</a:t>
            </a:r>
            <a:endParaRPr lang="en-US" sz="1400" dirty="0">
              <a:solidFill>
                <a:schemeClr val="tx1"/>
              </a:solidFill>
              <a:cs typeface="+mn-cs"/>
            </a:endParaRPr>
          </a:p>
          <a:p>
            <a:pPr marL="344488" lvl="1" indent="0" algn="just">
              <a:spcBef>
                <a:spcPts val="600"/>
              </a:spcBef>
            </a:pPr>
            <a:r>
              <a:rPr lang="en-US" sz="1800" dirty="0" smtClean="0"/>
              <a:t>Cons</a:t>
            </a:r>
            <a:endParaRPr lang="en-US" sz="1800" dirty="0"/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zh-CN" sz="1400" dirty="0" smtClean="0">
                <a:solidFill>
                  <a:schemeClr val="tx1"/>
                </a:solidFill>
              </a:rPr>
              <a:t>Using RA = TA is not a nature fit for implement radar functionality</a:t>
            </a:r>
            <a:r>
              <a:rPr lang="en-US" altLang="zh-CN" sz="1400" dirty="0">
                <a:solidFill>
                  <a:schemeClr val="tx1"/>
                </a:solidFill>
              </a:rPr>
              <a:t>.</a:t>
            </a:r>
            <a:endParaRPr lang="en-US" sz="1400" dirty="0">
              <a:solidFill>
                <a:schemeClr val="tx1"/>
              </a:solidFill>
            </a:endParaRP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/>
              <a:t>Does </a:t>
            </a:r>
            <a:r>
              <a:rPr lang="en-US" sz="1400" dirty="0"/>
              <a:t>not support </a:t>
            </a:r>
            <a:r>
              <a:rPr lang="en-US" sz="1400" dirty="0" err="1">
                <a:solidFill>
                  <a:srgbClr val="0000FF"/>
                </a:solidFill>
              </a:rPr>
              <a:t>Bistatic</a:t>
            </a:r>
            <a:r>
              <a:rPr lang="en-US" sz="1400" dirty="0">
                <a:solidFill>
                  <a:srgbClr val="0000FF"/>
                </a:solidFill>
              </a:rPr>
              <a:t>/</a:t>
            </a:r>
            <a:r>
              <a:rPr lang="en-US" sz="1400" dirty="0" err="1">
                <a:solidFill>
                  <a:srgbClr val="0000FF"/>
                </a:solidFill>
              </a:rPr>
              <a:t>Multistatic</a:t>
            </a:r>
            <a:r>
              <a:rPr lang="en-US" sz="1400" dirty="0">
                <a:solidFill>
                  <a:srgbClr val="0000FF"/>
                </a:solidFill>
              </a:rPr>
              <a:t> </a:t>
            </a:r>
            <a:r>
              <a:rPr lang="en-US" sz="1400" dirty="0" smtClean="0">
                <a:solidFill>
                  <a:srgbClr val="0000FF"/>
                </a:solidFill>
              </a:rPr>
              <a:t>radar. </a:t>
            </a:r>
            <a:r>
              <a:rPr lang="en-US" sz="1400" dirty="0"/>
              <a:t>Since the transmitter and receiver are in </a:t>
            </a:r>
            <a:r>
              <a:rPr lang="en-US" sz="1400" dirty="0">
                <a:solidFill>
                  <a:srgbClr val="0000FF"/>
                </a:solidFill>
              </a:rPr>
              <a:t>different</a:t>
            </a:r>
            <a:r>
              <a:rPr lang="en-US" sz="1400" dirty="0"/>
              <a:t> devices for </a:t>
            </a:r>
            <a:r>
              <a:rPr lang="en-US" sz="1400" dirty="0" err="1"/>
              <a:t>Bistatic</a:t>
            </a:r>
            <a:r>
              <a:rPr lang="en-US" sz="1400" dirty="0"/>
              <a:t>/</a:t>
            </a:r>
            <a:r>
              <a:rPr lang="en-US" sz="1400" dirty="0" err="1"/>
              <a:t>Multistatic</a:t>
            </a:r>
            <a:r>
              <a:rPr lang="en-US" sz="1400" dirty="0"/>
              <a:t> radar, so without explicit </a:t>
            </a:r>
            <a:r>
              <a:rPr lang="en-US" sz="1400" dirty="0" smtClean="0"/>
              <a:t>indication, the receivers do </a:t>
            </a:r>
            <a:r>
              <a:rPr lang="en-US" sz="1400" dirty="0" smtClean="0">
                <a:solidFill>
                  <a:srgbClr val="0000FF"/>
                </a:solidFill>
              </a:rPr>
              <a:t>not</a:t>
            </a:r>
            <a:r>
              <a:rPr lang="en-US" sz="1400" dirty="0" smtClean="0"/>
              <a:t> know </a:t>
            </a:r>
            <a:r>
              <a:rPr lang="en-US" sz="1400" dirty="0"/>
              <a:t>the PPDU is for </a:t>
            </a:r>
            <a:r>
              <a:rPr lang="en-US" sz="1400" dirty="0" smtClean="0"/>
              <a:t>radar</a:t>
            </a:r>
            <a:r>
              <a:rPr lang="en-US" sz="1400" dirty="0"/>
              <a:t>, then </a:t>
            </a:r>
            <a:r>
              <a:rPr lang="en-US" sz="1400" dirty="0" smtClean="0"/>
              <a:t>do </a:t>
            </a:r>
            <a:r>
              <a:rPr lang="en-US" sz="1400" dirty="0" smtClean="0">
                <a:solidFill>
                  <a:srgbClr val="0000FF"/>
                </a:solidFill>
              </a:rPr>
              <a:t>not</a:t>
            </a:r>
            <a:r>
              <a:rPr lang="en-US" sz="1400" dirty="0" smtClean="0"/>
              <a:t> know when to turn </a:t>
            </a:r>
            <a:r>
              <a:rPr lang="en-US" sz="1400" dirty="0"/>
              <a:t>on/switch to </a:t>
            </a:r>
            <a:r>
              <a:rPr lang="en-US" sz="1400" dirty="0" smtClean="0"/>
              <a:t>radar functionality, and do </a:t>
            </a:r>
            <a:r>
              <a:rPr lang="en-US" sz="1400" dirty="0" smtClean="0">
                <a:solidFill>
                  <a:srgbClr val="0000FF"/>
                </a:solidFill>
              </a:rPr>
              <a:t>not</a:t>
            </a:r>
            <a:r>
              <a:rPr lang="en-US" sz="1400" dirty="0" smtClean="0"/>
              <a:t> know when and where to receive the radar signal.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/>
              <a:t>Background and motivation</a:t>
            </a:r>
          </a:p>
        </p:txBody>
      </p:sp>
    </p:spTree>
    <p:extLst>
      <p:ext uri="{BB962C8B-B14F-4D97-AF65-F5344CB8AC3E}">
        <p14:creationId xmlns:p14="http://schemas.microsoft.com/office/powerpoint/2010/main" val="61178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563190" y="65424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 smtClean="0"/>
              <a:t>Sensing Functionality Indicator in PPDU Header</a:t>
            </a:r>
            <a:endParaRPr lang="en-US" sz="2800" kern="0" dirty="0"/>
          </a:p>
        </p:txBody>
      </p:sp>
      <p:sp>
        <p:nvSpPr>
          <p:cNvPr id="18" name="文本框 17"/>
          <p:cNvSpPr txBox="1"/>
          <p:nvPr/>
        </p:nvSpPr>
        <p:spPr>
          <a:xfrm>
            <a:off x="694671" y="1573341"/>
            <a:ext cx="763248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rgbClr val="000000"/>
                </a:solidFill>
                <a:latin typeface="+mn-lt"/>
                <a:ea typeface="+mn-ea"/>
              </a:rPr>
              <a:t>The idea of this contribution is </a:t>
            </a:r>
            <a:r>
              <a:rPr lang="en-US" altLang="zh-CN" sz="1800" dirty="0" smtClean="0">
                <a:solidFill>
                  <a:srgbClr val="000000"/>
                </a:solidFill>
                <a:latin typeface="+mn-lt"/>
                <a:ea typeface="+mn-ea"/>
              </a:rPr>
              <a:t>using explicit indication in </a:t>
            </a:r>
            <a:r>
              <a:rPr lang="en-US" altLang="zh-CN" sz="1800" dirty="0">
                <a:solidFill>
                  <a:srgbClr val="000000"/>
                </a:solidFill>
                <a:latin typeface="+mn-lt"/>
                <a:ea typeface="+mn-ea"/>
              </a:rPr>
              <a:t>PPDU </a:t>
            </a:r>
            <a:r>
              <a:rPr lang="en-US" altLang="zh-CN" sz="1800" dirty="0" smtClean="0">
                <a:solidFill>
                  <a:srgbClr val="000000"/>
                </a:solidFill>
                <a:latin typeface="+mn-lt"/>
                <a:ea typeface="+mn-ea"/>
              </a:rPr>
              <a:t>header to </a:t>
            </a:r>
            <a:r>
              <a:rPr lang="en-US" altLang="zh-CN" sz="1800" dirty="0">
                <a:solidFill>
                  <a:srgbClr val="000000"/>
                </a:solidFill>
                <a:latin typeface="+mn-lt"/>
                <a:ea typeface="+mn-ea"/>
              </a:rPr>
              <a:t>indicate the sensing functionality and indicate different kinds of sensing by setting RA and TA  in some types of frames</a:t>
            </a:r>
            <a:r>
              <a:rPr lang="en-US" altLang="zh-CN" sz="1800" dirty="0" smtClean="0">
                <a:solidFill>
                  <a:srgbClr val="000000"/>
                </a:solidFill>
                <a:latin typeface="+mn-lt"/>
                <a:ea typeface="+mn-ea"/>
              </a:rPr>
              <a:t>.</a:t>
            </a: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rgbClr val="000000"/>
                </a:solidFill>
                <a:latin typeface="+mn-lt"/>
                <a:ea typeface="+mn-ea"/>
              </a:rPr>
              <a:t>Please note that the indication bits should be selected at </a:t>
            </a:r>
            <a:r>
              <a:rPr lang="en-US" altLang="zh-CN" sz="1800" dirty="0" smtClean="0">
                <a:solidFill>
                  <a:srgbClr val="0000FF"/>
                </a:solidFill>
                <a:latin typeface="+mn-lt"/>
                <a:ea typeface="+mn-ea"/>
              </a:rPr>
              <a:t>DMG PPDU header</a:t>
            </a:r>
            <a:r>
              <a:rPr lang="en-US" altLang="zh-CN" sz="1800" dirty="0" smtClean="0">
                <a:solidFill>
                  <a:srgbClr val="000000"/>
                </a:solidFill>
                <a:latin typeface="+mn-lt"/>
                <a:ea typeface="+mn-ea"/>
              </a:rPr>
              <a:t>, so all the DMG/EDMG devices could recognize the indication correctly.</a:t>
            </a:r>
            <a:endParaRPr lang="zh-CN" altLang="en-US" sz="180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2739913"/>
            <a:ext cx="4822051" cy="220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0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5553878" y="1101758"/>
            <a:ext cx="3434640" cy="2923442"/>
            <a:chOff x="5422360" y="3579751"/>
            <a:chExt cx="3434640" cy="2923442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22360" y="3579751"/>
              <a:ext cx="3434640" cy="2923442"/>
            </a:xfrm>
            <a:prstGeom prst="rect">
              <a:avLst/>
            </a:prstGeom>
          </p:spPr>
        </p:pic>
        <p:sp>
          <p:nvSpPr>
            <p:cNvPr id="12" name="矩形 11"/>
            <p:cNvSpPr/>
            <p:nvPr/>
          </p:nvSpPr>
          <p:spPr bwMode="auto">
            <a:xfrm>
              <a:off x="5518074" y="4230053"/>
              <a:ext cx="3225281" cy="192806"/>
            </a:xfrm>
            <a:prstGeom prst="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7504" y="1300478"/>
            <a:ext cx="4678643" cy="3866144"/>
          </a:xfrm>
        </p:spPr>
        <p:txBody>
          <a:bodyPr/>
          <a:lstStyle/>
          <a:p>
            <a:pPr marL="285750" lvl="1" indent="-285750" algn="just" defTabSz="492125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400" b="1" dirty="0">
              <a:cs typeface="+mn-cs"/>
            </a:endParaRPr>
          </a:p>
          <a:p>
            <a:pPr marL="496800" lvl="1" indent="-2857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>
                <a:cs typeface="+mn-cs"/>
              </a:rPr>
              <a:t>Scrambler initialization </a:t>
            </a:r>
            <a:r>
              <a:rPr lang="en-US" altLang="zh-CN" sz="1400" dirty="0" smtClean="0">
                <a:cs typeface="+mn-cs"/>
              </a:rPr>
              <a:t>field in </a:t>
            </a:r>
            <a:r>
              <a:rPr lang="en-US" altLang="zh-CN" sz="1400" dirty="0">
                <a:cs typeface="+mn-cs"/>
              </a:rPr>
              <a:t>the </a:t>
            </a:r>
            <a:r>
              <a:rPr lang="en-US" altLang="zh-CN" sz="1400" dirty="0">
                <a:solidFill>
                  <a:srgbClr val="0000FF"/>
                </a:solidFill>
                <a:cs typeface="+mn-cs"/>
              </a:rPr>
              <a:t>L-Header</a:t>
            </a:r>
            <a:r>
              <a:rPr lang="en-US" altLang="zh-CN" sz="1400" dirty="0">
                <a:cs typeface="+mn-cs"/>
              </a:rPr>
              <a:t> of the control mode PPDU when Turnaround field is </a:t>
            </a:r>
            <a:r>
              <a:rPr lang="en-US" altLang="zh-CN" sz="1400" dirty="0" smtClean="0">
                <a:cs typeface="+mn-cs"/>
              </a:rPr>
              <a:t>0.</a:t>
            </a:r>
            <a:endParaRPr lang="en-US" altLang="zh-CN" sz="1400" dirty="0">
              <a:cs typeface="+mn-cs"/>
            </a:endParaRPr>
          </a:p>
          <a:p>
            <a:pPr marL="496888" lvl="1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400" kern="1200" dirty="0" smtClean="0"/>
              <a:t>Use the </a:t>
            </a:r>
            <a:r>
              <a:rPr lang="en-US" sz="1400" kern="1200" dirty="0" smtClean="0">
                <a:solidFill>
                  <a:srgbClr val="0000FF"/>
                </a:solidFill>
              </a:rPr>
              <a:t>reserved bits </a:t>
            </a:r>
            <a:r>
              <a:rPr lang="en-US" sz="1400" kern="1200" dirty="0">
                <a:solidFill>
                  <a:srgbClr val="0000FF"/>
                </a:solidFill>
              </a:rPr>
              <a:t>in Scrambler Initialization </a:t>
            </a:r>
            <a:r>
              <a:rPr lang="en-US" sz="1400" kern="1200" dirty="0" smtClean="0">
                <a:solidFill>
                  <a:srgbClr val="0000FF"/>
                </a:solidFill>
              </a:rPr>
              <a:t>field </a:t>
            </a:r>
          </a:p>
          <a:p>
            <a:pPr marL="211138" lvl="1" indent="0" algn="just" defTabSz="492125">
              <a:spcBef>
                <a:spcPts val="600"/>
              </a:spcBef>
            </a:pPr>
            <a:r>
              <a:rPr lang="en-US" sz="1400" kern="1200" dirty="0"/>
              <a:t>	</a:t>
            </a:r>
            <a:r>
              <a:rPr lang="en-US" sz="1200" kern="1200" dirty="0" smtClean="0"/>
              <a:t>(</a:t>
            </a:r>
            <a:r>
              <a:rPr lang="en-US" sz="1200" kern="1200" dirty="0"/>
              <a:t>in </a:t>
            </a:r>
            <a:r>
              <a:rPr lang="en-US" sz="1200" kern="1200" dirty="0" smtClean="0"/>
              <a:t>Table 28-5 in [3]) in </a:t>
            </a:r>
            <a:r>
              <a:rPr lang="en-US" sz="1200" kern="1200" dirty="0"/>
              <a:t>control mode </a:t>
            </a:r>
            <a:r>
              <a:rPr lang="en-US" sz="1200" kern="1200" dirty="0" smtClean="0"/>
              <a:t>PPDU</a:t>
            </a:r>
          </a:p>
          <a:p>
            <a:pPr marL="782638" lvl="2" indent="-171450" algn="just" defTabSz="492125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sz="1000" kern="1200" dirty="0" smtClean="0"/>
              <a:t>E.g. only use one reserved bit </a:t>
            </a:r>
            <a:r>
              <a:rPr lang="en-US" altLang="zh-CN" sz="1000" kern="1200" dirty="0" smtClean="0"/>
              <a:t>in the reserved value</a:t>
            </a:r>
            <a:r>
              <a:rPr lang="en-US" sz="1000" kern="1200" dirty="0" smtClean="0"/>
              <a:t>: </a:t>
            </a:r>
          </a:p>
          <a:p>
            <a:pPr marL="611188" lvl="2" indent="0" algn="just" defTabSz="492125">
              <a:spcBef>
                <a:spcPts val="600"/>
              </a:spcBef>
            </a:pPr>
            <a:r>
              <a:rPr lang="en-US" altLang="zh-CN" sz="1000" kern="1200" dirty="0">
                <a:latin typeface="Times New Roman" panose="02020603050405020304" pitchFamily="18" charset="0"/>
                <a:ea typeface="楷体_GB2312"/>
              </a:rPr>
              <a:t> </a:t>
            </a:r>
            <a:r>
              <a:rPr lang="en-US" altLang="zh-CN" sz="1000" kern="1200" dirty="0" smtClean="0">
                <a:latin typeface="Times New Roman" panose="02020603050405020304" pitchFamily="18" charset="0"/>
                <a:ea typeface="楷体_GB2312"/>
              </a:rPr>
              <a:t>    </a:t>
            </a:r>
            <a:r>
              <a:rPr lang="en-US" altLang="zh-CN" sz="1000" kern="1400" dirty="0" smtClean="0">
                <a:latin typeface="Times New Roman" panose="02020603050405020304" pitchFamily="18" charset="0"/>
                <a:ea typeface="楷体_GB2312"/>
              </a:rPr>
              <a:t>101R</a:t>
            </a:r>
            <a:r>
              <a:rPr lang="zh-CN" altLang="zh-CN" sz="1000" kern="1400" dirty="0">
                <a:latin typeface="Times New Roman" panose="02020603050405020304" pitchFamily="18" charset="0"/>
                <a:ea typeface="楷体_GB2312"/>
                <a:cs typeface="Times New Roman" panose="02020603050405020304" pitchFamily="18" charset="0"/>
              </a:rPr>
              <a:t>，</a:t>
            </a:r>
            <a:r>
              <a:rPr lang="en-US" altLang="zh-CN" sz="1000" kern="1400" dirty="0">
                <a:latin typeface="Times New Roman" panose="02020603050405020304" pitchFamily="18" charset="0"/>
                <a:ea typeface="楷体_GB2312"/>
              </a:rPr>
              <a:t>100R, 10R1</a:t>
            </a:r>
            <a:r>
              <a:rPr lang="zh-CN" altLang="zh-CN" sz="1000" kern="1400" dirty="0">
                <a:latin typeface="Times New Roman" panose="02020603050405020304" pitchFamily="18" charset="0"/>
                <a:ea typeface="楷体_GB2312"/>
                <a:cs typeface="Times New Roman" panose="02020603050405020304" pitchFamily="18" charset="0"/>
              </a:rPr>
              <a:t>，</a:t>
            </a:r>
            <a:r>
              <a:rPr lang="en-US" altLang="zh-CN" sz="1000" kern="1400" dirty="0">
                <a:latin typeface="Times New Roman" panose="02020603050405020304" pitchFamily="18" charset="0"/>
                <a:ea typeface="楷体_GB2312"/>
              </a:rPr>
              <a:t>10R0, 111R</a:t>
            </a:r>
            <a:r>
              <a:rPr lang="zh-CN" altLang="zh-CN" sz="1000" kern="1400" dirty="0">
                <a:latin typeface="Times New Roman" panose="02020603050405020304" pitchFamily="18" charset="0"/>
                <a:ea typeface="楷体_GB2312"/>
                <a:cs typeface="Times New Roman" panose="02020603050405020304" pitchFamily="18" charset="0"/>
              </a:rPr>
              <a:t>，</a:t>
            </a:r>
            <a:r>
              <a:rPr lang="en-US" altLang="zh-CN" sz="1000" kern="1400" dirty="0">
                <a:latin typeface="Times New Roman" panose="02020603050405020304" pitchFamily="18" charset="0"/>
                <a:ea typeface="楷体_GB2312"/>
              </a:rPr>
              <a:t>110R</a:t>
            </a:r>
            <a:r>
              <a:rPr lang="zh-CN" altLang="zh-CN" sz="1000" kern="1400" dirty="0">
                <a:latin typeface="Times New Roman" panose="02020603050405020304" pitchFamily="18" charset="0"/>
                <a:ea typeface="楷体_GB2312"/>
                <a:cs typeface="Times New Roman" panose="02020603050405020304" pitchFamily="18" charset="0"/>
              </a:rPr>
              <a:t>，</a:t>
            </a:r>
            <a:r>
              <a:rPr lang="en-US" altLang="zh-CN" sz="1000" kern="1400" dirty="0">
                <a:latin typeface="Times New Roman" panose="02020603050405020304" pitchFamily="18" charset="0"/>
                <a:ea typeface="楷体_GB2312"/>
              </a:rPr>
              <a:t>11R0</a:t>
            </a:r>
            <a:r>
              <a:rPr lang="zh-CN" altLang="zh-CN" sz="1000" kern="1400" dirty="0">
                <a:latin typeface="Times New Roman" panose="02020603050405020304" pitchFamily="18" charset="0"/>
                <a:ea typeface="楷体_GB2312"/>
                <a:cs typeface="Times New Roman" panose="02020603050405020304" pitchFamily="18" charset="0"/>
              </a:rPr>
              <a:t>，</a:t>
            </a:r>
            <a:r>
              <a:rPr lang="en-US" altLang="zh-CN" sz="1000" kern="1400" dirty="0" smtClean="0">
                <a:latin typeface="Times New Roman" panose="02020603050405020304" pitchFamily="18" charset="0"/>
                <a:ea typeface="楷体_GB2312"/>
              </a:rPr>
              <a:t>11R0</a:t>
            </a:r>
          </a:p>
          <a:p>
            <a:pPr marL="382588" lvl="1" indent="-1714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1200" kern="1400" dirty="0" smtClean="0">
              <a:latin typeface="Times New Roman" panose="02020603050405020304" pitchFamily="18" charset="0"/>
            </a:endParaRPr>
          </a:p>
          <a:p>
            <a:pPr marL="382588" lvl="1" indent="-1714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200" kern="1400" dirty="0" smtClean="0">
                <a:latin typeface="Times New Roman" panose="02020603050405020304" pitchFamily="18" charset="0"/>
              </a:rPr>
              <a:t>RA = TA for some types of frame (e.g. SSW)</a:t>
            </a:r>
            <a:r>
              <a:rPr lang="zh-CN" altLang="en-US" sz="1200" kern="1400" dirty="0" smtClean="0">
                <a:latin typeface="Times New Roman" panose="02020603050405020304" pitchFamily="18" charset="0"/>
              </a:rPr>
              <a:t>： </a:t>
            </a:r>
            <a:r>
              <a:rPr lang="en-US" altLang="zh-CN" sz="1200" kern="1400" dirty="0" smtClean="0">
                <a:latin typeface="Times New Roman" panose="02020603050405020304" pitchFamily="18" charset="0"/>
              </a:rPr>
              <a:t>Monostatic </a:t>
            </a:r>
            <a:endParaRPr lang="en-US" sz="1200" kern="1400" dirty="0" smtClean="0">
              <a:latin typeface="Times New Roman" panose="02020603050405020304" pitchFamily="18" charset="0"/>
            </a:endParaRPr>
          </a:p>
          <a:p>
            <a:pPr marL="382588" lvl="1" indent="-1714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200" kern="1400" dirty="0" smtClean="0">
                <a:cs typeface="Calibri" panose="020F0502020204030204" pitchFamily="34" charset="0"/>
              </a:rPr>
              <a:t>RA </a:t>
            </a:r>
            <a:r>
              <a:rPr lang="en-US" sz="1200" kern="1400" dirty="0" smtClean="0">
                <a:cs typeface="Calibri" panose="020F0502020204030204" pitchFamily="34" charset="0"/>
              </a:rPr>
              <a:t>≠ </a:t>
            </a:r>
            <a:r>
              <a:rPr lang="en-US" altLang="zh-CN" sz="1200" kern="1400" dirty="0" smtClean="0">
                <a:cs typeface="Calibri" panose="020F0502020204030204" pitchFamily="34" charset="0"/>
              </a:rPr>
              <a:t>TA </a:t>
            </a:r>
            <a:r>
              <a:rPr lang="en-US" altLang="zh-CN" sz="1200" kern="1400" dirty="0"/>
              <a:t>for some types of frame (e.g. SSW)</a:t>
            </a:r>
            <a:r>
              <a:rPr lang="zh-CN" altLang="en-US" sz="1200" kern="1400" dirty="0"/>
              <a:t>： </a:t>
            </a:r>
            <a:r>
              <a:rPr lang="en-US" altLang="zh-CN" sz="1200" kern="1400" dirty="0" smtClean="0"/>
              <a:t>Bi/</a:t>
            </a:r>
            <a:r>
              <a:rPr lang="en-US" altLang="zh-CN" sz="1200" kern="1400" dirty="0" err="1" smtClean="0"/>
              <a:t>Multistatic</a:t>
            </a:r>
            <a:r>
              <a:rPr lang="en-US" altLang="zh-CN" sz="1200" kern="1400" dirty="0" smtClean="0"/>
              <a:t> </a:t>
            </a:r>
          </a:p>
          <a:p>
            <a:pPr marL="382588" lvl="1" indent="-1714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1200" kern="1400" dirty="0">
              <a:solidFill>
                <a:schemeClr val="tx1"/>
              </a:solidFill>
            </a:endParaRPr>
          </a:p>
          <a:p>
            <a:pPr marL="382588" lvl="1" indent="-1714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200" kern="1400" dirty="0" smtClean="0">
                <a:solidFill>
                  <a:schemeClr val="tx1"/>
                </a:solidFill>
              </a:rPr>
              <a:t>Please note that in a EDMG control mode PPDU, B22/B23 in the DMG Header </a:t>
            </a:r>
            <a:r>
              <a:rPr lang="en-US" altLang="zh-CN" sz="1200" kern="1400" dirty="0" smtClean="0">
                <a:solidFill>
                  <a:schemeClr val="tx1"/>
                </a:solidFill>
              </a:rPr>
              <a:t>shall be set 1.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563190" y="65424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 smtClean="0"/>
              <a:t>Sensing Functionality Indicator in PPDU Header</a:t>
            </a:r>
            <a:endParaRPr lang="en-US" sz="2800" kern="0" dirty="0"/>
          </a:p>
        </p:txBody>
      </p:sp>
      <p:grpSp>
        <p:nvGrpSpPr>
          <p:cNvPr id="13" name="组合 12"/>
          <p:cNvGrpSpPr/>
          <p:nvPr/>
        </p:nvGrpSpPr>
        <p:grpSpPr>
          <a:xfrm>
            <a:off x="4786147" y="3945914"/>
            <a:ext cx="4334189" cy="2531741"/>
            <a:chOff x="5200630" y="1283019"/>
            <a:chExt cx="3771834" cy="2238678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00630" y="1283019"/>
              <a:ext cx="3771834" cy="2238678"/>
            </a:xfrm>
            <a:prstGeom prst="rect">
              <a:avLst/>
            </a:prstGeom>
          </p:spPr>
        </p:pic>
        <p:sp>
          <p:nvSpPr>
            <p:cNvPr id="3" name="矩形 2"/>
            <p:cNvSpPr/>
            <p:nvPr/>
          </p:nvSpPr>
          <p:spPr bwMode="auto">
            <a:xfrm>
              <a:off x="5323288" y="3012805"/>
              <a:ext cx="3563655" cy="288032"/>
            </a:xfrm>
            <a:prstGeom prst="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127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This contribution provides a </a:t>
            </a:r>
            <a:r>
              <a:rPr lang="en-US" sz="2000" dirty="0" smtClean="0">
                <a:solidFill>
                  <a:srgbClr val="0000FF"/>
                </a:solidFill>
              </a:rPr>
              <a:t>solution </a:t>
            </a:r>
            <a:r>
              <a:rPr lang="en-US" sz="2000" dirty="0" smtClean="0"/>
              <a:t>to </a:t>
            </a:r>
            <a:r>
              <a:rPr lang="en-US" sz="2000" dirty="0"/>
              <a:t>include </a:t>
            </a:r>
            <a:r>
              <a:rPr lang="en-US" sz="2000" dirty="0" smtClean="0"/>
              <a:t>sensing functionality </a:t>
            </a:r>
            <a:r>
              <a:rPr lang="en-US" sz="2000" dirty="0"/>
              <a:t>in </a:t>
            </a:r>
            <a:r>
              <a:rPr lang="en-US" sz="2000" dirty="0" smtClean="0"/>
              <a:t>DMG/EDMG </a:t>
            </a:r>
            <a:r>
              <a:rPr lang="en-US" sz="2000" dirty="0" smtClean="0"/>
              <a:t>PPDU.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Compare with the scheme in [2], </a:t>
            </a:r>
            <a:r>
              <a:rPr lang="en-US" sz="2000" dirty="0">
                <a:solidFill>
                  <a:schemeClr val="tx1"/>
                </a:solidFill>
              </a:rPr>
              <a:t>t</a:t>
            </a:r>
            <a:r>
              <a:rPr lang="en-US" sz="2000" dirty="0" smtClean="0">
                <a:solidFill>
                  <a:schemeClr val="tx1"/>
                </a:solidFill>
              </a:rPr>
              <a:t>he proposed scheme works for </a:t>
            </a:r>
            <a:r>
              <a:rPr lang="en-US" sz="2000" dirty="0" smtClean="0">
                <a:solidFill>
                  <a:srgbClr val="0000FF"/>
                </a:solidFill>
              </a:rPr>
              <a:t>both Monostatic and Bi/</a:t>
            </a:r>
            <a:r>
              <a:rPr lang="en-US" sz="2000" dirty="0" err="1" smtClean="0">
                <a:solidFill>
                  <a:srgbClr val="0000FF"/>
                </a:solidFill>
              </a:rPr>
              <a:t>Multistatic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configuration.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0" indent="0" algn="just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October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19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92051"/>
            <a:ext cx="7770813" cy="4113213"/>
          </a:xfrm>
        </p:spPr>
        <p:txBody>
          <a:bodyPr/>
          <a:lstStyle/>
          <a:p>
            <a:pPr algn="just"/>
            <a:r>
              <a:rPr lang="en-US" sz="1600" b="0" dirty="0">
                <a:solidFill>
                  <a:schemeClr val="tx1"/>
                </a:solidFill>
              </a:rPr>
              <a:t>[</a:t>
            </a:r>
            <a:r>
              <a:rPr lang="en-US" sz="1600" b="0" dirty="0" smtClean="0">
                <a:solidFill>
                  <a:schemeClr val="tx1"/>
                </a:solidFill>
              </a:rPr>
              <a:t>1] 11-18-2094-00-00ay-wlan-radar.pptx</a:t>
            </a:r>
          </a:p>
          <a:p>
            <a:pPr algn="just"/>
            <a:r>
              <a:rPr lang="en-US" sz="1600" b="0" dirty="0" smtClean="0">
                <a:solidFill>
                  <a:schemeClr val="tx1"/>
                </a:solidFill>
              </a:rPr>
              <a:t>[</a:t>
            </a:r>
            <a:r>
              <a:rPr lang="en-US" sz="1600" b="0" dirty="0">
                <a:solidFill>
                  <a:schemeClr val="tx1"/>
                </a:solidFill>
              </a:rPr>
              <a:t>2</a:t>
            </a:r>
            <a:r>
              <a:rPr lang="en-US" sz="1600" b="0" dirty="0" smtClean="0">
                <a:solidFill>
                  <a:schemeClr val="tx1"/>
                </a:solidFill>
              </a:rPr>
              <a:t>] 11-18-2095-00-00ay-wlan-radar-annex.docx</a:t>
            </a:r>
          </a:p>
          <a:p>
            <a:pPr algn="just"/>
            <a:r>
              <a:rPr lang="en-US" sz="1600" b="0" dirty="0">
                <a:solidFill>
                  <a:schemeClr val="tx1"/>
                </a:solidFill>
              </a:rPr>
              <a:t>[3] </a:t>
            </a:r>
            <a:r>
              <a:rPr lang="en-US" sz="1600" b="0" dirty="0" smtClean="0">
                <a:solidFill>
                  <a:schemeClr val="tx1"/>
                </a:solidFill>
              </a:rPr>
              <a:t>802.11ay-2021.pdf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53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186540</TotalTime>
  <Words>653</Words>
  <Application>Microsoft Office PowerPoint</Application>
  <PresentationFormat>全屏显示(4:3)</PresentationFormat>
  <Paragraphs>125</Paragraphs>
  <Slides>11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 Unicode MS</vt:lpstr>
      <vt:lpstr>굴림</vt:lpstr>
      <vt:lpstr>MS Gothic</vt:lpstr>
      <vt:lpstr>楷体_GB2312</vt:lpstr>
      <vt:lpstr>Arial</vt:lpstr>
      <vt:lpstr>Calibri</vt:lpstr>
      <vt:lpstr>Times New Roman</vt:lpstr>
      <vt:lpstr>Wingdings</vt:lpstr>
      <vt:lpstr>Office Theme</vt:lpstr>
      <vt:lpstr>WLAN Sensing Functionality Indicator </vt:lpstr>
      <vt:lpstr>Outline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Conclusions</vt:lpstr>
      <vt:lpstr>References</vt:lpstr>
      <vt:lpstr>SP1 </vt:lpstr>
      <vt:lpstr>SP2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functionality indicator</dc:title>
  <dc:creator>durui (D)</dc:creator>
  <cp:lastModifiedBy>durui (D)</cp:lastModifiedBy>
  <cp:revision>343</cp:revision>
  <cp:lastPrinted>1601-01-01T00:00:00Z</cp:lastPrinted>
  <dcterms:created xsi:type="dcterms:W3CDTF">2016-09-11T14:22:53Z</dcterms:created>
  <dcterms:modified xsi:type="dcterms:W3CDTF">2022-01-05T12:22:14Z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5263d985-4224-47e5-8914-e0e3340231bc</vt:lpwstr>
  </property>
  <property fmtid="{D5CDD505-2E9C-101B-9397-08002B2CF9AE}" pid="3" name="CTP_TimeStamp">
    <vt:lpwstr>2017-10-30 17:26:45Z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  <property fmtid="{D5CDD505-2E9C-101B-9397-08002B2CF9AE}" pid="8" name="_2015_ms_pID_725343">
    <vt:lpwstr>(3)FdX7IUTy615WokosDejkWFFtKHpvgESpfEMKRKL/qeT+b1OOUi4HMhnAdeZPxynZVLV5Dlj8
KImQmQ/As7SVge1cUtS2tzdlBbXCgWpwvxL0gy0pMYzMkua8H7w1lS5tNgDvSex74Njj4wnw
4FQUhGnfumGlniRlen5B6K6f4d+njpS+MC0pCDKZRVDEtTHWceaL8+gojwHf/AJKq+2mlK2F
iHlyxdTaw36Y+TiTSV</vt:lpwstr>
  </property>
  <property fmtid="{D5CDD505-2E9C-101B-9397-08002B2CF9AE}" pid="9" name="_2015_ms_pID_7253431">
    <vt:lpwstr>5FvMSxqIbH+1uO7yZV6qaG6vT932MxrNuB49KBNyro2cmV8+yAE/Co
GB08tVGa1ytO9VLYs5R6WIK5yxDbxXvr8N8HAGzJrTpvErM/UlA6hAJjVuggMzsN628mn/Em
bZoq2VrUJmEwyF0h7BTV77MemXCZtCPnypq6nJpWIRcKliYta1pmdB2mx6ME7SDkf+w0HAU4
R6MYc7m1KBNmmZMxXzJ+J2xZaOtdGfWpYTVe</vt:lpwstr>
  </property>
  <property fmtid="{D5CDD505-2E9C-101B-9397-08002B2CF9AE}" pid="10" name="_2015_ms_pID_7253432">
    <vt:lpwstr>EQ==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1639356511</vt:lpwstr>
  </property>
</Properties>
</file>