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399" r:id="rId3"/>
    <p:sldId id="400" r:id="rId4"/>
    <p:sldId id="402" r:id="rId5"/>
    <p:sldId id="401" r:id="rId6"/>
    <p:sldId id="406" r:id="rId7"/>
    <p:sldId id="410" r:id="rId8"/>
    <p:sldId id="403" r:id="rId9"/>
    <p:sldId id="404" r:id="rId10"/>
    <p:sldId id="411" r:id="rId11"/>
    <p:sldId id="405" r:id="rId12"/>
    <p:sldId id="409" r:id="rId13"/>
    <p:sldId id="407" r:id="rId14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x" lastIdx="4" clrIdx="0">
    <p:extLst/>
  </p:cmAuthor>
  <p:cmAuthor id="2" name="Ming Gan" initials="M" lastIdx="1" clrIdx="1">
    <p:extLst>
      <p:ext uri="{19B8F6BF-5375-455C-9EA6-DF929625EA0E}">
        <p15:presenceInfo xmlns:p15="http://schemas.microsoft.com/office/powerpoint/2012/main" userId="Ming G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B050"/>
    <a:srgbClr val="90FA93"/>
    <a:srgbClr val="FAE690"/>
    <a:srgbClr val="FD9491"/>
    <a:srgbClr val="DFB7D9"/>
    <a:srgbClr val="C2C2FE"/>
    <a:srgbClr val="1E1EFA"/>
    <a:srgbClr val="F49088"/>
    <a:srgbClr val="FF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24" autoAdjust="0"/>
  </p:normalViewPr>
  <p:slideViewPr>
    <p:cSldViewPr>
      <p:cViewPr varScale="1">
        <p:scale>
          <a:sx n="94" d="100"/>
          <a:sy n="94" d="100"/>
        </p:scale>
        <p:origin x="4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32" y="9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802.11-13/xxxxr0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Philip Levis, Stanford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7BB2AFA7-5586-BD46-B254-20B26FA49A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4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451921" y="79930"/>
            <a:ext cx="1910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200" b="1"/>
            </a:lvl1pPr>
            <a:lvl5pPr>
              <a:defRPr sz="1200" b="1"/>
            </a:lvl5pPr>
          </a:lstStyle>
          <a:p>
            <a:pPr marL="0" lvl="4" algn="r" defTabSz="933450"/>
            <a:r>
              <a:rPr lang="en-US"/>
              <a:t>doc.: IEEE 802.11-13/1421r1</a:t>
            </a:r>
          </a:p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November 2013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3B191D38-BDD1-6541-816B-CB820FB164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80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BDEF6872-0A84-C942-A3A2-ABF96B18CF88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8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lvl="4" algn="r" defTabSz="933450"/>
            <a:r>
              <a:rPr lang="en-US" smtClean="0"/>
              <a:t>doc.: IEEE 802.11-13/1421r1</a:t>
            </a:r>
          </a:p>
          <a:p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B191D38-BDD1-6541-816B-CB820FB164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8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lvl="4" algn="r" defTabSz="933450"/>
            <a:r>
              <a:rPr lang="en-US" smtClean="0"/>
              <a:t>doc.: IEEE 802.11-13/1421r1</a:t>
            </a:r>
          </a:p>
          <a:p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3B191D38-BDD1-6541-816B-CB820FB164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7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ECEF215-4BA6-7E4B-B3E6-576F7C1A87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 smtClean="0"/>
              <a:t>Jan 2022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3909A9A-17AB-D64E-ABDB-B2DAB46BA1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 smtClean="0"/>
              <a:t>Jan 2022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5849896-531F-E649-85B6-C4BB428659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 smtClean="0"/>
              <a:t>Jan 2022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303B08C7-0CD1-8846-8502-BF7BB64F44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 smtClean="0"/>
              <a:t>Jan 2022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CE281B3-A5CB-F64F-B915-055FA19C70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 smtClean="0"/>
              <a:t>Jan 2022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4693F8C-6A96-8140-9ED0-8C47DF1C82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 smtClean="0"/>
              <a:t>Jan 2022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FF52CB4B-E5D4-424D-A7DD-3DCF430E6D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 smtClean="0"/>
              <a:t>Jan 2022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A5ED327D-21C3-674C-981C-8A8BC9E6D2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0451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/>
              <a:t>April</a:t>
            </a:r>
            <a:r>
              <a:rPr lang="en-US" dirty="0"/>
              <a:t>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E1A22FF3-B0EE-3C41-8A57-F9CEF858FB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 smtClean="0"/>
              <a:t>Jan 2022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03FA230-405D-B44B-BF48-A2D0EC29C9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0451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/>
              <a:t>April</a:t>
            </a:r>
            <a:r>
              <a:rPr lang="en-US" dirty="0"/>
              <a:t>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276F568-1379-2143-A0B7-604112B6CE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 smtClean="0"/>
              <a:t>Jan 2022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59305" y="6475413"/>
            <a:ext cx="11846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dirty="0"/>
              <a:t>Ming Gan, Huawei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4C64FA26-C19D-454E-AC49-D681356F58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34108" y="332601"/>
            <a:ext cx="39113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IEEE </a:t>
            </a:r>
            <a:r>
              <a:rPr lang="en-US" sz="18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802.11-22/0030-00-00be</a:t>
            </a:r>
            <a:endParaRPr lang="en-US" sz="1800" b="1" kern="1200" dirty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__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59305" y="6475413"/>
            <a:ext cx="1184620" cy="184666"/>
          </a:xfrm>
        </p:spPr>
        <p:txBody>
          <a:bodyPr/>
          <a:lstStyle/>
          <a:p>
            <a:r>
              <a:rPr lang="en-US" dirty="0"/>
              <a:t>Ming Gan, Huawei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1DF4EA4-62C6-4747-AA37-39380629ED0A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763000" cy="762000"/>
          </a:xfrm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chemeClr val="tx1"/>
                </a:solidFill>
              </a:rPr>
              <a:t>Look ahead to next generation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2022-</a:t>
            </a:r>
            <a:r>
              <a:rPr lang="en-US" altLang="zh-CN" sz="2000" b="0" dirty="0"/>
              <a:t>01</a:t>
            </a:r>
            <a:r>
              <a:rPr lang="en-US" sz="2000" b="0" dirty="0"/>
              <a:t>-10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62000" y="2057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11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378633"/>
              </p:ext>
            </p:extLst>
          </p:nvPr>
        </p:nvGraphicFramePr>
        <p:xfrm>
          <a:off x="953294" y="2590800"/>
          <a:ext cx="7313612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" name="Document" r:id="rId4" imgW="7313586" imgH="3572408" progId="Word.Document.8">
                  <p:embed/>
                </p:oleObj>
              </mc:Choice>
              <mc:Fallback>
                <p:oleObj name="Document" r:id="rId4" imgW="7313586" imgH="357240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3294" y="2590800"/>
                        <a:ext cx="7313612" cy="357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Lessons Learned from P802.11be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There was not enough effort in the TIG/SG stage to agree obtain agreement on a set of features/scope that matched the agreed timeline.</a:t>
            </a:r>
          </a:p>
          <a:p>
            <a:pPr lvl="1"/>
            <a:r>
              <a:rPr lang="en-US" altLang="zh-CN" sz="1600" dirty="0"/>
              <a:t>Spend more time up front (in TIG/SG) to define the project for better confidence in the timeline.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Rely </a:t>
            </a:r>
            <a:r>
              <a:rPr lang="en-US" altLang="zh-CN" sz="2000" dirty="0"/>
              <a:t>on IEEE projects, not “releases” to specify features and requirements. Use letter ballots, not comment collections to stabilize the specification.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4040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Way Forward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Form a </a:t>
            </a:r>
            <a:r>
              <a:rPr lang="en-US" altLang="zh-CN" dirty="0" smtClean="0"/>
              <a:t>TIG/SG </a:t>
            </a:r>
            <a:r>
              <a:rPr lang="en-US" altLang="zh-CN" dirty="0"/>
              <a:t>in </a:t>
            </a:r>
            <a:r>
              <a:rPr lang="en-US" altLang="zh-CN" dirty="0" smtClean="0"/>
              <a:t>May or July </a:t>
            </a:r>
            <a:r>
              <a:rPr lang="en-US" altLang="zh-CN" dirty="0"/>
              <a:t>2022 to </a:t>
            </a:r>
            <a:r>
              <a:rPr lang="en-US" altLang="zh-CN" dirty="0" smtClean="0"/>
              <a:t>evaluate </a:t>
            </a:r>
            <a:r>
              <a:rPr lang="en-US" altLang="zh-CN" dirty="0"/>
              <a:t>candidate technologies, and draft a PAR and CSD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sz="1600" dirty="0"/>
              <a:t>PAR should focus on performance </a:t>
            </a:r>
            <a:r>
              <a:rPr lang="en-US" altLang="zh-CN" sz="1600" dirty="0" smtClean="0"/>
              <a:t>metrics, not mention technologies candidates</a:t>
            </a:r>
            <a:endParaRPr lang="en-US" altLang="zh-CN" sz="1600" dirty="0"/>
          </a:p>
          <a:p>
            <a:r>
              <a:rPr lang="en-US" altLang="zh-CN" dirty="0"/>
              <a:t>Learning the lessons from the </a:t>
            </a:r>
            <a:r>
              <a:rPr lang="en-US" altLang="zh-CN" dirty="0" smtClean="0"/>
              <a:t>past, recommend to have one year for TIG/SG to study the new requirements and the corresponding technologies</a:t>
            </a:r>
          </a:p>
          <a:p>
            <a:r>
              <a:rPr lang="en-US" altLang="zh-CN" dirty="0" smtClean="0"/>
              <a:t>There is only one release in this TG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8520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Timeline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805709"/>
              </p:ext>
            </p:extLst>
          </p:nvPr>
        </p:nvGraphicFramePr>
        <p:xfrm>
          <a:off x="685798" y="1676401"/>
          <a:ext cx="8001001" cy="3132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359"/>
                <a:gridCol w="2046214"/>
                <a:gridCol w="2046214"/>
                <a:gridCol w="2046214"/>
              </a:tblGrid>
              <a:tr h="36264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802.11ac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802.11ax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802.11be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57854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First SG meeting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May 2007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May 2013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May 2018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5722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PAR approved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Sep</a:t>
                      </a:r>
                      <a:r>
                        <a:rPr lang="en-US" altLang="zh-CN" sz="1600" baseline="0" dirty="0" smtClean="0"/>
                        <a:t> 2008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Mar 2014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Mar 2019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557854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First TG meeting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Nov 2008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May 2014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May 2019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5722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D0.1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Jan 2011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Mar 2016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Sep 2020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5722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D1.0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June 2011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Jan 2017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May 2021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574182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Final 802.11 WG approval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Nov 2013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Sep 2020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Mar 2024 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788925" y="4953000"/>
            <a:ext cx="7772400" cy="134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lvl="1" indent="-342900">
              <a:buFontTx/>
              <a:buChar char="•"/>
            </a:pPr>
            <a:r>
              <a:rPr lang="en-US" altLang="zh-CN" sz="2400" b="1" dirty="0">
                <a:ea typeface="+mn-ea"/>
              </a:rPr>
              <a:t>Timeline of next generation</a:t>
            </a:r>
          </a:p>
          <a:p>
            <a:pPr lvl="1"/>
            <a:r>
              <a:rPr lang="en-US" altLang="zh-CN" sz="1600" kern="0" dirty="0" smtClean="0"/>
              <a:t>Need to consider the market readiness of existing 802.11ax products and proposed 802.11be products</a:t>
            </a:r>
          </a:p>
        </p:txBody>
      </p:sp>
    </p:spTree>
    <p:extLst>
      <p:ext uri="{BB962C8B-B14F-4D97-AF65-F5344CB8AC3E}">
        <p14:creationId xmlns:p14="http://schemas.microsoft.com/office/powerpoint/2010/main" val="41927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[1] 11-20-0116-04-00be-discussion-on-timeline-for-802-11be</a:t>
            </a:r>
          </a:p>
          <a:p>
            <a:r>
              <a:rPr lang="en-US" altLang="zh-CN" dirty="0"/>
              <a:t>[2] https://ethernetalliance.org/technology/2020-roadmap</a:t>
            </a:r>
            <a:r>
              <a:rPr lang="en-US" altLang="zh-CN" dirty="0" smtClean="0"/>
              <a:t>/</a:t>
            </a:r>
          </a:p>
          <a:p>
            <a:r>
              <a:rPr lang="en-US" altLang="zh-CN" dirty="0" smtClean="0"/>
              <a:t>[</a:t>
            </a:r>
            <a:r>
              <a:rPr lang="en-US" altLang="zh-CN" dirty="0"/>
              <a:t>3] 11-19-0754-00-00be-11be-peak-data-rate-analysis</a:t>
            </a:r>
          </a:p>
          <a:p>
            <a:r>
              <a:rPr lang="en-US" altLang="zh-CN" dirty="0"/>
              <a:t>[4] </a:t>
            </a:r>
            <a:r>
              <a:rPr lang="en-US" altLang="zh-CN" dirty="0" err="1"/>
              <a:t>WiFi</a:t>
            </a:r>
            <a:r>
              <a:rPr lang="en-US" altLang="zh-CN" dirty="0"/>
              <a:t> Meets ML: A Survey on Improving IEEE 802.11 Performance with Machine </a:t>
            </a:r>
            <a:r>
              <a:rPr lang="en-US" altLang="zh-CN" dirty="0" smtClean="0"/>
              <a:t>Learning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483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Abstract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 </a:t>
            </a:r>
            <a:r>
              <a:rPr lang="en-US" altLang="zh-CN" dirty="0"/>
              <a:t>encouragement to initiate the development of new PHY/MAC amendment to 802.11</a:t>
            </a:r>
            <a:r>
              <a:rPr lang="en-US" altLang="zh-CN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zh-CN" kern="1200" dirty="0">
                <a:ea typeface="宋体" panose="02010600030101010101" pitchFamily="2" charset="-122"/>
                <a:cs typeface="+mn-cs"/>
              </a:rPr>
              <a:t>Making Interactive Experience with Immersive and Realistic Content </a:t>
            </a:r>
            <a:r>
              <a:rPr lang="en-US" altLang="zh-CN" kern="1200" dirty="0" smtClean="0">
                <a:ea typeface="宋体" panose="02010600030101010101" pitchFamily="2" charset="-122"/>
                <a:cs typeface="+mn-cs"/>
              </a:rPr>
              <a:t>Possible in Wi-Fi</a:t>
            </a:r>
            <a:endParaRPr lang="en-US" altLang="zh-CN" kern="1200" dirty="0">
              <a:ea typeface="宋体" panose="02010600030101010101" pitchFamily="2" charset="-122"/>
              <a:cs typeface="+mn-cs"/>
            </a:endParaRPr>
          </a:p>
          <a:p>
            <a:endParaRPr lang="en-US" altLang="zh-CN" dirty="0"/>
          </a:p>
          <a:p>
            <a:r>
              <a:rPr lang="en-US" altLang="zh-CN" dirty="0"/>
              <a:t>The target of this amendment</a:t>
            </a:r>
            <a:r>
              <a:rPr lang="en-US" altLang="zh-CN" dirty="0" smtClean="0"/>
              <a:t> </a:t>
            </a:r>
            <a:r>
              <a:rPr lang="en-US" altLang="zh-CN" dirty="0"/>
              <a:t>should include the following</a:t>
            </a:r>
          </a:p>
          <a:p>
            <a:pPr lvl="1">
              <a:lnSpc>
                <a:spcPct val="90000"/>
              </a:lnSpc>
            </a:pPr>
            <a:r>
              <a:rPr lang="en-US" altLang="zh-CN" kern="1200" dirty="0">
                <a:ea typeface="宋体" panose="02010600030101010101" pitchFamily="2" charset="-122"/>
                <a:cs typeface="+mn-cs"/>
              </a:rPr>
              <a:t>Hundred Gigabit Throughput </a:t>
            </a:r>
          </a:p>
          <a:p>
            <a:pPr lvl="1">
              <a:lnSpc>
                <a:spcPct val="90000"/>
              </a:lnSpc>
            </a:pPr>
            <a:r>
              <a:rPr lang="en-US" altLang="zh-CN" kern="1200" dirty="0" smtClean="0">
                <a:ea typeface="宋体" panose="02010600030101010101" pitchFamily="2" charset="-122"/>
                <a:cs typeface="+mn-cs"/>
              </a:rPr>
              <a:t>Low </a:t>
            </a:r>
            <a:r>
              <a:rPr lang="en-US" altLang="zh-CN" kern="1200" dirty="0">
                <a:ea typeface="宋体" panose="02010600030101010101" pitchFamily="2" charset="-122"/>
                <a:cs typeface="+mn-cs"/>
              </a:rPr>
              <a:t>Latency Improvement</a:t>
            </a:r>
          </a:p>
          <a:p>
            <a:pPr lvl="1">
              <a:lnSpc>
                <a:spcPct val="90000"/>
              </a:lnSpc>
            </a:pPr>
            <a:r>
              <a:rPr lang="en-US" altLang="zh-CN" kern="1200" dirty="0" smtClean="0">
                <a:ea typeface="宋体" panose="02010600030101010101" pitchFamily="2" charset="-122"/>
                <a:cs typeface="+mn-cs"/>
              </a:rPr>
              <a:t>Full </a:t>
            </a:r>
            <a:r>
              <a:rPr lang="en-US" altLang="zh-CN" kern="1200" dirty="0">
                <a:ea typeface="宋体" panose="02010600030101010101" pitchFamily="2" charset="-122"/>
                <a:cs typeface="+mn-cs"/>
              </a:rPr>
              <a:t>Wi-Fi Coverage</a:t>
            </a:r>
          </a:p>
          <a:p>
            <a:pPr lvl="1">
              <a:lnSpc>
                <a:spcPct val="90000"/>
              </a:lnSpc>
            </a:pPr>
            <a:r>
              <a:rPr lang="en-US" altLang="zh-CN" kern="1200" dirty="0" smtClean="0">
                <a:ea typeface="宋体" panose="02010600030101010101" pitchFamily="2" charset="-122"/>
                <a:cs typeface="+mn-cs"/>
              </a:rPr>
              <a:t>Intelligent/Capable </a:t>
            </a:r>
            <a:r>
              <a:rPr lang="en-US" altLang="zh-CN" kern="1200" dirty="0">
                <a:ea typeface="宋体" panose="02010600030101010101" pitchFamily="2" charset="-122"/>
                <a:cs typeface="+mn-cs"/>
              </a:rPr>
              <a:t>of Machine Learning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1900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799" y="1981200"/>
            <a:ext cx="7858125" cy="4114800"/>
          </a:xfrm>
        </p:spPr>
        <p:txBody>
          <a:bodyPr/>
          <a:lstStyle/>
          <a:p>
            <a:r>
              <a:rPr lang="en-US" altLang="zh-CN" dirty="0"/>
              <a:t>The first presentation for EHT in WNG was in May 2018 which </a:t>
            </a:r>
            <a:r>
              <a:rPr lang="en-US" altLang="zh-CN" dirty="0" smtClean="0"/>
              <a:t>was </a:t>
            </a:r>
            <a:r>
              <a:rPr lang="en-US" altLang="zh-CN" dirty="0"/>
              <a:t>about two years earlier than the last </a:t>
            </a:r>
            <a:r>
              <a:rPr lang="en-US" altLang="zh-CN" dirty="0" smtClean="0"/>
              <a:t>SA Ballot of 802.11ax </a:t>
            </a:r>
            <a:r>
              <a:rPr lang="en-US" altLang="zh-CN" dirty="0"/>
              <a:t>(</a:t>
            </a:r>
            <a:r>
              <a:rPr lang="en-US" altLang="zh-CN" dirty="0" smtClean="0"/>
              <a:t>HE)</a:t>
            </a:r>
            <a:endParaRPr lang="en-US" altLang="zh-CN" dirty="0"/>
          </a:p>
          <a:p>
            <a:r>
              <a:rPr lang="en-US" altLang="zh-CN" dirty="0"/>
              <a:t>802.11be (EHT) R1 is</a:t>
            </a:r>
            <a:r>
              <a:rPr lang="zh-CN" altLang="en-US" dirty="0"/>
              <a:t> </a:t>
            </a:r>
            <a:r>
              <a:rPr lang="en-US" altLang="zh-CN" dirty="0"/>
              <a:t>expected to be stable </a:t>
            </a:r>
            <a:r>
              <a:rPr lang="en-US" altLang="zh-CN" dirty="0" smtClean="0"/>
              <a:t>around </a:t>
            </a:r>
            <a:r>
              <a:rPr lang="en-US" altLang="zh-CN" dirty="0"/>
              <a:t>March 2022 </a:t>
            </a:r>
          </a:p>
          <a:p>
            <a:r>
              <a:rPr lang="en-US" altLang="zh-CN" dirty="0"/>
              <a:t>802.11be is assumed to be approved in May 2024 according to </a:t>
            </a:r>
            <a:r>
              <a:rPr lang="en-US" altLang="zh-CN" dirty="0" smtClean="0"/>
              <a:t>the 802.11 timeline[1</a:t>
            </a:r>
            <a:r>
              <a:rPr lang="en-US" altLang="zh-CN" dirty="0"/>
              <a:t>]</a:t>
            </a:r>
          </a:p>
          <a:p>
            <a:r>
              <a:rPr lang="en-US" altLang="zh-CN" dirty="0"/>
              <a:t>Given the above </a:t>
            </a:r>
            <a:r>
              <a:rPr lang="en-US" altLang="zh-CN" dirty="0" smtClean="0"/>
              <a:t>observations, </a:t>
            </a:r>
            <a:r>
              <a:rPr lang="en-US" altLang="zh-CN" dirty="0"/>
              <a:t>2022 is the right time to start a discussion for next generation </a:t>
            </a:r>
          </a:p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9421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Hundred Gigabit Throughput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err="1"/>
              <a:t>Metaverse</a:t>
            </a:r>
            <a:r>
              <a:rPr lang="en-US" altLang="zh-CN" sz="2000" dirty="0"/>
              <a:t>, digital twin, XR communications and high resolution wireless projection </a:t>
            </a:r>
            <a:r>
              <a:rPr lang="en-US" altLang="zh-CN" sz="2000" dirty="0" smtClean="0"/>
              <a:t>require </a:t>
            </a:r>
            <a:r>
              <a:rPr lang="en-US" altLang="zh-CN" sz="2000" dirty="0"/>
              <a:t>higher and higher data </a:t>
            </a:r>
            <a:r>
              <a:rPr lang="en-US" altLang="zh-CN" sz="2000" dirty="0" smtClean="0"/>
              <a:t>rates</a:t>
            </a:r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877826"/>
              </p:ext>
            </p:extLst>
          </p:nvPr>
        </p:nvGraphicFramePr>
        <p:xfrm>
          <a:off x="657726" y="2768551"/>
          <a:ext cx="8029074" cy="2813665"/>
        </p:xfrm>
        <a:graphic>
          <a:graphicData uri="http://schemas.openxmlformats.org/drawingml/2006/table">
            <a:tbl>
              <a:tblPr/>
              <a:tblGrid>
                <a:gridCol w="883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28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78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59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75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530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3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</a:rPr>
                        <a:t>Video Format</a:t>
                      </a:r>
                      <a:endParaRPr lang="zh-CN" alt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</a:rPr>
                        <a:t>application</a:t>
                      </a:r>
                      <a:endParaRPr lang="zh-CN" alt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Resolution</a:t>
                      </a:r>
                      <a:endParaRPr lang="zh-CN" alt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</a:rPr>
                        <a:t>Color depth</a:t>
                      </a:r>
                      <a:endParaRPr lang="zh-CN" alt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</a:rPr>
                        <a:t>Frame rate</a:t>
                      </a:r>
                      <a:endParaRPr lang="zh-CN" alt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</a:rPr>
                        <a:t>Uncompressed rate </a:t>
                      </a:r>
                      <a:r>
                        <a:rPr lang="en-US" altLang="zh-CN" sz="1100" b="0" i="0" u="none" strike="noStrike" dirty="0" err="1">
                          <a:effectLst/>
                          <a:latin typeface="+mn-ea"/>
                          <a:ea typeface="+mn-ea"/>
                        </a:rPr>
                        <a:t>Gbps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Uncompressed rate </a:t>
                      </a:r>
                      <a:r>
                        <a:rPr lang="en-US" altLang="zh-CN" sz="1100" b="0" i="0" u="none" strike="noStrike" dirty="0" err="1" smtClean="0">
                          <a:effectLst/>
                          <a:latin typeface="+mn-ea"/>
                          <a:ea typeface="+mn-ea"/>
                        </a:rPr>
                        <a:t>Gbps</a:t>
                      </a: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 given that there is 20% overhead and 4/5</a:t>
                      </a:r>
                      <a:r>
                        <a:rPr lang="en-US" altLang="zh-CN" sz="1100" b="0" i="0" u="none" strike="noStrike" baseline="0" dirty="0" smtClean="0">
                          <a:effectLst/>
                          <a:latin typeface="+mn-ea"/>
                          <a:ea typeface="+mn-ea"/>
                        </a:rPr>
                        <a:t> coding rate</a:t>
                      </a:r>
                      <a:endParaRPr lang="en-US" altLang="zh-CN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0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4K</a:t>
                      </a:r>
                    </a:p>
                  </a:txBody>
                  <a:tcPr marL="6473" marR="6473" marT="64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Wireless projection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3" marR="6473" marT="64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3840</a:t>
                      </a:r>
                      <a:r>
                        <a:rPr lang="zh-CN" alt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2160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10 bits *3 (RGB)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90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ea"/>
                          <a:ea typeface="+mn-ea"/>
                        </a:rPr>
                        <a:t>17.92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effectLst/>
                          <a:latin typeface="+mn-ea"/>
                          <a:ea typeface="+mn-ea"/>
                        </a:rPr>
                        <a:t>26.88</a:t>
                      </a:r>
                      <a:endParaRPr lang="en-US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0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Wireless projection</a:t>
                      </a:r>
                    </a:p>
                  </a:txBody>
                  <a:tcPr marL="6473" marR="6473" marT="64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3840</a:t>
                      </a:r>
                      <a:r>
                        <a:rPr lang="zh-CN" alt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2160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10 bits *3 (RGB)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120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ea"/>
                          <a:ea typeface="+mn-ea"/>
                        </a:rPr>
                        <a:t>29.86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44.79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7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VR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3" marR="6473" marT="64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3840</a:t>
                      </a:r>
                      <a:r>
                        <a:rPr lang="zh-CN" alt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3840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10 bits *3 (RGB)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90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ea"/>
                          <a:ea typeface="+mn-ea"/>
                        </a:rPr>
                        <a:t>79.63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119.44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7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VR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3" marR="6473" marT="64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3840</a:t>
                      </a:r>
                      <a:r>
                        <a:rPr lang="zh-CN" alt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3840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10 bits *3 (RGB)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120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ea"/>
                          <a:ea typeface="+mn-ea"/>
                        </a:rPr>
                        <a:t>106.17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159.25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0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8K</a:t>
                      </a:r>
                    </a:p>
                  </a:txBody>
                  <a:tcPr marL="6473" marR="6473" marT="64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Wireless projection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7680</a:t>
                      </a:r>
                      <a:r>
                        <a:rPr lang="zh-CN" alt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4320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10 bits *3 (RGB)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90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ea"/>
                          <a:ea typeface="+mn-ea"/>
                        </a:rPr>
                        <a:t>89.58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134.37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10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Wireless projection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7680</a:t>
                      </a:r>
                      <a:r>
                        <a:rPr lang="zh-CN" alt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4320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10 bits *3 (RGB)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120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ea"/>
                          <a:ea typeface="+mn-ea"/>
                        </a:rPr>
                        <a:t>119.44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179.16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7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VR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7680</a:t>
                      </a:r>
                      <a:r>
                        <a:rPr lang="zh-CN" alt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7680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10 bits *3 (RGB)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90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ea"/>
                          <a:ea typeface="+mn-ea"/>
                        </a:rPr>
                        <a:t>318.50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effectLst/>
                          <a:latin typeface="+mn-ea"/>
                          <a:ea typeface="+mn-ea"/>
                        </a:rPr>
                        <a:t>477.75</a:t>
                      </a:r>
                      <a:endParaRPr lang="en-US" sz="12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7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VR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7680</a:t>
                      </a:r>
                      <a:r>
                        <a:rPr lang="zh-CN" altLang="en-US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en-US" altLang="zh-CN" sz="1100" b="0" i="0" u="none" strike="noStrike" dirty="0" smtClean="0">
                          <a:effectLst/>
                          <a:latin typeface="+mn-ea"/>
                          <a:ea typeface="+mn-ea"/>
                        </a:rPr>
                        <a:t>7680</a:t>
                      </a:r>
                      <a:endParaRPr lang="en-US" sz="11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10 bits *3 (RGB)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+mn-ea"/>
                          <a:ea typeface="+mn-ea"/>
                        </a:rPr>
                        <a:t>120</a:t>
                      </a:r>
                    </a:p>
                  </a:txBody>
                  <a:tcPr marL="6473" marR="6473" marT="6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ea"/>
                          <a:ea typeface="+mn-ea"/>
                        </a:rPr>
                        <a:t>424.67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+mn-ea"/>
                          <a:ea typeface="+mn-ea"/>
                        </a:rPr>
                        <a:t>637.01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219492" y="5682005"/>
            <a:ext cx="7189056" cy="74976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Based on the last row of the table</a:t>
            </a:r>
            <a:r>
              <a:rPr lang="zh-CN" altLang="en-US" b="1" dirty="0" smtClean="0">
                <a:solidFill>
                  <a:schemeClr val="tx1"/>
                </a:solidFill>
              </a:rPr>
              <a:t>：</a:t>
            </a:r>
            <a:endParaRPr lang="en-US" altLang="zh-CN" b="1" dirty="0">
              <a:solidFill>
                <a:schemeClr val="tx1"/>
              </a:solidFill>
            </a:endParaRPr>
          </a:p>
          <a:p>
            <a:r>
              <a:rPr lang="en-US" altLang="zh-CN" b="1" dirty="0">
                <a:solidFill>
                  <a:schemeClr val="tx1"/>
                </a:solidFill>
              </a:rPr>
              <a:t>4K </a:t>
            </a:r>
            <a:r>
              <a:rPr lang="en-US" altLang="zh-CN" b="1" dirty="0" smtClean="0">
                <a:solidFill>
                  <a:schemeClr val="tx1"/>
                </a:solidFill>
              </a:rPr>
              <a:t>VR requires </a:t>
            </a:r>
            <a:r>
              <a:rPr lang="en-US" altLang="zh-CN" b="1" dirty="0">
                <a:solidFill>
                  <a:schemeClr val="tx1"/>
                </a:solidFill>
              </a:rPr>
              <a:t>more than </a:t>
            </a:r>
            <a:r>
              <a:rPr lang="en-US" altLang="zh-CN" b="1" dirty="0" smtClean="0">
                <a:solidFill>
                  <a:schemeClr val="tx1"/>
                </a:solidFill>
              </a:rPr>
              <a:t>100 </a:t>
            </a:r>
            <a:r>
              <a:rPr lang="en-US" altLang="zh-CN" b="1" dirty="0" err="1" smtClean="0">
                <a:solidFill>
                  <a:schemeClr val="tx1"/>
                </a:solidFill>
              </a:rPr>
              <a:t>Gbps</a:t>
            </a:r>
            <a:endParaRPr lang="en-US" altLang="zh-CN" b="1" dirty="0">
              <a:solidFill>
                <a:schemeClr val="tx1"/>
              </a:solidFill>
            </a:endParaRPr>
          </a:p>
          <a:p>
            <a:r>
              <a:rPr lang="en-US" altLang="zh-CN" b="1" dirty="0">
                <a:solidFill>
                  <a:schemeClr val="tx1"/>
                </a:solidFill>
              </a:rPr>
              <a:t>8K wireless uncompressed projection requires more than </a:t>
            </a:r>
            <a:r>
              <a:rPr lang="en-US" altLang="zh-CN" b="1" dirty="0" smtClean="0">
                <a:solidFill>
                  <a:schemeClr val="tx1"/>
                </a:solidFill>
              </a:rPr>
              <a:t>130 </a:t>
            </a:r>
            <a:r>
              <a:rPr lang="en-US" altLang="zh-CN" b="1" dirty="0" err="1" smtClean="0">
                <a:solidFill>
                  <a:schemeClr val="tx1"/>
                </a:solidFill>
              </a:rPr>
              <a:t>Gbps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0025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Hundred Gigabit Throughput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499" y="1655932"/>
            <a:ext cx="8363201" cy="4114800"/>
          </a:xfrm>
        </p:spPr>
        <p:txBody>
          <a:bodyPr/>
          <a:lstStyle/>
          <a:p>
            <a:r>
              <a:rPr lang="en-US" altLang="zh-CN" sz="2000" dirty="0"/>
              <a:t>Wired Ethernet is Going into Terabit </a:t>
            </a:r>
            <a:r>
              <a:rPr lang="en-US" altLang="zh-CN" sz="2000" dirty="0" smtClean="0"/>
              <a:t>Territories</a:t>
            </a:r>
          </a:p>
          <a:p>
            <a:pPr lvl="1"/>
            <a:r>
              <a:rPr lang="en-US" altLang="zh-CN" sz="1600" dirty="0"/>
              <a:t>The Ethernet Alliance's 2020 technology roadmap expects speeds of 800 </a:t>
            </a:r>
            <a:r>
              <a:rPr lang="en-US" altLang="zh-CN" sz="1600" dirty="0" err="1"/>
              <a:t>Gbit</a:t>
            </a:r>
            <a:r>
              <a:rPr lang="en-US" altLang="zh-CN" sz="1600" dirty="0"/>
              <a:t>/s and 1.6 </a:t>
            </a:r>
            <a:r>
              <a:rPr lang="en-US" altLang="zh-CN" sz="1600" dirty="0" err="1" smtClean="0"/>
              <a:t>Tbit</a:t>
            </a:r>
            <a:r>
              <a:rPr lang="en-US" altLang="zh-CN" sz="1600" dirty="0" smtClean="0"/>
              <a:t>/s to </a:t>
            </a:r>
            <a:r>
              <a:rPr lang="en-US" altLang="zh-CN" sz="1600" dirty="0"/>
              <a:t>become IEEE </a:t>
            </a:r>
            <a:r>
              <a:rPr lang="en-US" altLang="zh-CN" sz="1600" dirty="0" smtClean="0"/>
              <a:t>standards </a:t>
            </a:r>
            <a:r>
              <a:rPr lang="en-US" altLang="zh-CN" sz="1600" dirty="0"/>
              <a:t>after 2020, possibly between 2025 and </a:t>
            </a:r>
            <a:r>
              <a:rPr lang="en-US" altLang="zh-CN" sz="1600" dirty="0" smtClean="0"/>
              <a:t>2030</a:t>
            </a:r>
          </a:p>
          <a:p>
            <a:pPr lvl="1"/>
            <a:endParaRPr lang="en-US" altLang="zh-CN" sz="1600" dirty="0"/>
          </a:p>
          <a:p>
            <a:r>
              <a:rPr lang="en-US" altLang="zh-CN" sz="2000" dirty="0" err="1" smtClean="0"/>
              <a:t>TGbe</a:t>
            </a:r>
            <a:r>
              <a:rPr lang="en-US" altLang="zh-CN" sz="2000" dirty="0" smtClean="0"/>
              <a:t> scope is to have a mode of operation to achieve at least 30 </a:t>
            </a:r>
            <a:r>
              <a:rPr lang="en-US" altLang="zh-CN" sz="2000" dirty="0" err="1" smtClean="0"/>
              <a:t>Gbps</a:t>
            </a:r>
            <a:r>
              <a:rPr lang="en-US" altLang="zh-CN" sz="2000" dirty="0" smtClean="0"/>
              <a:t>.</a:t>
            </a:r>
            <a:endParaRPr lang="en-US" altLang="zh-CN" sz="2000" dirty="0"/>
          </a:p>
          <a:p>
            <a:pPr lvl="1"/>
            <a:r>
              <a:rPr lang="en-US" altLang="zh-CN" sz="1600" dirty="0"/>
              <a:t>Over an order of magnitude lower than </a:t>
            </a:r>
            <a:r>
              <a:rPr lang="en-US" altLang="zh-CN" sz="1600" dirty="0" smtClean="0"/>
              <a:t>approved </a:t>
            </a:r>
            <a:r>
              <a:rPr lang="en-US" altLang="zh-CN" sz="1600" dirty="0"/>
              <a:t>Ethernet standards (400 </a:t>
            </a:r>
            <a:r>
              <a:rPr lang="en-US" altLang="zh-CN" sz="1600" dirty="0" err="1"/>
              <a:t>Gbps</a:t>
            </a:r>
            <a:r>
              <a:rPr lang="en-US" altLang="zh-CN" sz="1600" dirty="0"/>
              <a:t>).</a:t>
            </a:r>
          </a:p>
          <a:p>
            <a:pPr lvl="1"/>
            <a:r>
              <a:rPr lang="en-US" altLang="zh-CN" sz="1600" dirty="0"/>
              <a:t>Over two orders of magnitude lower than expected future evolutions.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8783410" y="6096000"/>
            <a:ext cx="363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[2]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690" y="3923434"/>
            <a:ext cx="3892635" cy="254012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4273" y="4064298"/>
            <a:ext cx="4430940" cy="2163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+mn-lt"/>
              </a:rPr>
              <a:t>To narrow </a:t>
            </a:r>
            <a:r>
              <a:rPr lang="en-US" altLang="zh-CN" sz="2000" b="1" dirty="0" smtClean="0">
                <a:latin typeface="+mn-lt"/>
              </a:rPr>
              <a:t>this </a:t>
            </a:r>
            <a:r>
              <a:rPr lang="en-US" altLang="zh-CN" sz="2000" b="1" dirty="0">
                <a:latin typeface="+mn-lt"/>
              </a:rPr>
              <a:t>gap, </a:t>
            </a:r>
            <a:r>
              <a:rPr lang="en-US" altLang="zh-CN" sz="2000" b="1" dirty="0" smtClean="0">
                <a:latin typeface="+mn-lt"/>
              </a:rPr>
              <a:t>we need </a:t>
            </a:r>
            <a:r>
              <a:rPr lang="en-US" altLang="zh-CN" sz="2000" b="1" dirty="0">
                <a:latin typeface="+mn-lt"/>
              </a:rPr>
              <a:t>to aim high for the next </a:t>
            </a:r>
            <a:r>
              <a:rPr lang="en-US" altLang="zh-CN" sz="2000" b="1" dirty="0" smtClean="0">
                <a:latin typeface="+mn-lt"/>
              </a:rPr>
              <a:t>project (beyond 11be)</a:t>
            </a:r>
            <a:endParaRPr lang="en-US" altLang="zh-CN" sz="2000" b="1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1400" dirty="0">
                <a:latin typeface="+mn-lt"/>
                <a:ea typeface="ＭＳ Ｐゴシック" charset="-128"/>
              </a:rPr>
              <a:t>100 </a:t>
            </a:r>
            <a:r>
              <a:rPr lang="en-US" altLang="zh-CN" sz="1400" dirty="0" err="1">
                <a:latin typeface="+mn-lt"/>
                <a:ea typeface="ＭＳ Ｐゴシック" charset="-128"/>
              </a:rPr>
              <a:t>Gbps</a:t>
            </a:r>
            <a:r>
              <a:rPr lang="en-US" altLang="zh-CN" sz="1400" dirty="0">
                <a:latin typeface="+mn-lt"/>
                <a:ea typeface="ＭＳ Ｐゴシック" charset="-128"/>
              </a:rPr>
              <a:t> WLAN was discussed in 802.11be [3], </a:t>
            </a:r>
            <a:r>
              <a:rPr lang="en-US" altLang="zh-CN" sz="1400" dirty="0" smtClean="0">
                <a:latin typeface="+mn-lt"/>
                <a:ea typeface="ＭＳ Ｐゴシック" charset="-128"/>
              </a:rPr>
              <a:t>requiring </a:t>
            </a:r>
            <a:r>
              <a:rPr lang="en-US" altLang="zh-CN" sz="1400" dirty="0">
                <a:latin typeface="+mn-lt"/>
                <a:ea typeface="ＭＳ Ｐゴシック" charset="-128"/>
              </a:rPr>
              <a:t>about 1 GHz aggregated </a:t>
            </a:r>
            <a:r>
              <a:rPr lang="en-US" altLang="zh-CN" sz="1400" dirty="0" smtClean="0">
                <a:latin typeface="+mn-lt"/>
                <a:ea typeface="ＭＳ Ｐゴシック" charset="-128"/>
              </a:rPr>
              <a:t>bandwidth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1400" dirty="0" smtClean="0">
                <a:latin typeface="+mn-lt"/>
                <a:ea typeface="ＭＳ Ｐゴシック" charset="-128"/>
              </a:rPr>
              <a:t>A combination </a:t>
            </a:r>
            <a:r>
              <a:rPr lang="en-US" altLang="zh-CN" sz="1400" dirty="0">
                <a:latin typeface="+mn-lt"/>
                <a:ea typeface="ＭＳ Ｐゴシック" charset="-128"/>
              </a:rPr>
              <a:t>of low band (sub 7GHz) and high band (above 45 GHz</a:t>
            </a:r>
            <a:r>
              <a:rPr lang="en-US" altLang="zh-CN" sz="1400" dirty="0" smtClean="0">
                <a:latin typeface="+mn-lt"/>
                <a:ea typeface="ＭＳ Ｐゴシック" charset="-128"/>
              </a:rPr>
              <a:t>) should be taken into account</a:t>
            </a:r>
            <a:endParaRPr lang="en-US" altLang="zh-CN" sz="1400" dirty="0">
              <a:latin typeface="+mn-lt"/>
              <a:ea typeface="ＭＳ Ｐゴシック" charset="-128"/>
            </a:endParaRPr>
          </a:p>
          <a:p>
            <a:endParaRPr lang="zh-CN" altLang="en-US" dirty="0"/>
          </a:p>
        </p:txBody>
      </p:sp>
      <p:sp>
        <p:nvSpPr>
          <p:cNvPr id="11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6404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kern="1200" dirty="0">
                <a:ea typeface="宋体" panose="02010600030101010101" pitchFamily="2" charset="-122"/>
              </a:rPr>
              <a:t>Low Latency Improvement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788" y="1739462"/>
            <a:ext cx="7772400" cy="4114800"/>
          </a:xfrm>
        </p:spPr>
        <p:txBody>
          <a:bodyPr/>
          <a:lstStyle/>
          <a:p>
            <a:r>
              <a:rPr lang="en-US" altLang="zh-CN" dirty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  <a:t>Human response time to sensory signals</a:t>
            </a:r>
          </a:p>
          <a:p>
            <a:pPr lvl="1"/>
            <a:r>
              <a:rPr lang="en-US" altLang="zh-CN" sz="1800" dirty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  <a:t>Latency for real-time VR gaming:</a:t>
            </a:r>
            <a:r>
              <a:rPr lang="zh-CN" altLang="en-US" sz="1800" dirty="0">
                <a:latin typeface="+mj-lt"/>
                <a:cs typeface="Microsoft Himalaya" panose="01010100010101010101" pitchFamily="2" charset="0"/>
              </a:rPr>
              <a:t> </a:t>
            </a:r>
            <a:r>
              <a:rPr lang="en-US" altLang="zh-CN" sz="1800" dirty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  <a:t>&lt; 10ms</a:t>
            </a:r>
          </a:p>
          <a:p>
            <a:pPr lvl="1"/>
            <a:r>
              <a:rPr lang="en-US" altLang="zh-CN" sz="1800" dirty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  <a:t>Latency for tactile signals:</a:t>
            </a:r>
            <a:r>
              <a:rPr lang="zh-CN" altLang="en-US" sz="1800" dirty="0">
                <a:latin typeface="+mj-lt"/>
                <a:cs typeface="Microsoft Himalaya" panose="01010100010101010101" pitchFamily="2" charset="0"/>
              </a:rPr>
              <a:t> </a:t>
            </a:r>
            <a:r>
              <a:rPr lang="en-US" altLang="zh-CN" sz="1800" dirty="0">
                <a:latin typeface="+mj-lt"/>
                <a:ea typeface="Microsoft Himalaya" panose="01010100010101010101" pitchFamily="2" charset="0"/>
                <a:cs typeface="Microsoft Himalaya" panose="01010100010101010101" pitchFamily="2" charset="0"/>
              </a:rPr>
              <a:t>&lt; 1ms</a:t>
            </a:r>
          </a:p>
          <a:p>
            <a:endParaRPr lang="zh-CN" altLang="en-US" dirty="0">
              <a:latin typeface="+mj-lt"/>
              <a:cs typeface="Microsoft Himalaya" panose="01010100010101010101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Ming Gan, Huawei</a:t>
            </a:r>
            <a:endParaRPr lang="en-US" dirty="0">
              <a:latin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393695" y="6475413"/>
            <a:ext cx="432811" cy="184666"/>
          </a:xfrm>
        </p:spPr>
        <p:txBody>
          <a:bodyPr/>
          <a:lstStyle/>
          <a:p>
            <a:r>
              <a:rPr lang="en-US">
                <a:latin typeface="+mj-lt"/>
              </a:rPr>
              <a:t>Slide </a:t>
            </a:r>
            <a:fld id="{303B08C7-0CD1-8846-8502-BF7BB64F440C}" type="slidenum">
              <a:rPr lang="en-US" smtClean="0">
                <a:latin typeface="+mj-lt"/>
              </a:rPr>
              <a:pPr/>
              <a:t>6</a:t>
            </a:fld>
            <a:endParaRPr lang="en-US">
              <a:latin typeface="+mj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74" y="2334992"/>
            <a:ext cx="3529205" cy="942539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929823"/>
              </p:ext>
            </p:extLst>
          </p:nvPr>
        </p:nvGraphicFramePr>
        <p:xfrm>
          <a:off x="372979" y="3505200"/>
          <a:ext cx="8610600" cy="2240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10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353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742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Requirement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illustration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42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Video delay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latin typeface="+mn-lt"/>
                          <a:ea typeface="微软雅黑" panose="020B0503020204020204" pitchFamily="34" charset="-122"/>
                        </a:rPr>
                        <a:t>&lt; 10 </a:t>
                      </a:r>
                      <a:r>
                        <a:rPr lang="en-US" altLang="zh-CN" sz="1200" dirty="0" err="1">
                          <a:latin typeface="+mn-lt"/>
                          <a:ea typeface="微软雅黑" panose="020B0503020204020204" pitchFamily="34" charset="-122"/>
                        </a:rPr>
                        <a:t>ms</a:t>
                      </a:r>
                      <a:endParaRPr lang="zh-CN" altLang="en-US" sz="120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>
                          <a:latin typeface="+mn-lt"/>
                          <a:ea typeface="微软雅黑" panose="020B0503020204020204" pitchFamily="34" charset="-122"/>
                        </a:rPr>
                        <a:t>For online video </a:t>
                      </a:r>
                      <a:r>
                        <a:rPr lang="en-US" altLang="zh-CN" sz="1000" dirty="0" smtClean="0">
                          <a:latin typeface="+mn-lt"/>
                          <a:ea typeface="微软雅黑" panose="020B0503020204020204" pitchFamily="34" charset="-122"/>
                        </a:rPr>
                        <a:t>games</a:t>
                      </a:r>
                      <a:endParaRPr lang="zh-CN" altLang="en-US" sz="100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950">
                <a:tc rowSpan="5">
                  <a:txBody>
                    <a:bodyPr/>
                    <a:lstStyle/>
                    <a:p>
                      <a:pPr algn="l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Precision</a:t>
                      </a:r>
                    </a:p>
                    <a:p>
                      <a:pPr algn="l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(Sensing</a:t>
                      </a:r>
                      <a:r>
                        <a:rPr lang="en-US" altLang="zh-CN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 and measurement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pitchFamily="34" charset="-122"/>
                          <a:cs typeface="+mn-cs"/>
                        </a:rPr>
                        <a:t>)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+mn-lt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 dirty="0">
                          <a:latin typeface="+mn-lt"/>
                        </a:rPr>
                        <a:t>Hand gestures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latin typeface="+mn-lt"/>
                          <a:ea typeface="微软雅黑" panose="020B0503020204020204" pitchFamily="34" charset="-122"/>
                        </a:rPr>
                        <a:t>&lt;1mm and 0.01 degree</a:t>
                      </a:r>
                      <a:endParaRPr lang="zh-CN" altLang="en-US" sz="120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physiological </a:t>
                      </a: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activities (swallowing, mouth opening, blowing and breath)</a:t>
                      </a:r>
                      <a:endParaRPr lang="zh-CN" altLang="en-US" sz="100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 dirty="0">
                          <a:latin typeface="+mn-lt"/>
                        </a:rPr>
                        <a:t>Eye tracking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微软雅黑" panose="020B0503020204020204" pitchFamily="34" charset="-122"/>
                        </a:rPr>
                        <a:t>&lt;1mm</a:t>
                      </a:r>
                      <a:r>
                        <a:rPr lang="en-US" altLang="zh-CN" sz="1200" baseline="0" dirty="0">
                          <a:latin typeface="+mn-lt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dirty="0">
                          <a:latin typeface="+mn-lt"/>
                          <a:ea typeface="微软雅黑" panose="020B0503020204020204" pitchFamily="34" charset="-122"/>
                        </a:rPr>
                        <a:t>and 0.01 degree</a:t>
                      </a:r>
                      <a:endParaRPr lang="zh-CN" altLang="en-US" sz="1200" dirty="0"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2010,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eye </a:t>
                      </a: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tracking: A comprehensive guide to methods and measures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Behavior</a:t>
                      </a:r>
                      <a:r>
                        <a:rPr lang="en-US" altLang="zh-CN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identification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latin typeface="+mn-lt"/>
                        </a:rPr>
                        <a:t>&lt;10</a:t>
                      </a:r>
                      <a:r>
                        <a:rPr lang="en-US" altLang="zh-CN" sz="1200" baseline="0" dirty="0">
                          <a:latin typeface="+mn-lt"/>
                        </a:rPr>
                        <a:t> cm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physiological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motions (</a:t>
                      </a: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elbow movement and knee squatting–arising)</a:t>
                      </a:r>
                      <a:endParaRPr lang="zh-CN" altLang="en-US" sz="1000" kern="120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7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 dirty="0">
                          <a:latin typeface="+mn-lt"/>
                        </a:rPr>
                        <a:t>Moving distance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</a:rPr>
                        <a:t>&lt;10</a:t>
                      </a:r>
                      <a:r>
                        <a:rPr lang="en-US" altLang="zh-CN" sz="1200" baseline="0" dirty="0">
                          <a:latin typeface="+mn-lt"/>
                        </a:rPr>
                        <a:t> cm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1/4 ~ 1/6 of one step distance</a:t>
                      </a:r>
                      <a:endParaRPr lang="zh-CN" altLang="en-US" sz="1000" kern="120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742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1" dirty="0">
                          <a:latin typeface="+mn-lt"/>
                        </a:rPr>
                        <a:t>Tactile delay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</a:rPr>
                        <a:t>&lt;1</a:t>
                      </a:r>
                      <a:r>
                        <a:rPr lang="en-US" altLang="zh-CN" sz="1200" baseline="0" dirty="0">
                          <a:latin typeface="+mn-lt"/>
                        </a:rPr>
                        <a:t> </a:t>
                      </a:r>
                      <a:r>
                        <a:rPr lang="en-US" altLang="zh-CN" sz="1200" baseline="0" dirty="0" err="1">
                          <a:latin typeface="+mn-lt"/>
                        </a:rPr>
                        <a:t>ms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+mn-lt"/>
                          <a:ea typeface="微软雅黑" panose="020B0503020204020204" pitchFamily="34" charset="-122"/>
                        </a:rPr>
                        <a:t>tactile internet</a:t>
                      </a:r>
                      <a:endParaRPr lang="zh-CN" altLang="en-US" sz="1000" kern="120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1663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kern="1200" dirty="0" smtClean="0">
                <a:ea typeface="宋体" panose="02010600030101010101" pitchFamily="2" charset="-122"/>
              </a:rPr>
              <a:t>More and More </a:t>
            </a:r>
            <a:r>
              <a:rPr lang="en-US" altLang="zh-CN" sz="3600" kern="1200" dirty="0" err="1" smtClean="0">
                <a:ea typeface="宋体" panose="02010600030101010101" pitchFamily="2" charset="-122"/>
              </a:rPr>
              <a:t>IoT</a:t>
            </a:r>
            <a:r>
              <a:rPr lang="en-US" altLang="zh-CN" sz="3600" kern="1200" dirty="0" smtClean="0">
                <a:ea typeface="宋体" panose="02010600030101010101" pitchFamily="2" charset="-122"/>
              </a:rPr>
              <a:t> Use Cases Demand Low Latency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599" y="2062221"/>
            <a:ext cx="4313401" cy="4114800"/>
          </a:xfrm>
        </p:spPr>
        <p:txBody>
          <a:bodyPr/>
          <a:lstStyle/>
          <a:p>
            <a:r>
              <a:rPr lang="en-US" altLang="zh-CN" sz="1800" dirty="0" smtClean="0">
                <a:latin typeface="+mj-lt"/>
                <a:ea typeface="微软雅黑" panose="020B0503020204020204" pitchFamily="34" charset="-122"/>
              </a:rPr>
              <a:t>Smart </a:t>
            </a:r>
            <a:r>
              <a:rPr lang="en-US" altLang="zh-CN" sz="1800" dirty="0" err="1" smtClean="0">
                <a:latin typeface="+mj-lt"/>
                <a:ea typeface="微软雅黑" panose="020B0503020204020204" pitchFamily="34" charset="-122"/>
              </a:rPr>
              <a:t>IoT</a:t>
            </a:r>
            <a:r>
              <a:rPr lang="en-US" altLang="zh-CN" sz="1800" dirty="0" smtClean="0">
                <a:latin typeface="+mj-lt"/>
                <a:ea typeface="微软雅黑" panose="020B0503020204020204" pitchFamily="34" charset="-122"/>
              </a:rPr>
              <a:t> in home: Distributed sharing/operation between devices</a:t>
            </a:r>
            <a:endParaRPr lang="en-US" altLang="zh-CN" sz="1800" dirty="0">
              <a:latin typeface="+mj-lt"/>
              <a:ea typeface="微软雅黑" panose="020B0503020204020204" pitchFamily="34" charset="-122"/>
            </a:endParaRPr>
          </a:p>
          <a:p>
            <a:pPr lvl="1"/>
            <a:r>
              <a:rPr lang="en-US" altLang="zh-CN" sz="1400" dirty="0" smtClean="0">
                <a:latin typeface="+mj-lt"/>
              </a:rPr>
              <a:t>Target: The </a:t>
            </a:r>
            <a:r>
              <a:rPr lang="en-US" altLang="zh-CN" sz="1400" dirty="0">
                <a:latin typeface="+mj-lt"/>
              </a:rPr>
              <a:t>user experience of operating multiple devices is the same as that of operating a single </a:t>
            </a:r>
            <a:r>
              <a:rPr lang="en-US" altLang="zh-CN" sz="1400" dirty="0" smtClean="0">
                <a:latin typeface="+mj-lt"/>
              </a:rPr>
              <a:t>device, e.g., video, audio, interaction, etc.</a:t>
            </a:r>
          </a:p>
          <a:p>
            <a:pPr lvl="1"/>
            <a:r>
              <a:rPr lang="en-US" altLang="zh-CN" sz="1400" dirty="0" smtClean="0">
                <a:latin typeface="+mj-lt"/>
              </a:rPr>
              <a:t>10ms latency is a typical value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Ming Gan, Huawei</a:t>
            </a:r>
            <a:endParaRPr lang="en-US" dirty="0">
              <a:latin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393695" y="6475413"/>
            <a:ext cx="432811" cy="184666"/>
          </a:xfrm>
        </p:spPr>
        <p:txBody>
          <a:bodyPr/>
          <a:lstStyle/>
          <a:p>
            <a:r>
              <a:rPr lang="en-US">
                <a:latin typeface="+mj-lt"/>
              </a:rPr>
              <a:t>Slide </a:t>
            </a:r>
            <a:fld id="{303B08C7-0CD1-8846-8502-BF7BB64F440C}" type="slidenum">
              <a:rPr lang="en-US" smtClean="0">
                <a:latin typeface="+mj-lt"/>
              </a:rPr>
              <a:pPr/>
              <a:t>7</a:t>
            </a:fld>
            <a:endParaRPr lang="en-US">
              <a:latin typeface="+mj-lt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4912028" y="2056606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zh-CN" sz="1800" kern="0" dirty="0" smtClean="0">
                <a:latin typeface="+mj-lt"/>
                <a:ea typeface="微软雅黑" panose="020B0503020204020204" pitchFamily="34" charset="-122"/>
              </a:rPr>
              <a:t>Smart </a:t>
            </a:r>
            <a:r>
              <a:rPr lang="en-US" altLang="zh-CN" sz="1800" kern="0" dirty="0" err="1" smtClean="0">
                <a:latin typeface="+mj-lt"/>
                <a:ea typeface="微软雅黑" panose="020B0503020204020204" pitchFamily="34" charset="-122"/>
              </a:rPr>
              <a:t>IoT</a:t>
            </a:r>
            <a:r>
              <a:rPr lang="en-US" altLang="zh-CN" sz="1800" kern="0" dirty="0" smtClean="0">
                <a:latin typeface="+mj-lt"/>
                <a:ea typeface="微软雅黑" panose="020B0503020204020204" pitchFamily="34" charset="-122"/>
              </a:rPr>
              <a:t> in factory: robots/manufacture/warehousing</a:t>
            </a:r>
          </a:p>
          <a:p>
            <a:pPr lvl="1"/>
            <a:r>
              <a:rPr lang="en-US" altLang="zh-CN" sz="1400" kern="0" dirty="0">
                <a:latin typeface="+mj-lt"/>
                <a:ea typeface="微软雅黑" panose="020B0503020204020204" pitchFamily="34" charset="-122"/>
              </a:rPr>
              <a:t>The lower the latency, the more applications </a:t>
            </a:r>
            <a:r>
              <a:rPr lang="en-US" altLang="zh-CN" sz="1400" kern="0" dirty="0" smtClean="0">
                <a:latin typeface="+mj-lt"/>
                <a:ea typeface="微软雅黑" panose="020B0503020204020204" pitchFamily="34" charset="-122"/>
              </a:rPr>
              <a:t>can </a:t>
            </a:r>
            <a:r>
              <a:rPr lang="en-US" altLang="zh-CN" sz="1400" kern="0" dirty="0">
                <a:latin typeface="+mj-lt"/>
                <a:ea typeface="微软雅黑" panose="020B0503020204020204" pitchFamily="34" charset="-122"/>
              </a:rPr>
              <a:t>be supported.</a:t>
            </a:r>
            <a:endParaRPr lang="en-US" altLang="zh-CN" sz="1400" kern="0" dirty="0" smtClean="0"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964296"/>
            <a:ext cx="3819533" cy="2431728"/>
          </a:xfrm>
          <a:prstGeom prst="rect">
            <a:avLst/>
          </a:prstGeom>
        </p:spPr>
      </p:pic>
      <p:sp>
        <p:nvSpPr>
          <p:cNvPr id="13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0" y="3878773"/>
            <a:ext cx="4682134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1200" dirty="0">
                <a:ea typeface="宋体" panose="02010600030101010101" pitchFamily="2" charset="-122"/>
              </a:rPr>
              <a:t>Full Wi-Fi Coverage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4114800"/>
          </a:xfrm>
        </p:spPr>
        <p:txBody>
          <a:bodyPr/>
          <a:lstStyle/>
          <a:p>
            <a:r>
              <a:rPr lang="en-US" altLang="zh-CN" sz="2000" dirty="0" smtClean="0"/>
              <a:t>Reduced Wi-Fi signals or dead </a:t>
            </a:r>
            <a:r>
              <a:rPr lang="en-US" altLang="zh-CN" sz="2000" dirty="0"/>
              <a:t>spots could be the result of physical obstructions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sz="1400" dirty="0" smtClean="0"/>
              <a:t>Obstructions like </a:t>
            </a:r>
            <a:r>
              <a:rPr lang="en-US" altLang="zh-CN" sz="1400" dirty="0"/>
              <a:t>the floor, doors, and walls of your home can come between you and your router, especially if they’re made of metal, brick, or concrete</a:t>
            </a:r>
          </a:p>
          <a:p>
            <a:pPr lvl="1"/>
            <a:r>
              <a:rPr lang="en-US" altLang="zh-CN" sz="1400" dirty="0"/>
              <a:t>Or perhaps the distance is simply too great in a large home</a:t>
            </a:r>
          </a:p>
          <a:p>
            <a:pPr marL="342900" lvl="1" indent="-342900">
              <a:buChar char="•"/>
            </a:pPr>
            <a:r>
              <a:rPr lang="en-US" altLang="zh-CN" b="1" dirty="0">
                <a:ea typeface="+mn-ea"/>
                <a:cs typeface="+mn-cs"/>
              </a:rPr>
              <a:t>Blanketing your home/office with Wi-Fi</a:t>
            </a:r>
          </a:p>
          <a:p>
            <a:pPr lvl="1"/>
            <a:r>
              <a:rPr lang="en-US" altLang="zh-CN" sz="1400" dirty="0"/>
              <a:t>with multiple </a:t>
            </a:r>
            <a:r>
              <a:rPr lang="en-US" altLang="zh-CN" sz="1400" dirty="0" smtClean="0"/>
              <a:t>APs installed </a:t>
            </a:r>
            <a:r>
              <a:rPr lang="en-US" altLang="zh-CN" sz="1400" dirty="0"/>
              <a:t>around the home/office such that to obtain solid Wi-Fi coverage from one end to the </a:t>
            </a:r>
            <a:r>
              <a:rPr lang="en-US" altLang="zh-CN" sz="1400" dirty="0" smtClean="0"/>
              <a:t>other</a:t>
            </a:r>
            <a:r>
              <a:rPr lang="en-US" altLang="zh-CN" sz="1400" dirty="0"/>
              <a:t>, e.g., multi-AP collaboration</a:t>
            </a:r>
            <a:endParaRPr lang="en-US" altLang="zh-CN" sz="1400" dirty="0"/>
          </a:p>
          <a:p>
            <a:pPr lvl="1"/>
            <a:r>
              <a:rPr lang="en-US" altLang="zh-CN" sz="1400" dirty="0"/>
              <a:t>the data rate in each corner is expected to increase </a:t>
            </a:r>
            <a:r>
              <a:rPr lang="en-US" altLang="zh-CN" sz="1400" dirty="0" smtClean="0"/>
              <a:t>significantly</a:t>
            </a:r>
            <a:endParaRPr lang="en-US" altLang="zh-CN" sz="1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3400" y="4267200"/>
            <a:ext cx="4572000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ct val="20000"/>
              </a:spcBef>
              <a:buChar char="•"/>
            </a:pPr>
            <a:r>
              <a:rPr lang="en-US" altLang="zh-CN" sz="2000" b="1" dirty="0">
                <a:latin typeface="+mn-lt"/>
              </a:rPr>
              <a:t>One Network and Seamless Roaming </a:t>
            </a:r>
          </a:p>
          <a:p>
            <a:pPr marL="742950" lvl="1" indent="-285750">
              <a:spcBef>
                <a:spcPct val="20000"/>
              </a:spcBef>
              <a:buChar char="–"/>
            </a:pPr>
            <a:r>
              <a:rPr lang="en-US" altLang="zh-CN" sz="1400" dirty="0">
                <a:latin typeface="+mn-lt"/>
                <a:ea typeface="ＭＳ Ｐゴシック" charset="-128"/>
              </a:rPr>
              <a:t>every component of </a:t>
            </a:r>
            <a:r>
              <a:rPr lang="en-US" altLang="zh-CN" sz="1400" dirty="0" smtClean="0">
                <a:latin typeface="+mn-lt"/>
                <a:ea typeface="ＭＳ Ｐゴシック" charset="-128"/>
              </a:rPr>
              <a:t>a Wi-Fi </a:t>
            </a:r>
            <a:r>
              <a:rPr lang="en-US" altLang="zh-CN" sz="1400" dirty="0">
                <a:latin typeface="+mn-lt"/>
                <a:ea typeface="ＭＳ Ｐゴシック" charset="-128"/>
              </a:rPr>
              <a:t>system </a:t>
            </a:r>
            <a:r>
              <a:rPr lang="en-US" altLang="zh-CN" sz="1400" dirty="0" smtClean="0">
                <a:latin typeface="+mn-lt"/>
                <a:ea typeface="ＭＳ Ｐゴシック" charset="-128"/>
              </a:rPr>
              <a:t>is </a:t>
            </a:r>
            <a:r>
              <a:rPr lang="en-US" altLang="zh-CN" sz="1400" dirty="0">
                <a:latin typeface="+mn-lt"/>
                <a:ea typeface="ＭＳ Ｐゴシック" charset="-128"/>
              </a:rPr>
              <a:t>working </a:t>
            </a:r>
          </a:p>
          <a:p>
            <a:pPr lvl="1">
              <a:spcBef>
                <a:spcPct val="20000"/>
              </a:spcBef>
            </a:pPr>
            <a:r>
              <a:rPr lang="en-US" altLang="zh-CN" sz="1400" dirty="0">
                <a:latin typeface="+mn-lt"/>
                <a:ea typeface="ＭＳ Ｐゴシック" charset="-128"/>
              </a:rPr>
              <a:t>together and can collaborate with each other</a:t>
            </a:r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00" y="4626775"/>
            <a:ext cx="438950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zh-CN" sz="4000" kern="1200" dirty="0">
                <a:ea typeface="宋体" panose="02010600030101010101" pitchFamily="2" charset="-122"/>
              </a:rPr>
              <a:t>Intelligent/</a:t>
            </a:r>
            <a:r>
              <a:rPr lang="en-US" altLang="zh-CN" kern="1200" dirty="0" smtClean="0">
                <a:ea typeface="宋体" panose="02010600030101010101" pitchFamily="2" charset="-122"/>
              </a:rPr>
              <a:t>Capable </a:t>
            </a:r>
            <a:r>
              <a:rPr lang="en-US" altLang="zh-CN" kern="1200" dirty="0">
                <a:ea typeface="宋体" panose="02010600030101010101" pitchFamily="2" charset="-122"/>
              </a:rPr>
              <a:t>of Machine Learning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The Wi-Fi community is currently deploying and </a:t>
            </a:r>
            <a:r>
              <a:rPr lang="en-US" altLang="zh-CN" sz="2000" dirty="0" smtClean="0"/>
              <a:t>developing</a:t>
            </a:r>
            <a:r>
              <a:rPr lang="en-US" altLang="zh-CN" sz="2000" dirty="0"/>
              <a:t>,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to support </a:t>
            </a:r>
            <a:r>
              <a:rPr lang="en-US" altLang="zh-CN" sz="2000" dirty="0" smtClean="0"/>
              <a:t>multi-user transmission, multi-link operation, multi-AP coordination and so on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However it </a:t>
            </a:r>
            <a:r>
              <a:rPr lang="en-US" altLang="zh-CN" sz="2000" dirty="0" smtClean="0"/>
              <a:t>makes a next-generation </a:t>
            </a:r>
            <a:r>
              <a:rPr lang="en-US" altLang="zh-CN" sz="2000" dirty="0"/>
              <a:t>WLANs exceedingly complex as the </a:t>
            </a:r>
            <a:r>
              <a:rPr lang="en-US" altLang="zh-CN" sz="2000" dirty="0" smtClean="0"/>
              <a:t>dependencies, between the parameters </a:t>
            </a:r>
            <a:r>
              <a:rPr lang="en-US" altLang="zh-CN" sz="2000" dirty="0"/>
              <a:t>and their joint </a:t>
            </a:r>
            <a:r>
              <a:rPr lang="en-US" altLang="zh-CN" sz="2000" dirty="0" smtClean="0"/>
              <a:t>optimization, </a:t>
            </a:r>
            <a:r>
              <a:rPr lang="en-US" altLang="zh-CN" sz="2000" dirty="0"/>
              <a:t>usually have a non-linear impact on network performance.</a:t>
            </a:r>
          </a:p>
          <a:p>
            <a:endParaRPr lang="en-US" altLang="zh-CN" sz="2000" dirty="0"/>
          </a:p>
          <a:p>
            <a:r>
              <a:rPr lang="en-US" altLang="zh-CN" sz="2000" dirty="0"/>
              <a:t>Machine Learning [4] could handle the above </a:t>
            </a:r>
            <a:r>
              <a:rPr lang="en-US" altLang="zh-CN" sz="2000" dirty="0" smtClean="0"/>
              <a:t>complexity, improving the overall performance in dense and congested scenarios</a:t>
            </a:r>
            <a:endParaRPr lang="zh-CN" altLang="en-US"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Gan, Huawei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03B08C7-0CD1-8846-8502-BF7BB64F44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r>
              <a:rPr lang="en-US" altLang="zh-CN" dirty="0"/>
              <a:t>Jan </a:t>
            </a:r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0889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802-11-Submission.pot</Template>
  <TotalTime>84525</TotalTime>
  <Words>1156</Words>
  <Application>Microsoft Office PowerPoint</Application>
  <PresentationFormat>全屏显示(4:3)</PresentationFormat>
  <Paragraphs>234</Paragraphs>
  <Slides>13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ＭＳ Ｐゴシック</vt:lpstr>
      <vt:lpstr>宋体</vt:lpstr>
      <vt:lpstr>Microsoft YaHei</vt:lpstr>
      <vt:lpstr>Microsoft YaHei</vt:lpstr>
      <vt:lpstr>Arial</vt:lpstr>
      <vt:lpstr>Microsoft Himalaya</vt:lpstr>
      <vt:lpstr>Times New Roman</vt:lpstr>
      <vt:lpstr>802-11-Submission</vt:lpstr>
      <vt:lpstr>Document</vt:lpstr>
      <vt:lpstr>Look ahead to next generation</vt:lpstr>
      <vt:lpstr>Abstract</vt:lpstr>
      <vt:lpstr>Background</vt:lpstr>
      <vt:lpstr>Hundred Gigabit Throughput </vt:lpstr>
      <vt:lpstr>Hundred Gigabit Throughput </vt:lpstr>
      <vt:lpstr>Low Latency Improvement</vt:lpstr>
      <vt:lpstr>More and More IoT Use Cases Demand Low Latency</vt:lpstr>
      <vt:lpstr>Full Wi-Fi Coverage</vt:lpstr>
      <vt:lpstr>Intelligent/Capable of Machine Learning</vt:lpstr>
      <vt:lpstr>Lessons Learned from P802.11be</vt:lpstr>
      <vt:lpstr>Way Forward</vt:lpstr>
      <vt:lpstr>Timeline</vt:lpstr>
      <vt:lpstr>References</vt:lpstr>
    </vt:vector>
  </TitlesOfParts>
  <Company>Stanford University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Duplex Wireless</dc:title>
  <dc:creator>MING GAN</dc:creator>
  <cp:lastModifiedBy>Ganming(Ming Gan)</cp:lastModifiedBy>
  <cp:revision>709</cp:revision>
  <cp:lastPrinted>1998-02-10T13:28:06Z</cp:lastPrinted>
  <dcterms:created xsi:type="dcterms:W3CDTF">2013-11-12T18:41:50Z</dcterms:created>
  <dcterms:modified xsi:type="dcterms:W3CDTF">2022-01-17T14:52:55Z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(1)O48q+nWDiKNAVXoAwq58w6onvO4eaK+wzpVW8jJCkaAk5P9kKngByeTmJxmoV2pCi42L9Tdp_x000d_
SdaonAmUIS8vKo/eqcHwCuE1YjVPXt4H6YHsSuVJYzAQCkNZjIaFaF2CAfHMCVDwVEjuHrGa_x000d_
v9XKxleKuDbPp4L/H3+OgJ2liFm+Un0d5QoNNoAKdv3/4Lf3KJItI74i5cTCkBD8XLCg4g==</vt:lpwstr>
  </property>
  <property fmtid="{D5CDD505-2E9C-101B-9397-08002B2CF9AE}" pid="3" name="_2015_ms_pID_725343">
    <vt:lpwstr>(3)zdc+V3qrYT9SY0i+K1KmuUihYeAIXrUEBwxQaGcZwNJQwV7J974phyDSqsNRFpjLrYZWU/aQ
GI9+VC/xsqbgmzb1ceA272X8BTL5Ie148tDWFgVXFjU/6WfLsUtMEpLxuJ+sziyTZa2Ltq3d
fHWmtJbXIf8CJyEbOI+HwKL8fWiqOjSt6mLsg8jKRkQNEtx1aXQwR0bbKla41iEM6PGYvJFa
g1ifblh+yuvEEMOx3U</vt:lpwstr>
  </property>
  <property fmtid="{D5CDD505-2E9C-101B-9397-08002B2CF9AE}" pid="4" name="_2015_ms_pID_7253431">
    <vt:lpwstr>QiFJE1R9b4AQV1qYgEXLGb1QI4smtgPUdkhg3UMtAQ0VNAdAprU1fY
v77ZzZU5/0g38+DGlEIe8DmF4oTK74bTGpJYTj3Qwx2mmv9C2u/kGQ19pl91es0jwXn9RKgL
Tes8cIvuRUuOsL1lh+7tS9yGGj78ZwteYqxetMgIOPMgLLpf31oC+ICI9F6AmkIy/Ou4crsK
o9NqBokyB++v6pwKifVioUYwAQelBAQaO948</vt:lpwstr>
  </property>
  <property fmtid="{D5CDD505-2E9C-101B-9397-08002B2CF9AE}" pid="5" name="_2015_ms_pID_7253432">
    <vt:lpwstr>EwfYAnmTCjmXyvRBMTg+vOQ=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1638372477</vt:lpwstr>
  </property>
</Properties>
</file>