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0" r:id="rId4"/>
    <p:sldId id="264" r:id="rId5"/>
    <p:sldId id="265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92" autoAdjust="0"/>
    <p:restoredTop sz="96300"/>
  </p:normalViewPr>
  <p:slideViewPr>
    <p:cSldViewPr snapToGrid="0">
      <p:cViewPr varScale="1">
        <p:scale>
          <a:sx n="166" d="100"/>
          <a:sy n="166" d="100"/>
        </p:scale>
        <p:origin x="504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802.11-22/0013r3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PHY Type Subfield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is a discussion material for PHY Type subfield in the EBCS ANQP element and the EBCS Info frame.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52D4-431D-DC4B-A759-2C6AF047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Why need PHY Type Subfield?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2FBD49-2051-FF47-8563-DF19C1359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To advertise TX rate to receivers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TX rate format </a:t>
            </a:r>
            <a:r>
              <a:rPr lang="en-US" altLang="ja-JP" sz="1400" dirty="0"/>
              <a:t>depends on PHY type.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In 2.4GHz</a:t>
            </a:r>
            <a:r>
              <a:rPr lang="en-US" altLang="ja-JP" sz="1800" dirty="0"/>
              <a:t> / 5GHz / 60GHz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Need to specify PHY type.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In other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No need to specify PHY type?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Should we consider future extension of the band usage?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200" dirty="0"/>
              <a:t>New PHY will be defined in the same band.</a:t>
            </a:r>
            <a:endParaRPr kumimoji="1" lang="ja-JP" altLang="en-US" sz="12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99D661-BC30-E347-B6BB-E345001290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B07E3-FC47-F147-A350-625B982DA5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924774-AFF5-4349-AACD-1DDD7A4692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82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79D392-B8EF-2A4C-8426-B716C0968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Proposed Resolution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9A689D-8D3A-9B44-8415-88DA2908D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Remain PHY Type subfield.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400" dirty="0"/>
              <a:t>Restrict the PHY types depend on the operating band.</a:t>
            </a:r>
          </a:p>
          <a:p>
            <a:pPr marL="0" indent="0"/>
            <a:endParaRPr kumimoji="1" lang="en-US" altLang="ja-JP" sz="1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62E180B-EE39-714E-93FA-B989403492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AFEFC9-B109-3E44-8DBD-29744DBA29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486223DD-4262-584C-8F0C-A79E3CD625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2022</a:t>
            </a:r>
            <a:endParaRPr lang="en-GB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B5B78AD0-B6D5-4A48-887D-6E2B1FFAA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080580"/>
              </p:ext>
            </p:extLst>
          </p:nvPr>
        </p:nvGraphicFramePr>
        <p:xfrm>
          <a:off x="914401" y="2609534"/>
          <a:ext cx="10475385" cy="3500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2949">
                  <a:extLst>
                    <a:ext uri="{9D8B030D-6E8A-4147-A177-3AD203B41FA5}">
                      <a16:colId xmlns:a16="http://schemas.microsoft.com/office/drawing/2014/main" val="613659922"/>
                    </a:ext>
                  </a:extLst>
                </a:gridCol>
                <a:gridCol w="765531">
                  <a:extLst>
                    <a:ext uri="{9D8B030D-6E8A-4147-A177-3AD203B41FA5}">
                      <a16:colId xmlns:a16="http://schemas.microsoft.com/office/drawing/2014/main" val="1736466607"/>
                    </a:ext>
                  </a:extLst>
                </a:gridCol>
                <a:gridCol w="921928">
                  <a:extLst>
                    <a:ext uri="{9D8B030D-6E8A-4147-A177-3AD203B41FA5}">
                      <a16:colId xmlns:a16="http://schemas.microsoft.com/office/drawing/2014/main" val="2993143362"/>
                    </a:ext>
                  </a:extLst>
                </a:gridCol>
                <a:gridCol w="931385">
                  <a:extLst>
                    <a:ext uri="{9D8B030D-6E8A-4147-A177-3AD203B41FA5}">
                      <a16:colId xmlns:a16="http://schemas.microsoft.com/office/drawing/2014/main" val="1982424871"/>
                    </a:ext>
                  </a:extLst>
                </a:gridCol>
                <a:gridCol w="872949">
                  <a:extLst>
                    <a:ext uri="{9D8B030D-6E8A-4147-A177-3AD203B41FA5}">
                      <a16:colId xmlns:a16="http://schemas.microsoft.com/office/drawing/2014/main" val="2501483818"/>
                    </a:ext>
                  </a:extLst>
                </a:gridCol>
                <a:gridCol w="872949">
                  <a:extLst>
                    <a:ext uri="{9D8B030D-6E8A-4147-A177-3AD203B41FA5}">
                      <a16:colId xmlns:a16="http://schemas.microsoft.com/office/drawing/2014/main" val="1129006019"/>
                    </a:ext>
                  </a:extLst>
                </a:gridCol>
                <a:gridCol w="872949">
                  <a:extLst>
                    <a:ext uri="{9D8B030D-6E8A-4147-A177-3AD203B41FA5}">
                      <a16:colId xmlns:a16="http://schemas.microsoft.com/office/drawing/2014/main" val="3823575652"/>
                    </a:ext>
                  </a:extLst>
                </a:gridCol>
                <a:gridCol w="872949">
                  <a:extLst>
                    <a:ext uri="{9D8B030D-6E8A-4147-A177-3AD203B41FA5}">
                      <a16:colId xmlns:a16="http://schemas.microsoft.com/office/drawing/2014/main" val="1946189049"/>
                    </a:ext>
                  </a:extLst>
                </a:gridCol>
                <a:gridCol w="872949">
                  <a:extLst>
                    <a:ext uri="{9D8B030D-6E8A-4147-A177-3AD203B41FA5}">
                      <a16:colId xmlns:a16="http://schemas.microsoft.com/office/drawing/2014/main" val="2224815921"/>
                    </a:ext>
                  </a:extLst>
                </a:gridCol>
                <a:gridCol w="872949">
                  <a:extLst>
                    <a:ext uri="{9D8B030D-6E8A-4147-A177-3AD203B41FA5}">
                      <a16:colId xmlns:a16="http://schemas.microsoft.com/office/drawing/2014/main" val="2382528193"/>
                    </a:ext>
                  </a:extLst>
                </a:gridCol>
                <a:gridCol w="872949">
                  <a:extLst>
                    <a:ext uri="{9D8B030D-6E8A-4147-A177-3AD203B41FA5}">
                      <a16:colId xmlns:a16="http://schemas.microsoft.com/office/drawing/2014/main" val="2070804256"/>
                    </a:ext>
                  </a:extLst>
                </a:gridCol>
                <a:gridCol w="872949">
                  <a:extLst>
                    <a:ext uri="{9D8B030D-6E8A-4147-A177-3AD203B41FA5}">
                      <a16:colId xmlns:a16="http://schemas.microsoft.com/office/drawing/2014/main" val="556955808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Value</a:t>
                      </a:r>
                      <a:endParaRPr kumimoji="1" lang="ja-JP" altLang="en-US" sz="1200" b="1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Operating band</a:t>
                      </a:r>
                      <a:endParaRPr kumimoji="1" lang="ja-JP" altLang="en-US" sz="1200" b="1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87987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Value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TV white spaces</a:t>
                      </a:r>
                      <a:endParaRPr kumimoji="1" lang="ja-JP" altLang="en-US" sz="1200" b="1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Sub-1 GHz (excluding TV white spaces)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2.4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3.6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4.9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5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6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45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60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Chinese 60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Light</a:t>
                      </a:r>
                      <a:endParaRPr kumimoji="1" lang="ja-JP" altLang="en-US" sz="1200" b="1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5424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TVHT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S1G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DSSS, HR/DSSS, OFDM, ERP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OFDM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OFDM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OFDM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CMMG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DMG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CDMG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LC</a:t>
                      </a:r>
                      <a:endParaRPr kumimoji="1" lang="ja-JP" altLang="en-US" sz="120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57127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HT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HT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EDMG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7824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VHT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37949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3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HE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HE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HE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3470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4-255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76646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019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3AF1C7-9B15-2648-BDE7-517AFA197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Example Use Case in a Stadium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F5884A1-EAD5-3747-A50E-65D6B08847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5E3AF8-8A11-A34B-9107-4F4C31CBED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BEA6EA3-1D2B-674D-9AF0-9B28E44726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2022</a:t>
            </a:r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EF84FF-C1C2-C541-961C-F2C3D23E71C9}"/>
              </a:ext>
            </a:extLst>
          </p:cNvPr>
          <p:cNvSpPr txBox="1"/>
          <p:nvPr/>
        </p:nvSpPr>
        <p:spPr>
          <a:xfrm>
            <a:off x="2929519" y="2423411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AP</a:t>
            </a:r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181848-14A6-634D-AF2D-EB20B6F36FB2}"/>
              </a:ext>
            </a:extLst>
          </p:cNvPr>
          <p:cNvSpPr txBox="1"/>
          <p:nvPr/>
        </p:nvSpPr>
        <p:spPr>
          <a:xfrm>
            <a:off x="6937402" y="2344626"/>
            <a:ext cx="1328441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.11a STA</a:t>
            </a:r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2DE877-0BCE-1241-A043-F2C226D99A32}"/>
              </a:ext>
            </a:extLst>
          </p:cNvPr>
          <p:cNvSpPr txBox="1"/>
          <p:nvPr/>
        </p:nvSpPr>
        <p:spPr>
          <a:xfrm>
            <a:off x="6937402" y="4410020"/>
            <a:ext cx="1464696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.11ac STA</a:t>
            </a:r>
            <a:endParaRPr kumimoji="1" lang="ja-JP" altLang="en-US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F1477E03-10EF-2640-B843-18E91E6672D7}"/>
              </a:ext>
            </a:extLst>
          </p:cNvPr>
          <p:cNvCxnSpPr>
            <a:stCxn id="7" idx="3"/>
          </p:cNvCxnSpPr>
          <p:nvPr/>
        </p:nvCxnSpPr>
        <p:spPr bwMode="auto">
          <a:xfrm flipV="1">
            <a:off x="3508524" y="2644638"/>
            <a:ext cx="2088014" cy="960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8777970-0C76-534A-956C-3085E04566F0}"/>
              </a:ext>
            </a:extLst>
          </p:cNvPr>
          <p:cNvSpPr txBox="1"/>
          <p:nvPr/>
        </p:nvSpPr>
        <p:spPr>
          <a:xfrm>
            <a:off x="3563659" y="2256315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EBCS Info (OFDM)</a:t>
            </a:r>
            <a:endParaRPr kumimoji="1" lang="ja-JP" altLang="en-US" sz="18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C016CB0-D357-AA42-9E1E-07FEAF64697A}"/>
              </a:ext>
            </a:extLst>
          </p:cNvPr>
          <p:cNvCxnSpPr/>
          <p:nvPr/>
        </p:nvCxnSpPr>
        <p:spPr bwMode="auto">
          <a:xfrm flipV="1">
            <a:off x="3508524" y="3557473"/>
            <a:ext cx="2088014" cy="960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277757B-ADE0-5F4B-98C3-CB312E6C3B19}"/>
              </a:ext>
            </a:extLst>
          </p:cNvPr>
          <p:cNvSpPr txBox="1"/>
          <p:nvPr/>
        </p:nvSpPr>
        <p:spPr>
          <a:xfrm>
            <a:off x="432104" y="3129339"/>
            <a:ext cx="5285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EBCS Data frame for traffic 1 (Video streaming, VHT)</a:t>
            </a:r>
            <a:endParaRPr kumimoji="1" lang="ja-JP" altLang="en-US" sz="1800">
              <a:solidFill>
                <a:schemeClr val="tx1"/>
              </a:solidFill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FE06938D-2793-F647-BDD3-475EC6EAEBC9}"/>
              </a:ext>
            </a:extLst>
          </p:cNvPr>
          <p:cNvCxnSpPr/>
          <p:nvPr/>
        </p:nvCxnSpPr>
        <p:spPr bwMode="auto">
          <a:xfrm flipV="1">
            <a:off x="3508524" y="4202614"/>
            <a:ext cx="2088014" cy="960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BABCCDE-1F03-5443-BFFF-F7EA7A3D99C4}"/>
              </a:ext>
            </a:extLst>
          </p:cNvPr>
          <p:cNvSpPr txBox="1"/>
          <p:nvPr/>
        </p:nvSpPr>
        <p:spPr>
          <a:xfrm>
            <a:off x="432104" y="3774480"/>
            <a:ext cx="5285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EBCS Data frame for traffic 2 (Video streaming, VHT)</a:t>
            </a:r>
            <a:endParaRPr kumimoji="1" lang="ja-JP" altLang="en-US" sz="1800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7884F56C-8CF2-3346-B517-5DCE5B5D61AE}"/>
              </a:ext>
            </a:extLst>
          </p:cNvPr>
          <p:cNvCxnSpPr/>
          <p:nvPr/>
        </p:nvCxnSpPr>
        <p:spPr bwMode="auto">
          <a:xfrm flipV="1">
            <a:off x="3508524" y="4838154"/>
            <a:ext cx="2088014" cy="960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114043D-1F07-3240-BAE7-337D6421C2EF}"/>
              </a:ext>
            </a:extLst>
          </p:cNvPr>
          <p:cNvSpPr txBox="1"/>
          <p:nvPr/>
        </p:nvSpPr>
        <p:spPr>
          <a:xfrm>
            <a:off x="418638" y="4410020"/>
            <a:ext cx="566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EBCS Data frame for traffic 3 (Stadium Directory, OFDM)</a:t>
            </a:r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449614E2-3B8B-E34F-8A2D-8FBAA9C71238}"/>
              </a:ext>
            </a:extLst>
          </p:cNvPr>
          <p:cNvSpPr/>
          <p:nvPr/>
        </p:nvSpPr>
        <p:spPr bwMode="auto">
          <a:xfrm>
            <a:off x="418638" y="3012141"/>
            <a:ext cx="5528804" cy="1397879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角丸四角形吹き出し 19">
            <a:extLst>
              <a:ext uri="{FF2B5EF4-FFF2-40B4-BE49-F238E27FC236}">
                <a16:creationId xmlns:a16="http://schemas.microsoft.com/office/drawing/2014/main" id="{78846D6A-F342-4545-8A1D-15C94903F495}"/>
              </a:ext>
            </a:extLst>
          </p:cNvPr>
          <p:cNvSpPr/>
          <p:nvPr/>
        </p:nvSpPr>
        <p:spPr bwMode="auto">
          <a:xfrm>
            <a:off x="8683478" y="2256315"/>
            <a:ext cx="1621953" cy="1098428"/>
          </a:xfrm>
          <a:prstGeom prst="wedgeRoundRectCallout">
            <a:avLst>
              <a:gd name="adj1" fmla="val -74180"/>
              <a:gd name="adj2" fmla="val -9497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I cannot consume video streaming but I can consume stadium directory. 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角丸四角形吹き出し 20">
            <a:extLst>
              <a:ext uri="{FF2B5EF4-FFF2-40B4-BE49-F238E27FC236}">
                <a16:creationId xmlns:a16="http://schemas.microsoft.com/office/drawing/2014/main" id="{BA6C49FC-BFB7-4C40-8717-B6E00A3DC25C}"/>
              </a:ext>
            </a:extLst>
          </p:cNvPr>
          <p:cNvSpPr/>
          <p:nvPr/>
        </p:nvSpPr>
        <p:spPr bwMode="auto">
          <a:xfrm>
            <a:off x="8812826" y="4202614"/>
            <a:ext cx="1621953" cy="1098428"/>
          </a:xfrm>
          <a:prstGeom prst="wedgeRoundRectCallout">
            <a:avLst>
              <a:gd name="adj1" fmla="val -74180"/>
              <a:gd name="adj2" fmla="val -9497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I can consume video streaming and  stadium directory. 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角丸四角形吹き出し 21">
            <a:extLst>
              <a:ext uri="{FF2B5EF4-FFF2-40B4-BE49-F238E27FC236}">
                <a16:creationId xmlns:a16="http://schemas.microsoft.com/office/drawing/2014/main" id="{67220710-2610-B641-B159-174614BE5D0F}"/>
              </a:ext>
            </a:extLst>
          </p:cNvPr>
          <p:cNvSpPr/>
          <p:nvPr/>
        </p:nvSpPr>
        <p:spPr bwMode="auto">
          <a:xfrm>
            <a:off x="777678" y="1615530"/>
            <a:ext cx="1734206" cy="1098428"/>
          </a:xfrm>
          <a:prstGeom prst="wedgeRoundRectCallout">
            <a:avLst>
              <a:gd name="adj1" fmla="val -1222"/>
              <a:gd name="adj2" fmla="val 77247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VHT is used to transmit video streaming to reduce air-time occupation.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1633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90489</TotalTime>
  <Words>377</Words>
  <Application>Microsoft Macintosh PowerPoint</Application>
  <PresentationFormat>ワイド画面</PresentationFormat>
  <Paragraphs>124</Paragraphs>
  <Slides>5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テーマ</vt:lpstr>
      <vt:lpstr>文書</vt:lpstr>
      <vt:lpstr>PHY Type Subfield</vt:lpstr>
      <vt:lpstr>Abstract</vt:lpstr>
      <vt:lpstr>Why need PHY Type Subfield?</vt:lpstr>
      <vt:lpstr>Proposed Resolution</vt:lpstr>
      <vt:lpstr>Example Use Case in a Stadium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208</cp:revision>
  <cp:lastPrinted>1601-01-01T00:00:00Z</cp:lastPrinted>
  <dcterms:created xsi:type="dcterms:W3CDTF">2019-03-11T15:18:40Z</dcterms:created>
  <dcterms:modified xsi:type="dcterms:W3CDTF">2022-01-17T17:11:10Z</dcterms:modified>
</cp:coreProperties>
</file>