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802.11-22/0008r01</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04,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2022-01-04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40"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490931C7-0974-7F41-B7F1-B6FB63271718}"/>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04,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January 2022</a:t>
            </a:r>
            <a:endParaRPr lang="en-GB" dirty="0"/>
          </a:p>
        </p:txBody>
      </p:sp>
      <p:graphicFrame>
        <p:nvGraphicFramePr>
          <p:cNvPr id="7" name="Table 6">
            <a:extLst>
              <a:ext uri="{FF2B5EF4-FFF2-40B4-BE49-F238E27FC236}">
                <a16:creationId xmlns:a16="http://schemas.microsoft.com/office/drawing/2014/main" id="{111C84B3-C46C-3A4E-812D-7BE411FBD2B1}"/>
              </a:ext>
            </a:extLst>
          </p:cNvPr>
          <p:cNvGraphicFramePr>
            <a:graphicFrameLocks noGrp="1"/>
          </p:cNvGraphicFramePr>
          <p:nvPr>
            <p:extLst>
              <p:ext uri="{D42A27DB-BD31-4B8C-83A1-F6EECF244321}">
                <p14:modId xmlns:p14="http://schemas.microsoft.com/office/powerpoint/2010/main" val="3153455322"/>
              </p:ext>
            </p:extLst>
          </p:nvPr>
        </p:nvGraphicFramePr>
        <p:xfrm>
          <a:off x="696913" y="1203598"/>
          <a:ext cx="2965082" cy="2169452"/>
        </p:xfrm>
        <a:graphic>
          <a:graphicData uri="http://schemas.openxmlformats.org/drawingml/2006/table">
            <a:tbl>
              <a:tblPr/>
              <a:tblGrid>
                <a:gridCol w="1482541">
                  <a:extLst>
                    <a:ext uri="{9D8B030D-6E8A-4147-A177-3AD203B41FA5}">
                      <a16:colId xmlns:a16="http://schemas.microsoft.com/office/drawing/2014/main" val="987339435"/>
                    </a:ext>
                  </a:extLst>
                </a:gridCol>
                <a:gridCol w="1482541">
                  <a:extLst>
                    <a:ext uri="{9D8B030D-6E8A-4147-A177-3AD203B41FA5}">
                      <a16:colId xmlns:a16="http://schemas.microsoft.com/office/drawing/2014/main" val="971947881"/>
                    </a:ext>
                  </a:extLst>
                </a:gridCol>
              </a:tblGrid>
              <a:tr h="141003">
                <a:tc>
                  <a:txBody>
                    <a:bodyPr/>
                    <a:lstStyle/>
                    <a:p>
                      <a:pPr algn="ctr"/>
                      <a:r>
                        <a:rPr lang="en-GB" sz="1100" b="1">
                          <a:solidFill>
                            <a:srgbClr val="FFFFFF"/>
                          </a:solidFill>
                          <a:effectLst/>
                          <a:latin typeface="Calibri" panose="020F0502020204030204" pitchFamily="34" charset="0"/>
                        </a:rPr>
                        <a:t>Owning Ad-hoc</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100" b="1">
                          <a:solidFill>
                            <a:srgbClr val="FFFFFF"/>
                          </a:solidFill>
                          <a:effectLst/>
                          <a:latin typeface="Calibri" panose="020F0502020204030204" pitchFamily="34" charset="0"/>
                        </a:rPr>
                        <a:t>Count of CID</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059535659"/>
                  </a:ext>
                </a:extLst>
              </a:tr>
              <a:tr h="238076">
                <a:tc>
                  <a:txBody>
                    <a:bodyPr/>
                    <a:lstStyle/>
                    <a:p>
                      <a:r>
                        <a:rPr lang="en-GB" sz="1100" b="1">
                          <a:effectLst/>
                          <a:latin typeface="Calibri" panose="020F0502020204030204" pitchFamily="34" charset="0"/>
                        </a:rPr>
                        <a:t>EDITOR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84</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909473694"/>
                  </a:ext>
                </a:extLst>
              </a:tr>
              <a:tr h="238076">
                <a:tc>
                  <a:txBody>
                    <a:bodyPr/>
                    <a:lstStyle/>
                    <a:p>
                      <a:r>
                        <a:rPr lang="en-GB" sz="1100">
                          <a:effectLst/>
                          <a:latin typeface="Calibri" panose="020F0502020204030204" pitchFamily="34" charset="0"/>
                        </a:rPr>
                        <a:t>2021-11-11 -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62</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2981747"/>
                  </a:ext>
                </a:extLst>
              </a:tr>
              <a:tr h="238076">
                <a:tc>
                  <a:txBody>
                    <a:bodyPr/>
                    <a:lstStyle/>
                    <a:p>
                      <a:r>
                        <a:rPr lang="en-GB" sz="1100">
                          <a:effectLst/>
                          <a:latin typeface="Calibri" panose="020F0502020204030204" pitchFamily="34" charset="0"/>
                        </a:rPr>
                        <a:t>2021-11-12 -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4</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9454504"/>
                  </a:ext>
                </a:extLst>
              </a:tr>
              <a:tr h="238076">
                <a:tc>
                  <a:txBody>
                    <a:bodyPr/>
                    <a:lstStyle/>
                    <a:p>
                      <a:r>
                        <a:rPr lang="en-GB" sz="1100">
                          <a:effectLst/>
                          <a:latin typeface="Calibri" panose="020F0502020204030204" pitchFamily="34" charset="0"/>
                        </a:rPr>
                        <a:t>2021-11-23 -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18</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703088"/>
                  </a:ext>
                </a:extLst>
              </a:tr>
              <a:tr h="238076">
                <a:tc>
                  <a:txBody>
                    <a:bodyPr/>
                    <a:lstStyle/>
                    <a:p>
                      <a:r>
                        <a:rPr lang="en-GB" sz="1100" b="1">
                          <a:effectLst/>
                          <a:latin typeface="Calibri" panose="020F0502020204030204" pitchFamily="34" charset="0"/>
                        </a:rPr>
                        <a:t>CHAIR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210</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332022012"/>
                  </a:ext>
                </a:extLst>
              </a:tr>
              <a:tr h="238076">
                <a:tc>
                  <a:txBody>
                    <a:bodyPr/>
                    <a:lstStyle/>
                    <a:p>
                      <a:r>
                        <a:rPr lang="en-GB" sz="1100">
                          <a:effectLst/>
                          <a:latin typeface="Calibri" panose="020F0502020204030204" pitchFamily="34" charset="0"/>
                        </a:rPr>
                        <a:t>2022-01-04 - ready for motion</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15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734838"/>
                  </a:ext>
                </a:extLst>
              </a:tr>
              <a:tr h="238076">
                <a:tc>
                  <a:txBody>
                    <a:bodyPr/>
                    <a:lstStyle/>
                    <a:p>
                      <a:r>
                        <a:rPr lang="en-GB" sz="1100">
                          <a:effectLst/>
                          <a:latin typeface="Calibri" panose="020F0502020204030204" pitchFamily="34" charset="0"/>
                        </a:rPr>
                        <a:t>(Leer)</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195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748704"/>
                  </a:ext>
                </a:extLst>
              </a:tr>
              <a:tr h="238076">
                <a:tc>
                  <a:txBody>
                    <a:bodyPr/>
                    <a:lstStyle/>
                    <a:p>
                      <a:r>
                        <a:rPr lang="en-GB" sz="1100" b="1">
                          <a:effectLst/>
                          <a:latin typeface="Calibri" panose="020F0502020204030204" pitchFamily="34" charset="0"/>
                        </a:rPr>
                        <a:t>Gesamtergebnis</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b="1" dirty="0">
                          <a:effectLst/>
                          <a:latin typeface="Calibri" panose="020F0502020204030204" pitchFamily="34" charset="0"/>
                        </a:rPr>
                        <a:t>294</a:t>
                      </a:r>
                      <a:endParaRPr lang="en-GB" sz="1100" dirty="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484680"/>
                  </a:ext>
                </a:extLst>
              </a:tr>
            </a:tbl>
          </a:graphicData>
        </a:graphic>
      </p:graphicFrame>
      <p:graphicFrame>
        <p:nvGraphicFramePr>
          <p:cNvPr id="8" name="Table 7">
            <a:extLst>
              <a:ext uri="{FF2B5EF4-FFF2-40B4-BE49-F238E27FC236}">
                <a16:creationId xmlns:a16="http://schemas.microsoft.com/office/drawing/2014/main" id="{7B75994C-6498-AC4C-B22C-3EE8914232FA}"/>
              </a:ext>
            </a:extLst>
          </p:cNvPr>
          <p:cNvGraphicFramePr>
            <a:graphicFrameLocks noGrp="1"/>
          </p:cNvGraphicFramePr>
          <p:nvPr>
            <p:extLst>
              <p:ext uri="{D42A27DB-BD31-4B8C-83A1-F6EECF244321}">
                <p14:modId xmlns:p14="http://schemas.microsoft.com/office/powerpoint/2010/main" val="880272266"/>
              </p:ext>
            </p:extLst>
          </p:nvPr>
        </p:nvGraphicFramePr>
        <p:xfrm>
          <a:off x="5880802" y="1212878"/>
          <a:ext cx="2662064" cy="2263140"/>
        </p:xfrm>
        <a:graphic>
          <a:graphicData uri="http://schemas.openxmlformats.org/drawingml/2006/table">
            <a:tbl>
              <a:tblPr/>
              <a:tblGrid>
                <a:gridCol w="2013992">
                  <a:extLst>
                    <a:ext uri="{9D8B030D-6E8A-4147-A177-3AD203B41FA5}">
                      <a16:colId xmlns:a16="http://schemas.microsoft.com/office/drawing/2014/main" val="1132884905"/>
                    </a:ext>
                  </a:extLst>
                </a:gridCol>
                <a:gridCol w="648072">
                  <a:extLst>
                    <a:ext uri="{9D8B030D-6E8A-4147-A177-3AD203B41FA5}">
                      <a16:colId xmlns:a16="http://schemas.microsoft.com/office/drawing/2014/main" val="1599942989"/>
                    </a:ext>
                  </a:extLst>
                </a:gridCol>
              </a:tblGrid>
              <a:tr h="0">
                <a:tc>
                  <a:txBody>
                    <a:bodyPr/>
                    <a:lstStyle/>
                    <a:p>
                      <a:r>
                        <a:rPr lang="en-GB" b="1" dirty="0">
                          <a:solidFill>
                            <a:srgbClr val="FFFFFF"/>
                          </a:solidFill>
                          <a:effectLst/>
                          <a:latin typeface="Calibri" panose="020F0502020204030204" pitchFamily="34" charset="0"/>
                        </a:rPr>
                        <a:t>Owning Ad-hoc</a:t>
                      </a:r>
                      <a:endParaRPr lang="en-GB"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645657092"/>
                  </a:ext>
                </a:extLst>
              </a:tr>
              <a:tr h="0">
                <a:tc>
                  <a:txBody>
                    <a:bodyPr/>
                    <a:lstStyle/>
                    <a:p>
                      <a:r>
                        <a:rPr lang="en-GB" b="1">
                          <a:effectLst/>
                          <a:latin typeface="Calibri" panose="020F0502020204030204" pitchFamily="34" charset="0"/>
                        </a:rPr>
                        <a:t>Mark Rison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345663134"/>
                  </a:ext>
                </a:extLst>
              </a:tr>
              <a:tr h="0">
                <a:tc>
                  <a:txBody>
                    <a:bodyPr/>
                    <a:lstStyle/>
                    <a:p>
                      <a:r>
                        <a:rPr lang="en-GB" b="1">
                          <a:effectLst/>
                          <a:latin typeface="Calibri" panose="020F0502020204030204" pitchFamily="34" charset="0"/>
                        </a:rPr>
                        <a:t>Stephen McCann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483682560"/>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91014747"/>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59</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09421618"/>
                  </a:ext>
                </a:extLst>
              </a:tr>
              <a:tr h="0">
                <a:tc>
                  <a:txBody>
                    <a:bodyPr/>
                    <a:lstStyle/>
                    <a:p>
                      <a:r>
                        <a:rPr lang="en-GB" b="1">
                          <a:effectLst/>
                          <a:latin typeface="Calibri" panose="020F0502020204030204" pitchFamily="34" charset="0"/>
                        </a:rPr>
                        <a:t>Xiaofei Wang</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4687780"/>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58</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662675080"/>
                  </a:ext>
                </a:extLst>
              </a:tr>
              <a:tr h="0">
                <a:tc>
                  <a:txBody>
                    <a:bodyPr/>
                    <a:lstStyle/>
                    <a:p>
                      <a:r>
                        <a:rPr lang="en-GB" b="1">
                          <a:effectLst/>
                          <a:latin typeface="Calibri" panose="020F0502020204030204" pitchFamily="34" charset="0"/>
                        </a:rPr>
                        <a:t>John Wullert</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00314607"/>
                  </a:ext>
                </a:extLst>
              </a:tr>
              <a:tr h="0">
                <a:tc>
                  <a:txBody>
                    <a:bodyPr/>
                    <a:lstStyle/>
                    <a:p>
                      <a:r>
                        <a:rPr lang="en-GB" b="1">
                          <a:effectLst/>
                          <a:latin typeface="Calibri" panose="020F0502020204030204" pitchFamily="34" charset="0"/>
                        </a:rPr>
                        <a:t>Pei Zhou</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4637146"/>
                  </a:ext>
                </a:extLst>
              </a:tr>
              <a:tr h="0">
                <a:tc>
                  <a:txBody>
                    <a:bodyPr/>
                    <a:lstStyle/>
                    <a:p>
                      <a:r>
                        <a:rPr lang="en-GB" b="1">
                          <a:effectLst/>
                          <a:latin typeface="Calibri" panose="020F0502020204030204" pitchFamily="34" charset="0"/>
                        </a:rPr>
                        <a:t>Antonio de la Oliva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21</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71715461"/>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210</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2439609"/>
                  </a:ext>
                </a:extLst>
              </a:tr>
            </a:tbl>
          </a:graphicData>
        </a:graphic>
      </p:graphicFrame>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=m241acbbb549a64c07b2349bc82fcece7</a:t>
            </a:r>
          </a:p>
          <a:p>
            <a:endParaRPr lang="en-GB" sz="1600" dirty="0"/>
          </a:p>
          <a:p>
            <a:r>
              <a:rPr lang="en-GB" sz="1600" dirty="0"/>
              <a:t>Meeting number: 233 116 53363</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January 2022</a:t>
            </a:r>
            <a:endParaRPr lang="en-GB" dirty="0"/>
          </a:p>
        </p:txBody>
      </p:sp>
      <p:graphicFrame>
        <p:nvGraphicFramePr>
          <p:cNvPr id="3" name="Table 2">
            <a:extLst>
              <a:ext uri="{FF2B5EF4-FFF2-40B4-BE49-F238E27FC236}">
                <a16:creationId xmlns:a16="http://schemas.microsoft.com/office/drawing/2014/main" id="{25814BD2-EAD0-CE49-A16F-5DD571EF9CF3}"/>
              </a:ext>
            </a:extLst>
          </p:cNvPr>
          <p:cNvGraphicFramePr>
            <a:graphicFrameLocks noGrp="1"/>
          </p:cNvGraphicFramePr>
          <p:nvPr>
            <p:extLst>
              <p:ext uri="{D42A27DB-BD31-4B8C-83A1-F6EECF244321}">
                <p14:modId xmlns:p14="http://schemas.microsoft.com/office/powerpoint/2010/main" val="3048732178"/>
              </p:ext>
            </p:extLst>
          </p:nvPr>
        </p:nvGraphicFramePr>
        <p:xfrm>
          <a:off x="687388" y="1600200"/>
          <a:ext cx="7770812" cy="1789092"/>
        </p:xfrm>
        <a:graphic>
          <a:graphicData uri="http://schemas.openxmlformats.org/drawingml/2006/table">
            <a:tbl>
              <a:tblPr>
                <a:tableStyleId>{5C22544A-7EE6-4342-B048-85BDC9FD1C3A}</a:tableStyleId>
              </a:tblPr>
              <a:tblGrid>
                <a:gridCol w="785508">
                  <a:extLst>
                    <a:ext uri="{9D8B030D-6E8A-4147-A177-3AD203B41FA5}">
                      <a16:colId xmlns:a16="http://schemas.microsoft.com/office/drawing/2014/main" val="1521344097"/>
                    </a:ext>
                  </a:extLst>
                </a:gridCol>
                <a:gridCol w="409307">
                  <a:extLst>
                    <a:ext uri="{9D8B030D-6E8A-4147-A177-3AD203B41FA5}">
                      <a16:colId xmlns:a16="http://schemas.microsoft.com/office/drawing/2014/main" val="530982093"/>
                    </a:ext>
                  </a:extLst>
                </a:gridCol>
                <a:gridCol w="409307">
                  <a:extLst>
                    <a:ext uri="{9D8B030D-6E8A-4147-A177-3AD203B41FA5}">
                      <a16:colId xmlns:a16="http://schemas.microsoft.com/office/drawing/2014/main" val="306798183"/>
                    </a:ext>
                  </a:extLst>
                </a:gridCol>
                <a:gridCol w="409307">
                  <a:extLst>
                    <a:ext uri="{9D8B030D-6E8A-4147-A177-3AD203B41FA5}">
                      <a16:colId xmlns:a16="http://schemas.microsoft.com/office/drawing/2014/main" val="3055779747"/>
                    </a:ext>
                  </a:extLst>
                </a:gridCol>
                <a:gridCol w="2215073">
                  <a:extLst>
                    <a:ext uri="{9D8B030D-6E8A-4147-A177-3AD203B41FA5}">
                      <a16:colId xmlns:a16="http://schemas.microsoft.com/office/drawing/2014/main" val="3425409889"/>
                    </a:ext>
                  </a:extLst>
                </a:gridCol>
                <a:gridCol w="2215073">
                  <a:extLst>
                    <a:ext uri="{9D8B030D-6E8A-4147-A177-3AD203B41FA5}">
                      <a16:colId xmlns:a16="http://schemas.microsoft.com/office/drawing/2014/main" val="2443080478"/>
                    </a:ext>
                  </a:extLst>
                </a:gridCol>
                <a:gridCol w="1327237">
                  <a:extLst>
                    <a:ext uri="{9D8B030D-6E8A-4147-A177-3AD203B41FA5}">
                      <a16:colId xmlns:a16="http://schemas.microsoft.com/office/drawing/2014/main" val="1964314888"/>
                    </a:ext>
                  </a:extLst>
                </a:gridCol>
              </a:tblGrid>
              <a:tr h="298182">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1962278375"/>
                  </a:ext>
                </a:extLst>
              </a:tr>
              <a:tr h="29818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2016</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b="0" i="0" u="none" strike="noStrike" dirty="0">
                          <a:effectLst/>
                          <a:latin typeface="Arial" panose="020B0604020202020204" pitchFamily="34" charset="0"/>
                        </a:rPr>
                        <a:t>3</a:t>
                      </a:r>
                    </a:p>
                  </a:txBody>
                  <a:tcPr marL="9036" marR="9036" marT="9036" marB="0" anchor="b"/>
                </a:tc>
                <a:tc>
                  <a:txBody>
                    <a:bodyPr/>
                    <a:lstStyle/>
                    <a:p>
                      <a:pPr algn="l" fontAlgn="b"/>
                      <a:r>
                        <a:rPr lang="en-GB" sz="900" u="none" strike="noStrike">
                          <a:effectLst/>
                        </a:rPr>
                        <a:t>Proposed Comment Resolutions for Two CDs - Clause 9.4.1.69 (LB257)</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2925724174"/>
                  </a:ext>
                </a:extLst>
              </a:tr>
              <a:tr h="29818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2017</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dirty="0">
                          <a:effectLst/>
                        </a:rPr>
                        <a:t>0</a:t>
                      </a:r>
                      <a:endParaRPr lang="en-GB" sz="900" b="0" i="0" u="none" strike="noStrike" dirty="0">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 Resolution Spreadsheet for Document 2016</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589379708"/>
                  </a:ext>
                </a:extLst>
              </a:tr>
              <a:tr h="298182">
                <a:tc>
                  <a:txBody>
                    <a:bodyPr/>
                    <a:lstStyle/>
                    <a:p>
                      <a:pPr algn="r" fontAlgn="b"/>
                      <a:r>
                        <a:rPr lang="en-GB" sz="900" u="none" strike="sngStrike" dirty="0">
                          <a:effectLst/>
                        </a:rPr>
                        <a:t>20</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2022</a:t>
                      </a:r>
                      <a:endParaRPr lang="en-GB" sz="900" b="0" i="0" u="none" strike="sngStrike" dirty="0">
                        <a:effectLst/>
                        <a:latin typeface="Arial" panose="020B0604020202020204" pitchFamily="34" charset="0"/>
                      </a:endParaRPr>
                    </a:p>
                  </a:txBody>
                  <a:tcPr marL="9036" marR="9036" marT="9036" marB="0" anchor="b"/>
                </a:tc>
                <a:tc>
                  <a:txBody>
                    <a:bodyPr/>
                    <a:lstStyle/>
                    <a:p>
                      <a:pPr algn="r" fontAlgn="b"/>
                      <a:r>
                        <a:rPr lang="en-GB" sz="900" u="none" strike="sngStrike" dirty="0">
                          <a:effectLst/>
                        </a:rPr>
                        <a:t>0</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Comments Resolution for CID 2178,2179,2180</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u="none" strike="sngStrike" dirty="0">
                          <a:effectLst/>
                        </a:rPr>
                        <a:t>Pei Zhou (OPPO)</a:t>
                      </a:r>
                      <a:endParaRPr lang="en-GB" sz="900" b="0" i="0" u="none" strike="sngStrike" dirty="0">
                        <a:effectLst/>
                        <a:latin typeface="Arial" panose="020B0604020202020204" pitchFamily="34" charset="0"/>
                      </a:endParaRPr>
                    </a:p>
                  </a:txBody>
                  <a:tcPr marL="9036" marR="9036" marT="9036" marB="0" anchor="b"/>
                </a:tc>
                <a:tc>
                  <a:txBody>
                    <a:bodyPr/>
                    <a:lstStyle/>
                    <a:p>
                      <a:pPr algn="l" fontAlgn="b"/>
                      <a:r>
                        <a:rPr lang="en-GB" sz="900" b="0" i="0" u="none" strike="noStrike" dirty="0">
                          <a:effectLst/>
                          <a:latin typeface="Arial" panose="020B0604020202020204" pitchFamily="34" charset="0"/>
                        </a:rPr>
                        <a:t>Defer to Jan. 11</a:t>
                      </a:r>
                    </a:p>
                  </a:txBody>
                  <a:tcPr marL="9036" marR="9036" marT="9036" marB="0" anchor="b"/>
                </a:tc>
                <a:extLst>
                  <a:ext uri="{0D108BD9-81ED-4DB2-BD59-A6C34878D82A}">
                    <a16:rowId xmlns:a16="http://schemas.microsoft.com/office/drawing/2014/main" val="2312803573"/>
                  </a:ext>
                </a:extLst>
              </a:tr>
              <a:tr h="298182">
                <a:tc>
                  <a:txBody>
                    <a:bodyPr/>
                    <a:lstStyle/>
                    <a:p>
                      <a:pPr algn="r" fontAlgn="b"/>
                      <a:r>
                        <a:rPr lang="en-GB" sz="900" b="0" i="0" u="none" strike="noStrike" dirty="0">
                          <a:effectLst/>
                          <a:latin typeface="Arial" panose="020B0604020202020204" pitchFamily="34" charset="0"/>
                        </a:rPr>
                        <a:t>30</a:t>
                      </a:r>
                    </a:p>
                  </a:txBody>
                  <a:tcPr marL="9036" marR="9036" marT="9036" marB="0" anchor="b"/>
                </a:tc>
                <a:tc>
                  <a:txBody>
                    <a:bodyPr/>
                    <a:lstStyle/>
                    <a:p>
                      <a:pPr algn="r" fontAlgn="b"/>
                      <a:r>
                        <a:rPr lang="en-GB" sz="900" b="0" i="0" u="none" strike="noStrike" dirty="0">
                          <a:effectLst/>
                          <a:latin typeface="Arial" panose="020B0604020202020204" pitchFamily="34" charset="0"/>
                        </a:rPr>
                        <a:t>2021</a:t>
                      </a:r>
                    </a:p>
                  </a:txBody>
                  <a:tcPr marL="9036" marR="9036" marT="9036" marB="0" anchor="b"/>
                </a:tc>
                <a:tc>
                  <a:txBody>
                    <a:bodyPr/>
                    <a:lstStyle/>
                    <a:p>
                      <a:pPr algn="r" fontAlgn="b"/>
                      <a:r>
                        <a:rPr lang="en-GB" sz="900" b="0" i="0" u="none" strike="noStrike" dirty="0">
                          <a:effectLst/>
                          <a:latin typeface="Arial" panose="020B0604020202020204" pitchFamily="34" charset="0"/>
                        </a:rPr>
                        <a:t>1829</a:t>
                      </a:r>
                    </a:p>
                  </a:txBody>
                  <a:tcPr marL="9036" marR="9036" marT="9036" marB="0" anchor="b"/>
                </a:tc>
                <a:tc>
                  <a:txBody>
                    <a:bodyPr/>
                    <a:lstStyle/>
                    <a:p>
                      <a:pPr algn="r" fontAlgn="b"/>
                      <a:r>
                        <a:rPr lang="en-GB" sz="900" b="0" i="0" u="none" strike="noStrike" dirty="0">
                          <a:effectLst/>
                          <a:latin typeface="Arial" panose="020B0604020202020204" pitchFamily="34" charset="0"/>
                        </a:rPr>
                        <a:t>2</a:t>
                      </a:r>
                    </a:p>
                  </a:txBody>
                  <a:tcPr marL="9036" marR="9036" marT="9036" marB="0" anchor="b"/>
                </a:tc>
                <a:tc>
                  <a:txBody>
                    <a:bodyPr/>
                    <a:lstStyle/>
                    <a:p>
                      <a:pPr algn="l" fontAlgn="b"/>
                      <a:r>
                        <a:rPr lang="en-GB" sz="900" b="0" i="0" u="none" strike="noStrike" dirty="0">
                          <a:effectLst/>
                          <a:latin typeface="Arial" panose="020B0604020202020204" pitchFamily="34" charset="0"/>
                        </a:rPr>
                        <a:t>EBCS Data Transmission Timing</a:t>
                      </a:r>
                    </a:p>
                  </a:txBody>
                  <a:tcPr marL="9036" marR="9036" marT="9036" marB="0" anchor="b"/>
                </a:tc>
                <a:tc>
                  <a:txBody>
                    <a:bodyPr/>
                    <a:lstStyle/>
                    <a:p>
                      <a:pPr algn="l" fontAlgn="b"/>
                      <a:r>
                        <a:rPr lang="en-GB" sz="900" b="0" i="0" u="none" strike="noStrike" dirty="0">
                          <a:effectLst/>
                          <a:latin typeface="Arial" panose="020B0604020202020204" pitchFamily="34" charset="0"/>
                        </a:rPr>
                        <a:t>H. </a:t>
                      </a:r>
                      <a:r>
                        <a:rPr lang="en-GB" sz="900" b="0" i="0" u="none" strike="noStrike">
                          <a:effectLst/>
                          <a:latin typeface="Arial" panose="020B0604020202020204" pitchFamily="34" charset="0"/>
                        </a:rPr>
                        <a:t>Morioka</a:t>
                      </a:r>
                      <a:endParaRPr lang="en-GB" sz="900" b="0" i="0" u="none" strike="noStrike" dirty="0">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180025674"/>
                  </a:ext>
                </a:extLst>
              </a:tr>
              <a:tr h="298182">
                <a:tc>
                  <a:txBody>
                    <a:bodyPr/>
                    <a:lstStyle/>
                    <a:p>
                      <a:pPr algn="r" fontAlgn="b"/>
                      <a:r>
                        <a:rPr lang="en-GB" sz="900" u="none" strike="noStrike" kern="1200" dirty="0">
                          <a:solidFill>
                            <a:schemeClr val="dk1"/>
                          </a:solidFill>
                          <a:effectLst/>
                          <a:latin typeface="+mn-lt"/>
                          <a:ea typeface="+mn-ea"/>
                          <a:cs typeface="+mn-cs"/>
                        </a:rPr>
                        <a:t>100</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2022</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13</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0</a:t>
                      </a:r>
                    </a:p>
                  </a:txBody>
                  <a:tcPr marL="9036" marR="9036" marT="9036" marB="0" anchor="b"/>
                </a:tc>
                <a:tc>
                  <a:txBody>
                    <a:bodyPr/>
                    <a:lstStyle/>
                    <a:p>
                      <a:pPr algn="l" fontAlgn="b"/>
                      <a:r>
                        <a:rPr lang="en-GB" sz="900" u="none" strike="noStrike" kern="1200" dirty="0">
                          <a:solidFill>
                            <a:schemeClr val="dk1"/>
                          </a:solidFill>
                          <a:effectLst/>
                          <a:latin typeface="+mn-lt"/>
                          <a:ea typeface="+mn-ea"/>
                          <a:cs typeface="+mn-cs"/>
                        </a:rPr>
                        <a:t>General discussion: removal of </a:t>
                      </a:r>
                      <a:r>
                        <a:rPr lang="en-GB" sz="900" u="none" strike="noStrike" kern="1200" dirty="0" err="1">
                          <a:solidFill>
                            <a:schemeClr val="dk1"/>
                          </a:solidFill>
                          <a:effectLst/>
                          <a:latin typeface="+mn-lt"/>
                          <a:ea typeface="+mn-ea"/>
                          <a:cs typeface="+mn-cs"/>
                        </a:rPr>
                        <a:t>phy</a:t>
                      </a:r>
                      <a:r>
                        <a:rPr lang="en-GB" sz="900" u="none" strike="noStrike" kern="1200" dirty="0">
                          <a:solidFill>
                            <a:schemeClr val="dk1"/>
                          </a:solidFill>
                          <a:effectLst/>
                          <a:latin typeface="+mn-lt"/>
                          <a:ea typeface="+mn-ea"/>
                          <a:cs typeface="+mn-cs"/>
                        </a:rPr>
                        <a:t> related parameters (CIDs 2270, 2028, 2027, 2237)</a:t>
                      </a:r>
                    </a:p>
                  </a:txBody>
                  <a:tcPr marL="9036" marR="9036" marT="9036" marB="0" anchor="b"/>
                </a:tc>
                <a:tc>
                  <a:txBody>
                    <a:bodyPr/>
                    <a:lstStyle/>
                    <a:p>
                      <a:pPr algn="l" fontAlgn="b"/>
                      <a:r>
                        <a:rPr lang="en-GB" sz="900" u="none" strike="noStrike" kern="1200" dirty="0">
                          <a:solidFill>
                            <a:schemeClr val="dk1"/>
                          </a:solidFill>
                          <a:effectLst/>
                          <a:latin typeface="+mn-lt"/>
                          <a:ea typeface="+mn-ea"/>
                          <a:cs typeface="+mn-cs"/>
                        </a:rPr>
                        <a:t>Morioka</a:t>
                      </a:r>
                    </a:p>
                  </a:txBody>
                  <a:tcPr marL="9036" marR="9036" marT="9036" marB="0" anchor="b"/>
                </a:tc>
                <a:tc>
                  <a:txBody>
                    <a:bodyPr/>
                    <a:lstStyle/>
                    <a:p>
                      <a:pPr algn="l" fontAlgn="b"/>
                      <a:endParaRPr lang="en-GB" sz="900" u="none" strike="noStrike" kern="1200" dirty="0">
                        <a:solidFill>
                          <a:schemeClr val="dk1"/>
                        </a:solidFill>
                        <a:effectLst/>
                        <a:latin typeface="+mn-lt"/>
                        <a:ea typeface="+mn-ea"/>
                        <a:cs typeface="+mn-cs"/>
                      </a:endParaRPr>
                    </a:p>
                  </a:txBody>
                  <a:tcPr marL="9036" marR="9036" marT="9036" marB="0" anchor="b"/>
                </a:tc>
                <a:extLst>
                  <a:ext uri="{0D108BD9-81ED-4DB2-BD59-A6C34878D82A}">
                    <a16:rowId xmlns:a16="http://schemas.microsoft.com/office/drawing/2014/main" val="115539769"/>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3685</TotalTime>
  <Words>2342</Words>
  <Application>Microsoft Macintosh PowerPoint</Application>
  <PresentationFormat>On-screen Show (16:9)</PresentationFormat>
  <Paragraphs>331</Paragraphs>
  <Slides>29</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January 04,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349</cp:revision>
  <cp:lastPrinted>1601-01-01T00:00:00Z</cp:lastPrinted>
  <dcterms:created xsi:type="dcterms:W3CDTF">2020-02-25T15:01:23Z</dcterms:created>
  <dcterms:modified xsi:type="dcterms:W3CDTF">2022-01-04T16:00:07Z</dcterms:modified>
  <cp:category/>
</cp:coreProperties>
</file>