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6"/>
  </p:notesMasterIdLst>
  <p:handoutMasterIdLst>
    <p:handoutMasterId r:id="rId67"/>
  </p:handoutMasterIdLst>
  <p:sldIdLst>
    <p:sldId id="269" r:id="rId2"/>
    <p:sldId id="392" r:id="rId3"/>
    <p:sldId id="574" r:id="rId4"/>
    <p:sldId id="374" r:id="rId5"/>
    <p:sldId id="564" r:id="rId6"/>
    <p:sldId id="403" r:id="rId7"/>
    <p:sldId id="552" r:id="rId8"/>
    <p:sldId id="534" r:id="rId9"/>
    <p:sldId id="573" r:id="rId10"/>
    <p:sldId id="355" r:id="rId11"/>
    <p:sldId id="561" r:id="rId12"/>
    <p:sldId id="416" r:id="rId13"/>
    <p:sldId id="396" r:id="rId14"/>
    <p:sldId id="571" r:id="rId15"/>
    <p:sldId id="575" r:id="rId16"/>
    <p:sldId id="496" r:id="rId17"/>
    <p:sldId id="563" r:id="rId18"/>
    <p:sldId id="417" r:id="rId19"/>
    <p:sldId id="415" r:id="rId20"/>
    <p:sldId id="369" r:id="rId21"/>
    <p:sldId id="365" r:id="rId22"/>
    <p:sldId id="366" r:id="rId23"/>
    <p:sldId id="367" r:id="rId24"/>
    <p:sldId id="405" r:id="rId25"/>
    <p:sldId id="376" r:id="rId26"/>
    <p:sldId id="373" r:id="rId27"/>
    <p:sldId id="418" r:id="rId28"/>
    <p:sldId id="419" r:id="rId29"/>
    <p:sldId id="371" r:id="rId30"/>
    <p:sldId id="288" r:id="rId31"/>
    <p:sldId id="285" r:id="rId32"/>
    <p:sldId id="286" r:id="rId33"/>
    <p:sldId id="284" r:id="rId34"/>
    <p:sldId id="566" r:id="rId35"/>
    <p:sldId id="283" r:id="rId36"/>
    <p:sldId id="567" r:id="rId37"/>
    <p:sldId id="430" r:id="rId38"/>
    <p:sldId id="287" r:id="rId39"/>
    <p:sldId id="565" r:id="rId40"/>
    <p:sldId id="289" r:id="rId41"/>
    <p:sldId id="572" r:id="rId42"/>
    <p:sldId id="569" r:id="rId43"/>
    <p:sldId id="568" r:id="rId44"/>
    <p:sldId id="324" r:id="rId45"/>
    <p:sldId id="570" r:id="rId46"/>
    <p:sldId id="323" r:id="rId47"/>
    <p:sldId id="280" r:id="rId48"/>
    <p:sldId id="340" r:id="rId49"/>
    <p:sldId id="346" r:id="rId50"/>
    <p:sldId id="347" r:id="rId51"/>
    <p:sldId id="348" r:id="rId52"/>
    <p:sldId id="349" r:id="rId53"/>
    <p:sldId id="350" r:id="rId54"/>
    <p:sldId id="351" r:id="rId55"/>
    <p:sldId id="290" r:id="rId56"/>
    <p:sldId id="438" r:id="rId57"/>
    <p:sldId id="372" r:id="rId58"/>
    <p:sldId id="341" r:id="rId59"/>
    <p:sldId id="326" r:id="rId60"/>
    <p:sldId id="423" r:id="rId61"/>
    <p:sldId id="377" r:id="rId62"/>
    <p:sldId id="306" r:id="rId63"/>
    <p:sldId id="307" r:id="rId64"/>
    <p:sldId id="281" r:id="rId6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574"/>
            <p14:sldId id="374"/>
            <p14:sldId id="564"/>
            <p14:sldId id="403"/>
            <p14:sldId id="552"/>
            <p14:sldId id="534"/>
            <p14:sldId id="573"/>
            <p14:sldId id="355"/>
            <p14:sldId id="561"/>
            <p14:sldId id="416"/>
            <p14:sldId id="396"/>
            <p14:sldId id="571"/>
            <p14:sldId id="575"/>
            <p14:sldId id="496"/>
            <p14:sldId id="563"/>
            <p14:sldId id="417"/>
            <p14:sldId id="415"/>
            <p14:sldId id="369"/>
            <p14:sldId id="365"/>
            <p14:sldId id="366"/>
            <p14:sldId id="367"/>
            <p14:sldId id="405"/>
            <p14:sldId id="376"/>
            <p14:sldId id="373"/>
            <p14:sldId id="418"/>
            <p14:sldId id="419"/>
            <p14:sldId id="371"/>
            <p14:sldId id="288"/>
            <p14:sldId id="285"/>
            <p14:sldId id="286"/>
            <p14:sldId id="284"/>
            <p14:sldId id="566"/>
            <p14:sldId id="283"/>
            <p14:sldId id="567"/>
            <p14:sldId id="430"/>
            <p14:sldId id="287"/>
            <p14:sldId id="565"/>
            <p14:sldId id="289"/>
            <p14:sldId id="572"/>
            <p14:sldId id="569"/>
            <p14:sldId id="568"/>
            <p14:sldId id="324"/>
            <p14:sldId id="570"/>
            <p14:sldId id="323"/>
            <p14:sldId id="280"/>
            <p14:sldId id="340"/>
            <p14:sldId id="346"/>
            <p14:sldId id="347"/>
            <p14:sldId id="348"/>
            <p14:sldId id="349"/>
            <p14:sldId id="350"/>
            <p14:sldId id="351"/>
            <p14:sldId id="290"/>
            <p14:sldId id="438"/>
            <p14:sldId id="372"/>
            <p14:sldId id="341"/>
            <p14:sldId id="326"/>
            <p14:sldId id="423"/>
            <p14:sldId id="377"/>
            <p14:sldId id="306"/>
          </p14:sldIdLst>
        </p14:section>
        <p14:section name="Monday" id="{4B7C112C-E236-4D4B-9841-D43330742BB2}">
          <p14:sldIdLst/>
        </p14:section>
        <p14:section name="Wednessday" id="{F21A492A-BA32-4758-8679-031504230AE7}">
          <p14:sldIdLst>
            <p14:sldId id="307"/>
          </p14:sldIdLst>
        </p14:section>
        <p14:section name="Friday" id="{4BE27709-667B-4290-8292-4F4C0A5CE0BA}">
          <p14:sldIdLst>
            <p14:sldId id="281"/>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3" autoAdjust="0"/>
    <p:restoredTop sz="94694" autoAdjust="0"/>
  </p:normalViewPr>
  <p:slideViewPr>
    <p:cSldViewPr>
      <p:cViewPr varScale="1">
        <p:scale>
          <a:sx n="79" d="100"/>
          <a:sy n="79" d="100"/>
        </p:scale>
        <p:origin x="114" y="18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802.11-22/0006r1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2022</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802.11-22/0006r1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2022</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13</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14</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15</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915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4026814" y="88629"/>
            <a:ext cx="2185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3794" name="Rectangle 3"/>
          <p:cNvSpPr txBox="1">
            <a:spLocks noGrp="1" noChangeArrowheads="1"/>
          </p:cNvSpPr>
          <p:nvPr/>
        </p:nvSpPr>
        <p:spPr bwMode="auto">
          <a:xfrm>
            <a:off x="646754" y="88629"/>
            <a:ext cx="7435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3795" name="Rectangle 6"/>
          <p:cNvSpPr txBox="1">
            <a:spLocks noGrp="1" noChangeArrowheads="1"/>
          </p:cNvSpPr>
          <p:nvPr/>
        </p:nvSpPr>
        <p:spPr bwMode="auto">
          <a:xfrm>
            <a:off x="4173778" y="8857085"/>
            <a:ext cx="20390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280088" y="8857085"/>
            <a:ext cx="4151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16</a:t>
            </a:fld>
            <a:endParaRPr lang="en-US" sz="1200" dirty="0"/>
          </a:p>
        </p:txBody>
      </p:sp>
      <p:sp>
        <p:nvSpPr>
          <p:cNvPr id="33797" name="Rectangle 2"/>
          <p:cNvSpPr>
            <a:spLocks noGrp="1" noRot="1" noChangeAspect="1" noChangeArrowheads="1" noTextEdit="1"/>
          </p:cNvSpPr>
          <p:nvPr>
            <p:ph type="sldImg"/>
          </p:nvPr>
        </p:nvSpPr>
        <p:spPr>
          <a:xfrm>
            <a:off x="382588" y="688975"/>
            <a:ext cx="6092825" cy="3427413"/>
          </a:xfrm>
          <a:ln/>
        </p:spPr>
      </p:sp>
      <p:sp>
        <p:nvSpPr>
          <p:cNvPr id="33798" name="Rectangle 3"/>
          <p:cNvSpPr>
            <a:spLocks noGrp="1" noChangeArrowheads="1"/>
          </p:cNvSpPr>
          <p:nvPr>
            <p:ph type="body" idx="1"/>
          </p:nvPr>
        </p:nvSpPr>
        <p:spPr>
          <a:xfrm>
            <a:off x="685340" y="4342783"/>
            <a:ext cx="5487326" cy="41135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6604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17</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2022</a:t>
            </a:r>
            <a:endParaRPr lang="en-GB" alt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20</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22</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23</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25</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25</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33</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34</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34</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extLst>
      <p:ext uri="{BB962C8B-B14F-4D97-AF65-F5344CB8AC3E}">
        <p14:creationId xmlns:p14="http://schemas.microsoft.com/office/powerpoint/2010/main" val="2953073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37</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37</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41</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41</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903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44</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44</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45</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45</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46</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46</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47</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47</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48</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48</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49</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49</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50</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50</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51</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51</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52</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52</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53</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53</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54</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54</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55</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55</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56</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56</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57</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58</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58</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59</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59</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60</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61</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61</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5</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62</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62</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63</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63</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64</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64</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802.11-22/0006r1</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2022</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6</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8</a:t>
            </a:fld>
            <a:endParaRPr lang="en-US" alt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9</a:t>
            </a:fld>
            <a:endParaRPr lang="en-US" altLang="en-US" sz="1200" b="0">
              <a:solidFill>
                <a:srgbClr val="000000"/>
              </a:solidFill>
            </a:endParaRPr>
          </a:p>
        </p:txBody>
      </p:sp>
    </p:spTree>
    <p:extLst>
      <p:ext uri="{BB962C8B-B14F-4D97-AF65-F5344CB8AC3E}">
        <p14:creationId xmlns:p14="http://schemas.microsoft.com/office/powerpoint/2010/main" val="370782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2022</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2022</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2022</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2022</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2022</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802.11-21/0006r1</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5" r:id="rId17"/>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NADots.s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rouper.ieee.org/groups/802/11/Meetings/Meeting_Pla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ieee802.org/11/IEEE%20802-11-Overview-and-Amendments-Under-Development.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https://www.ieee802.org/11/IEEE%20802-11-Overview-and-Completed-Amendments.pptx"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IEEE 802.11 New Members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2022-01-18</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129169535"/>
              </p:ext>
            </p:extLst>
          </p:nvPr>
        </p:nvGraphicFramePr>
        <p:xfrm>
          <a:off x="1328210" y="2420888"/>
          <a:ext cx="9947275" cy="2903537"/>
        </p:xfrm>
        <a:graphic>
          <a:graphicData uri="http://schemas.openxmlformats.org/presentationml/2006/ole">
            <mc:AlternateContent xmlns:mc="http://schemas.openxmlformats.org/markup-compatibility/2006">
              <mc:Choice xmlns:v="urn:schemas-microsoft-com:vml" Requires="v">
                <p:oleObj spid="_x0000_s1036" name="Document" r:id="rId4" imgW="8427543" imgH="2460536" progId="Word.Document.8">
                  <p:embed/>
                </p:oleObj>
              </mc:Choice>
              <mc:Fallback>
                <p:oleObj name="Document" r:id="rId4"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srcRect/>
                      <a:stretch>
                        <a:fillRect/>
                      </a:stretch>
                    </p:blipFill>
                    <p:spPr bwMode="auto">
                      <a:xfrm>
                        <a:off x="1328210" y="2420888"/>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10</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
        <p:nvSpPr>
          <p:cNvPr id="2" name="Slide Number Placeholder 1">
            <a:extLst>
              <a:ext uri="{FF2B5EF4-FFF2-40B4-BE49-F238E27FC236}">
                <a16:creationId xmlns:a16="http://schemas.microsoft.com/office/drawing/2014/main" id="{D5262003-DB9C-495B-829C-F841BA9E6F5D}"/>
              </a:ext>
            </a:extLst>
          </p:cNvPr>
          <p:cNvSpPr>
            <a:spLocks noGrp="1"/>
          </p:cNvSpPr>
          <p:nvPr>
            <p:ph type="sldNum" sz="quarter" idx="16"/>
          </p:nvPr>
        </p:nvSpPr>
        <p:spPr/>
        <p:txBody>
          <a:bodyPr/>
          <a:lstStyle/>
          <a:p>
            <a:pPr>
              <a:defRPr/>
            </a:pPr>
            <a:fld id="{8762CD3F-E34B-4DBD-AA44-8550DE4D8A8D}"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11</a:t>
            </a:fld>
            <a:endParaRPr lang="en-US" altLang="en-US" sz="12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Specialty Networks 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70" y="5317778"/>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r>
              <a:rPr lang="en-US" altLang="en-US" sz="2000" b="0" dirty="0">
                <a:solidFill>
                  <a:srgbClr val="000000"/>
                </a:solidFill>
                <a:latin typeface="+mj-lt"/>
                <a:cs typeface="DejaVu Sans" charset="0"/>
                <a:hlinkClick r:id="rId3"/>
              </a:rPr>
              <a:t>Hibernating and Disbanded Groups</a:t>
            </a:r>
            <a:endParaRPr lang="en-US" altLang="en-US" sz="2000" b="0" dirty="0">
              <a:solidFill>
                <a:srgbClr val="000000"/>
              </a:solidFill>
              <a:latin typeface="+mj-lt"/>
              <a:cs typeface="DejaVu Sans" charset="0"/>
            </a:endParaRPr>
          </a:p>
          <a:p>
            <a:pPr marL="182563" indent="0" eaLnBrk="1" hangingPunct="1">
              <a:lnSpc>
                <a:spcPct val="150000"/>
              </a:lnSpc>
              <a:spcBef>
                <a:spcPct val="0"/>
              </a:spcBef>
              <a:buNone/>
              <a:defRPr/>
            </a:pPr>
            <a:endParaRPr lang="en-US" altLang="en-US" sz="2000" b="0" dirty="0">
              <a:solidFill>
                <a:srgbClr val="000000"/>
              </a:solidFill>
              <a:latin typeface="+mj-lt"/>
              <a:cs typeface="DejaVu Sans" charset="0"/>
            </a:endParaRP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13</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299" y="738388"/>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14</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742505031"/>
              </p:ext>
            </p:extLst>
          </p:nvPr>
        </p:nvGraphicFramePr>
        <p:xfrm>
          <a:off x="838200" y="1417938"/>
          <a:ext cx="10515599" cy="489048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p>
                      <a:r>
                        <a:rPr lang="en-US" sz="1400" b="0" dirty="0">
                          <a:solidFill>
                            <a:schemeClr val="tx1"/>
                          </a:solidFill>
                        </a:rPr>
                        <a:t>Machine Learning and Artificial Intelligence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15</a:t>
            </a:fld>
            <a:endParaRPr lang="en-US" dirty="0"/>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929067" y="653041"/>
            <a:ext cx="4711700" cy="457200"/>
          </a:xfrm>
        </p:spPr>
        <p:txBody>
          <a:bodyPr/>
          <a:lstStyle/>
          <a:p>
            <a:r>
              <a:rPr lang="en-US" altLang="en-US" dirty="0"/>
              <a:t>IEEE 802 Technologies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January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pic>
        <p:nvPicPr>
          <p:cNvPr id="61" name="Picture 60">
            <a:extLst>
              <a:ext uri="{FF2B5EF4-FFF2-40B4-BE49-F238E27FC236}">
                <a16:creationId xmlns:a16="http://schemas.microsoft.com/office/drawing/2014/main" id="{0D2C666B-8E85-4BB4-93F8-B8D7B3E534A7}"/>
              </a:ext>
            </a:extLst>
          </p:cNvPr>
          <p:cNvPicPr/>
          <p:nvPr/>
        </p:nvPicPr>
        <p:blipFill>
          <a:blip r:embed="rId3"/>
          <a:stretch>
            <a:fillRect/>
          </a:stretch>
        </p:blipFill>
        <p:spPr>
          <a:xfrm>
            <a:off x="929218" y="1110241"/>
            <a:ext cx="10711398" cy="5390593"/>
          </a:xfrm>
          <a:prstGeom prst="rect">
            <a:avLst/>
          </a:prstGeom>
        </p:spPr>
      </p:pic>
    </p:spTree>
    <p:extLst>
      <p:ext uri="{BB962C8B-B14F-4D97-AF65-F5344CB8AC3E}">
        <p14:creationId xmlns:p14="http://schemas.microsoft.com/office/powerpoint/2010/main" val="3319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7" name="Text Box 6"/>
          <p:cNvSpPr txBox="1">
            <a:spLocks noChangeArrowheads="1"/>
          </p:cNvSpPr>
          <p:nvPr/>
        </p:nvSpPr>
        <p:spPr bwMode="auto">
          <a:xfrm rot="16200000">
            <a:off x="477867" y="1827582"/>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2" name="Group 1"/>
          <p:cNvGrpSpPr/>
          <p:nvPr/>
        </p:nvGrpSpPr>
        <p:grpSpPr>
          <a:xfrm>
            <a:off x="2752606" y="1149585"/>
            <a:ext cx="1676400" cy="5218420"/>
            <a:chOff x="7391400" y="706218"/>
            <a:chExt cx="1676400" cy="5218420"/>
          </a:xfrm>
        </p:grpSpPr>
        <p:sp>
          <p:nvSpPr>
            <p:cNvPr id="32788"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4" name="Right Arrow 53"/>
          <p:cNvSpPr/>
          <p:nvPr/>
        </p:nvSpPr>
        <p:spPr bwMode="auto">
          <a:xfrm rot="10800000">
            <a:off x="4192271" y="358593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47" name="Text Box 6"/>
          <p:cNvSpPr txBox="1">
            <a:spLocks noChangeArrowheads="1"/>
          </p:cNvSpPr>
          <p:nvPr/>
        </p:nvSpPr>
        <p:spPr bwMode="auto">
          <a:xfrm rot="16200000">
            <a:off x="165362" y="5032507"/>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10" name="Straight Arrow Connector 9"/>
          <p:cNvCxnSpPr/>
          <p:nvPr/>
        </p:nvCxnSpPr>
        <p:spPr bwMode="auto">
          <a:xfrm flipV="1">
            <a:off x="922367" y="1124747"/>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1" name="Straight Arrow Connector 50"/>
          <p:cNvCxnSpPr/>
          <p:nvPr/>
        </p:nvCxnSpPr>
        <p:spPr bwMode="auto">
          <a:xfrm>
            <a:off x="922367" y="3929515"/>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Connector 13"/>
          <p:cNvCxnSpPr/>
          <p:nvPr/>
        </p:nvCxnSpPr>
        <p:spPr bwMode="auto">
          <a:xfrm>
            <a:off x="-224873" y="336031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693767" y="3814093"/>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3" name="Group 2"/>
          <p:cNvGrpSpPr/>
          <p:nvPr/>
        </p:nvGrpSpPr>
        <p:grpSpPr>
          <a:xfrm>
            <a:off x="4583832" y="1124744"/>
            <a:ext cx="2754440" cy="5211982"/>
            <a:chOff x="4419600" y="706218"/>
            <a:chExt cx="2797854" cy="5211982"/>
          </a:xfrm>
        </p:grpSpPr>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0" name="Right Arrow 49"/>
          <p:cNvSpPr/>
          <p:nvPr/>
        </p:nvSpPr>
        <p:spPr bwMode="auto">
          <a:xfrm rot="10800000">
            <a:off x="7186958"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4" name="Group 3"/>
          <p:cNvGrpSpPr/>
          <p:nvPr/>
        </p:nvGrpSpPr>
        <p:grpSpPr>
          <a:xfrm>
            <a:off x="7549768" y="1172049"/>
            <a:ext cx="1463004" cy="5185555"/>
            <a:chOff x="2717240" y="739083"/>
            <a:chExt cx="1463004" cy="5185555"/>
          </a:xfrm>
        </p:grpSpPr>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5" name="Right Arrow 4"/>
          <p:cNvSpPr/>
          <p:nvPr/>
        </p:nvSpPr>
        <p:spPr bwMode="auto">
          <a:xfrm rot="10800000">
            <a:off x="8899414" y="3551794"/>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grpSp>
        <p:nvGrpSpPr>
          <p:cNvPr id="8" name="Group 7"/>
          <p:cNvGrpSpPr/>
          <p:nvPr/>
        </p:nvGrpSpPr>
        <p:grpSpPr>
          <a:xfrm>
            <a:off x="9213055" y="1172049"/>
            <a:ext cx="1175220" cy="5185555"/>
            <a:chOff x="1180690" y="739083"/>
            <a:chExt cx="1164003" cy="5185555"/>
          </a:xfrm>
        </p:grpSpPr>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55" name="Right Arrow 54"/>
          <p:cNvSpPr/>
          <p:nvPr/>
        </p:nvSpPr>
        <p:spPr bwMode="auto">
          <a:xfrm rot="10800000">
            <a:off x="10166752" y="3517706"/>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32785" name="AutoShape 12"/>
          <p:cNvSpPr>
            <a:spLocks noChangeArrowheads="1"/>
          </p:cNvSpPr>
          <p:nvPr/>
        </p:nvSpPr>
        <p:spPr bwMode="auto">
          <a:xfrm>
            <a:off x="10599767" y="185982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latin typeface="Tahoma" pitchFamily="34" charset="0"/>
              <a:ea typeface="ＭＳ Ｐゴシック" charset="-128"/>
              <a:cs typeface="Arial" pitchFamily="34" charset="0"/>
            </a:endParaRPr>
          </a:p>
        </p:txBody>
      </p:sp>
      <p:sp>
        <p:nvSpPr>
          <p:cNvPr id="9" name="Slide Number Placeholder 8"/>
          <p:cNvSpPr>
            <a:spLocks noGrp="1"/>
          </p:cNvSpPr>
          <p:nvPr>
            <p:ph type="sldNum" sz="quarter" idx="12"/>
          </p:nvPr>
        </p:nvSpPr>
        <p:spPr/>
        <p:txBody>
          <a:bodyPr/>
          <a:lstStyle/>
          <a:p>
            <a:pPr>
              <a:defRPr/>
            </a:pPr>
            <a:fld id="{3FBD1F51-5136-477F-A21E-BB3B46CB0CD8}" type="slidenum">
              <a:rPr lang="en-US" smtClean="0"/>
              <a:pPr>
                <a:defRPr/>
              </a:pPr>
              <a:t>16</a:t>
            </a:fld>
            <a:endParaRPr lang="en-US" dirty="0"/>
          </a:p>
        </p:txBody>
      </p:sp>
      <p:grpSp>
        <p:nvGrpSpPr>
          <p:cNvPr id="49" name="Group 48"/>
          <p:cNvGrpSpPr/>
          <p:nvPr/>
        </p:nvGrpSpPr>
        <p:grpSpPr>
          <a:xfrm>
            <a:off x="919566" y="1149585"/>
            <a:ext cx="1676400" cy="5218420"/>
            <a:chOff x="7391400" y="706218"/>
            <a:chExt cx="1676400" cy="5218420"/>
          </a:xfrm>
        </p:grpSpPr>
        <p:sp>
          <p:nvSpPr>
            <p:cNvPr id="52" name="AutoShape 11"/>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-2020</a:t>
              </a:r>
            </a:p>
          </p:txBody>
        </p:sp>
        <p:sp>
          <p:nvSpPr>
            <p:cNvPr id="53"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11aq</a:t>
              </a:r>
            </a:p>
            <a:p>
              <a:pPr algn="ctr"/>
              <a:r>
                <a:rPr lang="en-US" sz="1100" b="1" dirty="0">
                  <a:solidFill>
                    <a:schemeClr val="tx1"/>
                  </a:solidFill>
                  <a:latin typeface="Tahoma" pitchFamily="34" charset="0"/>
                  <a:ea typeface="ＭＳ Ｐゴシック" charset="-128"/>
                  <a:cs typeface="Arial" pitchFamily="34" charset="0"/>
                </a:rPr>
                <a:t>Pre Association</a:t>
              </a:r>
            </a:p>
            <a:p>
              <a:pPr algn="ctr"/>
              <a:r>
                <a:rPr lang="en-US" sz="1100" b="1" dirty="0">
                  <a:solidFill>
                    <a:schemeClr val="tx1"/>
                  </a:solidFill>
                  <a:latin typeface="Tahoma" pitchFamily="34" charset="0"/>
                  <a:ea typeface="ＭＳ Ｐゴシック" charset="-128"/>
                  <a:cs typeface="Arial" pitchFamily="34" charset="0"/>
                </a:rPr>
                <a:t>Discovery</a:t>
              </a:r>
            </a:p>
          </p:txBody>
        </p:sp>
        <p:sp>
          <p:nvSpPr>
            <p:cNvPr id="56"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11ak</a:t>
              </a:r>
            </a:p>
            <a:p>
              <a:pPr algn="ctr"/>
              <a:r>
                <a:rPr lang="en-US" sz="1100" b="1" dirty="0">
                  <a:solidFill>
                    <a:schemeClr val="tx1"/>
                  </a:solidFill>
                  <a:latin typeface="Tahoma" pitchFamily="34" charset="0"/>
                  <a:ea typeface="ＭＳ Ｐゴシック" charset="-128"/>
                  <a:cs typeface="Arial" pitchFamily="34" charset="0"/>
                </a:rPr>
                <a:t>General Link</a:t>
              </a:r>
            </a:p>
          </p:txBody>
        </p:sp>
        <p:sp>
          <p:nvSpPr>
            <p:cNvPr id="57" name="AutoShape 41"/>
            <p:cNvSpPr>
              <a:spLocks noChangeArrowheads="1"/>
            </p:cNvSpPr>
            <p:nvPr/>
          </p:nvSpPr>
          <p:spPr bwMode="auto">
            <a:xfrm>
              <a:off x="7550534" y="395570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11ah </a:t>
              </a:r>
            </a:p>
            <a:p>
              <a:pPr algn="ctr"/>
              <a:r>
                <a:rPr lang="en-US" sz="1050" b="1" dirty="0">
                  <a:solidFill>
                    <a:schemeClr val="tx1"/>
                  </a:solidFill>
                  <a:latin typeface="Tahoma" pitchFamily="34" charset="0"/>
                  <a:ea typeface="ＭＳ Ｐゴシック" charset="-128"/>
                  <a:cs typeface="Arial" pitchFamily="34" charset="0"/>
                </a:rPr>
                <a:t>Sub 1 GHz</a:t>
              </a:r>
            </a:p>
          </p:txBody>
        </p:sp>
        <p:sp>
          <p:nvSpPr>
            <p:cNvPr id="58" name="AutoShape 41"/>
            <p:cNvSpPr>
              <a:spLocks noChangeArrowheads="1"/>
            </p:cNvSpPr>
            <p:nvPr/>
          </p:nvSpPr>
          <p:spPr bwMode="auto">
            <a:xfrm>
              <a:off x="7556884" y="4537466"/>
              <a:ext cx="1301750" cy="51128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11aj </a:t>
              </a:r>
            </a:p>
            <a:p>
              <a:pPr algn="ctr"/>
              <a:r>
                <a:rPr lang="en-US" sz="1000" b="1" dirty="0">
                  <a:solidFill>
                    <a:schemeClr val="tx1"/>
                  </a:solidFill>
                  <a:latin typeface="Tahoma" pitchFamily="34" charset="0"/>
                  <a:ea typeface="ＭＳ Ｐゴシック" charset="-128"/>
                  <a:cs typeface="Arial" pitchFamily="34" charset="0"/>
                </a:rPr>
                <a:t>China millimeter </a:t>
              </a: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59" name="AutoShape 9"/>
            <p:cNvSpPr>
              <a:spLocks noChangeArrowheads="1"/>
            </p:cNvSpPr>
            <p:nvPr/>
          </p:nvSpPr>
          <p:spPr bwMode="auto">
            <a:xfrm>
              <a:off x="7524738" y="2460542"/>
              <a:ext cx="1294732" cy="6048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11ai</a:t>
              </a:r>
            </a:p>
            <a:p>
              <a:pPr algn="ctr"/>
              <a:r>
                <a:rPr lang="en-US" sz="1100" b="1" dirty="0">
                  <a:solidFill>
                    <a:schemeClr val="tx1"/>
                  </a:solidFill>
                  <a:latin typeface="Tahoma" pitchFamily="34" charset="0"/>
                  <a:ea typeface="ＭＳ Ｐゴシック" charset="-128"/>
                  <a:cs typeface="Arial" pitchFamily="34" charset="0"/>
                </a:rPr>
                <a:t>Fast Initial Link </a:t>
              </a:r>
            </a:p>
            <a:p>
              <a:pPr algn="ctr"/>
              <a:r>
                <a:rPr lang="en-US" sz="1100" b="1" dirty="0">
                  <a:solidFill>
                    <a:schemeClr val="tx1"/>
                  </a:solidFill>
                  <a:latin typeface="Tahoma" pitchFamily="34" charset="0"/>
                  <a:ea typeface="ＭＳ Ｐゴシック" charset="-128"/>
                  <a:cs typeface="Arial" pitchFamily="34" charset="0"/>
                </a:rPr>
                <a:t>Setup</a:t>
              </a:r>
            </a:p>
          </p:txBody>
        </p:sp>
      </p:grpSp>
      <p:sp>
        <p:nvSpPr>
          <p:cNvPr id="60" name="Right Arrow 59"/>
          <p:cNvSpPr/>
          <p:nvPr/>
        </p:nvSpPr>
        <p:spPr bwMode="auto">
          <a:xfrm rot="10800000">
            <a:off x="2360371" y="3532928"/>
            <a:ext cx="392235"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p>
        </p:txBody>
      </p:sp>
      <p:sp>
        <p:nvSpPr>
          <p:cNvPr id="62" name="Rectangle 2">
            <a:extLst>
              <a:ext uri="{FF2B5EF4-FFF2-40B4-BE49-F238E27FC236}">
                <a16:creationId xmlns:a16="http://schemas.microsoft.com/office/drawing/2014/main" id="{5963A1F3-7053-411E-A939-E939C2F89EBB}"/>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63" name="Date Placeholder 1">
            <a:extLst>
              <a:ext uri="{FF2B5EF4-FFF2-40B4-BE49-F238E27FC236}">
                <a16:creationId xmlns:a16="http://schemas.microsoft.com/office/drawing/2014/main" id="{F2478553-0D11-454F-890A-09603F7C3B63}"/>
              </a:ext>
            </a:extLst>
          </p:cNvPr>
          <p:cNvSpPr>
            <a:spLocks noGrp="1"/>
          </p:cNvSpPr>
          <p:nvPr>
            <p:ph type="dt" idx="10"/>
          </p:nvPr>
        </p:nvSpPr>
        <p:spPr>
          <a:xfrm>
            <a:off x="929218" y="333375"/>
            <a:ext cx="2499783" cy="273050"/>
          </a:xfrm>
        </p:spPr>
        <p:txBody>
          <a:bodyPr/>
          <a:lstStyle/>
          <a:p>
            <a:r>
              <a:rPr lang="en-US" dirty="0"/>
              <a:t>January 2022</a:t>
            </a:r>
            <a:endParaRPr lang="en-GB" dirty="0"/>
          </a:p>
        </p:txBody>
      </p:sp>
      <p:sp>
        <p:nvSpPr>
          <p:cNvPr id="64" name="Footer Placeholder 5">
            <a:extLst>
              <a:ext uri="{FF2B5EF4-FFF2-40B4-BE49-F238E27FC236}">
                <a16:creationId xmlns:a16="http://schemas.microsoft.com/office/drawing/2014/main" id="{542511F9-245F-4819-A95C-D0D8833D4AC4}"/>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05499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17</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17</a:t>
            </a:fld>
            <a:endParaRPr lang="en-US" altLang="en-US" sz="1200" b="0"/>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January 2022</a:t>
            </a:r>
            <a:endParaRPr lang="en-GB" dirty="0"/>
          </a:p>
        </p:txBody>
      </p:sp>
      <p:sp>
        <p:nvSpPr>
          <p:cNvPr id="49" name="Text Box 3">
            <a:extLst>
              <a:ext uri="{FF2B5EF4-FFF2-40B4-BE49-F238E27FC236}">
                <a16:creationId xmlns:a16="http://schemas.microsoft.com/office/drawing/2014/main" id="{C78233A7-EED6-44B7-A3C1-BAEC86789D2A}"/>
              </a:ext>
            </a:extLst>
          </p:cNvPr>
          <p:cNvSpPr txBox="1">
            <a:spLocks noChangeArrowheads="1"/>
          </p:cNvSpPr>
          <p:nvPr/>
        </p:nvSpPr>
        <p:spPr bwMode="auto">
          <a:xfrm>
            <a:off x="3689569" y="466640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Text Box 4">
            <a:extLst>
              <a:ext uri="{FF2B5EF4-FFF2-40B4-BE49-F238E27FC236}">
                <a16:creationId xmlns:a16="http://schemas.microsoft.com/office/drawing/2014/main" id="{693D33E0-C029-4902-B3D5-459F9031A3B6}"/>
              </a:ext>
            </a:extLst>
          </p:cNvPr>
          <p:cNvSpPr txBox="1">
            <a:spLocks noChangeArrowheads="1"/>
          </p:cNvSpPr>
          <p:nvPr/>
        </p:nvSpPr>
        <p:spPr bwMode="auto">
          <a:xfrm>
            <a:off x="7507916" y="5890641"/>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51" name="AutoShape 5">
            <a:extLst>
              <a:ext uri="{FF2B5EF4-FFF2-40B4-BE49-F238E27FC236}">
                <a16:creationId xmlns:a16="http://schemas.microsoft.com/office/drawing/2014/main" id="{B5DD22E8-2738-4B4F-A5AC-6C83785C7E28}"/>
              </a:ext>
            </a:extLst>
          </p:cNvPr>
          <p:cNvSpPr>
            <a:spLocks/>
          </p:cNvSpPr>
          <p:nvPr/>
        </p:nvSpPr>
        <p:spPr bwMode="auto">
          <a:xfrm rot="-5400000">
            <a:off x="6470807" y="5317795"/>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3" name="Text Box 6">
            <a:extLst>
              <a:ext uri="{FF2B5EF4-FFF2-40B4-BE49-F238E27FC236}">
                <a16:creationId xmlns:a16="http://schemas.microsoft.com/office/drawing/2014/main" id="{4843279A-0395-4609-8029-EB6A0077DB3B}"/>
              </a:ext>
            </a:extLst>
          </p:cNvPr>
          <p:cNvSpPr txBox="1">
            <a:spLocks noChangeArrowheads="1"/>
          </p:cNvSpPr>
          <p:nvPr/>
        </p:nvSpPr>
        <p:spPr bwMode="auto">
          <a:xfrm>
            <a:off x="4146695" y="1943634"/>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4" name="Text Box 7">
            <a:extLst>
              <a:ext uri="{FF2B5EF4-FFF2-40B4-BE49-F238E27FC236}">
                <a16:creationId xmlns:a16="http://schemas.microsoft.com/office/drawing/2014/main" id="{0B56CD35-AA68-467B-9D7B-94BAEF689A67}"/>
              </a:ext>
            </a:extLst>
          </p:cNvPr>
          <p:cNvSpPr txBox="1">
            <a:spLocks noChangeArrowheads="1"/>
          </p:cNvSpPr>
          <p:nvPr/>
        </p:nvSpPr>
        <p:spPr bwMode="auto">
          <a:xfrm>
            <a:off x="3620457" y="5929417"/>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55" name="AutoShape 8">
            <a:extLst>
              <a:ext uri="{FF2B5EF4-FFF2-40B4-BE49-F238E27FC236}">
                <a16:creationId xmlns:a16="http://schemas.microsoft.com/office/drawing/2014/main" id="{E918C8B8-A067-4473-9617-CD4D7F91B308}"/>
              </a:ext>
            </a:extLst>
          </p:cNvPr>
          <p:cNvSpPr>
            <a:spLocks/>
          </p:cNvSpPr>
          <p:nvPr/>
        </p:nvSpPr>
        <p:spPr bwMode="auto">
          <a:xfrm rot="-5400000">
            <a:off x="4160997" y="5289220"/>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Text Box 13">
            <a:extLst>
              <a:ext uri="{FF2B5EF4-FFF2-40B4-BE49-F238E27FC236}">
                <a16:creationId xmlns:a16="http://schemas.microsoft.com/office/drawing/2014/main" id="{B8176B39-99E7-4322-9BE0-8DA829B00563}"/>
              </a:ext>
            </a:extLst>
          </p:cNvPr>
          <p:cNvSpPr txBox="1">
            <a:spLocks noChangeArrowheads="1"/>
          </p:cNvSpPr>
          <p:nvPr/>
        </p:nvSpPr>
        <p:spPr bwMode="auto">
          <a:xfrm>
            <a:off x="10044076" y="586419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57" name="Text Box 26">
            <a:extLst>
              <a:ext uri="{FF2B5EF4-FFF2-40B4-BE49-F238E27FC236}">
                <a16:creationId xmlns:a16="http://schemas.microsoft.com/office/drawing/2014/main" id="{5D0C8ED2-85E3-44EE-BEA4-6B6F70DB7B17}"/>
              </a:ext>
            </a:extLst>
          </p:cNvPr>
          <p:cNvSpPr txBox="1">
            <a:spLocks noChangeArrowheads="1"/>
          </p:cNvSpPr>
          <p:nvPr/>
        </p:nvSpPr>
        <p:spPr bwMode="auto">
          <a:xfrm>
            <a:off x="6081595" y="5953375"/>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8" name="AutoShape 27">
            <a:extLst>
              <a:ext uri="{FF2B5EF4-FFF2-40B4-BE49-F238E27FC236}">
                <a16:creationId xmlns:a16="http://schemas.microsoft.com/office/drawing/2014/main" id="{0469D715-5A9E-4A03-8F45-97907E0F60DB}"/>
              </a:ext>
            </a:extLst>
          </p:cNvPr>
          <p:cNvSpPr>
            <a:spLocks/>
          </p:cNvSpPr>
          <p:nvPr/>
        </p:nvSpPr>
        <p:spPr bwMode="auto">
          <a:xfrm rot="-5400000">
            <a:off x="7676533"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9" name="Line 29">
            <a:extLst>
              <a:ext uri="{FF2B5EF4-FFF2-40B4-BE49-F238E27FC236}">
                <a16:creationId xmlns:a16="http://schemas.microsoft.com/office/drawing/2014/main" id="{DB9069C0-5636-4206-98FB-75FF7A5A9A3D}"/>
              </a:ext>
            </a:extLst>
          </p:cNvPr>
          <p:cNvSpPr>
            <a:spLocks noChangeShapeType="1"/>
          </p:cNvSpPr>
          <p:nvPr/>
        </p:nvSpPr>
        <p:spPr bwMode="auto">
          <a:xfrm>
            <a:off x="3548223" y="3506457"/>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60" name="AutoShape 34">
            <a:extLst>
              <a:ext uri="{FF2B5EF4-FFF2-40B4-BE49-F238E27FC236}">
                <a16:creationId xmlns:a16="http://schemas.microsoft.com/office/drawing/2014/main" id="{6CEAEC55-5BAD-42BB-9272-F4E1ADB5AF5E}"/>
              </a:ext>
            </a:extLst>
          </p:cNvPr>
          <p:cNvSpPr>
            <a:spLocks/>
          </p:cNvSpPr>
          <p:nvPr/>
        </p:nvSpPr>
        <p:spPr bwMode="auto">
          <a:xfrm rot="-5400000">
            <a:off x="5291298" y="5290808"/>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1" name="Text Box 35">
            <a:extLst>
              <a:ext uri="{FF2B5EF4-FFF2-40B4-BE49-F238E27FC236}">
                <a16:creationId xmlns:a16="http://schemas.microsoft.com/office/drawing/2014/main" id="{B66DDE99-79EE-4D40-897A-5215A45ACAB4}"/>
              </a:ext>
            </a:extLst>
          </p:cNvPr>
          <p:cNvSpPr txBox="1">
            <a:spLocks noChangeArrowheads="1"/>
          </p:cNvSpPr>
          <p:nvPr/>
        </p:nvSpPr>
        <p:spPr bwMode="auto">
          <a:xfrm>
            <a:off x="4758373" y="5944857"/>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62" name="Text Box 36">
            <a:extLst>
              <a:ext uri="{FF2B5EF4-FFF2-40B4-BE49-F238E27FC236}">
                <a16:creationId xmlns:a16="http://schemas.microsoft.com/office/drawing/2014/main" id="{2BF279A1-D45D-4F98-B68B-B80634E0FC83}"/>
              </a:ext>
            </a:extLst>
          </p:cNvPr>
          <p:cNvSpPr txBox="1">
            <a:spLocks noChangeArrowheads="1"/>
          </p:cNvSpPr>
          <p:nvPr/>
        </p:nvSpPr>
        <p:spPr bwMode="auto">
          <a:xfrm>
            <a:off x="2509995"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63" name="AutoShape 37">
            <a:extLst>
              <a:ext uri="{FF2B5EF4-FFF2-40B4-BE49-F238E27FC236}">
                <a16:creationId xmlns:a16="http://schemas.microsoft.com/office/drawing/2014/main" id="{0151C663-A96B-4F76-8258-907EB7B78BF3}"/>
              </a:ext>
            </a:extLst>
          </p:cNvPr>
          <p:cNvSpPr>
            <a:spLocks/>
          </p:cNvSpPr>
          <p:nvPr/>
        </p:nvSpPr>
        <p:spPr bwMode="auto">
          <a:xfrm rot="-5400000">
            <a:off x="2971144"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64" name="Text Box 38">
            <a:extLst>
              <a:ext uri="{FF2B5EF4-FFF2-40B4-BE49-F238E27FC236}">
                <a16:creationId xmlns:a16="http://schemas.microsoft.com/office/drawing/2014/main" id="{890F26CE-AF9A-4778-976B-1FDBB5CD6607}"/>
              </a:ext>
            </a:extLst>
          </p:cNvPr>
          <p:cNvSpPr txBox="1">
            <a:spLocks noChangeArrowheads="1"/>
          </p:cNvSpPr>
          <p:nvPr/>
        </p:nvSpPr>
        <p:spPr bwMode="auto">
          <a:xfrm>
            <a:off x="8508760" y="5882582"/>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65" name="Cloud">
            <a:extLst>
              <a:ext uri="{FF2B5EF4-FFF2-40B4-BE49-F238E27FC236}">
                <a16:creationId xmlns:a16="http://schemas.microsoft.com/office/drawing/2014/main" id="{0AB38E47-A96F-4EF8-BCB6-B2654F3D3F79}"/>
              </a:ext>
            </a:extLst>
          </p:cNvPr>
          <p:cNvSpPr>
            <a:spLocks noChangeAspect="1" noEditPoints="1" noChangeArrowheads="1"/>
          </p:cNvSpPr>
          <p:nvPr/>
        </p:nvSpPr>
        <p:spPr bwMode="auto">
          <a:xfrm>
            <a:off x="2121057" y="210946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66" name="AutoShape 46">
            <a:extLst>
              <a:ext uri="{FF2B5EF4-FFF2-40B4-BE49-F238E27FC236}">
                <a16:creationId xmlns:a16="http://schemas.microsoft.com/office/drawing/2014/main" id="{25D3F3C5-359F-4E86-9CC9-562CCDAFC469}"/>
              </a:ext>
            </a:extLst>
          </p:cNvPr>
          <p:cNvSpPr>
            <a:spLocks noChangeArrowheads="1"/>
          </p:cNvSpPr>
          <p:nvPr/>
        </p:nvSpPr>
        <p:spPr bwMode="auto">
          <a:xfrm>
            <a:off x="2425857" y="320324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7" name="AutoShape 46">
            <a:extLst>
              <a:ext uri="{FF2B5EF4-FFF2-40B4-BE49-F238E27FC236}">
                <a16:creationId xmlns:a16="http://schemas.microsoft.com/office/drawing/2014/main" id="{333891D6-6F44-4C40-87A5-D43CE8318411}"/>
              </a:ext>
            </a:extLst>
          </p:cNvPr>
          <p:cNvSpPr>
            <a:spLocks noChangeArrowheads="1"/>
          </p:cNvSpPr>
          <p:nvPr/>
        </p:nvSpPr>
        <p:spPr bwMode="auto">
          <a:xfrm>
            <a:off x="8575473" y="3594916"/>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8" name="AutoShape 46">
            <a:extLst>
              <a:ext uri="{FF2B5EF4-FFF2-40B4-BE49-F238E27FC236}">
                <a16:creationId xmlns:a16="http://schemas.microsoft.com/office/drawing/2014/main" id="{06BDDE38-EE98-4BD5-8D2C-39F3A31126C8}"/>
              </a:ext>
            </a:extLst>
          </p:cNvPr>
          <p:cNvSpPr>
            <a:spLocks noChangeArrowheads="1"/>
          </p:cNvSpPr>
          <p:nvPr/>
        </p:nvSpPr>
        <p:spPr bwMode="auto">
          <a:xfrm>
            <a:off x="8582089" y="4261515"/>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9" name="AutoShape 11">
            <a:extLst>
              <a:ext uri="{FF2B5EF4-FFF2-40B4-BE49-F238E27FC236}">
                <a16:creationId xmlns:a16="http://schemas.microsoft.com/office/drawing/2014/main" id="{8C3DA1D8-AD47-4BC2-8837-882B9F757CA6}"/>
              </a:ext>
            </a:extLst>
          </p:cNvPr>
          <p:cNvSpPr>
            <a:spLocks noChangeArrowheads="1"/>
          </p:cNvSpPr>
          <p:nvPr/>
        </p:nvSpPr>
        <p:spPr bwMode="auto">
          <a:xfrm>
            <a:off x="10044073" y="136197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-2020</a:t>
            </a:r>
          </a:p>
        </p:txBody>
      </p:sp>
      <p:sp>
        <p:nvSpPr>
          <p:cNvPr id="70" name="AutoShape 46">
            <a:extLst>
              <a:ext uri="{FF2B5EF4-FFF2-40B4-BE49-F238E27FC236}">
                <a16:creationId xmlns:a16="http://schemas.microsoft.com/office/drawing/2014/main" id="{82345E72-8420-42C9-A636-9E4205846B8D}"/>
              </a:ext>
            </a:extLst>
          </p:cNvPr>
          <p:cNvSpPr>
            <a:spLocks noChangeArrowheads="1"/>
          </p:cNvSpPr>
          <p:nvPr/>
        </p:nvSpPr>
        <p:spPr bwMode="auto">
          <a:xfrm>
            <a:off x="7299440" y="2720316"/>
            <a:ext cx="912568"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71" name="AutoShape 46">
            <a:extLst>
              <a:ext uri="{FF2B5EF4-FFF2-40B4-BE49-F238E27FC236}">
                <a16:creationId xmlns:a16="http://schemas.microsoft.com/office/drawing/2014/main" id="{912997D6-FBEF-4D8A-B354-B3F7C90DE47B}"/>
              </a:ext>
            </a:extLst>
          </p:cNvPr>
          <p:cNvSpPr>
            <a:spLocks noChangeArrowheads="1"/>
          </p:cNvSpPr>
          <p:nvPr/>
        </p:nvSpPr>
        <p:spPr bwMode="auto">
          <a:xfrm>
            <a:off x="8582089" y="2847856"/>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72" name="AutoShape 46">
            <a:extLst>
              <a:ext uri="{FF2B5EF4-FFF2-40B4-BE49-F238E27FC236}">
                <a16:creationId xmlns:a16="http://schemas.microsoft.com/office/drawing/2014/main" id="{BBED0C5F-4702-4194-8CDE-B0F6F8F7CB3A}"/>
              </a:ext>
            </a:extLst>
          </p:cNvPr>
          <p:cNvSpPr>
            <a:spLocks noChangeArrowheads="1"/>
          </p:cNvSpPr>
          <p:nvPr/>
        </p:nvSpPr>
        <p:spPr bwMode="auto">
          <a:xfrm>
            <a:off x="4999447" y="4255810"/>
            <a:ext cx="906803" cy="49842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3" name="AutoShape 27">
            <a:extLst>
              <a:ext uri="{FF2B5EF4-FFF2-40B4-BE49-F238E27FC236}">
                <a16:creationId xmlns:a16="http://schemas.microsoft.com/office/drawing/2014/main" id="{68A75956-3700-42AB-B6D8-C961B86C21FD}"/>
              </a:ext>
            </a:extLst>
          </p:cNvPr>
          <p:cNvSpPr>
            <a:spLocks/>
          </p:cNvSpPr>
          <p:nvPr/>
        </p:nvSpPr>
        <p:spPr bwMode="auto">
          <a:xfrm rot="-5400000">
            <a:off x="8979758" y="5254295"/>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4" name="AutoShape 46">
            <a:extLst>
              <a:ext uri="{FF2B5EF4-FFF2-40B4-BE49-F238E27FC236}">
                <a16:creationId xmlns:a16="http://schemas.microsoft.com/office/drawing/2014/main" id="{C5C78BAA-8F41-4BD5-AD56-522FD5E4DA19}"/>
              </a:ext>
            </a:extLst>
          </p:cNvPr>
          <p:cNvSpPr>
            <a:spLocks noChangeArrowheads="1"/>
          </p:cNvSpPr>
          <p:nvPr/>
        </p:nvSpPr>
        <p:spPr bwMode="auto">
          <a:xfrm>
            <a:off x="6155895" y="1248866"/>
            <a:ext cx="949103" cy="457976"/>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802.11</a:t>
            </a:r>
          </a:p>
          <a:p>
            <a:pPr algn="ctr"/>
            <a:r>
              <a:rPr lang="en-US" sz="1200" b="1" dirty="0" err="1">
                <a:solidFill>
                  <a:schemeClr val="tx1"/>
                </a:solidFill>
                <a:latin typeface="Tahoma" panose="020B0604030504040204" pitchFamily="34" charset="0"/>
                <a:ea typeface="Tahoma" panose="020B0604030504040204" pitchFamily="34" charset="0"/>
                <a:cs typeface="Tahoma" panose="020B0604030504040204" pitchFamily="34" charset="0"/>
              </a:rPr>
              <a:t>REVme</a:t>
            </a:r>
            <a:endPar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5" name="AutoShape 46">
            <a:extLst>
              <a:ext uri="{FF2B5EF4-FFF2-40B4-BE49-F238E27FC236}">
                <a16:creationId xmlns:a16="http://schemas.microsoft.com/office/drawing/2014/main" id="{60776E22-B141-4B9A-BCDF-ED657A0AB43C}"/>
              </a:ext>
            </a:extLst>
          </p:cNvPr>
          <p:cNvSpPr>
            <a:spLocks noChangeArrowheads="1"/>
          </p:cNvSpPr>
          <p:nvPr/>
        </p:nvSpPr>
        <p:spPr bwMode="auto">
          <a:xfrm>
            <a:off x="6203055" y="1955964"/>
            <a:ext cx="901943" cy="55970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6" name="AutoShape 46">
            <a:extLst>
              <a:ext uri="{FF2B5EF4-FFF2-40B4-BE49-F238E27FC236}">
                <a16:creationId xmlns:a16="http://schemas.microsoft.com/office/drawing/2014/main" id="{C60394A9-9C1D-4998-86E0-4EF4B75B6BC8}"/>
              </a:ext>
            </a:extLst>
          </p:cNvPr>
          <p:cNvSpPr>
            <a:spLocks noChangeArrowheads="1"/>
          </p:cNvSpPr>
          <p:nvPr/>
        </p:nvSpPr>
        <p:spPr bwMode="auto">
          <a:xfrm>
            <a:off x="6188586" y="3602126"/>
            <a:ext cx="916412" cy="494439"/>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8" name="AutoShape 46">
            <a:extLst>
              <a:ext uri="{FF2B5EF4-FFF2-40B4-BE49-F238E27FC236}">
                <a16:creationId xmlns:a16="http://schemas.microsoft.com/office/drawing/2014/main" id="{BD5A62B8-9183-4680-8495-A3414546F8FF}"/>
              </a:ext>
            </a:extLst>
          </p:cNvPr>
          <p:cNvSpPr>
            <a:spLocks noChangeArrowheads="1"/>
          </p:cNvSpPr>
          <p:nvPr/>
        </p:nvSpPr>
        <p:spPr bwMode="auto">
          <a:xfrm>
            <a:off x="6189122" y="4866099"/>
            <a:ext cx="931502" cy="4984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09" name="AutoShape 46">
            <a:extLst>
              <a:ext uri="{FF2B5EF4-FFF2-40B4-BE49-F238E27FC236}">
                <a16:creationId xmlns:a16="http://schemas.microsoft.com/office/drawing/2014/main" id="{3A9B2F9B-570F-4C2F-910F-04CB26E0C582}"/>
              </a:ext>
            </a:extLst>
          </p:cNvPr>
          <p:cNvSpPr>
            <a:spLocks noChangeArrowheads="1"/>
          </p:cNvSpPr>
          <p:nvPr/>
        </p:nvSpPr>
        <p:spPr bwMode="auto">
          <a:xfrm>
            <a:off x="4987877" y="2720704"/>
            <a:ext cx="929946" cy="531773"/>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p>
          <a:p>
            <a:pPr algn="ctr"/>
            <a:r>
              <a:rPr lang="en-US" sz="1200" b="1" dirty="0">
                <a:solidFill>
                  <a:schemeClr val="tx1"/>
                </a:solidFill>
                <a:latin typeface="Tahoma" pitchFamily="34" charset="0"/>
                <a:ea typeface="ＭＳ Ｐゴシック" charset="-128"/>
                <a:cs typeface="Arial" pitchFamily="34" charset="0"/>
              </a:rPr>
              <a:t>EDP</a:t>
            </a:r>
          </a:p>
        </p:txBody>
      </p:sp>
      <p:sp>
        <p:nvSpPr>
          <p:cNvPr id="114" name="AutoShape 46">
            <a:extLst>
              <a:ext uri="{FF2B5EF4-FFF2-40B4-BE49-F238E27FC236}">
                <a16:creationId xmlns:a16="http://schemas.microsoft.com/office/drawing/2014/main" id="{5F4B0259-B3C3-48C0-A2C7-01A124780571}"/>
              </a:ext>
            </a:extLst>
          </p:cNvPr>
          <p:cNvSpPr>
            <a:spLocks noChangeArrowheads="1"/>
          </p:cNvSpPr>
          <p:nvPr/>
        </p:nvSpPr>
        <p:spPr bwMode="auto">
          <a:xfrm>
            <a:off x="4999447" y="3602127"/>
            <a:ext cx="906803" cy="51092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SENS</a:t>
            </a:r>
          </a:p>
        </p:txBody>
      </p:sp>
      <p:sp>
        <p:nvSpPr>
          <p:cNvPr id="115" name="AutoShape 46">
            <a:extLst>
              <a:ext uri="{FF2B5EF4-FFF2-40B4-BE49-F238E27FC236}">
                <a16:creationId xmlns:a16="http://schemas.microsoft.com/office/drawing/2014/main" id="{09B0181C-A2EE-4CBB-A8BE-D951E644C7AC}"/>
              </a:ext>
            </a:extLst>
          </p:cNvPr>
          <p:cNvSpPr>
            <a:spLocks noChangeArrowheads="1"/>
          </p:cNvSpPr>
          <p:nvPr/>
        </p:nvSpPr>
        <p:spPr bwMode="auto">
          <a:xfrm>
            <a:off x="1047484" y="3065855"/>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6" name="Text Box 3">
            <a:extLst>
              <a:ext uri="{FF2B5EF4-FFF2-40B4-BE49-F238E27FC236}">
                <a16:creationId xmlns:a16="http://schemas.microsoft.com/office/drawing/2014/main" id="{D4B39A81-F71C-44E8-8765-BABC97FCBFF6}"/>
              </a:ext>
            </a:extLst>
          </p:cNvPr>
          <p:cNvSpPr txBox="1">
            <a:spLocks noChangeArrowheads="1"/>
          </p:cNvSpPr>
          <p:nvPr/>
        </p:nvSpPr>
        <p:spPr bwMode="auto">
          <a:xfrm>
            <a:off x="1054257" y="5107805"/>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7" name="Text Box 36">
            <a:extLst>
              <a:ext uri="{FF2B5EF4-FFF2-40B4-BE49-F238E27FC236}">
                <a16:creationId xmlns:a16="http://schemas.microsoft.com/office/drawing/2014/main" id="{A29B1D1C-D966-4639-9ED2-7FE26CA1CDAE}"/>
              </a:ext>
            </a:extLst>
          </p:cNvPr>
          <p:cNvSpPr txBox="1">
            <a:spLocks noChangeArrowheads="1"/>
          </p:cNvSpPr>
          <p:nvPr/>
        </p:nvSpPr>
        <p:spPr bwMode="auto">
          <a:xfrm>
            <a:off x="1137164" y="5918207"/>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8" name="AutoShape 37">
            <a:extLst>
              <a:ext uri="{FF2B5EF4-FFF2-40B4-BE49-F238E27FC236}">
                <a16:creationId xmlns:a16="http://schemas.microsoft.com/office/drawing/2014/main" id="{3D91D57C-5F86-468C-A113-845A08D90CDC}"/>
              </a:ext>
            </a:extLst>
          </p:cNvPr>
          <p:cNvSpPr>
            <a:spLocks/>
          </p:cNvSpPr>
          <p:nvPr/>
        </p:nvSpPr>
        <p:spPr bwMode="auto">
          <a:xfrm rot="-5400000">
            <a:off x="1598313" y="5302887"/>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119" name="AutoShape 46">
            <a:extLst>
              <a:ext uri="{FF2B5EF4-FFF2-40B4-BE49-F238E27FC236}">
                <a16:creationId xmlns:a16="http://schemas.microsoft.com/office/drawing/2014/main" id="{FBA4FA15-5B54-4A99-B99E-E5D6430AEFE1}"/>
              </a:ext>
            </a:extLst>
          </p:cNvPr>
          <p:cNvSpPr>
            <a:spLocks noChangeArrowheads="1"/>
          </p:cNvSpPr>
          <p:nvPr/>
        </p:nvSpPr>
        <p:spPr bwMode="auto">
          <a:xfrm>
            <a:off x="5003423" y="1951412"/>
            <a:ext cx="914400" cy="56425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 </a:t>
            </a:r>
          </a:p>
          <a:p>
            <a:pPr algn="ctr"/>
            <a:r>
              <a:rPr lang="en-US" sz="1200" b="1" dirty="0">
                <a:solidFill>
                  <a:schemeClr val="tx1"/>
                </a:solidFill>
                <a:latin typeface="Tahoma" pitchFamily="34" charset="0"/>
                <a:ea typeface="ＭＳ Ｐゴシック" charset="-128"/>
                <a:cs typeface="Arial" pitchFamily="34" charset="0"/>
              </a:rPr>
              <a:t>RCM</a:t>
            </a:r>
          </a:p>
        </p:txBody>
      </p:sp>
      <p:sp>
        <p:nvSpPr>
          <p:cNvPr id="120" name="AutoShape 46">
            <a:extLst>
              <a:ext uri="{FF2B5EF4-FFF2-40B4-BE49-F238E27FC236}">
                <a16:creationId xmlns:a16="http://schemas.microsoft.com/office/drawing/2014/main" id="{7287A421-ECFC-4E88-92C3-1ECD78B02382}"/>
              </a:ext>
            </a:extLst>
          </p:cNvPr>
          <p:cNvSpPr>
            <a:spLocks noChangeArrowheads="1"/>
          </p:cNvSpPr>
          <p:nvPr/>
        </p:nvSpPr>
        <p:spPr bwMode="auto">
          <a:xfrm>
            <a:off x="3801838" y="2730113"/>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Study </a:t>
            </a:r>
          </a:p>
          <a:p>
            <a:pPr algn="ctr"/>
            <a:r>
              <a:rPr lang="en-US" sz="1100" b="1" dirty="0">
                <a:solidFill>
                  <a:schemeClr val="tx1"/>
                </a:solidFill>
                <a:latin typeface="Tahoma" pitchFamily="34" charset="0"/>
                <a:ea typeface="ＭＳ Ｐゴシック" charset="-128"/>
                <a:cs typeface="Arial" pitchFamily="34" charset="0"/>
              </a:rPr>
              <a:t>Group(s)</a:t>
            </a:r>
          </a:p>
        </p:txBody>
      </p:sp>
      <p:sp>
        <p:nvSpPr>
          <p:cNvPr id="121" name="AutoShape 46">
            <a:extLst>
              <a:ext uri="{FF2B5EF4-FFF2-40B4-BE49-F238E27FC236}">
                <a16:creationId xmlns:a16="http://schemas.microsoft.com/office/drawing/2014/main" id="{60E39A34-BF69-47E2-AA34-434EEFE5AC1F}"/>
              </a:ext>
            </a:extLst>
          </p:cNvPr>
          <p:cNvSpPr>
            <a:spLocks noChangeArrowheads="1"/>
          </p:cNvSpPr>
          <p:nvPr/>
        </p:nvSpPr>
        <p:spPr bwMode="auto">
          <a:xfrm>
            <a:off x="3801838" y="359535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Topic </a:t>
            </a:r>
          </a:p>
          <a:p>
            <a:pPr algn="ctr"/>
            <a:r>
              <a:rPr lang="en-US" sz="1100" b="1" dirty="0">
                <a:solidFill>
                  <a:schemeClr val="tx1"/>
                </a:solidFill>
                <a:latin typeface="Tahoma" pitchFamily="34" charset="0"/>
                <a:ea typeface="ＭＳ Ｐゴシック" charset="-128"/>
                <a:cs typeface="Arial" pitchFamily="34" charset="0"/>
              </a:rPr>
              <a:t>Interest</a:t>
            </a:r>
          </a:p>
          <a:p>
            <a:pPr algn="ctr"/>
            <a:r>
              <a:rPr lang="en-US" sz="1100" b="1" dirty="0">
                <a:solidFill>
                  <a:schemeClr val="tx1"/>
                </a:solidFill>
                <a:latin typeface="Tahoma" pitchFamily="34" charset="0"/>
                <a:ea typeface="ＭＳ Ｐゴシック" charset="-128"/>
                <a:cs typeface="Arial" pitchFamily="34" charset="0"/>
              </a:rPr>
              <a:t>Group(s)</a:t>
            </a:r>
          </a:p>
        </p:txBody>
      </p:sp>
    </p:spTree>
    <p:extLst>
      <p:ext uri="{BB962C8B-B14F-4D97-AF65-F5344CB8AC3E}">
        <p14:creationId xmlns:p14="http://schemas.microsoft.com/office/powerpoint/2010/main" val="279555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18</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January 2022</a:t>
            </a:r>
            <a:endParaRPr lang="en-GB" dirty="0"/>
          </a:p>
        </p:txBody>
      </p:sp>
      <p:sp>
        <p:nvSpPr>
          <p:cNvPr id="3" name="Slide Number Placeholder 2">
            <a:extLst>
              <a:ext uri="{FF2B5EF4-FFF2-40B4-BE49-F238E27FC236}">
                <a16:creationId xmlns:a16="http://schemas.microsoft.com/office/drawing/2014/main" id="{AE5467BD-C2C2-48BC-88A9-4ADA37010297}"/>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19</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January 2022</a:t>
            </a:r>
          </a:p>
        </p:txBody>
      </p:sp>
      <p:sp>
        <p:nvSpPr>
          <p:cNvPr id="5" name="Slide Number Placeholder 4">
            <a:extLst>
              <a:ext uri="{FF2B5EF4-FFF2-40B4-BE49-F238E27FC236}">
                <a16:creationId xmlns:a16="http://schemas.microsoft.com/office/drawing/2014/main" id="{36DD1D35-2C07-402F-9707-6FDE9CFE690B}"/>
              </a:ext>
            </a:extLst>
          </p:cNvPr>
          <p:cNvSpPr>
            <a:spLocks noGrp="1"/>
          </p:cNvSpPr>
          <p:nvPr>
            <p:ph type="sldNum" sz="quarter" idx="10"/>
          </p:nvPr>
        </p:nvSpPr>
        <p:spPr/>
        <p:txBody>
          <a:bodyPr/>
          <a:lstStyle/>
          <a:p>
            <a:pPr>
              <a:defRPr/>
            </a:pPr>
            <a:fld id="{F26953B9-BDD2-44A2-87E0-A9CE80E8F7DB}" type="slidenum">
              <a:rPr lang="en-US" altLang="en-US" smtClean="0"/>
              <a:pPr>
                <a:defRPr/>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 Members Introduction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18</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2022</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1" y="758329"/>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20</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C3B43376-0FB1-4C39-BC21-F3E898B39BC7}"/>
              </a:ext>
            </a:extLst>
          </p:cNvPr>
          <p:cNvSpPr>
            <a:spLocks noGrp="1"/>
          </p:cNvSpPr>
          <p:nvPr>
            <p:ph type="sldNum" sz="quarter" idx="10"/>
          </p:nvPr>
        </p:nvSpPr>
        <p:spPr/>
        <p:txBody>
          <a:bodyPr/>
          <a:lstStyle/>
          <a:p>
            <a:pPr>
              <a:defRPr/>
            </a:pPr>
            <a:fld id="{770FE30A-65F2-401B-B4EF-50D22A2B3FAB}"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786269"/>
            <a:ext cx="7886700" cy="758825"/>
          </a:xfrm>
        </p:spPr>
        <p:txBody>
          <a:bodyPr/>
          <a:lstStyle/>
          <a:p>
            <a:r>
              <a:rPr lang="en-US" altLang="en-US" dirty="0"/>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21</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49873EB8-553B-4576-86B1-D740555CFD44}"/>
              </a:ext>
            </a:extLst>
          </p:cNvPr>
          <p:cNvSpPr>
            <a:spLocks noGrp="1"/>
          </p:cNvSpPr>
          <p:nvPr>
            <p:ph type="sldNum" sz="quarter" idx="10"/>
          </p:nvPr>
        </p:nvSpPr>
        <p:spPr/>
        <p:txBody>
          <a:bodyPr/>
          <a:lstStyle/>
          <a:p>
            <a:pPr>
              <a:defRPr/>
            </a:pPr>
            <a:fld id="{B5020E3C-FE33-423E-B292-A3F6E284FA20}"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834595"/>
            <a:ext cx="7886700" cy="679450"/>
          </a:xfrm>
        </p:spPr>
        <p:txBody>
          <a:bodyPr/>
          <a:lstStyle/>
          <a:p>
            <a:r>
              <a:rPr lang="en-US" altLang="en-US" dirty="0"/>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lvl="1" eaLnBrk="1" hangingPunct="1">
              <a:lnSpc>
                <a:spcPct val="85000"/>
              </a:lnSpc>
              <a:spcBef>
                <a:spcPct val="50000"/>
              </a:spcBef>
            </a:pPr>
            <a:r>
              <a:rPr lang="en-US" altLang="en-US" dirty="0">
                <a:ea typeface="MS PGothic" panose="020B0600070205080204" pitchFamily="34" charset="-128"/>
              </a:rPr>
              <a:t>Make contributions that lead to consensus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0918" y="4951414"/>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22</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D89C4FA3-7A77-43A4-89B1-EFC020D80DAB}"/>
              </a:ext>
            </a:extLst>
          </p:cNvPr>
          <p:cNvSpPr>
            <a:spLocks noGrp="1"/>
          </p:cNvSpPr>
          <p:nvPr>
            <p:ph type="sldNum" sz="quarter" idx="10"/>
          </p:nvPr>
        </p:nvSpPr>
        <p:spPr/>
        <p:txBody>
          <a:bodyPr/>
          <a:lstStyle/>
          <a:p>
            <a:pPr>
              <a:defRPr/>
            </a:pPr>
            <a:fld id="{3E6ED91E-2CB4-4D2F-B6C3-A1410176EB22}"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08172" y="850845"/>
            <a:ext cx="7886700" cy="654050"/>
          </a:xfrm>
        </p:spPr>
        <p:txBody>
          <a:bodyPr/>
          <a:lstStyle/>
          <a:p>
            <a:r>
              <a:rPr lang="en-US" altLang="en-US" dirty="0"/>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23</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January 2022</a:t>
            </a:r>
          </a:p>
        </p:txBody>
      </p:sp>
      <p:sp>
        <p:nvSpPr>
          <p:cNvPr id="4" name="Slide Number Placeholder 3">
            <a:extLst>
              <a:ext uri="{FF2B5EF4-FFF2-40B4-BE49-F238E27FC236}">
                <a16:creationId xmlns:a16="http://schemas.microsoft.com/office/drawing/2014/main" id="{36AC0D85-C1FE-43E6-A0CC-A77CF3FF4C33}"/>
              </a:ext>
            </a:extLst>
          </p:cNvPr>
          <p:cNvSpPr>
            <a:spLocks noGrp="1"/>
          </p:cNvSpPr>
          <p:nvPr>
            <p:ph type="sldNum" sz="quarter" idx="10"/>
          </p:nvPr>
        </p:nvSpPr>
        <p:spPr/>
        <p:txBody>
          <a:bodyPr/>
          <a:lstStyle/>
          <a:p>
            <a:pPr>
              <a:defRPr/>
            </a:pPr>
            <a:fld id="{CFD03B40-539B-4A0F-9B7D-FB8982A8DD9C}"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24</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25</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16642" y="724447"/>
            <a:ext cx="8458200" cy="609600"/>
          </a:xfrm>
          <a:noFill/>
        </p:spPr>
        <p:txBody>
          <a:bodyPr vert="horz" wrap="square" lIns="90488" tIns="44450" rIns="90488" bIns="44450" numCol="1" anchor="ctr" anchorCtr="0" compatLnSpc="1">
            <a:prstTxWarp prst="textNoShape">
              <a:avLst/>
            </a:prstTxWarp>
          </a:bodyPr>
          <a:lstStyle/>
          <a:p>
            <a:r>
              <a:rPr lang="en-US" altLang="en-US" dirty="0">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556792"/>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26</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27</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28</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929219" y="670427"/>
            <a:ext cx="10460566" cy="914400"/>
          </a:xfrm>
        </p:spPr>
        <p:txBody>
          <a:bodyPr/>
          <a:lstStyle/>
          <a:p>
            <a:r>
              <a:rPr lang="en-US" altLang="en-US" dirty="0"/>
              <a:t>Registration for the January 802.11 interim session</a:t>
            </a:r>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787046"/>
            <a:ext cx="9577064" cy="4649786"/>
          </a:xfrm>
        </p:spPr>
        <p:txBody>
          <a:bodyPr/>
          <a:lstStyle/>
          <a:p>
            <a:pPr>
              <a:buFont typeface="Arial" panose="020B0604020202020204" pitchFamily="34" charset="0"/>
              <a:buChar char="•"/>
            </a:pPr>
            <a:r>
              <a:rPr lang="en-US" altLang="en-US" b="0" dirty="0"/>
              <a:t>This meeting is part of the January IEEE 802 interim session</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You must pay the registration fee in order to attend</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have not already done so, you can register here or follow the registration link here: </a:t>
            </a:r>
            <a:r>
              <a:rPr lang="en-US" altLang="en-US" b="0" dirty="0">
                <a:hlinkClick r:id="rId3"/>
              </a:rPr>
              <a:t>https://grouper.ieee.org/groups/802/11/Meetings/Meeting_Plan.html</a:t>
            </a:r>
            <a:r>
              <a:rPr lang="en-US" altLang="en-US" b="0" dirty="0"/>
              <a:t> </a:t>
            </a:r>
          </a:p>
          <a:p>
            <a:pPr>
              <a:buFont typeface="Arial" panose="020B0604020202020204" pitchFamily="34" charset="0"/>
              <a:buChar char="•"/>
            </a:pPr>
            <a:endParaRPr lang="en-US" altLang="en-US" b="0" dirty="0"/>
          </a:p>
          <a:p>
            <a:pPr>
              <a:buFont typeface="Arial" panose="020B0604020202020204" pitchFamily="34" charset="0"/>
              <a:buChar char="•"/>
            </a:pPr>
            <a:r>
              <a:rPr lang="en-US" altLang="en-US" b="0" dirty="0"/>
              <a:t>If you do not intend to register for this session you must leave this meeting and, if you have logged attendance on IMAT, email the 802.11 chair or vice chairs to have your attendance cancelled</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extLst>
      <p:ext uri="{BB962C8B-B14F-4D97-AF65-F5344CB8AC3E}">
        <p14:creationId xmlns:p14="http://schemas.microsoft.com/office/powerpoint/2010/main" val="2395217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January 2022</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32</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33</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January 2022</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35</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36</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37</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41</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US" altLang="en-US" sz="4400" dirty="0">
                <a:latin typeface="Arial" panose="020B0604020202020204" pitchFamily="34" charset="0"/>
                <a:cs typeface="Arial" panose="020B0604020202020204" pitchFamily="34" charset="0"/>
              </a:rPr>
              <a:t>E</a:t>
            </a:r>
            <a:r>
              <a:rPr lang="en-GB" altLang="en-US" sz="4400" dirty="0">
                <a:latin typeface="Arial" panose="020B0604020202020204" pitchFamily="34" charset="0"/>
                <a:cs typeface="Arial" panose="020B0604020202020204" pitchFamily="34" charset="0"/>
              </a:rPr>
              <a:t>vent Conduct</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2022</a:t>
            </a:r>
            <a:endParaRPr lang="en-GB" dirty="0"/>
          </a:p>
        </p:txBody>
      </p:sp>
    </p:spTree>
    <p:extLst>
      <p:ext uri="{BB962C8B-B14F-4D97-AF65-F5344CB8AC3E}">
        <p14:creationId xmlns:p14="http://schemas.microsoft.com/office/powerpoint/2010/main" val="1141809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2022</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44</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45</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Example Online Session Graphic</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January 2022</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46</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dirty="0"/>
              <a:t>It is an </a:t>
            </a:r>
            <a:r>
              <a:rPr lang="en-GB" altLang="en-US" dirty="0">
                <a:solidFill>
                  <a:srgbClr val="FF0000"/>
                </a:solidFill>
              </a:rPr>
              <a:t>IEEE-SA</a:t>
            </a:r>
            <a:r>
              <a:rPr lang="en-GB" altLang="en-US" dirty="0"/>
              <a:t> </a:t>
            </a:r>
            <a:r>
              <a:rPr lang="en-GB" altLang="en-US" dirty="0">
                <a:solidFill>
                  <a:srgbClr val="FF3300"/>
                </a:solidFill>
              </a:rPr>
              <a:t>requirement</a:t>
            </a:r>
            <a:r>
              <a:rPr lang="en-GB" altLang="en-US" dirty="0"/>
              <a:t> that attendees register, in order that a correct record of attendees and their disclosed affiliations can be recorded in the minutes.</a:t>
            </a:r>
          </a:p>
          <a:p>
            <a:pPr>
              <a:lnSpc>
                <a:spcPct val="90000"/>
              </a:lnSpc>
            </a:pPr>
            <a:endParaRPr lang="en-GB" altLang="en-US" dirty="0"/>
          </a:p>
          <a:p>
            <a:pPr>
              <a:lnSpc>
                <a:spcPct val="90000"/>
              </a:lnSpc>
            </a:pPr>
            <a:endParaRPr lang="en-GB" altLang="en-US" dirty="0"/>
          </a:p>
          <a:p>
            <a:pPr>
              <a:lnSpc>
                <a:spcPct val="90000"/>
              </a:lnSpc>
            </a:pPr>
            <a:r>
              <a:rPr lang="en-GB" altLang="en-US" dirty="0"/>
              <a:t>You need a single IEEE-SA web account</a:t>
            </a:r>
          </a:p>
          <a:p>
            <a:pPr lvl="1">
              <a:lnSpc>
                <a:spcPct val="90000"/>
              </a:lnSpc>
            </a:pPr>
            <a:r>
              <a:rPr lang="en-GB" altLang="en-US" dirty="0"/>
              <a:t>The IEEE-SA web account requires a working email address</a:t>
            </a:r>
          </a:p>
          <a:p>
            <a:pPr lvl="1">
              <a:lnSpc>
                <a:spcPct val="90000"/>
              </a:lnSpc>
            </a:pPr>
            <a:r>
              <a:rPr lang="en-GB" altLang="en-US" dirty="0"/>
              <a:t>do not remove your email address from the account</a:t>
            </a:r>
          </a:p>
          <a:p>
            <a:pPr lvl="1">
              <a:lnSpc>
                <a:spcPct val="90000"/>
              </a:lnSpc>
            </a:pPr>
            <a:endParaRPr lang="en-GB" altLang="en-US" dirty="0"/>
          </a:p>
          <a:p>
            <a:pPr>
              <a:lnSpc>
                <a:spcPct val="90000"/>
              </a:lnSpc>
            </a:pPr>
            <a:r>
              <a:rPr lang="en-GB" altLang="en-US" dirty="0"/>
              <a:t>Use the email address associated with that web account when registering attendance</a:t>
            </a:r>
          </a:p>
          <a:p>
            <a:pPr lvl="1">
              <a:lnSpc>
                <a:spcPct val="90000"/>
              </a:lnSpc>
            </a:pPr>
            <a:r>
              <a:rPr lang="en-GB" altLang="en-US"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47</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48</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49</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5</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some short educational 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extLst>
      <p:ext uri="{BB962C8B-B14F-4D97-AF65-F5344CB8AC3E}">
        <p14:creationId xmlns:p14="http://schemas.microsoft.com/office/powerpoint/2010/main" val="1654250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50</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51</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52</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53</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54</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January 2022</a:t>
            </a:r>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55</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56</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2179109" y="637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57</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58</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1652164077"/>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1400" dirty="0">
                          <a:effectLst/>
                          <a:latin typeface="Arial" panose="020B0604020202020204" pitchFamily="34" charset="0"/>
                          <a:cs typeface="Arial" panose="020B0604020202020204" pitchFamily="34" charset="0"/>
                        </a:rPr>
                        <a:t>H</a:t>
                      </a:r>
                      <a:r>
                        <a:rPr lang="en-GB" sz="1400" dirty="0" err="1">
                          <a:effectLst/>
                          <a:latin typeface="Arial" panose="020B0604020202020204" pitchFamily="34" charset="0"/>
                          <a:cs typeface="Arial" panose="020B0604020202020204" pitchFamily="34" charset="0"/>
                        </a:rPr>
                        <a:t>uawei</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59</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6</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60</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61</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dirty="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62</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63</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a:xfrm>
            <a:off x="914400" y="2130426"/>
            <a:ext cx="10363200" cy="2018654"/>
          </a:xfrm>
        </p:spPr>
        <p:txBody>
          <a:bodyPr/>
          <a:lstStyle/>
          <a:p>
            <a:r>
              <a:rPr lang="en-GB" altLang="en-US" sz="4400" dirty="0">
                <a:latin typeface="Arial" panose="020B0604020202020204" pitchFamily="34" charset="0"/>
                <a:cs typeface="Arial" panose="020B0604020202020204" pitchFamily="34" charset="0"/>
              </a:rPr>
              <a:t>Thank you for attending.</a:t>
            </a:r>
            <a:br>
              <a:rPr lang="en-GB" altLang="en-US" sz="4400" dirty="0">
                <a:latin typeface="Arial" panose="020B0604020202020204" pitchFamily="34" charset="0"/>
                <a:cs typeface="Arial" panose="020B0604020202020204" pitchFamily="34" charset="0"/>
              </a:rPr>
            </a:br>
            <a:r>
              <a:rPr lang="en-GB" altLang="en-US" sz="4400" dirty="0">
                <a:latin typeface="Arial" panose="020B0604020202020204" pitchFamily="34" charset="0"/>
                <a:cs typeface="Arial" panose="020B0604020202020204" pitchFamily="34" charset="0"/>
              </a:rPr>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64</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January 2022</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8</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xmlns:lc="http://schemas.openxmlformats.org/drawingml/2006/lockedCanvas">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 (alternative)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2022</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9</a:t>
            </a:fld>
            <a:endParaRPr lang="en-US" altLang="en-US" sz="1200" b="0"/>
          </a:p>
        </p:txBody>
      </p:sp>
      <p:pic>
        <p:nvPicPr>
          <p:cNvPr id="4" name="Picture 3" descr="Diagram&#10;&#10;Description automatically generated">
            <a:extLst>
              <a:ext uri="{FF2B5EF4-FFF2-40B4-BE49-F238E27FC236}">
                <a16:creationId xmlns:a16="http://schemas.microsoft.com/office/drawing/2014/main" id="{AC166F06-F19B-4AB3-BCA3-2A2D49BE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28" y="1187450"/>
            <a:ext cx="8575543" cy="4914639"/>
          </a:xfrm>
          <a:prstGeom prst="rect">
            <a:avLst/>
          </a:prstGeom>
        </p:spPr>
      </p:pic>
    </p:spTree>
    <p:extLst>
      <p:ext uri="{BB962C8B-B14F-4D97-AF65-F5344CB8AC3E}">
        <p14:creationId xmlns:p14="http://schemas.microsoft.com/office/powerpoint/2010/main" val="382460998"/>
      </p:ext>
    </p:extLst>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7507</Words>
  <Application>Microsoft Office PowerPoint</Application>
  <PresentationFormat>Widescreen</PresentationFormat>
  <Paragraphs>1151</Paragraphs>
  <Slides>64</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4" baseType="lpstr">
      <vt:lpstr>Arial</vt:lpstr>
      <vt:lpstr>Calibri</vt:lpstr>
      <vt:lpstr>Helvetica</vt:lpstr>
      <vt:lpstr>Monotype Sorts</vt:lpstr>
      <vt:lpstr>Tahoma</vt:lpstr>
      <vt:lpstr>Times New Roman</vt:lpstr>
      <vt:lpstr>Verdana</vt:lpstr>
      <vt:lpstr>Wingdings</vt:lpstr>
      <vt:lpstr>802-11 Theme</vt:lpstr>
      <vt:lpstr>Document</vt:lpstr>
      <vt:lpstr>IEEE 802.11 New Members Introduction</vt:lpstr>
      <vt:lpstr>PowerPoint Presentation</vt:lpstr>
      <vt:lpstr>Registration for the January 802.11 interim session</vt:lpstr>
      <vt:lpstr>Where can I access important information?</vt:lpstr>
      <vt:lpstr>IEEE 802.11 Presentations</vt:lpstr>
      <vt:lpstr>Who we are</vt:lpstr>
      <vt:lpstr>IEEE Standards Association (IEEE-SA)</vt:lpstr>
      <vt:lpstr>IEEE 802 within IEEE and IEEE-SA Structure</vt:lpstr>
      <vt:lpstr>IEEE 802 within IEEE and IEEE-SA Structure (alternative)</vt:lpstr>
      <vt:lpstr>Computer Society standards committees</vt:lpstr>
      <vt:lpstr>Lower-Layer Focus</vt:lpstr>
      <vt:lpstr>PowerPoint Presentation</vt:lpstr>
      <vt:lpstr>PowerPoint Presentation</vt:lpstr>
      <vt:lpstr>PowerPoint Presentation</vt:lpstr>
      <vt:lpstr>IEEE 802 Technologies</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Event Conduct</vt:lpstr>
      <vt:lpstr>IEEE Event Conduct and Safety Statement</vt:lpstr>
      <vt:lpstr>IEEE Event Conduct and Safety Statement</vt:lpstr>
      <vt:lpstr>Attendance</vt:lpstr>
      <vt:lpstr>Example Online Session Graphic</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Email Reflectors</vt:lpstr>
      <vt:lpstr>Email Reflectors</vt:lpstr>
      <vt:lpstr>Documentation</vt:lpstr>
      <vt:lpstr>Documentation Generally</vt:lpstr>
      <vt:lpstr>Thank you for attending. Questions ?</vt:lpstr>
      <vt:lpstr>Badges</vt:lpstr>
    </vt:vector>
  </TitlesOfParts>
  <Company>Huawei Technologies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Members Introduction</dc:title>
  <dc:subject>July 2021</dc:subject>
  <dc:creator>Stephen McCann</dc:creator>
  <dc:description>Stephen McCann (Huawei)</dc:description>
  <cp:lastModifiedBy>Stephen McCann</cp:lastModifiedBy>
  <cp:revision>354</cp:revision>
  <cp:lastPrinted>2020-01-13T01:47:50Z</cp:lastPrinted>
  <dcterms:created xsi:type="dcterms:W3CDTF">2014-04-14T10:59:07Z</dcterms:created>
  <dcterms:modified xsi:type="dcterms:W3CDTF">2022-01-18T15:35:04Z</dcterms:modified>
  <cp:category>Report</cp:category>
</cp:coreProperties>
</file>