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289" r:id="rId3"/>
    <p:sldId id="286" r:id="rId4"/>
    <p:sldId id="287" r:id="rId5"/>
    <p:sldId id="288" r:id="rId6"/>
    <p:sldId id="290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82" autoAdjust="0"/>
    <p:restoredTop sz="94453" autoAdjust="0"/>
  </p:normalViewPr>
  <p:slideViewPr>
    <p:cSldViewPr>
      <p:cViewPr varScale="1">
        <p:scale>
          <a:sx n="94" d="100"/>
          <a:sy n="94" d="100"/>
        </p:scale>
        <p:origin x="114" y="31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1848" y="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802.11-22/0004r33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802.11-22/0004r33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802.11-22/0004r33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May 2022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07653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1170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66683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85574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802.11-22/0004r33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Stephen McCann, Huawei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357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Stephen McCann, Huawei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802.11-22/0004r33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Teleconference Information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2022-05-18</a:t>
            </a:r>
          </a:p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May 2022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6244980"/>
              </p:ext>
            </p:extLst>
          </p:nvPr>
        </p:nvGraphicFramePr>
        <p:xfrm>
          <a:off x="992188" y="2403475"/>
          <a:ext cx="10233025" cy="247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29" name="Document" r:id="rId4" imgW="10459112" imgH="2525312" progId="Word.Document.8">
                  <p:embed/>
                </p:oleObj>
              </mc:Choice>
              <mc:Fallback>
                <p:oleObj name="Document" r:id="rId4" imgW="10459112" imgH="2525312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2188" y="2403475"/>
                        <a:ext cx="10233025" cy="24701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75906081"/>
              </p:ext>
            </p:extLst>
          </p:nvPr>
        </p:nvGraphicFramePr>
        <p:xfrm>
          <a:off x="914401" y="1219200"/>
          <a:ext cx="10361085" cy="1314819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6804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 err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GroupJanaury</a:t>
                      </a:r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216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802.11 WG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2205779"/>
                  </a:ext>
                </a:extLst>
              </a:tr>
              <a:tr h="29822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noProof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noProof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June 6, 27</a:t>
                      </a:r>
                      <a:endParaRPr lang="en-GB" sz="1600" b="0" i="0" u="none" strike="noStrike" noProof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6703895"/>
                  </a:ext>
                </a:extLst>
              </a:tr>
              <a:tr h="20918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ARC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Thursday: June 2</a:t>
                      </a:r>
                    </a:p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Monday: June 20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19:00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13:00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highlight>
                            <a:srgbClr val="FF00FF"/>
                          </a:highlight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highlight>
                          <a:srgbClr val="FF00FF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761873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0274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5092149"/>
              </p:ext>
            </p:extLst>
          </p:nvPr>
        </p:nvGraphicFramePr>
        <p:xfrm>
          <a:off x="965199" y="1154723"/>
          <a:ext cx="10361085" cy="2375613"/>
        </p:xfrm>
        <a:graphic>
          <a:graphicData uri="http://schemas.openxmlformats.org/drawingml/2006/table">
            <a:tbl>
              <a:tblPr/>
              <a:tblGrid>
                <a:gridCol w="114007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27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174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9648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1279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1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COEX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16305258"/>
                  </a:ext>
                </a:extLst>
              </a:tr>
              <a:tr h="312962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Editors’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92484147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ITU AH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600" b="1" i="0" u="none" strike="sngStrike" dirty="0">
                        <a:solidFill>
                          <a:schemeClr val="tx1"/>
                        </a:solidFill>
                        <a:effectLst/>
                        <a:highlight>
                          <a:srgbClr val="00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41620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JTC1 SC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5109967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New Members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13912826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8549584"/>
                  </a:ext>
                </a:extLst>
              </a:tr>
              <a:tr h="23167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WNG SC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0330283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19460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3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80392656"/>
              </p:ext>
            </p:extLst>
          </p:nvPr>
        </p:nvGraphicFramePr>
        <p:xfrm>
          <a:off x="965200" y="1152010"/>
          <a:ext cx="10361083" cy="2266302"/>
        </p:xfrm>
        <a:graphic>
          <a:graphicData uri="http://schemas.openxmlformats.org/drawingml/2006/table">
            <a:tbl>
              <a:tblPr/>
              <a:tblGrid>
                <a:gridCol w="10587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44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144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TGaz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Wednesday: June 8, 15, 22, 29, July 6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13:00 ET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GB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5514654"/>
                  </a:ext>
                </a:extLst>
              </a:tr>
              <a:tr h="33914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TGbb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09:30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90424695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TGbc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24*, 31, June 7, 14, 21, 28, July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464611"/>
                  </a:ext>
                </a:extLst>
              </a:tr>
              <a:tr h="242464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TGbd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24, 31, June 7, 14, 21, 28, July 5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69260250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26, June 2, 9, 16, 23, 30,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04440813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(MAC/PHY)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May 23, June 6, 13, 20, 27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658337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543598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3046754"/>
              </p:ext>
            </p:extLst>
          </p:nvPr>
        </p:nvGraphicFramePr>
        <p:xfrm>
          <a:off x="965199" y="1219200"/>
          <a:ext cx="10361085" cy="163948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25141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259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TGbe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(Joint)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Wednesday May 25, June 1, 8*, 15, 22, 29*, July 6</a:t>
                      </a:r>
                      <a:endParaRPr lang="en-GB" sz="1600" b="0" i="0" u="none" strike="sng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hrs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66176756"/>
                  </a:ext>
                </a:extLst>
              </a:tr>
              <a:tr h="30370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TGbf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Monday: June 6, 13, 20, 27, July 4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24, 31, June 7, 14. 21, 28, July 5</a:t>
                      </a:r>
                    </a:p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19, 26, June 9, 16, 23, 30, July 7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01357617"/>
                  </a:ext>
                </a:extLst>
              </a:tr>
              <a:tr h="364667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TGbh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Tuesday: May 24, June 14, 21, 28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51805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9744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33399"/>
          </a:xfrm>
        </p:spPr>
        <p:txBody>
          <a:bodyPr/>
          <a:lstStyle/>
          <a:p>
            <a:r>
              <a:rPr lang="en-US" dirty="0"/>
              <a:t>Teleconferences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idx="14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/>
              <a:t>Stephen McCann, Huawei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/>
              <a:t>May 2022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802216" y="6075244"/>
            <a:ext cx="107801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b="1" dirty="0" err="1">
                <a:solidFill>
                  <a:schemeClr val="tx1"/>
                </a:solidFill>
              </a:rPr>
              <a:t>Color</a:t>
            </a:r>
            <a:r>
              <a:rPr lang="en-GB" sz="2000" b="1" dirty="0">
                <a:solidFill>
                  <a:schemeClr val="tx1"/>
                </a:solidFill>
              </a:rPr>
              <a:t> </a:t>
            </a:r>
            <a:r>
              <a:rPr lang="en-GB" sz="2000" b="1" dirty="0">
                <a:solidFill>
                  <a:schemeClr val="tx1"/>
                </a:solidFill>
                <a:highlight>
                  <a:srgbClr val="FF00FF"/>
                </a:highlight>
              </a:rPr>
              <a:t>X</a:t>
            </a:r>
            <a:r>
              <a:rPr lang="en-GB" sz="2000" b="1" dirty="0">
                <a:solidFill>
                  <a:schemeClr val="tx1"/>
                </a:solidFill>
              </a:rPr>
              <a:t> indicates new teleconferences in this revision. </a:t>
            </a:r>
            <a:r>
              <a:rPr lang="en-US" sz="2000" b="1" dirty="0">
                <a:solidFill>
                  <a:schemeClr val="tx1"/>
                </a:solidFill>
                <a:highlight>
                  <a:srgbClr val="00FF00"/>
                </a:highlight>
              </a:rPr>
              <a:t>X</a:t>
            </a:r>
            <a:r>
              <a:rPr lang="en-US" sz="2000" b="1" dirty="0">
                <a:solidFill>
                  <a:schemeClr val="tx1"/>
                </a:solidFill>
              </a:rPr>
              <a:t> indicates cancellations. * motions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9708146"/>
              </p:ext>
            </p:extLst>
          </p:nvPr>
        </p:nvGraphicFramePr>
        <p:xfrm>
          <a:off x="965199" y="1265919"/>
          <a:ext cx="10361085" cy="1143673"/>
        </p:xfrm>
        <a:graphic>
          <a:graphicData uri="http://schemas.openxmlformats.org/drawingml/2006/table">
            <a:tbl>
              <a:tblPr/>
              <a:tblGrid>
                <a:gridCol w="1168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3445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05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5230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64226"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Group</a:t>
                      </a: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Date(s)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Start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Duration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871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TGbi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Thursday: May 26, June 2, 9 , 16, 23, 30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2350133"/>
                  </a:ext>
                </a:extLst>
              </a:tr>
              <a:tr h="29778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TGme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alt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Friday: May 27, June 3, 17, 24</a:t>
                      </a:r>
                    </a:p>
                    <a:p>
                      <a:pPr algn="l" fontAlgn="b"/>
                      <a:r>
                        <a:rPr lang="en-US" altLang="en-US" sz="1600" b="0" dirty="0"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Monday: June 6, 13, 20, 27*</a:t>
                      </a:r>
                      <a:endParaRPr lang="en-US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 ET</a:t>
                      </a:r>
                    </a:p>
                  </a:txBody>
                  <a:tcPr marL="9896" marR="9896" marT="9896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 </a:t>
                      </a:r>
                      <a:r>
                        <a:rPr lang="en-US" sz="1600" b="0" i="0" u="none" strike="noStrike" baseline="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hrs</a:t>
                      </a:r>
                      <a:endParaRPr lang="en-US" sz="1600" b="0" i="0" u="none" strike="noStrike" baseline="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896" marR="9896" marT="9896" marB="0">
                    <a:lnL>
                      <a:noFill/>
                    </a:lnL>
                    <a:lnR w="63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95B3D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094301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73106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0</TotalTime>
  <Words>563</Words>
  <Application>Microsoft Office PowerPoint</Application>
  <PresentationFormat>Widescreen</PresentationFormat>
  <Paragraphs>147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Times New Roman</vt:lpstr>
      <vt:lpstr>Office Theme</vt:lpstr>
      <vt:lpstr>Document</vt:lpstr>
      <vt:lpstr>Teleconference Information</vt:lpstr>
      <vt:lpstr>Teleconferences</vt:lpstr>
      <vt:lpstr>Teleconferences</vt:lpstr>
      <vt:lpstr>Teleconferences</vt:lpstr>
      <vt:lpstr>Teleconferences</vt:lpstr>
      <vt:lpstr>Teleconferences</vt:lpstr>
    </vt:vector>
  </TitlesOfParts>
  <Company>BlackBerry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Teleconference Information</dc:title>
  <dc:creator>Stephen McCann</dc:creator>
  <cp:keywords/>
  <cp:lastModifiedBy>Stephen McCann</cp:lastModifiedBy>
  <cp:revision>1428</cp:revision>
  <cp:lastPrinted>1601-01-01T00:00:00Z</cp:lastPrinted>
  <dcterms:created xsi:type="dcterms:W3CDTF">2018-05-10T16:45:22Z</dcterms:created>
  <dcterms:modified xsi:type="dcterms:W3CDTF">2022-05-18T07:36:43Z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