
<file path=[Content_Types].xml><?xml version="1.0" encoding="utf-8"?>
<Types xmlns="http://schemas.openxmlformats.org/package/2006/content-types">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Lst>
  <p:notesMasterIdLst>
    <p:notesMasterId r:id="rId11"/>
  </p:notesMasterIdLst>
  <p:handoutMasterIdLst>
    <p:handoutMasterId r:id="rId12"/>
  </p:handoutMasterIdLst>
  <p:sldIdLst>
    <p:sldId id="269" r:id="rId2"/>
    <p:sldId id="458" r:id="rId3"/>
    <p:sldId id="495" r:id="rId4"/>
    <p:sldId id="483" r:id="rId5"/>
    <p:sldId id="484" r:id="rId6"/>
    <p:sldId id="500" r:id="rId7"/>
    <p:sldId id="499" r:id="rId8"/>
    <p:sldId id="497" r:id="rId9"/>
    <p:sldId id="498" r:id="rId1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53">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BE1FF"/>
    <a:srgbClr val="FF6600"/>
    <a:srgbClr val="FF3300"/>
    <a:srgbClr val="FFE3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p:cViewPr varScale="1">
        <p:scale>
          <a:sx n="83" d="100"/>
          <a:sy n="83" d="100"/>
        </p:scale>
        <p:origin x="1406" y="62"/>
      </p:cViewPr>
      <p:guideLst>
        <p:guide orient="horz" pos="2160"/>
        <p:guide pos="2853"/>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p:scale>
          <a:sx n="100" d="100"/>
          <a:sy n="100" d="100"/>
        </p:scale>
        <p:origin x="3444" y="-480"/>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r>
              <a:rPr lang="en-US"/>
              <a:t>May 2015</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a:defRPr/>
            </a:pPr>
            <a:r>
              <a:rPr lang="en-US"/>
              <a:t>Edward Au (Marvell Semiconductor)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r>
              <a:rPr lang="en-US" altLang="en-US"/>
              <a:t>Page </a:t>
            </a:r>
            <a:fld id="{33E08E1E-6EC7-4C1A-A5A7-331760B4307E}" type="slidenum">
              <a:rPr lang="en-US" altLang="en-US"/>
              <a:t>‹#›</a:t>
            </a:fld>
            <a:endParaRPr lang="en-US" altLang="en-US"/>
          </a:p>
        </p:txBody>
      </p:sp>
      <p:sp>
        <p:nvSpPr>
          <p:cNvPr id="100357"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0358"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035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a:defRPr/>
            </a:pPr>
            <a:r>
              <a:rPr lang="en-US"/>
              <a:t>doc.: IEEE 802.11-15/0496r5</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r>
              <a:rPr lang="en-US"/>
              <a:t>May 2015</a:t>
            </a:r>
          </a:p>
        </p:txBody>
      </p:sp>
      <p:sp>
        <p:nvSpPr>
          <p:cNvPr id="5734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lvl="4">
              <a:defRPr/>
            </a:pPr>
            <a:r>
              <a:rPr lang="en-US"/>
              <a:t>Edward Au (Marvell Semiconductor)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r>
              <a:rPr lang="en-US" altLang="en-US"/>
              <a:t>Page </a:t>
            </a:r>
            <a:fld id="{A4C469B6-0354-4D64-BCEB-6541BE9EF06F}" type="slidenum">
              <a:rPr lang="en-US" altLang="en-US"/>
              <a:t>‹#›</a:t>
            </a:fld>
            <a:endParaRPr lang="en-US" altLang="en-US"/>
          </a:p>
        </p:txBody>
      </p:sp>
      <p:sp>
        <p:nvSpPr>
          <p:cNvPr id="5735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573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73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doc.: IEEE 802.11-15/0496r1</a:t>
            </a:r>
          </a:p>
        </p:txBody>
      </p:sp>
      <p:sp>
        <p:nvSpPr>
          <p:cNvPr id="58371"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May 2015</a:t>
            </a:r>
          </a:p>
        </p:txBody>
      </p:sp>
      <p:sp>
        <p:nvSpPr>
          <p:cNvPr id="58372"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a:t>Edward Au (Marvell Semiconductor)</a:t>
            </a:r>
          </a:p>
        </p:txBody>
      </p:sp>
      <p:sp>
        <p:nvSpPr>
          <p:cNvPr id="58373"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25A8AF81-4441-4602-A932-2E89D75D88E0}" type="slidenum">
              <a:rPr lang="en-US" altLang="en-US"/>
              <a:t>1</a:t>
            </a:fld>
            <a:endParaRPr lang="en-US" altLang="en-US"/>
          </a:p>
        </p:txBody>
      </p:sp>
      <p:sp>
        <p:nvSpPr>
          <p:cNvPr id="58374" name="Rectangle 2"/>
          <p:cNvSpPr>
            <a:spLocks noGrp="1" noRot="1" noChangeAspect="1" noChangeArrowheads="1" noTextEdit="1"/>
          </p:cNvSpPr>
          <p:nvPr>
            <p:ph type="sldImg"/>
          </p:nvPr>
        </p:nvSpPr>
        <p:spPr>
          <a:xfrm>
            <a:off x="1154113" y="701675"/>
            <a:ext cx="4625975" cy="3468688"/>
          </a:xfrm>
        </p:spPr>
      </p:sp>
      <p:sp>
        <p:nvSpPr>
          <p:cNvPr id="5837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defRPr/>
            </a:pPr>
            <a:endParaRPr lang="zh-CN" altLang="en-US" sz="1200" kern="0" dirty="0"/>
          </a:p>
        </p:txBody>
      </p:sp>
      <p:sp>
        <p:nvSpPr>
          <p:cNvPr id="4" name="页眉占位符 3"/>
          <p:cNvSpPr>
            <a:spLocks noGrp="1"/>
          </p:cNvSpPr>
          <p:nvPr>
            <p:ph type="hdr" idx="10"/>
          </p:nvPr>
        </p:nvSpPr>
        <p:spPr/>
        <p:txBody>
          <a:bodyPr/>
          <a:lstStyle/>
          <a:p>
            <a:r>
              <a:rPr lang="en-US"/>
              <a:t>doc.: IEEE 802.11-20/xxxr0</a:t>
            </a:r>
            <a:endParaRPr lang="en-US" dirty="0"/>
          </a:p>
        </p:txBody>
      </p:sp>
      <p:sp>
        <p:nvSpPr>
          <p:cNvPr id="5" name="日期占位符 4"/>
          <p:cNvSpPr>
            <a:spLocks noGrp="1"/>
          </p:cNvSpPr>
          <p:nvPr>
            <p:ph type="dt" idx="11"/>
          </p:nvPr>
        </p:nvSpPr>
        <p:spPr>
          <a:xfrm>
            <a:off x="641350" y="117931"/>
            <a:ext cx="920060" cy="215444"/>
          </a:xfrm>
        </p:spPr>
        <p:txBody>
          <a:bodyPr/>
          <a:lstStyle/>
          <a:p>
            <a:r>
              <a:rPr lang="en-US" altLang="zh-CN" dirty="0"/>
              <a:t>March 2021</a:t>
            </a:r>
            <a:endParaRPr lang="en-US" dirty="0"/>
          </a:p>
        </p:txBody>
      </p:sp>
      <p:sp>
        <p:nvSpPr>
          <p:cNvPr id="6" name="页脚占位符 5"/>
          <p:cNvSpPr>
            <a:spLocks noGrp="1"/>
          </p:cNvSpPr>
          <p:nvPr>
            <p:ph type="ftr" idx="12"/>
          </p:nvPr>
        </p:nvSpPr>
        <p:spPr/>
        <p:txBody>
          <a:bodyPr/>
          <a:lstStyle/>
          <a:p>
            <a:r>
              <a:rPr lang="da-DK"/>
              <a:t>Boyce Yangbo Huawei</a:t>
            </a:r>
            <a:endParaRPr lang="en-US" dirty="0"/>
          </a:p>
        </p:txBody>
      </p:sp>
      <p:sp>
        <p:nvSpPr>
          <p:cNvPr id="7" name="灯片编号占位符 6"/>
          <p:cNvSpPr>
            <a:spLocks noGrp="1"/>
          </p:cNvSpPr>
          <p:nvPr>
            <p:ph type="sldNum" idx="13"/>
          </p:nvPr>
        </p:nvSpPr>
        <p:spPr/>
        <p:txBody>
          <a:bodyPr/>
          <a:lstStyle/>
          <a:p>
            <a:r>
              <a:rPr lang="en-US"/>
              <a:t>Page </a:t>
            </a:r>
            <a:fld id="{47A7FEEB-9CD2-43FE-843C-C5350BEACB45}" type="slidenum">
              <a:rPr lang="en-US" smtClean="0"/>
              <a:t>2</a:t>
            </a:fld>
            <a:endParaRPr lang="en-US"/>
          </a:p>
        </p:txBody>
      </p:sp>
    </p:spTree>
    <p:extLst>
      <p:ext uri="{BB962C8B-B14F-4D97-AF65-F5344CB8AC3E}">
        <p14:creationId xmlns:p14="http://schemas.microsoft.com/office/powerpoint/2010/main" val="265667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defRPr/>
            </a:pPr>
            <a:endParaRPr lang="zh-CN" altLang="en-US" sz="1200" kern="0" dirty="0"/>
          </a:p>
        </p:txBody>
      </p:sp>
      <p:sp>
        <p:nvSpPr>
          <p:cNvPr id="4" name="页眉占位符 3"/>
          <p:cNvSpPr>
            <a:spLocks noGrp="1"/>
          </p:cNvSpPr>
          <p:nvPr>
            <p:ph type="hdr" idx="10"/>
          </p:nvPr>
        </p:nvSpPr>
        <p:spPr/>
        <p:txBody>
          <a:bodyPr/>
          <a:lstStyle/>
          <a:p>
            <a:r>
              <a:rPr lang="en-US"/>
              <a:t>doc.: IEEE 802.11-20/xxxr0</a:t>
            </a:r>
            <a:endParaRPr lang="en-US" dirty="0"/>
          </a:p>
        </p:txBody>
      </p:sp>
      <p:sp>
        <p:nvSpPr>
          <p:cNvPr id="5" name="日期占位符 4"/>
          <p:cNvSpPr>
            <a:spLocks noGrp="1"/>
          </p:cNvSpPr>
          <p:nvPr>
            <p:ph type="dt" idx="11"/>
          </p:nvPr>
        </p:nvSpPr>
        <p:spPr>
          <a:xfrm>
            <a:off x="641350" y="117931"/>
            <a:ext cx="920060" cy="215444"/>
          </a:xfrm>
        </p:spPr>
        <p:txBody>
          <a:bodyPr/>
          <a:lstStyle/>
          <a:p>
            <a:r>
              <a:rPr lang="en-US" altLang="zh-CN" dirty="0"/>
              <a:t>March 2021</a:t>
            </a:r>
            <a:endParaRPr lang="en-US" dirty="0"/>
          </a:p>
        </p:txBody>
      </p:sp>
      <p:sp>
        <p:nvSpPr>
          <p:cNvPr id="6" name="页脚占位符 5"/>
          <p:cNvSpPr>
            <a:spLocks noGrp="1"/>
          </p:cNvSpPr>
          <p:nvPr>
            <p:ph type="ftr" idx="12"/>
          </p:nvPr>
        </p:nvSpPr>
        <p:spPr/>
        <p:txBody>
          <a:bodyPr/>
          <a:lstStyle/>
          <a:p>
            <a:r>
              <a:rPr lang="da-DK"/>
              <a:t>Boyce Yangbo Huawei</a:t>
            </a:r>
            <a:endParaRPr lang="en-US" dirty="0"/>
          </a:p>
        </p:txBody>
      </p:sp>
      <p:sp>
        <p:nvSpPr>
          <p:cNvPr id="7" name="灯片编号占位符 6"/>
          <p:cNvSpPr>
            <a:spLocks noGrp="1"/>
          </p:cNvSpPr>
          <p:nvPr>
            <p:ph type="sldNum" idx="13"/>
          </p:nvPr>
        </p:nvSpPr>
        <p:spPr/>
        <p:txBody>
          <a:bodyPr/>
          <a:lstStyle/>
          <a:p>
            <a:r>
              <a:rPr lang="en-US"/>
              <a:t>Page </a:t>
            </a:r>
            <a:fld id="{47A7FEEB-9CD2-43FE-843C-C5350BEACB45}" type="slidenum">
              <a:rPr lang="en-US" smtClean="0"/>
              <a:t>3</a:t>
            </a:fld>
            <a:endParaRPr lang="en-US"/>
          </a:p>
        </p:txBody>
      </p:sp>
    </p:spTree>
    <p:extLst>
      <p:ext uri="{BB962C8B-B14F-4D97-AF65-F5344CB8AC3E}">
        <p14:creationId xmlns:p14="http://schemas.microsoft.com/office/powerpoint/2010/main" val="37383646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defRPr/>
            </a:pPr>
            <a:endParaRPr lang="en-US" altLang="zh-CN" sz="1200" baseline="0" dirty="0"/>
          </a:p>
        </p:txBody>
      </p:sp>
      <p:sp>
        <p:nvSpPr>
          <p:cNvPr id="4" name="页眉占位符 3"/>
          <p:cNvSpPr>
            <a:spLocks noGrp="1"/>
          </p:cNvSpPr>
          <p:nvPr>
            <p:ph type="hdr" idx="10"/>
          </p:nvPr>
        </p:nvSpPr>
        <p:spPr/>
        <p:txBody>
          <a:bodyPr/>
          <a:lstStyle/>
          <a:p>
            <a:r>
              <a:rPr lang="en-US"/>
              <a:t>doc.: IEEE 802.11-20/xxxr0</a:t>
            </a:r>
            <a:endParaRPr lang="en-US" dirty="0"/>
          </a:p>
        </p:txBody>
      </p:sp>
      <p:sp>
        <p:nvSpPr>
          <p:cNvPr id="5" name="日期占位符 4"/>
          <p:cNvSpPr>
            <a:spLocks noGrp="1"/>
          </p:cNvSpPr>
          <p:nvPr>
            <p:ph type="dt" idx="11"/>
          </p:nvPr>
        </p:nvSpPr>
        <p:spPr>
          <a:xfrm>
            <a:off x="641350" y="117931"/>
            <a:ext cx="920060" cy="215444"/>
          </a:xfrm>
        </p:spPr>
        <p:txBody>
          <a:bodyPr/>
          <a:lstStyle/>
          <a:p>
            <a:r>
              <a:rPr lang="en-US" altLang="zh-CN" dirty="0"/>
              <a:t>March 2021</a:t>
            </a:r>
            <a:endParaRPr lang="en-US" dirty="0"/>
          </a:p>
        </p:txBody>
      </p:sp>
      <p:sp>
        <p:nvSpPr>
          <p:cNvPr id="6" name="页脚占位符 5"/>
          <p:cNvSpPr>
            <a:spLocks noGrp="1"/>
          </p:cNvSpPr>
          <p:nvPr>
            <p:ph type="ftr" idx="12"/>
          </p:nvPr>
        </p:nvSpPr>
        <p:spPr/>
        <p:txBody>
          <a:bodyPr/>
          <a:lstStyle/>
          <a:p>
            <a:r>
              <a:rPr lang="da-DK"/>
              <a:t>Boyce Yangbo Huawei</a:t>
            </a:r>
            <a:endParaRPr lang="en-US" dirty="0"/>
          </a:p>
        </p:txBody>
      </p:sp>
      <p:sp>
        <p:nvSpPr>
          <p:cNvPr id="7" name="灯片编号占位符 6"/>
          <p:cNvSpPr>
            <a:spLocks noGrp="1"/>
          </p:cNvSpPr>
          <p:nvPr>
            <p:ph type="sldNum" idx="13"/>
          </p:nvPr>
        </p:nvSpPr>
        <p:spPr/>
        <p:txBody>
          <a:bodyPr/>
          <a:lstStyle/>
          <a:p>
            <a:r>
              <a:rPr lang="en-US"/>
              <a:t>Page </a:t>
            </a:r>
            <a:fld id="{47A7FEEB-9CD2-43FE-843C-C5350BEACB45}" type="slidenum">
              <a:rPr lang="en-US" smtClean="0"/>
              <a:t>4</a:t>
            </a:fld>
            <a:endParaRPr lang="en-US"/>
          </a:p>
        </p:txBody>
      </p:sp>
    </p:spTree>
    <p:extLst>
      <p:ext uri="{BB962C8B-B14F-4D97-AF65-F5344CB8AC3E}">
        <p14:creationId xmlns:p14="http://schemas.microsoft.com/office/powerpoint/2010/main" val="25655411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defRPr/>
            </a:pPr>
            <a:endParaRPr lang="en-US" altLang="zh-CN" sz="1200" baseline="0" dirty="0"/>
          </a:p>
        </p:txBody>
      </p:sp>
      <p:sp>
        <p:nvSpPr>
          <p:cNvPr id="4" name="页眉占位符 3"/>
          <p:cNvSpPr>
            <a:spLocks noGrp="1"/>
          </p:cNvSpPr>
          <p:nvPr>
            <p:ph type="hdr" idx="10"/>
          </p:nvPr>
        </p:nvSpPr>
        <p:spPr/>
        <p:txBody>
          <a:bodyPr/>
          <a:lstStyle/>
          <a:p>
            <a:r>
              <a:rPr lang="en-US"/>
              <a:t>doc.: IEEE 802.11-20/xxxr0</a:t>
            </a:r>
            <a:endParaRPr lang="en-US" dirty="0"/>
          </a:p>
        </p:txBody>
      </p:sp>
      <p:sp>
        <p:nvSpPr>
          <p:cNvPr id="5" name="日期占位符 4"/>
          <p:cNvSpPr>
            <a:spLocks noGrp="1"/>
          </p:cNvSpPr>
          <p:nvPr>
            <p:ph type="dt" idx="11"/>
          </p:nvPr>
        </p:nvSpPr>
        <p:spPr>
          <a:xfrm>
            <a:off x="641350" y="117931"/>
            <a:ext cx="920060" cy="215444"/>
          </a:xfrm>
        </p:spPr>
        <p:txBody>
          <a:bodyPr/>
          <a:lstStyle/>
          <a:p>
            <a:r>
              <a:rPr lang="en-US" altLang="zh-CN" dirty="0"/>
              <a:t>March 2021</a:t>
            </a:r>
            <a:endParaRPr lang="en-US" dirty="0"/>
          </a:p>
        </p:txBody>
      </p:sp>
      <p:sp>
        <p:nvSpPr>
          <p:cNvPr id="6" name="页脚占位符 5"/>
          <p:cNvSpPr>
            <a:spLocks noGrp="1"/>
          </p:cNvSpPr>
          <p:nvPr>
            <p:ph type="ftr" idx="12"/>
          </p:nvPr>
        </p:nvSpPr>
        <p:spPr/>
        <p:txBody>
          <a:bodyPr/>
          <a:lstStyle/>
          <a:p>
            <a:r>
              <a:rPr lang="da-DK"/>
              <a:t>Boyce Yangbo Huawei</a:t>
            </a:r>
            <a:endParaRPr lang="en-US" dirty="0"/>
          </a:p>
        </p:txBody>
      </p:sp>
      <p:sp>
        <p:nvSpPr>
          <p:cNvPr id="7" name="灯片编号占位符 6"/>
          <p:cNvSpPr>
            <a:spLocks noGrp="1"/>
          </p:cNvSpPr>
          <p:nvPr>
            <p:ph type="sldNum" idx="13"/>
          </p:nvPr>
        </p:nvSpPr>
        <p:spPr/>
        <p:txBody>
          <a:bodyPr/>
          <a:lstStyle/>
          <a:p>
            <a:r>
              <a:rPr lang="en-US"/>
              <a:t>Page </a:t>
            </a:r>
            <a:fld id="{47A7FEEB-9CD2-43FE-843C-C5350BEACB45}" type="slidenum">
              <a:rPr lang="en-US" smtClean="0"/>
              <a:t>5</a:t>
            </a:fld>
            <a:endParaRPr lang="en-US"/>
          </a:p>
        </p:txBody>
      </p:sp>
    </p:spTree>
    <p:extLst>
      <p:ext uri="{BB962C8B-B14F-4D97-AF65-F5344CB8AC3E}">
        <p14:creationId xmlns:p14="http://schemas.microsoft.com/office/powerpoint/2010/main" val="34953053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idx="10"/>
          </p:nvPr>
        </p:nvSpPr>
        <p:spPr/>
        <p:txBody>
          <a:bodyPr/>
          <a:lstStyle/>
          <a:p>
            <a:pPr>
              <a:defRPr/>
            </a:pPr>
            <a:r>
              <a:rPr lang="en-GB"/>
              <a:t>doc.: IEEE 802.11-20/xxxr0</a:t>
            </a:r>
          </a:p>
        </p:txBody>
      </p:sp>
      <p:sp>
        <p:nvSpPr>
          <p:cNvPr id="5" name="日期占位符 4"/>
          <p:cNvSpPr>
            <a:spLocks noGrp="1"/>
          </p:cNvSpPr>
          <p:nvPr>
            <p:ph type="dt" idx="11"/>
          </p:nvPr>
        </p:nvSpPr>
        <p:spPr>
          <a:xfrm>
            <a:off x="641350" y="117931"/>
            <a:ext cx="920060" cy="215444"/>
          </a:xfrm>
        </p:spPr>
        <p:txBody>
          <a:bodyPr/>
          <a:lstStyle/>
          <a:p>
            <a:pPr>
              <a:defRPr/>
            </a:pPr>
            <a:r>
              <a:rPr lang="en-US" altLang="zh-CN" dirty="0"/>
              <a:t>March 2021</a:t>
            </a:r>
            <a:endParaRPr lang="en-GB" altLang="en-US" dirty="0"/>
          </a:p>
        </p:txBody>
      </p:sp>
      <p:sp>
        <p:nvSpPr>
          <p:cNvPr id="6" name="页脚占位符 5"/>
          <p:cNvSpPr>
            <a:spLocks noGrp="1"/>
          </p:cNvSpPr>
          <p:nvPr>
            <p:ph type="ftr" sz="quarter" idx="12"/>
          </p:nvPr>
        </p:nvSpPr>
        <p:spPr/>
        <p:txBody>
          <a:bodyPr/>
          <a:lstStyle/>
          <a:p>
            <a:pPr lvl="4">
              <a:defRPr/>
            </a:pPr>
            <a:r>
              <a:rPr lang="en-GB"/>
              <a:t>Boyce Yangbo Huawei</a:t>
            </a:r>
            <a:endParaRPr lang="en-GB" dirty="0"/>
          </a:p>
        </p:txBody>
      </p:sp>
      <p:sp>
        <p:nvSpPr>
          <p:cNvPr id="7" name="灯片编号占位符 6"/>
          <p:cNvSpPr>
            <a:spLocks noGrp="1"/>
          </p:cNvSpPr>
          <p:nvPr>
            <p:ph type="sldNum" sz="quarter" idx="13"/>
          </p:nvPr>
        </p:nvSpPr>
        <p:spPr/>
        <p:txBody>
          <a:bodyPr/>
          <a:lstStyle/>
          <a:p>
            <a:pPr>
              <a:defRPr/>
            </a:pPr>
            <a:r>
              <a:rPr lang="en-GB" altLang="en-US"/>
              <a:t>Page </a:t>
            </a:r>
            <a:fld id="{6D97498F-4D25-4339-A505-6DFAF1C539A8}" type="slidenum">
              <a:rPr lang="en-GB" altLang="en-US" smtClean="0"/>
              <a:t>8</a:t>
            </a:fld>
            <a:endParaRPr lang="en-GB" altLang="en-US"/>
          </a:p>
        </p:txBody>
      </p:sp>
    </p:spTree>
    <p:extLst>
      <p:ext uri="{BB962C8B-B14F-4D97-AF65-F5344CB8AC3E}">
        <p14:creationId xmlns:p14="http://schemas.microsoft.com/office/powerpoint/2010/main" val="8441292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idx="10"/>
          </p:nvPr>
        </p:nvSpPr>
        <p:spPr/>
        <p:txBody>
          <a:bodyPr/>
          <a:lstStyle/>
          <a:p>
            <a:pPr>
              <a:defRPr/>
            </a:pPr>
            <a:r>
              <a:rPr lang="en-GB"/>
              <a:t>doc.: IEEE 802.11-20/xxxr0</a:t>
            </a:r>
          </a:p>
        </p:txBody>
      </p:sp>
      <p:sp>
        <p:nvSpPr>
          <p:cNvPr id="5" name="日期占位符 4"/>
          <p:cNvSpPr>
            <a:spLocks noGrp="1"/>
          </p:cNvSpPr>
          <p:nvPr>
            <p:ph type="dt" idx="11"/>
          </p:nvPr>
        </p:nvSpPr>
        <p:spPr>
          <a:xfrm>
            <a:off x="641350" y="117931"/>
            <a:ext cx="920060" cy="215444"/>
          </a:xfrm>
        </p:spPr>
        <p:txBody>
          <a:bodyPr/>
          <a:lstStyle/>
          <a:p>
            <a:pPr>
              <a:defRPr/>
            </a:pPr>
            <a:r>
              <a:rPr lang="en-US" altLang="zh-CN" dirty="0"/>
              <a:t>March 2021</a:t>
            </a:r>
            <a:endParaRPr lang="en-GB" altLang="en-US" dirty="0"/>
          </a:p>
        </p:txBody>
      </p:sp>
      <p:sp>
        <p:nvSpPr>
          <p:cNvPr id="6" name="页脚占位符 5"/>
          <p:cNvSpPr>
            <a:spLocks noGrp="1"/>
          </p:cNvSpPr>
          <p:nvPr>
            <p:ph type="ftr" sz="quarter" idx="12"/>
          </p:nvPr>
        </p:nvSpPr>
        <p:spPr/>
        <p:txBody>
          <a:bodyPr/>
          <a:lstStyle/>
          <a:p>
            <a:pPr lvl="4">
              <a:defRPr/>
            </a:pPr>
            <a:r>
              <a:rPr lang="en-GB"/>
              <a:t>Boyce Yangbo Huawei</a:t>
            </a:r>
            <a:endParaRPr lang="en-GB" dirty="0"/>
          </a:p>
        </p:txBody>
      </p:sp>
      <p:sp>
        <p:nvSpPr>
          <p:cNvPr id="7" name="灯片编号占位符 6"/>
          <p:cNvSpPr>
            <a:spLocks noGrp="1"/>
          </p:cNvSpPr>
          <p:nvPr>
            <p:ph type="sldNum" sz="quarter" idx="13"/>
          </p:nvPr>
        </p:nvSpPr>
        <p:spPr/>
        <p:txBody>
          <a:bodyPr/>
          <a:lstStyle/>
          <a:p>
            <a:pPr>
              <a:defRPr/>
            </a:pPr>
            <a:r>
              <a:rPr lang="en-GB" altLang="en-US"/>
              <a:t>Page </a:t>
            </a:r>
            <a:fld id="{6D97498F-4D25-4339-A505-6DFAF1C539A8}" type="slidenum">
              <a:rPr lang="en-GB" altLang="en-US" smtClean="0"/>
              <a:t>9</a:t>
            </a:fld>
            <a:endParaRPr lang="en-GB" altLang="en-US"/>
          </a:p>
        </p:txBody>
      </p:sp>
    </p:spTree>
    <p:extLst>
      <p:ext uri="{BB962C8B-B14F-4D97-AF65-F5344CB8AC3E}">
        <p14:creationId xmlns:p14="http://schemas.microsoft.com/office/powerpoint/2010/main" val="36098200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B92B35B7-A9DF-4AE0-90F3-BD9FCD6361E6}" type="slidenum">
              <a:rPr lang="en-US" altLang="en-US"/>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54A696A0-C84D-41CA-B897-D54EDAEB7A46}" type="slidenum">
              <a:rPr lang="en-US" altLang="en-US"/>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0FF88134-36A3-492E-B6B5-2F4703E76746}" type="slidenum">
              <a:rPr lang="en-US" altLang="en-US"/>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EA943724-5DA9-4183-9894-2B800CB49223}" type="slidenum">
              <a:rPr lang="en-US" altLang="en-US"/>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68E78D52-B4C3-4C54-8879-630EF7253A65}" type="slidenum">
              <a:rPr lang="en-US" altLang="en-US"/>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9" name="Rectangle 6"/>
          <p:cNvSpPr>
            <a:spLocks noGrp="1" noChangeArrowheads="1"/>
          </p:cNvSpPr>
          <p:nvPr>
            <p:ph type="sldNum" sz="quarter" idx="12"/>
          </p:nvPr>
        </p:nvSpPr>
        <p:spPr/>
        <p:txBody>
          <a:bodyPr/>
          <a:lstStyle>
            <a:lvl1pPr>
              <a:defRPr/>
            </a:lvl1pPr>
          </a:lstStyle>
          <a:p>
            <a:r>
              <a:rPr lang="en-US" altLang="en-US"/>
              <a:t>Slide </a:t>
            </a:r>
            <a:fld id="{D311B223-DD3A-4F48-9311-03A92196BF2B}" type="slidenum">
              <a:rPr lang="en-US" altLang="en-US"/>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5791200" y="6475413"/>
            <a:ext cx="2752725" cy="182880"/>
          </a:xfrm>
        </p:spPr>
        <p:txBody>
          <a:bodyPr/>
          <a:lstStyle>
            <a:lvl1pPr>
              <a:defRPr/>
            </a:lvl1pPr>
          </a:lstStyle>
          <a:p>
            <a:pPr>
              <a:defRPr/>
            </a:pPr>
            <a:r>
              <a:rPr lang="en-US" altLang="ko-KR" dirty="0">
                <a:sym typeface="+mn-ea"/>
              </a:rPr>
              <a:t>Liuming Lu (OPPO)</a:t>
            </a:r>
            <a:endParaRPr lang="en-US" altLang="ko-KR" dirty="0"/>
          </a:p>
        </p:txBody>
      </p:sp>
      <p:sp>
        <p:nvSpPr>
          <p:cNvPr id="5" name="Rectangle 6"/>
          <p:cNvSpPr>
            <a:spLocks noGrp="1" noChangeArrowheads="1"/>
          </p:cNvSpPr>
          <p:nvPr>
            <p:ph type="sldNum" sz="quarter" idx="12"/>
          </p:nvPr>
        </p:nvSpPr>
        <p:spPr/>
        <p:txBody>
          <a:bodyPr/>
          <a:lstStyle>
            <a:lvl1pPr>
              <a:defRPr/>
            </a:lvl1pPr>
          </a:lstStyle>
          <a:p>
            <a:r>
              <a:rPr lang="en-US" altLang="en-US"/>
              <a:t>Slide </a:t>
            </a:r>
            <a:fld id="{BAA79A68-64D1-4CCC-816B-FF3FB7B89AE4}" type="slidenum">
              <a:rPr lang="en-US" altLang="en-US"/>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4" name="Rectangle 6"/>
          <p:cNvSpPr>
            <a:spLocks noGrp="1" noChangeArrowheads="1"/>
          </p:cNvSpPr>
          <p:nvPr>
            <p:ph type="sldNum" sz="quarter" idx="12"/>
          </p:nvPr>
        </p:nvSpPr>
        <p:spPr/>
        <p:txBody>
          <a:bodyPr/>
          <a:lstStyle>
            <a:lvl1pPr>
              <a:defRPr/>
            </a:lvl1pPr>
          </a:lstStyle>
          <a:p>
            <a:r>
              <a:rPr lang="en-US" altLang="en-US"/>
              <a:t>Slide </a:t>
            </a:r>
            <a:fld id="{CF617D86-5CEF-4A7A-8BBC-1BE5E3A2734F}" type="slidenum">
              <a:rPr lang="en-US" altLang="en-US"/>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5C5EEBB6-A40D-4F9D-A461-8A01C53D589C}" type="slidenum">
              <a:rPr lang="en-US" altLang="en-US"/>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A8312614-8984-45B0-BDA0-077279777C94}" type="slidenum">
              <a:rPr lang="en-US" altLang="en-US"/>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5791200" y="6475413"/>
            <a:ext cx="2752725" cy="182880"/>
          </a:xfrm>
          <a:prstGeom prst="rect">
            <a:avLst/>
          </a:prstGeom>
          <a:noFill/>
          <a:ln w="9525">
            <a:noFill/>
            <a:miter lim="800000"/>
          </a:ln>
          <a:effectLst/>
        </p:spPr>
        <p:txBody>
          <a:bodyPr vert="horz" wrap="square" lIns="0" tIns="0" rIns="0" bIns="0" numCol="1" anchor="t" anchorCtr="0" compatLnSpc="1">
            <a:spAutoFit/>
          </a:bodyPr>
          <a:lstStyle>
            <a:lvl1pPr algn="r" eaLnBrk="0" hangingPunct="0">
              <a:defRPr>
                <a:latin typeface="Times New Roman" panose="02020603050405020304" pitchFamily="18" charset="0"/>
                <a:ea typeface="+mn-ea"/>
                <a:cs typeface="+mn-cs"/>
              </a:defRPr>
            </a:lvl1pPr>
          </a:lstStyle>
          <a:p>
            <a:pPr>
              <a:defRPr/>
            </a:pPr>
            <a:r>
              <a:rPr lang="en-US" altLang="ko-KR" dirty="0"/>
              <a:t>Liuming Lu (OPPO)</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ln>
          <a:effectLst/>
        </p:spPr>
        <p:txBody>
          <a:bodyPr vert="horz" wrap="none" lIns="0" tIns="0" rIns="0" bIns="0" numCol="1" anchor="t" anchorCtr="0" compatLnSpc="1">
            <a:spAutoFit/>
          </a:bodyPr>
          <a:lstStyle>
            <a:lvl1pPr algn="ctr" eaLnBrk="0" hangingPunct="0">
              <a:defRPr/>
            </a:lvl1pPr>
          </a:lstStyle>
          <a:p>
            <a:r>
              <a:rPr lang="en-US" altLang="en-US"/>
              <a:t>Slide </a:t>
            </a:r>
            <a:fld id="{6F1F6262-6948-42CD-BF7B-D2CB9D8BADE4}" type="slidenum">
              <a:rPr lang="en-US" altLang="en-US"/>
              <a:t>‹#›</a:t>
            </a:fld>
            <a:endParaRPr lang="en-US" altLang="en-US"/>
          </a:p>
        </p:txBody>
      </p:sp>
      <p:sp>
        <p:nvSpPr>
          <p:cNvPr id="1031" name="Rectangle 7"/>
          <p:cNvSpPr>
            <a:spLocks noChangeArrowheads="1"/>
          </p:cNvSpPr>
          <p:nvPr userDrawn="1"/>
        </p:nvSpPr>
        <p:spPr bwMode="auto">
          <a:xfrm>
            <a:off x="7881118" y="332601"/>
            <a:ext cx="57708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  </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7"/>
          <p:cNvSpPr>
            <a:spLocks noChangeArrowheads="1"/>
          </p:cNvSpPr>
          <p:nvPr userDrawn="1"/>
        </p:nvSpPr>
        <p:spPr bwMode="auto">
          <a:xfrm>
            <a:off x="51751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IEEE 802.11-21/</a:t>
            </a:r>
            <a:r>
              <a:rPr lang="en-US" altLang="zh-CN" sz="1800" b="1" dirty="0"/>
              <a:t>2039r</a:t>
            </a:r>
            <a:r>
              <a:rPr lang="en-US" altLang="en-US" sz="1800" b="1" dirty="0"/>
              <a:t>0</a:t>
            </a:r>
          </a:p>
        </p:txBody>
      </p:sp>
      <p:sp>
        <p:nvSpPr>
          <p:cNvPr id="12" name="Rectangle 7"/>
          <p:cNvSpPr>
            <a:spLocks noChangeArrowheads="1"/>
          </p:cNvSpPr>
          <p:nvPr userDrawn="1"/>
        </p:nvSpPr>
        <p:spPr bwMode="auto">
          <a:xfrm>
            <a:off x="660875" y="304800"/>
            <a:ext cx="33015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indent="0" algn="l"/>
            <a:r>
              <a:rPr lang="en-US" altLang="en-US" sz="1800" b="1" kern="1200" dirty="0">
                <a:solidFill>
                  <a:schemeClr val="tx1"/>
                </a:solidFill>
                <a:latin typeface="Times New Roman" panose="02020603050405020304" pitchFamily="18" charset="0"/>
                <a:ea typeface="MS PGothic" panose="020B0600070205080204" pitchFamily="34" charset="-128"/>
                <a:cs typeface="+mn-cs"/>
              </a:rPr>
              <a:t>December</a:t>
            </a:r>
            <a:r>
              <a:rPr lang="en-US" altLang="en-US" sz="1800" b="1" dirty="0"/>
              <a:t> 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5" Type="http://schemas.openxmlformats.org/officeDocument/2006/relationships/image" Target="../media/image1.tiff"/><Relationship Id="rId4"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53ABCD13-380B-4CB5-B9B1-96CEC68A8A42}" type="slidenum">
              <a:rPr lang="en-US" altLang="en-US" sz="1200" b="0" dirty="0" smtClean="0"/>
              <a:t>1</a:t>
            </a:fld>
            <a:endParaRPr lang="en-US" altLang="en-US" sz="1200" b="0" dirty="0"/>
          </a:p>
        </p:txBody>
      </p:sp>
      <p:sp>
        <p:nvSpPr>
          <p:cNvPr id="13317" name="Rectangle 2"/>
          <p:cNvSpPr>
            <a:spLocks noGrp="1" noChangeArrowheads="1"/>
          </p:cNvSpPr>
          <p:nvPr>
            <p:ph type="title"/>
          </p:nvPr>
        </p:nvSpPr>
        <p:spPr>
          <a:xfrm>
            <a:off x="533400" y="810737"/>
            <a:ext cx="8381999" cy="1066800"/>
          </a:xfrm>
        </p:spPr>
        <p:txBody>
          <a:bodyPr/>
          <a:lstStyle/>
          <a:p>
            <a:r>
              <a:rPr lang="en-US" altLang="zh-CN" dirty="0"/>
              <a:t>Random Index Assisted Scheme for Reducing RCM STA Identification Complexity</a:t>
            </a:r>
            <a:endParaRPr lang="en-US" altLang="zh-CN" dirty="0">
              <a:latin typeface="Arial" panose="020B0604020202020204" pitchFamily="34" charset="0"/>
              <a:cs typeface="Arial" panose="020B0604020202020204" pitchFamily="34" charset="0"/>
            </a:endParaRPr>
          </a:p>
        </p:txBody>
      </p:sp>
      <p:sp>
        <p:nvSpPr>
          <p:cNvPr id="13318" name="Rectangle 6"/>
          <p:cNvSpPr>
            <a:spLocks noGrp="1" noChangeArrowheads="1"/>
          </p:cNvSpPr>
          <p:nvPr>
            <p:ph type="body" idx="1"/>
          </p:nvPr>
        </p:nvSpPr>
        <p:spPr>
          <a:xfrm>
            <a:off x="685800" y="1981200"/>
            <a:ext cx="7772400" cy="381000"/>
          </a:xfrm>
        </p:spPr>
        <p:txBody>
          <a:bodyPr/>
          <a:lstStyle/>
          <a:p>
            <a:pPr algn="ctr">
              <a:buFontTx/>
              <a:buNone/>
            </a:pPr>
            <a:r>
              <a:rPr lang="en-US" altLang="en-US" sz="2000" dirty="0">
                <a:cs typeface="Arial" panose="020B0604020202020204" pitchFamily="34" charset="0"/>
              </a:rPr>
              <a:t>Date:</a:t>
            </a:r>
            <a:r>
              <a:rPr lang="en-US" altLang="en-US" sz="2000" b="0" dirty="0">
                <a:cs typeface="Arial" panose="020B0604020202020204" pitchFamily="34" charset="0"/>
              </a:rPr>
              <a:t> 2021-12-20</a:t>
            </a:r>
          </a:p>
        </p:txBody>
      </p:sp>
      <p:sp>
        <p:nvSpPr>
          <p:cNvPr id="13320" name="Rectangle 12"/>
          <p:cNvSpPr>
            <a:spLocks noChangeArrowheads="1"/>
          </p:cNvSpPr>
          <p:nvPr/>
        </p:nvSpPr>
        <p:spPr bwMode="auto">
          <a:xfrm>
            <a:off x="685800" y="238252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latin typeface="Arial" panose="020B0604020202020204" pitchFamily="34" charset="0"/>
                <a:cs typeface="Arial" panose="020B0604020202020204" pitchFamily="34" charset="0"/>
              </a:rPr>
              <a:t> Authors:</a:t>
            </a:r>
            <a:endParaRPr lang="en-US" altLang="en-US" sz="2000" b="0">
              <a:latin typeface="Arial" panose="020B0604020202020204" pitchFamily="34" charset="0"/>
              <a:cs typeface="Arial" panose="020B0604020202020204" pitchFamily="34" charset="0"/>
            </a:endParaRPr>
          </a:p>
        </p:txBody>
      </p:sp>
      <p:sp>
        <p:nvSpPr>
          <p:cNvPr id="2" name="文本框 1"/>
          <p:cNvSpPr txBox="1"/>
          <p:nvPr/>
        </p:nvSpPr>
        <p:spPr>
          <a:xfrm>
            <a:off x="7174230" y="6475730"/>
            <a:ext cx="1444625" cy="274320"/>
          </a:xfrm>
          <a:prstGeom prst="rect">
            <a:avLst/>
          </a:prstGeom>
          <a:noFill/>
        </p:spPr>
        <p:txBody>
          <a:bodyPr wrap="none" rtlCol="0" anchor="t">
            <a:spAutoFit/>
          </a:bodyPr>
          <a:lstStyle/>
          <a:p>
            <a:r>
              <a:rPr lang="en-US" altLang="ko-KR" dirty="0">
                <a:sym typeface="+mn-ea"/>
              </a:rPr>
              <a:t>Liuming Lu (OPPO)</a:t>
            </a:r>
            <a:endParaRPr lang="zh-CN" altLang="en-US" dirty="0"/>
          </a:p>
        </p:txBody>
      </p:sp>
      <p:graphicFrame>
        <p:nvGraphicFramePr>
          <p:cNvPr id="3" name="Table 7"/>
          <p:cNvGraphicFramePr>
            <a:graphicFrameLocks noGrp="1"/>
          </p:cNvGraphicFramePr>
          <p:nvPr>
            <p:extLst>
              <p:ext uri="{D42A27DB-BD31-4B8C-83A1-F6EECF244321}">
                <p14:modId xmlns:p14="http://schemas.microsoft.com/office/powerpoint/2010/main" val="3296396099"/>
              </p:ext>
            </p:extLst>
          </p:nvPr>
        </p:nvGraphicFramePr>
        <p:xfrm>
          <a:off x="685800" y="2910522"/>
          <a:ext cx="7858124" cy="1463040"/>
        </p:xfrm>
        <a:graphic>
          <a:graphicData uri="http://schemas.openxmlformats.org/drawingml/2006/table">
            <a:tbl>
              <a:tblPr>
                <a:tableStyleId>{5940675A-B579-460E-94D1-54222C63F5DA}</a:tableStyleId>
              </a:tblPr>
              <a:tblGrid>
                <a:gridCol w="1676400">
                  <a:extLst>
                    <a:ext uri="{9D8B030D-6E8A-4147-A177-3AD203B41FA5}">
                      <a16:colId xmlns:a16="http://schemas.microsoft.com/office/drawing/2014/main" val="20000"/>
                    </a:ext>
                  </a:extLst>
                </a:gridCol>
                <a:gridCol w="1423593">
                  <a:extLst>
                    <a:ext uri="{9D8B030D-6E8A-4147-A177-3AD203B41FA5}">
                      <a16:colId xmlns:a16="http://schemas.microsoft.com/office/drawing/2014/main" val="20001"/>
                    </a:ext>
                  </a:extLst>
                </a:gridCol>
                <a:gridCol w="1081393">
                  <a:extLst>
                    <a:ext uri="{9D8B030D-6E8A-4147-A177-3AD203B41FA5}">
                      <a16:colId xmlns:a16="http://schemas.microsoft.com/office/drawing/2014/main" val="20002"/>
                    </a:ext>
                  </a:extLst>
                </a:gridCol>
                <a:gridCol w="974005">
                  <a:extLst>
                    <a:ext uri="{9D8B030D-6E8A-4147-A177-3AD203B41FA5}">
                      <a16:colId xmlns:a16="http://schemas.microsoft.com/office/drawing/2014/main" val="20003"/>
                    </a:ext>
                  </a:extLst>
                </a:gridCol>
                <a:gridCol w="2702733">
                  <a:extLst>
                    <a:ext uri="{9D8B030D-6E8A-4147-A177-3AD203B41FA5}">
                      <a16:colId xmlns:a16="http://schemas.microsoft.com/office/drawing/2014/main" val="20004"/>
                    </a:ext>
                  </a:extLst>
                </a:gridCol>
              </a:tblGrid>
              <a:tr h="148336">
                <a:tc>
                  <a:txBody>
                    <a:bodyPr/>
                    <a:lstStyle/>
                    <a:p>
                      <a:pPr algn="ctr"/>
                      <a:r>
                        <a:rPr lang="en-US" sz="1800" b="1" dirty="0"/>
                        <a:t>Name</a:t>
                      </a:r>
                    </a:p>
                  </a:txBody>
                  <a:tcPr/>
                </a:tc>
                <a:tc>
                  <a:txBody>
                    <a:bodyPr/>
                    <a:lstStyle/>
                    <a:p>
                      <a:pPr algn="ctr"/>
                      <a:r>
                        <a:rPr lang="en-US" sz="1800" b="1" dirty="0"/>
                        <a:t>Affiliation</a:t>
                      </a:r>
                    </a:p>
                  </a:txBody>
                  <a:tcPr/>
                </a:tc>
                <a:tc>
                  <a:txBody>
                    <a:bodyPr/>
                    <a:lstStyle/>
                    <a:p>
                      <a:pPr algn="ctr"/>
                      <a:r>
                        <a:rPr lang="en-US" sz="1800" b="1" dirty="0"/>
                        <a:t>Address</a:t>
                      </a:r>
                    </a:p>
                  </a:txBody>
                  <a:tcPr/>
                </a:tc>
                <a:tc>
                  <a:txBody>
                    <a:bodyPr/>
                    <a:lstStyle/>
                    <a:p>
                      <a:pPr algn="ctr"/>
                      <a:r>
                        <a:rPr lang="en-US" sz="1800" b="1" dirty="0"/>
                        <a:t>Phone</a:t>
                      </a:r>
                    </a:p>
                  </a:txBody>
                  <a:tcPr/>
                </a:tc>
                <a:tc>
                  <a:txBody>
                    <a:bodyPr/>
                    <a:lstStyle/>
                    <a:p>
                      <a:pPr algn="ctr"/>
                      <a:r>
                        <a:rPr lang="en-US" sz="1800" b="1" dirty="0"/>
                        <a:t>Email</a:t>
                      </a:r>
                    </a:p>
                  </a:txBody>
                  <a:tcPr/>
                </a:tc>
                <a:extLst>
                  <a:ext uri="{0D108BD9-81ED-4DB2-BD59-A6C34878D82A}">
                    <a16:rowId xmlns:a16="http://schemas.microsoft.com/office/drawing/2014/main" val="10000"/>
                  </a:ext>
                </a:extLst>
              </a:tr>
              <a:tr h="274320">
                <a:tc>
                  <a:txBody>
                    <a:bodyPr/>
                    <a:lstStyle/>
                    <a:p>
                      <a:pPr marL="0" algn="ctr" defTabSz="914400" rtl="0" eaLnBrk="1" latinLnBrk="0" hangingPunct="1">
                        <a:spcAft>
                          <a:spcPts val="0"/>
                        </a:spcAft>
                      </a:pPr>
                      <a:r>
                        <a:rPr lang="en-US" altLang="ko-KR" sz="1800" kern="0" dirty="0">
                          <a:effectLst/>
                          <a:latin typeface="Times New Roman" panose="02020603050405020304" pitchFamily="18" charset="0"/>
                          <a:sym typeface="+mn-ea"/>
                        </a:rPr>
                        <a:t>Liuming Lu</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rowSpan="4">
                  <a:txBody>
                    <a:bodyPr/>
                    <a:lstStyle/>
                    <a:p>
                      <a:pPr algn="ctr">
                        <a:spcAft>
                          <a:spcPts val="0"/>
                        </a:spcAft>
                      </a:pPr>
                      <a:endParaRPr lang="en-SG" altLang="ko-KR" sz="1800" b="0" dirty="0">
                        <a:effectLst/>
                        <a:latin typeface="Times New Roman" panose="02020603050405020304" pitchFamily="18" charset="0"/>
                        <a:ea typeface="Malgun Gothic" panose="020B0503020000020004" pitchFamily="50" charset="-127"/>
                      </a:endParaRPr>
                    </a:p>
                    <a:p>
                      <a:pPr algn="ctr">
                        <a:spcAft>
                          <a:spcPts val="0"/>
                        </a:spcAft>
                      </a:pPr>
                      <a:r>
                        <a:rPr lang="en-SG" altLang="ko-KR" sz="1800" b="0" dirty="0">
                          <a:effectLst/>
                          <a:latin typeface="Times New Roman" panose="02020603050405020304" pitchFamily="18" charset="0"/>
                          <a:ea typeface="Malgun Gothic" panose="020B0503020000020004" pitchFamily="50" charset="-127"/>
                        </a:rPr>
                        <a:t>OPPO</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 </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 </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luliuming@oppo.com</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0001"/>
                  </a:ext>
                </a:extLst>
              </a:tr>
              <a:tr h="274320">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ko-KR" sz="1800" b="0" kern="0" dirty="0">
                          <a:solidFill>
                            <a:schemeClr val="tx1"/>
                          </a:solidFill>
                          <a:effectLst/>
                          <a:latin typeface="Times New Roman" panose="02020603050405020304" pitchFamily="18" charset="0"/>
                          <a:ea typeface="+mn-ea"/>
                          <a:cs typeface="+mn-cs"/>
                        </a:rPr>
                        <a:t>Chaoming Luo</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p>
                  </a:txBody>
                  <a:tcPr marL="68580" marR="6858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0003"/>
                  </a:ext>
                </a:extLst>
              </a:tr>
              <a:tr h="148336">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sz="1800" kern="0" dirty="0">
                          <a:effectLst/>
                          <a:latin typeface="Times New Roman" panose="02020603050405020304" pitchFamily="18" charset="0"/>
                          <a:sym typeface="+mn-ea"/>
                        </a:rPr>
                        <a:t>Lei Huang</a:t>
                      </a:r>
                      <a:endParaRPr lang="ko-KR" altLang="en-US"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p>
                  </a:txBody>
                  <a:tcPr marL="68580" marR="6858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0004"/>
                  </a:ext>
                </a:extLst>
              </a:tr>
              <a:tr h="148336">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zh-CN" sz="1800" b="0" kern="0" dirty="0">
                          <a:solidFill>
                            <a:schemeClr val="tx1"/>
                          </a:solidFill>
                          <a:effectLst/>
                          <a:latin typeface="Times New Roman" panose="02020603050405020304" pitchFamily="18" charset="0"/>
                          <a:ea typeface="+mn-ea"/>
                          <a:cs typeface="+mn-cs"/>
                        </a:rPr>
                        <a:t>Pei Zhou</a:t>
                      </a:r>
                      <a:endParaRPr lang="ko-KR" altLang="en-US"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528243644"/>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12"/>
          </p:nvPr>
        </p:nvSpPr>
        <p:spPr>
          <a:xfrm>
            <a:off x="4341606" y="6525344"/>
            <a:ext cx="535404" cy="184666"/>
          </a:xfrm>
        </p:spPr>
        <p:txBody>
          <a:bodyPr/>
          <a:lstStyle/>
          <a:p>
            <a:r>
              <a:rPr lang="en-GB"/>
              <a:t>Slide </a:t>
            </a:r>
            <a:fld id="{440F5867-744E-4AA6-B0ED-4C44D2DFBB7B}" type="slidenum">
              <a:rPr lang="en-GB" smtClean="0"/>
              <a:t>2</a:t>
            </a:fld>
            <a:endParaRPr lang="en-GB" dirty="0"/>
          </a:p>
        </p:txBody>
      </p:sp>
      <p:sp>
        <p:nvSpPr>
          <p:cNvPr id="10" name="Title 1"/>
          <p:cNvSpPr>
            <a:spLocks noGrp="1"/>
          </p:cNvSpPr>
          <p:nvPr>
            <p:ph type="title"/>
          </p:nvPr>
        </p:nvSpPr>
        <p:spPr>
          <a:xfrm>
            <a:off x="1584898" y="852518"/>
            <a:ext cx="6219761" cy="678897"/>
          </a:xfrm>
          <a:noFill/>
        </p:spPr>
        <p:txBody>
          <a:bodyPr/>
          <a:lstStyle/>
          <a:p>
            <a:r>
              <a:rPr lang="en-US" dirty="0"/>
              <a:t>Motivation</a:t>
            </a:r>
          </a:p>
        </p:txBody>
      </p:sp>
      <p:sp>
        <p:nvSpPr>
          <p:cNvPr id="30" name="矩形 29"/>
          <p:cNvSpPr/>
          <p:nvPr/>
        </p:nvSpPr>
        <p:spPr>
          <a:xfrm>
            <a:off x="533400" y="1905000"/>
            <a:ext cx="8001000" cy="3323987"/>
          </a:xfrm>
          <a:prstGeom prst="rect">
            <a:avLst/>
          </a:prstGeom>
        </p:spPr>
        <p:txBody>
          <a:bodyPr wrap="square">
            <a:spAutoFit/>
          </a:bodyPr>
          <a:lstStyle/>
          <a:p>
            <a:pPr marL="285750" indent="-285750" algn="just">
              <a:spcBef>
                <a:spcPts val="300"/>
              </a:spcBef>
              <a:spcAft>
                <a:spcPts val="300"/>
              </a:spcAft>
              <a:buFont typeface="Arial" panose="020B0604020202020204" pitchFamily="34" charset="0"/>
              <a:buChar char="•"/>
              <a:defRPr/>
            </a:pPr>
            <a:r>
              <a:rPr lang="en-US" altLang="zh-CN" sz="2000" dirty="0">
                <a:solidFill>
                  <a:srgbClr val="000000"/>
                </a:solidFill>
                <a:sym typeface="+mn-ea"/>
              </a:rPr>
              <a:t>802.11bh uses RMA (Randomized MAC Address) to protect user privacy. However, when applying RMA for STA, the </a:t>
            </a:r>
            <a:r>
              <a:rPr lang="en-US" altLang="zh-CN" sz="2000" dirty="0">
                <a:solidFill>
                  <a:srgbClr val="000000"/>
                </a:solidFill>
              </a:rPr>
              <a:t>AP has to identify STAs for each received frame. </a:t>
            </a:r>
          </a:p>
          <a:p>
            <a:pPr marL="285750" indent="-285750" algn="just">
              <a:spcBef>
                <a:spcPts val="300"/>
              </a:spcBef>
              <a:spcAft>
                <a:spcPts val="300"/>
              </a:spcAft>
              <a:buFont typeface="Arial" panose="020B0604020202020204" pitchFamily="34" charset="0"/>
              <a:buChar char="•"/>
              <a:defRPr/>
            </a:pPr>
            <a:r>
              <a:rPr lang="en-US" altLang="zh-CN" sz="2000" dirty="0">
                <a:solidFill>
                  <a:srgbClr val="000000"/>
                </a:solidFill>
              </a:rPr>
              <a:t>Typical methods for identifying STA with RMA could be signature or encryption assisted methods. In both scheme, the AP has to use the STA address key one by one to identify STA. This would introduce high computational complexity in the AP side.</a:t>
            </a:r>
          </a:p>
          <a:p>
            <a:pPr marL="285750" indent="-285750" algn="just">
              <a:spcBef>
                <a:spcPts val="300"/>
              </a:spcBef>
              <a:spcAft>
                <a:spcPts val="300"/>
              </a:spcAft>
              <a:buFont typeface="Arial" panose="020B0604020202020204" pitchFamily="34" charset="0"/>
              <a:buChar char="•"/>
              <a:defRPr/>
            </a:pPr>
            <a:r>
              <a:rPr lang="en-US" altLang="zh-CN" sz="2000" dirty="0">
                <a:solidFill>
                  <a:srgbClr val="000000"/>
                </a:solidFill>
              </a:rPr>
              <a:t>New mechanism should be designed to reduce the AP computational complexity. In the meantime, the user privacy should be preserved when introducing such new mechanism.</a:t>
            </a:r>
          </a:p>
        </p:txBody>
      </p:sp>
      <p:sp>
        <p:nvSpPr>
          <p:cNvPr id="6" name="文本框 5">
            <a:extLst>
              <a:ext uri="{FF2B5EF4-FFF2-40B4-BE49-F238E27FC236}">
                <a16:creationId xmlns:a16="http://schemas.microsoft.com/office/drawing/2014/main" id="{30A5137B-9736-4F52-99E5-E3A3832F677D}"/>
              </a:ext>
            </a:extLst>
          </p:cNvPr>
          <p:cNvSpPr txBox="1"/>
          <p:nvPr/>
        </p:nvSpPr>
        <p:spPr>
          <a:xfrm>
            <a:off x="7174230" y="6475730"/>
            <a:ext cx="1444625" cy="274320"/>
          </a:xfrm>
          <a:prstGeom prst="rect">
            <a:avLst/>
          </a:prstGeom>
          <a:noFill/>
        </p:spPr>
        <p:txBody>
          <a:bodyPr wrap="none" rtlCol="0" anchor="t">
            <a:spAutoFit/>
          </a:bodyPr>
          <a:lstStyle/>
          <a:p>
            <a:r>
              <a:rPr lang="en-US" altLang="ko-KR" dirty="0">
                <a:sym typeface="+mn-ea"/>
              </a:rPr>
              <a:t>Liuming Lu (OPPO)</a:t>
            </a:r>
            <a:endParaRPr lang="zh-CN"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12"/>
          </p:nvPr>
        </p:nvSpPr>
        <p:spPr>
          <a:xfrm>
            <a:off x="4356211" y="6476449"/>
            <a:ext cx="535404" cy="184666"/>
          </a:xfrm>
        </p:spPr>
        <p:txBody>
          <a:bodyPr/>
          <a:lstStyle/>
          <a:p>
            <a:r>
              <a:rPr lang="en-GB"/>
              <a:t>Slide </a:t>
            </a:r>
            <a:fld id="{440F5867-744E-4AA6-B0ED-4C44D2DFBB7B}" type="slidenum">
              <a:rPr lang="en-GB" smtClean="0"/>
              <a:t>3</a:t>
            </a:fld>
            <a:endParaRPr lang="en-GB" dirty="0"/>
          </a:p>
        </p:txBody>
      </p:sp>
      <p:sp>
        <p:nvSpPr>
          <p:cNvPr id="10" name="Title 1"/>
          <p:cNvSpPr>
            <a:spLocks noGrp="1"/>
          </p:cNvSpPr>
          <p:nvPr>
            <p:ph type="title"/>
          </p:nvPr>
        </p:nvSpPr>
        <p:spPr>
          <a:xfrm>
            <a:off x="460153" y="460090"/>
            <a:ext cx="8003347" cy="1380884"/>
          </a:xfrm>
          <a:noFill/>
        </p:spPr>
        <p:txBody>
          <a:bodyPr/>
          <a:lstStyle/>
          <a:p>
            <a:r>
              <a:rPr lang="en-US" dirty="0"/>
              <a:t>Recap: </a:t>
            </a:r>
            <a:r>
              <a:rPr lang="en-US" altLang="zh-CN" dirty="0">
                <a:solidFill>
                  <a:srgbClr val="000000"/>
                </a:solidFill>
              </a:rPr>
              <a:t>Signature or Encryption Assisted STA Identification</a:t>
            </a:r>
            <a:endParaRPr lang="en-US" dirty="0"/>
          </a:p>
        </p:txBody>
      </p:sp>
      <p:sp>
        <p:nvSpPr>
          <p:cNvPr id="55" name="正方形/長方形 21"/>
          <p:cNvSpPr/>
          <p:nvPr/>
        </p:nvSpPr>
        <p:spPr bwMode="auto">
          <a:xfrm>
            <a:off x="2912852" y="4592731"/>
            <a:ext cx="1833490" cy="590624"/>
          </a:xfrm>
          <a:prstGeom prst="rect">
            <a:avLst/>
          </a:prstGeom>
          <a:gradFill rotWithShape="1">
            <a:gsLst>
              <a:gs pos="0">
                <a:srgbClr val="59C8FA">
                  <a:tint val="50000"/>
                  <a:satMod val="300000"/>
                </a:srgbClr>
              </a:gs>
              <a:gs pos="35000">
                <a:srgbClr val="59C8FA">
                  <a:tint val="37000"/>
                  <a:satMod val="300000"/>
                </a:srgbClr>
              </a:gs>
              <a:gs pos="100000">
                <a:srgbClr val="59C8FA">
                  <a:tint val="15000"/>
                  <a:satMod val="350000"/>
                </a:srgbClr>
              </a:gs>
            </a:gsLst>
            <a:lin ang="16200000" scaled="1"/>
          </a:gradFill>
          <a:ln w="9525" cap="flat" cmpd="sng" algn="ctr">
            <a:solidFill>
              <a:srgbClr val="59C8FA">
                <a:shade val="95000"/>
                <a:satMod val="105000"/>
              </a:srgbClr>
            </a:solidFill>
            <a:prstDash val="solid"/>
            <a:headEnd type="none" w="med" len="med"/>
            <a:tailEnd type="none" w="med" len="med"/>
          </a:ln>
          <a:effectLst>
            <a:outerShdw blurRad="40000" dist="20000" dir="5400000" rotWithShape="0">
              <a:srgbClr val="000000">
                <a:alpha val="38000"/>
              </a:srgbClr>
            </a:outerShdw>
          </a:effectLst>
        </p:spPr>
        <p:txBody>
          <a:bodyPr vert="horz" wrap="square" lIns="91440" tIns="45720" rIns="91440" bIns="45720" numCol="1" rtlCol="0" anchor="t" anchorCtr="0" compatLnSpc="1"/>
          <a:lstStyle/>
          <a:p>
            <a:pPr algn="ctr" defTabSz="449580" fontAlgn="auto">
              <a:spcBef>
                <a:spcPts val="0"/>
              </a:spcBef>
              <a:spcAft>
                <a:spcPts val="0"/>
              </a:spcAft>
              <a:buClr>
                <a:srgbClr val="000000"/>
              </a:buClr>
              <a:buSzPct val="100000"/>
              <a:defRPr/>
            </a:pPr>
            <a:r>
              <a:rPr lang="en-US" altLang="ja-JP" sz="1600" kern="0" dirty="0">
                <a:solidFill>
                  <a:srgbClr val="000000"/>
                </a:solidFill>
                <a:latin typeface="Times New Roman" panose="02020603050405020304"/>
                <a:ea typeface="MS Gothic" panose="020B0609070205080204" charset="-128"/>
              </a:rPr>
              <a:t>frame with </a:t>
            </a:r>
            <a:r>
              <a:rPr lang="en-US" altLang="zh-CN" sz="1600" kern="0" dirty="0">
                <a:solidFill>
                  <a:srgbClr val="000000"/>
                </a:solidFill>
                <a:latin typeface="Times New Roman" panose="02020603050405020304"/>
                <a:ea typeface="MS Gothic" panose="020B0609070205080204" charset="-128"/>
              </a:rPr>
              <a:t>RMA (e.g. TA)</a:t>
            </a:r>
            <a:endParaRPr lang="ja-JP" altLang="en-US" sz="1600" kern="0" dirty="0">
              <a:solidFill>
                <a:srgbClr val="000000"/>
              </a:solidFill>
              <a:latin typeface="Times New Roman" panose="02020603050405020304"/>
              <a:ea typeface="MS Gothic" panose="020B0609070205080204" charset="-128"/>
            </a:endParaRPr>
          </a:p>
        </p:txBody>
      </p:sp>
      <p:sp>
        <p:nvSpPr>
          <p:cNvPr id="48" name="テキスト ボックス 6"/>
          <p:cNvSpPr txBox="1"/>
          <p:nvPr/>
        </p:nvSpPr>
        <p:spPr>
          <a:xfrm>
            <a:off x="1529197" y="3921935"/>
            <a:ext cx="853352" cy="400110"/>
          </a:xfrm>
          <a:prstGeom prst="rect">
            <a:avLst/>
          </a:prstGeom>
          <a:solidFill>
            <a:schemeClr val="accent2">
              <a:lumMod val="60000"/>
              <a:lumOff val="40000"/>
            </a:schemeClr>
          </a:solidFill>
          <a:ln w="25400" cap="flat" cmpd="sng" algn="ctr">
            <a:solidFill>
              <a:schemeClr val="accent2">
                <a:lumMod val="75000"/>
              </a:schemeClr>
            </a:solidFill>
            <a:prstDash val="solid"/>
          </a:ln>
          <a:effectLst/>
        </p:spPr>
        <p:txBody>
          <a:bodyPr wrap="square" rtlCol="0">
            <a:spAutoFit/>
          </a:bodyPr>
          <a:lstStyle/>
          <a:p>
            <a:pPr marL="0" marR="0" lvl="0" indent="0" algn="ctr" defTabSz="449580" eaLnBrk="1" fontAlgn="auto" latinLnBrk="0" hangingPunct="1">
              <a:lnSpc>
                <a:spcPct val="100000"/>
              </a:lnSpc>
              <a:spcBef>
                <a:spcPts val="0"/>
              </a:spcBef>
              <a:spcAft>
                <a:spcPts val="0"/>
              </a:spcAft>
              <a:buClr>
                <a:srgbClr val="000000"/>
              </a:buClr>
              <a:buSzPct val="100000"/>
              <a:buFont typeface="Times New Roman" panose="02020603050405020304" pitchFamily="18" charset="0"/>
              <a:buNone/>
              <a:defRPr/>
            </a:pPr>
            <a:r>
              <a:rPr kumimoji="1" lang="en-US" altLang="ja-JP" sz="2000" b="0" i="0" u="none" strike="noStrike" kern="0" cap="none" spc="0" normalizeH="0" baseline="0" noProof="0" dirty="0">
                <a:ln>
                  <a:noFill/>
                </a:ln>
                <a:solidFill>
                  <a:srgbClr val="FFFFFF"/>
                </a:solidFill>
                <a:effectLst/>
                <a:uLnTx/>
                <a:uFillTx/>
                <a:latin typeface="Times New Roman" panose="02020603050405020304"/>
                <a:ea typeface="MS Gothic" panose="020B0609070205080204" charset="-128"/>
                <a:cs typeface="+mn-cs"/>
              </a:rPr>
              <a:t>STA</a:t>
            </a:r>
            <a:r>
              <a:rPr kumimoji="1" lang="en-US" altLang="zh-CN" sz="2000" b="0" i="0" u="none" strike="noStrike" kern="0" cap="none" spc="0" normalizeH="0" baseline="0" noProof="0" dirty="0">
                <a:ln>
                  <a:noFill/>
                </a:ln>
                <a:solidFill>
                  <a:srgbClr val="FFFFFF"/>
                </a:solidFill>
                <a:effectLst/>
                <a:uLnTx/>
                <a:uFillTx/>
                <a:latin typeface="Times New Roman" panose="02020603050405020304"/>
                <a:ea typeface="MS Gothic" panose="020B0609070205080204" charset="-128"/>
                <a:cs typeface="+mn-cs"/>
              </a:rPr>
              <a:t>1</a:t>
            </a:r>
            <a:endParaRPr kumimoji="1" lang="ja-JP" altLang="en-US" sz="2000" b="0" i="0" u="none" strike="noStrike" kern="0" cap="none" spc="0" normalizeH="0" baseline="0" noProof="0" dirty="0">
              <a:ln>
                <a:noFill/>
              </a:ln>
              <a:solidFill>
                <a:srgbClr val="FFFFFF"/>
              </a:solidFill>
              <a:effectLst/>
              <a:uLnTx/>
              <a:uFillTx/>
              <a:latin typeface="Times New Roman" panose="02020603050405020304"/>
              <a:ea typeface="MS Gothic" panose="020B0609070205080204" charset="-128"/>
              <a:cs typeface="+mn-cs"/>
            </a:endParaRPr>
          </a:p>
        </p:txBody>
      </p:sp>
      <p:cxnSp>
        <p:nvCxnSpPr>
          <p:cNvPr id="52" name="直線矢印コネクタ 7"/>
          <p:cNvCxnSpPr>
            <a:cxnSpLocks/>
          </p:cNvCxnSpPr>
          <p:nvPr/>
        </p:nvCxnSpPr>
        <p:spPr bwMode="auto">
          <a:xfrm>
            <a:off x="2590800" y="4561690"/>
            <a:ext cx="2707704" cy="0"/>
          </a:xfrm>
          <a:prstGeom prst="straightConnector1">
            <a:avLst/>
          </a:prstGeom>
          <a:solidFill>
            <a:srgbClr val="00B8FF"/>
          </a:solidFill>
          <a:ln w="57150" cap="flat" cmpd="sng" algn="ctr">
            <a:solidFill>
              <a:srgbClr val="0079FF"/>
            </a:solidFill>
            <a:prstDash val="solid"/>
            <a:round/>
            <a:headEnd type="none" w="med" len="med"/>
            <a:tailEnd type="triangle"/>
          </a:ln>
          <a:effectLst/>
        </p:spPr>
      </p:cxnSp>
      <p:sp>
        <p:nvSpPr>
          <p:cNvPr id="77" name="テキスト ボックス 13"/>
          <p:cNvSpPr txBox="1"/>
          <p:nvPr/>
        </p:nvSpPr>
        <p:spPr>
          <a:xfrm>
            <a:off x="5605145" y="4362300"/>
            <a:ext cx="877570" cy="398780"/>
          </a:xfrm>
          <a:prstGeom prst="rect">
            <a:avLst/>
          </a:prstGeom>
          <a:solidFill>
            <a:srgbClr val="FF9500"/>
          </a:solidFill>
          <a:ln w="25400" cap="flat" cmpd="sng" algn="ctr">
            <a:solidFill>
              <a:srgbClr val="FF9500">
                <a:shade val="50000"/>
              </a:srgbClr>
            </a:solidFill>
            <a:prstDash val="solid"/>
          </a:ln>
          <a:effectLst/>
        </p:spPr>
        <p:txBody>
          <a:bodyPr wrap="square" rtlCol="0">
            <a:spAutoFit/>
          </a:bodyPr>
          <a:lstStyle/>
          <a:p>
            <a:pPr marL="0" marR="0" lvl="0" indent="0" algn="ctr" defTabSz="449580" eaLnBrk="1" fontAlgn="auto" latinLnBrk="0" hangingPunct="1">
              <a:lnSpc>
                <a:spcPct val="100000"/>
              </a:lnSpc>
              <a:spcBef>
                <a:spcPts val="0"/>
              </a:spcBef>
              <a:spcAft>
                <a:spcPts val="0"/>
              </a:spcAft>
              <a:buClr>
                <a:srgbClr val="000000"/>
              </a:buClr>
              <a:buSzPct val="100000"/>
              <a:buFont typeface="Times New Roman" panose="02020603050405020304" pitchFamily="18" charset="0"/>
              <a:buNone/>
              <a:defRPr/>
            </a:pPr>
            <a:r>
              <a:rPr kumimoji="1" lang="en-US" altLang="ja-JP" sz="2000" b="0" i="0" u="none" strike="noStrike" kern="0" cap="none" spc="0" normalizeH="0" baseline="0" noProof="0" dirty="0">
                <a:ln>
                  <a:noFill/>
                </a:ln>
                <a:solidFill>
                  <a:srgbClr val="FFFFFF"/>
                </a:solidFill>
                <a:effectLst/>
                <a:uLnTx/>
                <a:uFillTx/>
                <a:latin typeface="Times New Roman" panose="02020603050405020304"/>
                <a:ea typeface="MS Gothic" panose="020B0609070205080204" charset="-128"/>
                <a:cs typeface="+mn-cs"/>
              </a:rPr>
              <a:t>AP</a:t>
            </a:r>
            <a:endParaRPr kumimoji="1" lang="ja-JP" altLang="en-US" sz="2000" b="0" i="0" u="none" strike="noStrike" kern="0" cap="none" spc="0" normalizeH="0" baseline="0" noProof="0" dirty="0">
              <a:ln>
                <a:noFill/>
              </a:ln>
              <a:solidFill>
                <a:srgbClr val="FFFFFF"/>
              </a:solidFill>
              <a:effectLst/>
              <a:uLnTx/>
              <a:uFillTx/>
              <a:latin typeface="Times New Roman" panose="02020603050405020304"/>
              <a:ea typeface="MS Gothic" panose="020B0609070205080204" charset="-128"/>
              <a:cs typeface="+mn-cs"/>
            </a:endParaRPr>
          </a:p>
        </p:txBody>
      </p:sp>
      <p:pic>
        <p:nvPicPr>
          <p:cNvPr id="78" name="図 17"/>
          <p:cNvPicPr>
            <a:picLocks noChangeAspect="1"/>
          </p:cNvPicPr>
          <p:nvPr/>
        </p:nvPicPr>
        <p:blipFill>
          <a:blip r:embed="rId3">
            <a:duotone>
              <a:prstClr val="black"/>
              <a:srgbClr val="4CD964">
                <a:tint val="45000"/>
                <a:satMod val="400000"/>
              </a:srgbClr>
            </a:duotone>
          </a:blip>
          <a:stretch>
            <a:fillRect/>
          </a:stretch>
        </p:blipFill>
        <p:spPr>
          <a:xfrm>
            <a:off x="6576945" y="4264659"/>
            <a:ext cx="456404" cy="456404"/>
          </a:xfrm>
          <a:prstGeom prst="rect">
            <a:avLst/>
          </a:prstGeom>
        </p:spPr>
      </p:pic>
      <p:pic>
        <p:nvPicPr>
          <p:cNvPr id="79" name="図 26"/>
          <p:cNvPicPr>
            <a:picLocks noChangeAspect="1"/>
          </p:cNvPicPr>
          <p:nvPr/>
        </p:nvPicPr>
        <p:blipFill>
          <a:blip r:embed="rId3">
            <a:duotone>
              <a:prstClr val="black"/>
              <a:srgbClr val="0079FF">
                <a:tint val="45000"/>
                <a:satMod val="400000"/>
              </a:srgbClr>
            </a:duotone>
          </a:blip>
          <a:stretch>
            <a:fillRect/>
          </a:stretch>
        </p:blipFill>
        <p:spPr>
          <a:xfrm>
            <a:off x="7932174" y="4303221"/>
            <a:ext cx="456404" cy="456404"/>
          </a:xfrm>
          <a:prstGeom prst="rect">
            <a:avLst/>
          </a:prstGeom>
        </p:spPr>
      </p:pic>
      <p:pic>
        <p:nvPicPr>
          <p:cNvPr id="81" name="図 26"/>
          <p:cNvPicPr>
            <a:picLocks noChangeAspect="1"/>
          </p:cNvPicPr>
          <p:nvPr/>
        </p:nvPicPr>
        <p:blipFill>
          <a:blip r:embed="rId3">
            <a:duotone>
              <a:prstClr val="black"/>
              <a:srgbClr val="0079FF">
                <a:tint val="45000"/>
                <a:satMod val="400000"/>
              </a:srgbClr>
            </a:duotone>
            <a:grayscl/>
          </a:blip>
          <a:stretch>
            <a:fillRect/>
          </a:stretch>
        </p:blipFill>
        <p:spPr>
          <a:xfrm>
            <a:off x="7152687" y="4272545"/>
            <a:ext cx="456404" cy="456404"/>
          </a:xfrm>
          <a:prstGeom prst="rect">
            <a:avLst/>
          </a:prstGeom>
          <a:noFill/>
        </p:spPr>
      </p:pic>
      <p:sp>
        <p:nvSpPr>
          <p:cNvPr id="82" name="テキスト ボックス 28"/>
          <p:cNvSpPr txBox="1"/>
          <p:nvPr/>
        </p:nvSpPr>
        <p:spPr>
          <a:xfrm>
            <a:off x="7536815" y="4195295"/>
            <a:ext cx="581660" cy="460375"/>
          </a:xfrm>
          <a:prstGeom prst="rect">
            <a:avLst/>
          </a:prstGeom>
          <a:noFill/>
        </p:spPr>
        <p:txBody>
          <a:bodyPr wrap="square" rtlCol="0">
            <a:spAutoFit/>
          </a:bodyPr>
          <a:lstStyle/>
          <a:p>
            <a:pPr defTabSz="449580">
              <a:buClr>
                <a:srgbClr val="000000"/>
              </a:buClr>
              <a:buSzPct val="100000"/>
              <a:buFont typeface="Times New Roman" panose="02020603050405020304" pitchFamily="18" charset="0"/>
              <a:buNone/>
            </a:pPr>
            <a:r>
              <a:rPr kumimoji="1" lang="en-US" altLang="ja-JP" sz="2400" b="1">
                <a:solidFill>
                  <a:srgbClr val="000000"/>
                </a:solidFill>
                <a:latin typeface="Times New Roman" panose="02020603050405020304" pitchFamily="18" charset="0"/>
                <a:ea typeface="MS Gothic" panose="020B0609070205080204" charset="-128"/>
              </a:rPr>
              <a:t>…</a:t>
            </a:r>
          </a:p>
        </p:txBody>
      </p:sp>
      <p:sp>
        <p:nvSpPr>
          <p:cNvPr id="91" name="テキスト ボックス 28"/>
          <p:cNvSpPr txBox="1"/>
          <p:nvPr/>
        </p:nvSpPr>
        <p:spPr>
          <a:xfrm>
            <a:off x="6049645" y="4940785"/>
            <a:ext cx="867410" cy="337185"/>
          </a:xfrm>
          <a:prstGeom prst="rect">
            <a:avLst/>
          </a:prstGeom>
          <a:noFill/>
        </p:spPr>
        <p:txBody>
          <a:bodyPr wrap="square" rtlCol="0">
            <a:spAutoFit/>
          </a:bodyPr>
          <a:lstStyle/>
          <a:p>
            <a:pPr defTabSz="449580">
              <a:buClr>
                <a:srgbClr val="000000"/>
              </a:buClr>
              <a:buSzPct val="100000"/>
              <a:buFont typeface="Times New Roman" panose="02020603050405020304" pitchFamily="18" charset="0"/>
              <a:buNone/>
            </a:pPr>
            <a:r>
              <a:rPr kumimoji="1" lang="en-US" altLang="ja-JP" sz="1600">
                <a:solidFill>
                  <a:srgbClr val="000000"/>
                </a:solidFill>
                <a:latin typeface="Times New Roman" panose="02020603050405020304" pitchFamily="18" charset="0"/>
                <a:ea typeface="MS Gothic" panose="020B0609070205080204" charset="-128"/>
              </a:rPr>
              <a:t>Identify</a:t>
            </a:r>
          </a:p>
        </p:txBody>
      </p:sp>
      <p:sp>
        <p:nvSpPr>
          <p:cNvPr id="97" name="文本框 96"/>
          <p:cNvSpPr txBox="1"/>
          <p:nvPr/>
        </p:nvSpPr>
        <p:spPr>
          <a:xfrm>
            <a:off x="429134" y="1823627"/>
            <a:ext cx="8065384" cy="1708160"/>
          </a:xfrm>
          <a:prstGeom prst="rect">
            <a:avLst/>
          </a:prstGeom>
          <a:noFill/>
        </p:spPr>
        <p:txBody>
          <a:bodyPr wrap="square" rtlCol="0" anchor="t">
            <a:spAutoFit/>
          </a:bodyPr>
          <a:lstStyle/>
          <a:p>
            <a:pPr marL="288925" lvl="1" indent="-285750" algn="just">
              <a:spcBef>
                <a:spcPts val="300"/>
              </a:spcBef>
              <a:spcAft>
                <a:spcPts val="300"/>
              </a:spcAft>
              <a:buFont typeface="Arial" panose="020B0604020202020204" pitchFamily="34" charset="0"/>
              <a:buChar char="•"/>
              <a:defRPr/>
            </a:pPr>
            <a:r>
              <a:rPr lang="en-US" altLang="zh-CN" sz="2000" dirty="0">
                <a:solidFill>
                  <a:srgbClr val="000000"/>
                </a:solidFill>
              </a:rPr>
              <a:t>The AP store each STA address key for the STA identification after the negotiation with the STAs</a:t>
            </a:r>
            <a:endParaRPr lang="en-US" altLang="zh-CN" sz="2000" dirty="0">
              <a:solidFill>
                <a:srgbClr val="000000"/>
              </a:solidFill>
              <a:sym typeface="+mn-ea"/>
            </a:endParaRPr>
          </a:p>
          <a:p>
            <a:pPr marL="288925" lvl="1" indent="-285750" algn="just">
              <a:spcBef>
                <a:spcPts val="300"/>
              </a:spcBef>
              <a:spcAft>
                <a:spcPts val="300"/>
              </a:spcAft>
              <a:buFont typeface="Arial" panose="020B0604020202020204" pitchFamily="34" charset="0"/>
              <a:buChar char="•"/>
              <a:defRPr/>
            </a:pPr>
            <a:r>
              <a:rPr lang="en-US" altLang="zh-CN" sz="2000" dirty="0">
                <a:solidFill>
                  <a:srgbClr val="000000"/>
                </a:solidFill>
                <a:sym typeface="+mn-ea"/>
              </a:rPr>
              <a:t>When a RMA STA sends frames to AP,  AP needs to use the address key one by one to identify the STA. This would introduce high computational complexity. </a:t>
            </a:r>
          </a:p>
        </p:txBody>
      </p:sp>
      <p:sp>
        <p:nvSpPr>
          <p:cNvPr id="100" name="テキスト ボックス 28"/>
          <p:cNvSpPr txBox="1"/>
          <p:nvPr/>
        </p:nvSpPr>
        <p:spPr>
          <a:xfrm>
            <a:off x="7380605" y="4722980"/>
            <a:ext cx="581660" cy="460375"/>
          </a:xfrm>
          <a:prstGeom prst="rect">
            <a:avLst/>
          </a:prstGeom>
          <a:noFill/>
        </p:spPr>
        <p:txBody>
          <a:bodyPr wrap="square" rtlCol="0">
            <a:spAutoFit/>
          </a:bodyPr>
          <a:lstStyle/>
          <a:p>
            <a:pPr defTabSz="449580">
              <a:buClr>
                <a:srgbClr val="000000"/>
              </a:buClr>
              <a:buSzPct val="100000"/>
              <a:buFont typeface="Times New Roman" panose="02020603050405020304" pitchFamily="18" charset="0"/>
              <a:buNone/>
            </a:pPr>
            <a:r>
              <a:rPr kumimoji="1" lang="en-US" altLang="ja-JP" sz="2400" b="1">
                <a:solidFill>
                  <a:srgbClr val="000000"/>
                </a:solidFill>
                <a:latin typeface="Times New Roman" panose="02020603050405020304" pitchFamily="18" charset="0"/>
                <a:ea typeface="MS Gothic" panose="020B0609070205080204" charset="-128"/>
              </a:rPr>
              <a:t>…</a:t>
            </a:r>
          </a:p>
        </p:txBody>
      </p:sp>
      <p:cxnSp>
        <p:nvCxnSpPr>
          <p:cNvPr id="2" name="直接箭头连接符 1"/>
          <p:cNvCxnSpPr/>
          <p:nvPr/>
        </p:nvCxnSpPr>
        <p:spPr>
          <a:xfrm>
            <a:off x="6756400" y="4796640"/>
            <a:ext cx="288290" cy="504190"/>
          </a:xfrm>
          <a:prstGeom prst="straightConnector1">
            <a:avLst/>
          </a:prstGeom>
          <a:solidFill>
            <a:schemeClr val="accent1"/>
          </a:solidFill>
          <a:ln w="12700" cap="flat" cmpd="sng" algn="ctr">
            <a:solidFill>
              <a:schemeClr val="tx1"/>
            </a:solidFill>
            <a:prstDash val="solid"/>
            <a:round/>
            <a:headEnd type="none" w="sm" len="sm"/>
            <a:tailEnd type="arrow" w="sm" len="sm"/>
          </a:ln>
        </p:spPr>
      </p:cxnSp>
      <p:cxnSp>
        <p:nvCxnSpPr>
          <p:cNvPr id="5" name="直接箭头连接符 4"/>
          <p:cNvCxnSpPr/>
          <p:nvPr/>
        </p:nvCxnSpPr>
        <p:spPr>
          <a:xfrm>
            <a:off x="7236460" y="4796640"/>
            <a:ext cx="24130" cy="504190"/>
          </a:xfrm>
          <a:prstGeom prst="straightConnector1">
            <a:avLst/>
          </a:prstGeom>
          <a:solidFill>
            <a:schemeClr val="accent1"/>
          </a:solidFill>
          <a:ln w="12700" cap="flat" cmpd="sng" algn="ctr">
            <a:solidFill>
              <a:schemeClr val="tx1"/>
            </a:solidFill>
            <a:prstDash val="solid"/>
            <a:round/>
            <a:headEnd type="none" w="sm" len="sm"/>
            <a:tailEnd type="arrow" w="sm" len="sm"/>
          </a:ln>
        </p:spPr>
      </p:cxnSp>
      <p:cxnSp>
        <p:nvCxnSpPr>
          <p:cNvPr id="7" name="直接箭头连接符 6"/>
          <p:cNvCxnSpPr/>
          <p:nvPr/>
        </p:nvCxnSpPr>
        <p:spPr>
          <a:xfrm flipH="1">
            <a:off x="7692390" y="4840455"/>
            <a:ext cx="288290" cy="460375"/>
          </a:xfrm>
          <a:prstGeom prst="straightConnector1">
            <a:avLst/>
          </a:prstGeom>
          <a:solidFill>
            <a:schemeClr val="accent1"/>
          </a:solidFill>
          <a:ln w="12700" cap="flat" cmpd="sng" algn="ctr">
            <a:solidFill>
              <a:schemeClr val="tx1"/>
            </a:solidFill>
            <a:prstDash val="solid"/>
            <a:round/>
            <a:headEnd type="none" w="sm" len="sm"/>
            <a:tailEnd type="arrow" w="sm" len="sm"/>
          </a:ln>
        </p:spPr>
      </p:cxnSp>
      <p:sp>
        <p:nvSpPr>
          <p:cNvPr id="16" name="テキスト ボックス 28"/>
          <p:cNvSpPr txBox="1"/>
          <p:nvPr/>
        </p:nvSpPr>
        <p:spPr>
          <a:xfrm>
            <a:off x="8047990" y="4940785"/>
            <a:ext cx="867410" cy="337185"/>
          </a:xfrm>
          <a:prstGeom prst="rect">
            <a:avLst/>
          </a:prstGeom>
          <a:noFill/>
        </p:spPr>
        <p:txBody>
          <a:bodyPr wrap="square" rtlCol="0">
            <a:spAutoFit/>
          </a:bodyPr>
          <a:lstStyle/>
          <a:p>
            <a:pPr defTabSz="449580">
              <a:buClr>
                <a:srgbClr val="000000"/>
              </a:buClr>
              <a:buSzPct val="100000"/>
              <a:buFont typeface="Times New Roman" panose="02020603050405020304" pitchFamily="18" charset="0"/>
              <a:buNone/>
            </a:pPr>
            <a:r>
              <a:rPr kumimoji="1" lang="en-US" altLang="ja-JP" sz="1600" dirty="0">
                <a:solidFill>
                  <a:srgbClr val="000000"/>
                </a:solidFill>
                <a:latin typeface="Times New Roman" panose="02020603050405020304" pitchFamily="18" charset="0"/>
                <a:ea typeface="MS Gothic" panose="020B0609070205080204" charset="-128"/>
              </a:rPr>
              <a:t>Identify</a:t>
            </a:r>
          </a:p>
        </p:txBody>
      </p:sp>
      <p:sp>
        <p:nvSpPr>
          <p:cNvPr id="21" name="文本框 20">
            <a:extLst>
              <a:ext uri="{FF2B5EF4-FFF2-40B4-BE49-F238E27FC236}">
                <a16:creationId xmlns:a16="http://schemas.microsoft.com/office/drawing/2014/main" id="{F36C87E0-491D-47B6-ABCF-C94DF38D9A14}"/>
              </a:ext>
            </a:extLst>
          </p:cNvPr>
          <p:cNvSpPr txBox="1"/>
          <p:nvPr/>
        </p:nvSpPr>
        <p:spPr>
          <a:xfrm>
            <a:off x="7174230" y="6475730"/>
            <a:ext cx="1444625" cy="274320"/>
          </a:xfrm>
          <a:prstGeom prst="rect">
            <a:avLst/>
          </a:prstGeom>
          <a:noFill/>
        </p:spPr>
        <p:txBody>
          <a:bodyPr wrap="none" rtlCol="0" anchor="t">
            <a:spAutoFit/>
          </a:bodyPr>
          <a:lstStyle/>
          <a:p>
            <a:r>
              <a:rPr lang="en-US" altLang="ko-KR" dirty="0">
                <a:sym typeface="+mn-ea"/>
              </a:rPr>
              <a:t>Liuming Lu (OPPO)</a:t>
            </a:r>
            <a:endParaRPr lang="zh-CN" altLang="en-US" dirty="0"/>
          </a:p>
        </p:txBody>
      </p:sp>
      <p:sp>
        <p:nvSpPr>
          <p:cNvPr id="22" name="正方形/長方形 21">
            <a:extLst>
              <a:ext uri="{FF2B5EF4-FFF2-40B4-BE49-F238E27FC236}">
                <a16:creationId xmlns:a16="http://schemas.microsoft.com/office/drawing/2014/main" id="{3C48181D-839E-49CB-B63A-E7E294144CED}"/>
              </a:ext>
            </a:extLst>
          </p:cNvPr>
          <p:cNvSpPr/>
          <p:nvPr/>
        </p:nvSpPr>
        <p:spPr bwMode="auto">
          <a:xfrm>
            <a:off x="6343845" y="5371046"/>
            <a:ext cx="1833490" cy="590624"/>
          </a:xfrm>
          <a:prstGeom prst="rect">
            <a:avLst/>
          </a:prstGeom>
          <a:gradFill rotWithShape="1">
            <a:gsLst>
              <a:gs pos="0">
                <a:srgbClr val="59C8FA">
                  <a:tint val="50000"/>
                  <a:satMod val="300000"/>
                </a:srgbClr>
              </a:gs>
              <a:gs pos="35000">
                <a:srgbClr val="59C8FA">
                  <a:tint val="37000"/>
                  <a:satMod val="300000"/>
                </a:srgbClr>
              </a:gs>
              <a:gs pos="100000">
                <a:srgbClr val="59C8FA">
                  <a:tint val="15000"/>
                  <a:satMod val="350000"/>
                </a:srgbClr>
              </a:gs>
            </a:gsLst>
            <a:lin ang="16200000" scaled="1"/>
          </a:gradFill>
          <a:ln w="9525" cap="flat" cmpd="sng" algn="ctr">
            <a:solidFill>
              <a:srgbClr val="59C8FA">
                <a:shade val="95000"/>
                <a:satMod val="105000"/>
              </a:srgbClr>
            </a:solidFill>
            <a:prstDash val="solid"/>
            <a:headEnd type="none" w="med" len="med"/>
            <a:tailEnd type="none" w="med" len="med"/>
          </a:ln>
          <a:effectLst>
            <a:outerShdw blurRad="40000" dist="20000" dir="5400000" rotWithShape="0">
              <a:srgbClr val="000000">
                <a:alpha val="38000"/>
              </a:srgbClr>
            </a:outerShdw>
          </a:effectLst>
        </p:spPr>
        <p:txBody>
          <a:bodyPr vert="horz" wrap="square" lIns="91440" tIns="45720" rIns="91440" bIns="45720" numCol="1" rtlCol="0" anchor="t" anchorCtr="0" compatLnSpc="1"/>
          <a:lstStyle/>
          <a:p>
            <a:pPr algn="ctr" defTabSz="449580" fontAlgn="auto">
              <a:spcBef>
                <a:spcPts val="0"/>
              </a:spcBef>
              <a:spcAft>
                <a:spcPts val="0"/>
              </a:spcAft>
              <a:buClr>
                <a:srgbClr val="000000"/>
              </a:buClr>
              <a:buSzPct val="100000"/>
              <a:defRPr/>
            </a:pPr>
            <a:r>
              <a:rPr lang="en-US" altLang="ja-JP" sz="1600" kern="0" dirty="0">
                <a:solidFill>
                  <a:srgbClr val="000000"/>
                </a:solidFill>
                <a:latin typeface="Times New Roman" panose="02020603050405020304"/>
                <a:ea typeface="MS Gothic" panose="020B0609070205080204" charset="-128"/>
              </a:rPr>
              <a:t>frame with </a:t>
            </a:r>
            <a:r>
              <a:rPr lang="en-US" altLang="zh-CN" sz="1600" kern="0" dirty="0">
                <a:solidFill>
                  <a:srgbClr val="000000"/>
                </a:solidFill>
                <a:latin typeface="Times New Roman" panose="02020603050405020304"/>
                <a:ea typeface="MS Gothic" panose="020B0609070205080204" charset="-128"/>
              </a:rPr>
              <a:t>RMA (e.g. TA)</a:t>
            </a:r>
            <a:endParaRPr lang="ja-JP" altLang="en-US" sz="1600" kern="0" dirty="0">
              <a:solidFill>
                <a:srgbClr val="000000"/>
              </a:solidFill>
              <a:latin typeface="Times New Roman" panose="02020603050405020304"/>
              <a:ea typeface="MS Gothic" panose="020B0609070205080204" charset="-128"/>
            </a:endParaRPr>
          </a:p>
        </p:txBody>
      </p:sp>
      <p:pic>
        <p:nvPicPr>
          <p:cNvPr id="24" name="図 19">
            <a:extLst>
              <a:ext uri="{FF2B5EF4-FFF2-40B4-BE49-F238E27FC236}">
                <a16:creationId xmlns:a16="http://schemas.microsoft.com/office/drawing/2014/main" id="{4FD7DBC0-DDEC-4158-A75D-0FBBB90CAB17}"/>
              </a:ext>
            </a:extLst>
          </p:cNvPr>
          <p:cNvPicPr>
            <a:picLocks noChangeAspect="1"/>
          </p:cNvPicPr>
          <p:nvPr/>
        </p:nvPicPr>
        <p:blipFill>
          <a:blip r:embed="rId3">
            <a:duotone>
              <a:prstClr val="black"/>
              <a:srgbClr val="4CD964">
                <a:tint val="45000"/>
                <a:satMod val="400000"/>
              </a:srgbClr>
            </a:duotone>
          </a:blip>
          <a:stretch>
            <a:fillRect/>
          </a:stretch>
        </p:blipFill>
        <p:spPr>
          <a:xfrm>
            <a:off x="838200" y="3852835"/>
            <a:ext cx="432435" cy="432435"/>
          </a:xfrm>
          <a:prstGeom prst="rect">
            <a:avLst/>
          </a:prstGeom>
        </p:spPr>
      </p:pic>
      <p:sp>
        <p:nvSpPr>
          <p:cNvPr id="25" name="テキスト ボックス 6">
            <a:extLst>
              <a:ext uri="{FF2B5EF4-FFF2-40B4-BE49-F238E27FC236}">
                <a16:creationId xmlns:a16="http://schemas.microsoft.com/office/drawing/2014/main" id="{18C0D11A-AC7A-4EA8-AE13-2D97FF83C74D}"/>
              </a:ext>
            </a:extLst>
          </p:cNvPr>
          <p:cNvSpPr txBox="1"/>
          <p:nvPr/>
        </p:nvSpPr>
        <p:spPr>
          <a:xfrm>
            <a:off x="1585966" y="5565140"/>
            <a:ext cx="825500" cy="398780"/>
          </a:xfrm>
          <a:prstGeom prst="rect">
            <a:avLst/>
          </a:prstGeom>
          <a:solidFill>
            <a:schemeClr val="accent2">
              <a:lumMod val="60000"/>
              <a:lumOff val="40000"/>
            </a:schemeClr>
          </a:solidFill>
          <a:ln w="25400" cap="flat" cmpd="sng" algn="ctr">
            <a:solidFill>
              <a:schemeClr val="accent2">
                <a:lumMod val="75000"/>
              </a:schemeClr>
            </a:solidFill>
            <a:prstDash val="solid"/>
          </a:ln>
          <a:effectLst/>
        </p:spPr>
        <p:txBody>
          <a:bodyPr wrap="square" rtlCol="0">
            <a:spAutoFit/>
          </a:bodyPr>
          <a:lstStyle/>
          <a:p>
            <a:pPr marL="0" marR="0" lvl="0" indent="0" algn="ctr" defTabSz="449580" eaLnBrk="1" fontAlgn="auto" latinLnBrk="0" hangingPunct="1">
              <a:lnSpc>
                <a:spcPct val="100000"/>
              </a:lnSpc>
              <a:spcBef>
                <a:spcPts val="0"/>
              </a:spcBef>
              <a:spcAft>
                <a:spcPts val="0"/>
              </a:spcAft>
              <a:buClr>
                <a:srgbClr val="000000"/>
              </a:buClr>
              <a:buSzPct val="100000"/>
              <a:buFont typeface="Times New Roman" panose="02020603050405020304" pitchFamily="18" charset="0"/>
              <a:buNone/>
              <a:defRPr/>
            </a:pPr>
            <a:r>
              <a:rPr kumimoji="1" lang="en-US" altLang="ja-JP" sz="2000" b="0" i="0" u="none" strike="noStrike" kern="0" cap="none" spc="0" normalizeH="0" baseline="0" noProof="0" dirty="0">
                <a:ln>
                  <a:noFill/>
                </a:ln>
                <a:solidFill>
                  <a:srgbClr val="FFFFFF"/>
                </a:solidFill>
                <a:effectLst/>
                <a:uLnTx/>
                <a:uFillTx/>
                <a:latin typeface="Times New Roman" panose="02020603050405020304"/>
                <a:ea typeface="MS Gothic" panose="020B0609070205080204" charset="-128"/>
                <a:cs typeface="+mn-cs"/>
              </a:rPr>
              <a:t>STAn</a:t>
            </a:r>
            <a:endParaRPr kumimoji="1" lang="ja-JP" altLang="en-US" sz="2000" b="0" i="0" u="none" strike="noStrike" kern="0" cap="none" spc="0" normalizeH="0" baseline="0" noProof="0" dirty="0">
              <a:ln>
                <a:noFill/>
              </a:ln>
              <a:solidFill>
                <a:srgbClr val="FFFFFF"/>
              </a:solidFill>
              <a:effectLst/>
              <a:uLnTx/>
              <a:uFillTx/>
              <a:latin typeface="Times New Roman" panose="02020603050405020304"/>
              <a:ea typeface="MS Gothic" panose="020B0609070205080204" charset="-128"/>
              <a:cs typeface="+mn-cs"/>
            </a:endParaRPr>
          </a:p>
        </p:txBody>
      </p:sp>
      <p:pic>
        <p:nvPicPr>
          <p:cNvPr id="26" name="図 26">
            <a:extLst>
              <a:ext uri="{FF2B5EF4-FFF2-40B4-BE49-F238E27FC236}">
                <a16:creationId xmlns:a16="http://schemas.microsoft.com/office/drawing/2014/main" id="{ED81DD0B-04F0-4A23-900A-B729FE958161}"/>
              </a:ext>
            </a:extLst>
          </p:cNvPr>
          <p:cNvPicPr>
            <a:picLocks noChangeAspect="1"/>
          </p:cNvPicPr>
          <p:nvPr/>
        </p:nvPicPr>
        <p:blipFill>
          <a:blip r:embed="rId3">
            <a:duotone>
              <a:prstClr val="black"/>
              <a:srgbClr val="0079FF">
                <a:tint val="45000"/>
                <a:satMod val="400000"/>
              </a:srgbClr>
            </a:duotone>
          </a:blip>
          <a:stretch>
            <a:fillRect/>
          </a:stretch>
        </p:blipFill>
        <p:spPr>
          <a:xfrm>
            <a:off x="934720" y="5565140"/>
            <a:ext cx="360680" cy="360680"/>
          </a:xfrm>
          <a:prstGeom prst="rect">
            <a:avLst/>
          </a:prstGeom>
        </p:spPr>
      </p:pic>
      <p:sp>
        <p:nvSpPr>
          <p:cNvPr id="27" name="テキスト ボックス 31">
            <a:extLst>
              <a:ext uri="{FF2B5EF4-FFF2-40B4-BE49-F238E27FC236}">
                <a16:creationId xmlns:a16="http://schemas.microsoft.com/office/drawing/2014/main" id="{4C4ABABF-4A00-4738-96D9-3E9E14AF75DE}"/>
              </a:ext>
            </a:extLst>
          </p:cNvPr>
          <p:cNvSpPr txBox="1"/>
          <p:nvPr/>
        </p:nvSpPr>
        <p:spPr>
          <a:xfrm>
            <a:off x="369008" y="5941695"/>
            <a:ext cx="1586865" cy="306705"/>
          </a:xfrm>
          <a:prstGeom prst="rect">
            <a:avLst/>
          </a:prstGeom>
          <a:noFill/>
        </p:spPr>
        <p:txBody>
          <a:bodyPr wrap="square" rtlCol="0">
            <a:spAutoFit/>
          </a:bodyPr>
          <a:lstStyle/>
          <a:p>
            <a:pPr defTabSz="449580">
              <a:buClr>
                <a:srgbClr val="000000"/>
              </a:buClr>
              <a:buSzPct val="100000"/>
              <a:buFont typeface="Times New Roman" panose="02020603050405020304" pitchFamily="18" charset="0"/>
              <a:buNone/>
            </a:pPr>
            <a:r>
              <a:rPr kumimoji="1" lang="en-US" altLang="ja-JP" sz="1400" dirty="0">
                <a:solidFill>
                  <a:srgbClr val="000000"/>
                </a:solidFill>
                <a:latin typeface="Times New Roman" panose="02020603050405020304" pitchFamily="18" charset="0"/>
                <a:ea typeface="MS Gothic" panose="020B0609070205080204" charset="-128"/>
              </a:rPr>
              <a:t>Address Key n</a:t>
            </a:r>
            <a:endParaRPr kumimoji="1" lang="ja-JP" altLang="en-US" sz="1600" dirty="0">
              <a:solidFill>
                <a:srgbClr val="000000"/>
              </a:solidFill>
              <a:latin typeface="Times New Roman" panose="02020603050405020304" pitchFamily="18" charset="0"/>
              <a:ea typeface="MS Gothic" panose="020B0609070205080204" charset="-128"/>
            </a:endParaRPr>
          </a:p>
        </p:txBody>
      </p:sp>
      <p:sp>
        <p:nvSpPr>
          <p:cNvPr id="28" name="テキスト ボックス 6">
            <a:extLst>
              <a:ext uri="{FF2B5EF4-FFF2-40B4-BE49-F238E27FC236}">
                <a16:creationId xmlns:a16="http://schemas.microsoft.com/office/drawing/2014/main" id="{7A7092DE-FFC5-405F-9730-315DBFA24580}"/>
              </a:ext>
            </a:extLst>
          </p:cNvPr>
          <p:cNvSpPr txBox="1"/>
          <p:nvPr/>
        </p:nvSpPr>
        <p:spPr>
          <a:xfrm>
            <a:off x="1524000" y="4666270"/>
            <a:ext cx="853352" cy="398780"/>
          </a:xfrm>
          <a:prstGeom prst="rect">
            <a:avLst/>
          </a:prstGeom>
          <a:solidFill>
            <a:schemeClr val="bg1">
              <a:lumMod val="50000"/>
            </a:schemeClr>
          </a:solidFill>
          <a:ln w="25400" cap="flat" cmpd="sng" algn="ctr">
            <a:solidFill>
              <a:schemeClr val="tx1"/>
            </a:solidFill>
            <a:prstDash val="solid"/>
          </a:ln>
          <a:effectLst/>
        </p:spPr>
        <p:txBody>
          <a:bodyPr wrap="square" rtlCol="0">
            <a:spAutoFit/>
          </a:bodyPr>
          <a:lstStyle/>
          <a:p>
            <a:pPr marL="0" marR="0" lvl="0" indent="0" algn="ctr" defTabSz="449580" eaLnBrk="1" fontAlgn="auto" latinLnBrk="0" hangingPunct="1">
              <a:lnSpc>
                <a:spcPct val="100000"/>
              </a:lnSpc>
              <a:spcBef>
                <a:spcPts val="0"/>
              </a:spcBef>
              <a:spcAft>
                <a:spcPts val="0"/>
              </a:spcAft>
              <a:buClr>
                <a:srgbClr val="000000"/>
              </a:buClr>
              <a:buSzPct val="100000"/>
              <a:buFont typeface="Times New Roman" panose="02020603050405020304" pitchFamily="18" charset="0"/>
              <a:buNone/>
              <a:defRPr/>
            </a:pPr>
            <a:r>
              <a:rPr kumimoji="1" lang="en-US" altLang="ja-JP" sz="2000" b="0" i="0" u="none" strike="noStrike" kern="0" cap="none" spc="0" normalizeH="0" baseline="0" noProof="0" dirty="0">
                <a:ln>
                  <a:noFill/>
                </a:ln>
                <a:solidFill>
                  <a:schemeClr val="bg1"/>
                </a:solidFill>
                <a:effectLst/>
                <a:uLnTx/>
                <a:uFillTx/>
                <a:latin typeface="Times New Roman" panose="02020603050405020304"/>
                <a:ea typeface="MS Gothic" panose="020B0609070205080204" charset="-128"/>
                <a:cs typeface="+mn-cs"/>
              </a:rPr>
              <a:t>STA2</a:t>
            </a:r>
          </a:p>
        </p:txBody>
      </p:sp>
      <p:pic>
        <p:nvPicPr>
          <p:cNvPr id="29" name="図 26">
            <a:extLst>
              <a:ext uri="{FF2B5EF4-FFF2-40B4-BE49-F238E27FC236}">
                <a16:creationId xmlns:a16="http://schemas.microsoft.com/office/drawing/2014/main" id="{75FE1700-DA14-467A-91DC-FDEA701F432E}"/>
              </a:ext>
            </a:extLst>
          </p:cNvPr>
          <p:cNvPicPr>
            <a:picLocks noChangeAspect="1"/>
          </p:cNvPicPr>
          <p:nvPr/>
        </p:nvPicPr>
        <p:blipFill>
          <a:blip r:embed="rId3">
            <a:duotone>
              <a:prstClr val="black"/>
              <a:srgbClr val="0079FF">
                <a:tint val="45000"/>
                <a:satMod val="400000"/>
              </a:srgbClr>
            </a:duotone>
            <a:grayscl/>
          </a:blip>
          <a:stretch>
            <a:fillRect/>
          </a:stretch>
        </p:blipFill>
        <p:spPr>
          <a:xfrm>
            <a:off x="914400" y="4674525"/>
            <a:ext cx="390525" cy="390525"/>
          </a:xfrm>
          <a:prstGeom prst="rect">
            <a:avLst/>
          </a:prstGeom>
          <a:noFill/>
        </p:spPr>
      </p:pic>
      <p:sp>
        <p:nvSpPr>
          <p:cNvPr id="30" name="テキスト ボックス 31">
            <a:extLst>
              <a:ext uri="{FF2B5EF4-FFF2-40B4-BE49-F238E27FC236}">
                <a16:creationId xmlns:a16="http://schemas.microsoft.com/office/drawing/2014/main" id="{3B80B982-4797-4702-9DCB-1793FE2B089E}"/>
              </a:ext>
            </a:extLst>
          </p:cNvPr>
          <p:cNvSpPr txBox="1"/>
          <p:nvPr/>
        </p:nvSpPr>
        <p:spPr>
          <a:xfrm>
            <a:off x="410844" y="5104076"/>
            <a:ext cx="1495425" cy="306705"/>
          </a:xfrm>
          <a:prstGeom prst="rect">
            <a:avLst/>
          </a:prstGeom>
          <a:noFill/>
        </p:spPr>
        <p:txBody>
          <a:bodyPr wrap="square" rtlCol="0">
            <a:spAutoFit/>
          </a:bodyPr>
          <a:lstStyle/>
          <a:p>
            <a:pPr defTabSz="449580">
              <a:buClr>
                <a:srgbClr val="000000"/>
              </a:buClr>
              <a:buSzPct val="100000"/>
              <a:buFont typeface="Times New Roman" panose="02020603050405020304" pitchFamily="18" charset="0"/>
              <a:buNone/>
            </a:pPr>
            <a:r>
              <a:rPr kumimoji="1" lang="en-US" altLang="ja-JP" sz="1400" dirty="0">
                <a:solidFill>
                  <a:srgbClr val="000000"/>
                </a:solidFill>
                <a:latin typeface="Times New Roman" panose="02020603050405020304" pitchFamily="18" charset="0"/>
                <a:ea typeface="MS Gothic" panose="020B0609070205080204" charset="-128"/>
              </a:rPr>
              <a:t>Address Key 2</a:t>
            </a:r>
          </a:p>
        </p:txBody>
      </p:sp>
      <p:sp>
        <p:nvSpPr>
          <p:cNvPr id="31" name="文本框 30">
            <a:extLst>
              <a:ext uri="{FF2B5EF4-FFF2-40B4-BE49-F238E27FC236}">
                <a16:creationId xmlns:a16="http://schemas.microsoft.com/office/drawing/2014/main" id="{8B6F044C-C516-4353-9CCE-0835EC9528D9}"/>
              </a:ext>
            </a:extLst>
          </p:cNvPr>
          <p:cNvSpPr txBox="1"/>
          <p:nvPr/>
        </p:nvSpPr>
        <p:spPr>
          <a:xfrm>
            <a:off x="1752600" y="5092065"/>
            <a:ext cx="613410" cy="674370"/>
          </a:xfrm>
          <a:prstGeom prst="rect">
            <a:avLst/>
          </a:prstGeom>
          <a:noFill/>
        </p:spPr>
        <p:txBody>
          <a:bodyPr vert="eaVert" wrap="square" rtlCol="0">
            <a:spAutoFit/>
          </a:bodyPr>
          <a:lstStyle/>
          <a:p>
            <a:r>
              <a:rPr lang="en-US" altLang="zh-CN" sz="2800" b="1"/>
              <a:t>…</a:t>
            </a:r>
          </a:p>
        </p:txBody>
      </p:sp>
      <p:sp>
        <p:nvSpPr>
          <p:cNvPr id="32" name="テキスト ボックス 31">
            <a:extLst>
              <a:ext uri="{FF2B5EF4-FFF2-40B4-BE49-F238E27FC236}">
                <a16:creationId xmlns:a16="http://schemas.microsoft.com/office/drawing/2014/main" id="{4E4CAA7A-BCD0-485E-98E4-05AF3BB2F931}"/>
              </a:ext>
            </a:extLst>
          </p:cNvPr>
          <p:cNvSpPr txBox="1"/>
          <p:nvPr/>
        </p:nvSpPr>
        <p:spPr>
          <a:xfrm>
            <a:off x="385728" y="4203357"/>
            <a:ext cx="1495425" cy="306705"/>
          </a:xfrm>
          <a:prstGeom prst="rect">
            <a:avLst/>
          </a:prstGeom>
          <a:noFill/>
        </p:spPr>
        <p:txBody>
          <a:bodyPr wrap="square" rtlCol="0">
            <a:spAutoFit/>
          </a:bodyPr>
          <a:lstStyle/>
          <a:p>
            <a:pPr defTabSz="449580">
              <a:buClr>
                <a:srgbClr val="000000"/>
              </a:buClr>
              <a:buSzPct val="100000"/>
              <a:buFont typeface="Times New Roman" panose="02020603050405020304" pitchFamily="18" charset="0"/>
              <a:buNone/>
            </a:pPr>
            <a:r>
              <a:rPr kumimoji="1" lang="en-US" altLang="ja-JP" sz="1400" dirty="0">
                <a:solidFill>
                  <a:srgbClr val="000000"/>
                </a:solidFill>
                <a:latin typeface="Times New Roman" panose="02020603050405020304" pitchFamily="18" charset="0"/>
                <a:ea typeface="MS Gothic" panose="020B0609070205080204" charset="-128"/>
              </a:rPr>
              <a:t>Address Key </a:t>
            </a:r>
            <a:r>
              <a:rPr kumimoji="1" lang="en-US" altLang="zh-CN" sz="1400" dirty="0">
                <a:solidFill>
                  <a:srgbClr val="000000"/>
                </a:solidFill>
                <a:latin typeface="Times New Roman" panose="02020603050405020304" pitchFamily="18" charset="0"/>
                <a:ea typeface="MS Gothic" panose="020B0609070205080204" charset="-128"/>
              </a:rPr>
              <a:t>1</a:t>
            </a:r>
            <a:endParaRPr kumimoji="1" lang="en-US" altLang="ja-JP" sz="1400" dirty="0">
              <a:solidFill>
                <a:srgbClr val="000000"/>
              </a:solidFill>
              <a:latin typeface="Times New Roman" panose="02020603050405020304" pitchFamily="18" charset="0"/>
              <a:ea typeface="MS Gothic" panose="020B0609070205080204" charset="-128"/>
            </a:endParaRPr>
          </a:p>
        </p:txBody>
      </p:sp>
    </p:spTree>
    <p:extLst>
      <p:ext uri="{BB962C8B-B14F-4D97-AF65-F5344CB8AC3E}">
        <p14:creationId xmlns:p14="http://schemas.microsoft.com/office/powerpoint/2010/main" val="24238484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12"/>
          </p:nvPr>
        </p:nvSpPr>
        <p:spPr>
          <a:xfrm>
            <a:off x="4341606" y="6525344"/>
            <a:ext cx="535404" cy="184666"/>
          </a:xfrm>
        </p:spPr>
        <p:txBody>
          <a:bodyPr/>
          <a:lstStyle/>
          <a:p>
            <a:r>
              <a:rPr lang="en-GB"/>
              <a:t>Slide </a:t>
            </a:r>
            <a:fld id="{440F5867-744E-4AA6-B0ED-4C44D2DFBB7B}" type="slidenum">
              <a:rPr lang="en-GB" smtClean="0"/>
              <a:t>4</a:t>
            </a:fld>
            <a:endParaRPr lang="en-GB" dirty="0"/>
          </a:p>
        </p:txBody>
      </p:sp>
      <p:sp>
        <p:nvSpPr>
          <p:cNvPr id="10" name="Title 1"/>
          <p:cNvSpPr>
            <a:spLocks noGrp="1"/>
          </p:cNvSpPr>
          <p:nvPr>
            <p:ph type="title"/>
          </p:nvPr>
        </p:nvSpPr>
        <p:spPr>
          <a:xfrm>
            <a:off x="409253" y="600771"/>
            <a:ext cx="8134672" cy="1066800"/>
          </a:xfrm>
        </p:spPr>
        <p:txBody>
          <a:bodyPr/>
          <a:lstStyle/>
          <a:p>
            <a:r>
              <a:rPr lang="en-US" altLang="zh-CN" dirty="0"/>
              <a:t>Procedure for Random Index</a:t>
            </a:r>
            <a:r>
              <a:rPr lang="en-US" altLang="zh-CN" dirty="0">
                <a:sym typeface="+mn-ea"/>
              </a:rPr>
              <a:t> Assignment</a:t>
            </a:r>
            <a:r>
              <a:rPr lang="en-US" altLang="zh-CN" dirty="0"/>
              <a:t> (1)</a:t>
            </a:r>
            <a:endParaRPr lang="en-US" dirty="0"/>
          </a:p>
        </p:txBody>
      </p:sp>
      <p:sp>
        <p:nvSpPr>
          <p:cNvPr id="14" name="文本框 13">
            <a:extLst>
              <a:ext uri="{FF2B5EF4-FFF2-40B4-BE49-F238E27FC236}">
                <a16:creationId xmlns:a16="http://schemas.microsoft.com/office/drawing/2014/main" id="{8533CD5A-E6F6-4526-BD13-FA5926D45CAA}"/>
              </a:ext>
            </a:extLst>
          </p:cNvPr>
          <p:cNvSpPr txBox="1"/>
          <p:nvPr/>
        </p:nvSpPr>
        <p:spPr>
          <a:xfrm>
            <a:off x="7174230" y="6475730"/>
            <a:ext cx="1444625" cy="274320"/>
          </a:xfrm>
          <a:prstGeom prst="rect">
            <a:avLst/>
          </a:prstGeom>
          <a:noFill/>
        </p:spPr>
        <p:txBody>
          <a:bodyPr wrap="none" rtlCol="0" anchor="t">
            <a:spAutoFit/>
          </a:bodyPr>
          <a:lstStyle/>
          <a:p>
            <a:r>
              <a:rPr lang="en-US" altLang="ko-KR" dirty="0">
                <a:sym typeface="+mn-ea"/>
              </a:rPr>
              <a:t>Liuming Lu (OPPO)</a:t>
            </a:r>
            <a:endParaRPr lang="zh-CN" altLang="en-US" dirty="0"/>
          </a:p>
        </p:txBody>
      </p:sp>
      <p:sp>
        <p:nvSpPr>
          <p:cNvPr id="16" name="矩形 15">
            <a:extLst>
              <a:ext uri="{FF2B5EF4-FFF2-40B4-BE49-F238E27FC236}">
                <a16:creationId xmlns:a16="http://schemas.microsoft.com/office/drawing/2014/main" id="{BCAD0C3E-0666-45A7-813E-FBD3F260F64E}"/>
              </a:ext>
            </a:extLst>
          </p:cNvPr>
          <p:cNvSpPr/>
          <p:nvPr/>
        </p:nvSpPr>
        <p:spPr>
          <a:xfrm>
            <a:off x="600075" y="1533099"/>
            <a:ext cx="7858125" cy="646331"/>
          </a:xfrm>
          <a:prstGeom prst="rect">
            <a:avLst/>
          </a:prstGeom>
        </p:spPr>
        <p:txBody>
          <a:bodyPr wrap="square">
            <a:spAutoFit/>
          </a:bodyPr>
          <a:lstStyle/>
          <a:p>
            <a:pPr marL="342900" lvl="1" indent="-342900" algn="just">
              <a:spcBef>
                <a:spcPts val="300"/>
              </a:spcBef>
              <a:spcAft>
                <a:spcPts val="300"/>
              </a:spcAft>
              <a:buFont typeface="Wingdings" panose="05000000000000000000" pitchFamily="2" charset="2"/>
              <a:buChar char="§"/>
            </a:pPr>
            <a:r>
              <a:rPr lang="en-US" altLang="zh-CN" sz="1800" dirty="0"/>
              <a:t>We proposes </a:t>
            </a:r>
            <a:r>
              <a:rPr lang="en-US" altLang="zh-CN" sz="1800" dirty="0">
                <a:solidFill>
                  <a:srgbClr val="FF0000"/>
                </a:solidFill>
              </a:rPr>
              <a:t>a random index list </a:t>
            </a:r>
            <a:r>
              <a:rPr lang="en-US" altLang="zh-CN" sz="1800" dirty="0"/>
              <a:t>assisted scheme to alleviate the STA identification complexity, which </a:t>
            </a:r>
            <a:r>
              <a:rPr lang="en-US" altLang="zh-CN" sz="1800" dirty="0">
                <a:solidFill>
                  <a:srgbClr val="FF0000"/>
                </a:solidFill>
              </a:rPr>
              <a:t>uses a random index to look up possible keys</a:t>
            </a:r>
            <a:r>
              <a:rPr lang="en-US" altLang="zh-CN" sz="1800" dirty="0"/>
              <a:t>. </a:t>
            </a:r>
          </a:p>
        </p:txBody>
      </p:sp>
      <p:sp>
        <p:nvSpPr>
          <p:cNvPr id="17" name="Arrow: Left-Right 15">
            <a:extLst>
              <a:ext uri="{FF2B5EF4-FFF2-40B4-BE49-F238E27FC236}">
                <a16:creationId xmlns:a16="http://schemas.microsoft.com/office/drawing/2014/main" id="{83788D01-0BE6-4ACB-84E8-AAAFBA195C42}"/>
              </a:ext>
            </a:extLst>
          </p:cNvPr>
          <p:cNvSpPr/>
          <p:nvPr/>
        </p:nvSpPr>
        <p:spPr>
          <a:xfrm>
            <a:off x="2277110" y="4872874"/>
            <a:ext cx="4145915" cy="716280"/>
          </a:xfrm>
          <a:prstGeom prst="leftRightArrow">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chemeClr val="tx1"/>
                </a:solidFill>
              </a:rPr>
              <a:t>STA carries </a:t>
            </a:r>
            <a:r>
              <a:rPr lang="en-US" altLang="zh-CN" b="1" dirty="0">
                <a:solidFill>
                  <a:srgbClr val="FF0000"/>
                </a:solidFill>
              </a:rPr>
              <a:t>a random index </a:t>
            </a:r>
            <a:r>
              <a:rPr lang="en-US" altLang="zh-CN" b="1" dirty="0">
                <a:solidFill>
                  <a:schemeClr val="tx1"/>
                </a:solidFill>
              </a:rPr>
              <a:t>in (Re)Association Request frame and Data frame.</a:t>
            </a:r>
          </a:p>
        </p:txBody>
      </p:sp>
      <p:cxnSp>
        <p:nvCxnSpPr>
          <p:cNvPr id="18" name="Straight Arrow Connector 8">
            <a:extLst>
              <a:ext uri="{FF2B5EF4-FFF2-40B4-BE49-F238E27FC236}">
                <a16:creationId xmlns:a16="http://schemas.microsoft.com/office/drawing/2014/main" id="{E88D5E7E-D996-4793-971B-12D2154D933E}"/>
              </a:ext>
            </a:extLst>
          </p:cNvPr>
          <p:cNvCxnSpPr/>
          <p:nvPr/>
        </p:nvCxnSpPr>
        <p:spPr>
          <a:xfrm>
            <a:off x="6443345" y="5804419"/>
            <a:ext cx="2160270" cy="635"/>
          </a:xfrm>
          <a:prstGeom prst="straightConnector1">
            <a:avLst/>
          </a:prstGeom>
          <a:ln>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sp>
        <p:nvSpPr>
          <p:cNvPr id="19" name="文本框 18">
            <a:extLst>
              <a:ext uri="{FF2B5EF4-FFF2-40B4-BE49-F238E27FC236}">
                <a16:creationId xmlns:a16="http://schemas.microsoft.com/office/drawing/2014/main" id="{7DC6DDEA-90C0-42B4-BC12-B1976763C8AC}"/>
              </a:ext>
            </a:extLst>
          </p:cNvPr>
          <p:cNvSpPr txBox="1"/>
          <p:nvPr/>
        </p:nvSpPr>
        <p:spPr>
          <a:xfrm>
            <a:off x="6465038" y="5330316"/>
            <a:ext cx="2587843" cy="460375"/>
          </a:xfrm>
          <a:prstGeom prst="rect">
            <a:avLst/>
          </a:prstGeom>
          <a:noFill/>
        </p:spPr>
        <p:txBody>
          <a:bodyPr wrap="square" rtlCol="0">
            <a:spAutoFit/>
          </a:bodyPr>
          <a:lstStyle/>
          <a:p>
            <a:r>
              <a:rPr lang="en-US" altLang="zh-CN" dirty="0"/>
              <a:t>AP gets the address key based on </a:t>
            </a:r>
            <a:r>
              <a:rPr lang="en-US" altLang="zh-CN" dirty="0">
                <a:solidFill>
                  <a:srgbClr val="FF0000"/>
                </a:solidFill>
              </a:rPr>
              <a:t>the random index</a:t>
            </a:r>
          </a:p>
        </p:txBody>
      </p:sp>
      <p:sp>
        <p:nvSpPr>
          <p:cNvPr id="20" name="TextBox 8">
            <a:extLst>
              <a:ext uri="{FF2B5EF4-FFF2-40B4-BE49-F238E27FC236}">
                <a16:creationId xmlns:a16="http://schemas.microsoft.com/office/drawing/2014/main" id="{ED2DD4C6-5C88-4160-AAE5-222FFCFF1F62}"/>
              </a:ext>
            </a:extLst>
          </p:cNvPr>
          <p:cNvSpPr txBox="1"/>
          <p:nvPr/>
        </p:nvSpPr>
        <p:spPr>
          <a:xfrm>
            <a:off x="790073" y="3012112"/>
            <a:ext cx="1502943" cy="276999"/>
          </a:xfrm>
          <a:prstGeom prst="rect">
            <a:avLst/>
          </a:prstGeom>
          <a:noFill/>
          <a:ln>
            <a:noFill/>
          </a:ln>
        </p:spPr>
        <p:txBody>
          <a:bodyPr wrap="square" rtlCol="0">
            <a:spAutoFit/>
          </a:bodyPr>
          <a:lstStyle/>
          <a:p>
            <a:pPr algn="ctr"/>
            <a:r>
              <a:rPr lang="en-US" dirty="0"/>
              <a:t>MAC address 1</a:t>
            </a:r>
          </a:p>
        </p:txBody>
      </p:sp>
      <p:cxnSp>
        <p:nvCxnSpPr>
          <p:cNvPr id="21" name="Straight Arrow Connector 10">
            <a:extLst>
              <a:ext uri="{FF2B5EF4-FFF2-40B4-BE49-F238E27FC236}">
                <a16:creationId xmlns:a16="http://schemas.microsoft.com/office/drawing/2014/main" id="{231BCC3E-4BD7-45F7-BE12-08CB4246C66B}"/>
              </a:ext>
            </a:extLst>
          </p:cNvPr>
          <p:cNvCxnSpPr/>
          <p:nvPr/>
        </p:nvCxnSpPr>
        <p:spPr>
          <a:xfrm>
            <a:off x="895978" y="3239263"/>
            <a:ext cx="1299964"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Straight Connector 14">
            <a:extLst>
              <a:ext uri="{FF2B5EF4-FFF2-40B4-BE49-F238E27FC236}">
                <a16:creationId xmlns:a16="http://schemas.microsoft.com/office/drawing/2014/main" id="{5AA3FBC3-E893-43B2-9F85-91D878916031}"/>
              </a:ext>
            </a:extLst>
          </p:cNvPr>
          <p:cNvCxnSpPr/>
          <p:nvPr/>
        </p:nvCxnSpPr>
        <p:spPr>
          <a:xfrm flipH="1">
            <a:off x="2268220" y="3032644"/>
            <a:ext cx="6985" cy="298831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16">
            <a:extLst>
              <a:ext uri="{FF2B5EF4-FFF2-40B4-BE49-F238E27FC236}">
                <a16:creationId xmlns:a16="http://schemas.microsoft.com/office/drawing/2014/main" id="{871EFC3C-0C56-4F0B-B322-3BE9A1F3C0C4}"/>
              </a:ext>
            </a:extLst>
          </p:cNvPr>
          <p:cNvCxnSpPr/>
          <p:nvPr/>
        </p:nvCxnSpPr>
        <p:spPr>
          <a:xfrm>
            <a:off x="6422390" y="2997084"/>
            <a:ext cx="20955" cy="30238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Arrow Connector 8">
            <a:extLst>
              <a:ext uri="{FF2B5EF4-FFF2-40B4-BE49-F238E27FC236}">
                <a16:creationId xmlns:a16="http://schemas.microsoft.com/office/drawing/2014/main" id="{C3D5C236-1A1E-4D75-8031-EF030443FD22}"/>
              </a:ext>
            </a:extLst>
          </p:cNvPr>
          <p:cNvCxnSpPr/>
          <p:nvPr/>
        </p:nvCxnSpPr>
        <p:spPr>
          <a:xfrm flipV="1">
            <a:off x="6421120" y="3860049"/>
            <a:ext cx="2110740" cy="3810"/>
          </a:xfrm>
          <a:prstGeom prst="straightConnector1">
            <a:avLst/>
          </a:prstGeom>
          <a:ln>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sp>
        <p:nvSpPr>
          <p:cNvPr id="25" name="文本框 24">
            <a:extLst>
              <a:ext uri="{FF2B5EF4-FFF2-40B4-BE49-F238E27FC236}">
                <a16:creationId xmlns:a16="http://schemas.microsoft.com/office/drawing/2014/main" id="{D2B18EF3-19A8-49C3-A9E3-100E6FA4F6C0}"/>
              </a:ext>
            </a:extLst>
          </p:cNvPr>
          <p:cNvSpPr txBox="1"/>
          <p:nvPr/>
        </p:nvSpPr>
        <p:spPr>
          <a:xfrm>
            <a:off x="6459220" y="3258704"/>
            <a:ext cx="2684780" cy="645160"/>
          </a:xfrm>
          <a:prstGeom prst="rect">
            <a:avLst/>
          </a:prstGeom>
          <a:noFill/>
        </p:spPr>
        <p:txBody>
          <a:bodyPr wrap="square" rtlCol="0">
            <a:spAutoFit/>
          </a:bodyPr>
          <a:lstStyle/>
          <a:p>
            <a:r>
              <a:rPr lang="en-US" altLang="zh-CN" dirty="0"/>
              <a:t>AP caches STA’s address key and assigns </a:t>
            </a:r>
            <a:r>
              <a:rPr lang="en-US" altLang="zh-CN" dirty="0">
                <a:solidFill>
                  <a:srgbClr val="FF0000"/>
                </a:solidFill>
              </a:rPr>
              <a:t>a random index list </a:t>
            </a:r>
            <a:r>
              <a:rPr lang="en-US" altLang="zh-CN" dirty="0"/>
              <a:t>for the address key</a:t>
            </a:r>
          </a:p>
        </p:txBody>
      </p:sp>
      <p:sp>
        <p:nvSpPr>
          <p:cNvPr id="26" name="TextBox 8">
            <a:extLst>
              <a:ext uri="{FF2B5EF4-FFF2-40B4-BE49-F238E27FC236}">
                <a16:creationId xmlns:a16="http://schemas.microsoft.com/office/drawing/2014/main" id="{79BC38F0-D1CA-4085-AFF7-DF2B366A239E}"/>
              </a:ext>
            </a:extLst>
          </p:cNvPr>
          <p:cNvSpPr txBox="1"/>
          <p:nvPr/>
        </p:nvSpPr>
        <p:spPr>
          <a:xfrm>
            <a:off x="761652" y="4724904"/>
            <a:ext cx="1502943" cy="276999"/>
          </a:xfrm>
          <a:prstGeom prst="rect">
            <a:avLst/>
          </a:prstGeom>
          <a:noFill/>
          <a:ln>
            <a:noFill/>
          </a:ln>
        </p:spPr>
        <p:txBody>
          <a:bodyPr wrap="square" rtlCol="0">
            <a:spAutoFit/>
          </a:bodyPr>
          <a:lstStyle/>
          <a:p>
            <a:pPr algn="ctr"/>
            <a:r>
              <a:rPr lang="en-US" dirty="0"/>
              <a:t>MAC address 2</a:t>
            </a:r>
          </a:p>
        </p:txBody>
      </p:sp>
      <p:cxnSp>
        <p:nvCxnSpPr>
          <p:cNvPr id="27" name="Straight Arrow Connector 10">
            <a:extLst>
              <a:ext uri="{FF2B5EF4-FFF2-40B4-BE49-F238E27FC236}">
                <a16:creationId xmlns:a16="http://schemas.microsoft.com/office/drawing/2014/main" id="{8A61103E-9DE1-4CB5-88BA-169045652071}"/>
              </a:ext>
            </a:extLst>
          </p:cNvPr>
          <p:cNvCxnSpPr/>
          <p:nvPr/>
        </p:nvCxnSpPr>
        <p:spPr>
          <a:xfrm>
            <a:off x="892323" y="4957102"/>
            <a:ext cx="1299964"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8" name="テキスト ボックス 6">
            <a:extLst>
              <a:ext uri="{FF2B5EF4-FFF2-40B4-BE49-F238E27FC236}">
                <a16:creationId xmlns:a16="http://schemas.microsoft.com/office/drawing/2014/main" id="{20003915-5326-4200-839D-FB451E9FBFF7}"/>
              </a:ext>
            </a:extLst>
          </p:cNvPr>
          <p:cNvSpPr txBox="1"/>
          <p:nvPr/>
        </p:nvSpPr>
        <p:spPr>
          <a:xfrm>
            <a:off x="1940750" y="2529989"/>
            <a:ext cx="703580" cy="369332"/>
          </a:xfrm>
          <a:prstGeom prst="rect">
            <a:avLst/>
          </a:prstGeom>
          <a:noFill/>
          <a:ln w="25400" cap="flat" cmpd="sng" algn="ctr">
            <a:solidFill>
              <a:schemeClr val="tx1"/>
            </a:solidFill>
            <a:prstDash val="solid"/>
          </a:ln>
          <a:effectLst/>
        </p:spPr>
        <p:txBody>
          <a:bodyPr wrap="square" rtlCol="0">
            <a:spAutoFit/>
          </a:bodyPr>
          <a:lstStyle/>
          <a:p>
            <a:pPr marL="0" marR="0" lvl="0" indent="0" algn="ctr" defTabSz="449580" eaLnBrk="1" fontAlgn="auto" latinLnBrk="0" hangingPunct="1">
              <a:lnSpc>
                <a:spcPct val="100000"/>
              </a:lnSpc>
              <a:spcBef>
                <a:spcPts val="0"/>
              </a:spcBef>
              <a:spcAft>
                <a:spcPts val="0"/>
              </a:spcAft>
              <a:buClr>
                <a:srgbClr val="000000"/>
              </a:buClr>
              <a:buSzPct val="100000"/>
              <a:buFont typeface="Times New Roman" panose="02020603050405020304" pitchFamily="18" charset="0"/>
              <a:buNone/>
              <a:defRPr/>
            </a:pPr>
            <a:r>
              <a:rPr kumimoji="1" lang="en-US" altLang="ja-JP" sz="1800" b="0" i="0" u="none" strike="noStrike" kern="0" cap="none" spc="0" normalizeH="0" baseline="0" noProof="0" dirty="0">
                <a:ln>
                  <a:noFill/>
                </a:ln>
                <a:solidFill>
                  <a:schemeClr val="tx1"/>
                </a:solidFill>
                <a:effectLst/>
                <a:uLnTx/>
                <a:uFillTx/>
                <a:latin typeface="Times New Roman" panose="02020603050405020304"/>
                <a:ea typeface="MS Gothic" panose="020B0609070205080204" charset="-128"/>
                <a:cs typeface="+mn-cs"/>
              </a:rPr>
              <a:t>STA</a:t>
            </a:r>
          </a:p>
        </p:txBody>
      </p:sp>
      <p:sp>
        <p:nvSpPr>
          <p:cNvPr id="29" name="テキスト ボックス 13">
            <a:extLst>
              <a:ext uri="{FF2B5EF4-FFF2-40B4-BE49-F238E27FC236}">
                <a16:creationId xmlns:a16="http://schemas.microsoft.com/office/drawing/2014/main" id="{077D243C-837C-41BF-B258-198A811D2E83}"/>
              </a:ext>
            </a:extLst>
          </p:cNvPr>
          <p:cNvSpPr txBox="1"/>
          <p:nvPr/>
        </p:nvSpPr>
        <p:spPr>
          <a:xfrm>
            <a:off x="6027904" y="2514600"/>
            <a:ext cx="703577" cy="400110"/>
          </a:xfrm>
          <a:prstGeom prst="rect">
            <a:avLst/>
          </a:prstGeom>
          <a:noFill/>
          <a:ln w="25400" cap="flat" cmpd="sng" algn="ctr">
            <a:solidFill>
              <a:schemeClr val="tx1"/>
            </a:solidFill>
            <a:prstDash val="solid"/>
          </a:ln>
          <a:effectLst/>
        </p:spPr>
        <p:txBody>
          <a:bodyPr wrap="square" rtlCol="0">
            <a:spAutoFit/>
          </a:bodyPr>
          <a:lstStyle/>
          <a:p>
            <a:pPr marL="0" marR="0" lvl="0" indent="0" algn="ctr" defTabSz="449580" eaLnBrk="1" fontAlgn="auto" latinLnBrk="0" hangingPunct="1">
              <a:lnSpc>
                <a:spcPct val="100000"/>
              </a:lnSpc>
              <a:spcBef>
                <a:spcPts val="0"/>
              </a:spcBef>
              <a:spcAft>
                <a:spcPts val="0"/>
              </a:spcAft>
              <a:buClr>
                <a:srgbClr val="000000"/>
              </a:buClr>
              <a:buSzPct val="100000"/>
              <a:buFont typeface="Times New Roman" panose="02020603050405020304" pitchFamily="18" charset="0"/>
              <a:buNone/>
              <a:defRPr/>
            </a:pPr>
            <a:r>
              <a:rPr kumimoji="1" lang="en-US" altLang="ja-JP" sz="2000" b="0" i="0" u="none" strike="noStrike" kern="0" cap="none" spc="0" normalizeH="0" baseline="0" noProof="0" dirty="0">
                <a:ln>
                  <a:noFill/>
                </a:ln>
                <a:solidFill>
                  <a:schemeClr val="tx1"/>
                </a:solidFill>
                <a:effectLst/>
                <a:uLnTx/>
                <a:uFillTx/>
                <a:latin typeface="Times New Roman" panose="02020603050405020304"/>
                <a:ea typeface="MS Gothic" panose="020B0609070205080204" charset="-128"/>
                <a:cs typeface="+mn-cs"/>
              </a:rPr>
              <a:t>AP</a:t>
            </a:r>
          </a:p>
        </p:txBody>
      </p:sp>
      <p:sp>
        <p:nvSpPr>
          <p:cNvPr id="30" name="右箭头 22">
            <a:extLst>
              <a:ext uri="{FF2B5EF4-FFF2-40B4-BE49-F238E27FC236}">
                <a16:creationId xmlns:a16="http://schemas.microsoft.com/office/drawing/2014/main" id="{6470FF5D-18F9-49E4-9443-14B568151C58}"/>
              </a:ext>
            </a:extLst>
          </p:cNvPr>
          <p:cNvSpPr/>
          <p:nvPr/>
        </p:nvSpPr>
        <p:spPr bwMode="auto">
          <a:xfrm>
            <a:off x="2280285" y="3149484"/>
            <a:ext cx="4142105" cy="619760"/>
          </a:xfrm>
          <a:prstGeom prst="rightArrow">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latin typeface="+mn-lt"/>
            </a:endParaRPr>
          </a:p>
        </p:txBody>
      </p:sp>
      <p:sp>
        <p:nvSpPr>
          <p:cNvPr id="31" name="矩形 30">
            <a:extLst>
              <a:ext uri="{FF2B5EF4-FFF2-40B4-BE49-F238E27FC236}">
                <a16:creationId xmlns:a16="http://schemas.microsoft.com/office/drawing/2014/main" id="{95C4D19C-DDA9-4BA8-A074-8892CFDF887F}"/>
              </a:ext>
            </a:extLst>
          </p:cNvPr>
          <p:cNvSpPr/>
          <p:nvPr/>
        </p:nvSpPr>
        <p:spPr>
          <a:xfrm>
            <a:off x="2699779" y="3315775"/>
            <a:ext cx="2990215" cy="275590"/>
          </a:xfrm>
          <a:prstGeom prst="rect">
            <a:avLst/>
          </a:prstGeom>
        </p:spPr>
        <p:txBody>
          <a:bodyPr wrap="none">
            <a:spAutoFit/>
          </a:bodyPr>
          <a:lstStyle/>
          <a:p>
            <a:pPr algn="ctr"/>
            <a:r>
              <a:rPr lang="en-US" altLang="zh-CN" b="1" dirty="0">
                <a:solidFill>
                  <a:schemeClr val="tx1"/>
                </a:solidFill>
              </a:rPr>
              <a:t>STA informs its public key and address key</a:t>
            </a:r>
          </a:p>
        </p:txBody>
      </p:sp>
      <p:sp>
        <p:nvSpPr>
          <p:cNvPr id="32" name="右箭头 1">
            <a:extLst>
              <a:ext uri="{FF2B5EF4-FFF2-40B4-BE49-F238E27FC236}">
                <a16:creationId xmlns:a16="http://schemas.microsoft.com/office/drawing/2014/main" id="{9CFA3AB7-90F8-41FC-B90B-D044A94BC6C6}"/>
              </a:ext>
            </a:extLst>
          </p:cNvPr>
          <p:cNvSpPr/>
          <p:nvPr/>
        </p:nvSpPr>
        <p:spPr bwMode="auto">
          <a:xfrm rot="10800000">
            <a:off x="2284095" y="3922279"/>
            <a:ext cx="4148455" cy="619760"/>
          </a:xfrm>
          <a:prstGeom prst="rightArrow">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latin typeface="+mn-lt"/>
            </a:endParaRPr>
          </a:p>
        </p:txBody>
      </p:sp>
      <p:sp>
        <p:nvSpPr>
          <p:cNvPr id="33" name="矩形 32">
            <a:extLst>
              <a:ext uri="{FF2B5EF4-FFF2-40B4-BE49-F238E27FC236}">
                <a16:creationId xmlns:a16="http://schemas.microsoft.com/office/drawing/2014/main" id="{4DB49E62-47B5-4A1D-BA5A-5FE01C96FE9D}"/>
              </a:ext>
            </a:extLst>
          </p:cNvPr>
          <p:cNvSpPr/>
          <p:nvPr/>
        </p:nvSpPr>
        <p:spPr>
          <a:xfrm>
            <a:off x="2372995" y="4075314"/>
            <a:ext cx="4102735" cy="275590"/>
          </a:xfrm>
          <a:prstGeom prst="rect">
            <a:avLst/>
          </a:prstGeom>
        </p:spPr>
        <p:txBody>
          <a:bodyPr wrap="square">
            <a:spAutoFit/>
          </a:bodyPr>
          <a:lstStyle/>
          <a:p>
            <a:pPr algn="ctr"/>
            <a:r>
              <a:rPr lang="en-US" altLang="zh-CN" b="1" dirty="0">
                <a:solidFill>
                  <a:schemeClr val="tx1"/>
                </a:solidFill>
              </a:rPr>
              <a:t>AP assigns </a:t>
            </a:r>
            <a:r>
              <a:rPr lang="en-US" altLang="zh-CN" b="1" dirty="0">
                <a:solidFill>
                  <a:srgbClr val="FF0000"/>
                </a:solidFill>
              </a:rPr>
              <a:t>a random index list </a:t>
            </a:r>
            <a:r>
              <a:rPr lang="en-US" altLang="zh-CN" b="1" dirty="0">
                <a:solidFill>
                  <a:schemeClr val="tx1"/>
                </a:solidFill>
              </a:rPr>
              <a:t>encrpted with the public key</a:t>
            </a:r>
          </a:p>
        </p:txBody>
      </p:sp>
      <p:sp>
        <p:nvSpPr>
          <p:cNvPr id="34" name="TextBox 8">
            <a:extLst>
              <a:ext uri="{FF2B5EF4-FFF2-40B4-BE49-F238E27FC236}">
                <a16:creationId xmlns:a16="http://schemas.microsoft.com/office/drawing/2014/main" id="{F0C9C6AD-24A6-4183-A947-0148AF2952B8}"/>
              </a:ext>
            </a:extLst>
          </p:cNvPr>
          <p:cNvSpPr txBox="1"/>
          <p:nvPr/>
        </p:nvSpPr>
        <p:spPr>
          <a:xfrm>
            <a:off x="29845" y="4262639"/>
            <a:ext cx="2343785" cy="460375"/>
          </a:xfrm>
          <a:prstGeom prst="rect">
            <a:avLst/>
          </a:prstGeom>
          <a:noFill/>
          <a:ln>
            <a:noFill/>
          </a:ln>
        </p:spPr>
        <p:txBody>
          <a:bodyPr wrap="square" rtlCol="0">
            <a:spAutoFit/>
          </a:bodyPr>
          <a:lstStyle/>
          <a:p>
            <a:pPr algn="l"/>
            <a:r>
              <a:rPr lang="en-US" altLang="zh-CN" dirty="0">
                <a:sym typeface="+mn-ea"/>
              </a:rPr>
              <a:t>STA decrypts </a:t>
            </a:r>
            <a:r>
              <a:rPr lang="en-US" altLang="zh-CN" dirty="0">
                <a:solidFill>
                  <a:srgbClr val="FF0000"/>
                </a:solidFill>
                <a:sym typeface="+mn-ea"/>
              </a:rPr>
              <a:t>the random index list </a:t>
            </a:r>
            <a:r>
              <a:rPr lang="en-US" altLang="zh-CN" dirty="0">
                <a:sym typeface="+mn-ea"/>
              </a:rPr>
              <a:t>with its own private key</a:t>
            </a:r>
            <a:endParaRPr lang="en-US" dirty="0"/>
          </a:p>
        </p:txBody>
      </p:sp>
      <p:cxnSp>
        <p:nvCxnSpPr>
          <p:cNvPr id="35" name="Straight Arrow Connector 10">
            <a:extLst>
              <a:ext uri="{FF2B5EF4-FFF2-40B4-BE49-F238E27FC236}">
                <a16:creationId xmlns:a16="http://schemas.microsoft.com/office/drawing/2014/main" id="{C3C9A0C2-E282-4AB1-82DD-57DC20EE6A1D}"/>
              </a:ext>
            </a:extLst>
          </p:cNvPr>
          <p:cNvCxnSpPr/>
          <p:nvPr/>
        </p:nvCxnSpPr>
        <p:spPr>
          <a:xfrm>
            <a:off x="179705" y="4650624"/>
            <a:ext cx="1995805" cy="317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12"/>
          </p:nvPr>
        </p:nvSpPr>
        <p:spPr>
          <a:xfrm>
            <a:off x="4341606" y="6525344"/>
            <a:ext cx="535404" cy="184666"/>
          </a:xfrm>
        </p:spPr>
        <p:txBody>
          <a:bodyPr/>
          <a:lstStyle/>
          <a:p>
            <a:r>
              <a:rPr lang="en-GB"/>
              <a:t>Slide </a:t>
            </a:r>
            <a:fld id="{440F5867-744E-4AA6-B0ED-4C44D2DFBB7B}" type="slidenum">
              <a:rPr lang="en-GB" smtClean="0"/>
              <a:t>5</a:t>
            </a:fld>
            <a:endParaRPr lang="en-GB" dirty="0"/>
          </a:p>
        </p:txBody>
      </p:sp>
      <p:sp>
        <p:nvSpPr>
          <p:cNvPr id="10" name="Title 1"/>
          <p:cNvSpPr>
            <a:spLocks noGrp="1"/>
          </p:cNvSpPr>
          <p:nvPr>
            <p:ph type="title"/>
          </p:nvPr>
        </p:nvSpPr>
        <p:spPr>
          <a:xfrm>
            <a:off x="447040" y="685800"/>
            <a:ext cx="8163560" cy="572135"/>
          </a:xfrm>
        </p:spPr>
        <p:txBody>
          <a:bodyPr/>
          <a:lstStyle/>
          <a:p>
            <a:r>
              <a:rPr lang="en-US" altLang="zh-CN" dirty="0">
                <a:sym typeface="+mn-ea"/>
              </a:rPr>
              <a:t>Procedure for Random Index Assignment (2)</a:t>
            </a:r>
            <a:endParaRPr lang="en-US" dirty="0"/>
          </a:p>
        </p:txBody>
      </p:sp>
      <p:sp>
        <p:nvSpPr>
          <p:cNvPr id="26" name="文本框 25">
            <a:extLst>
              <a:ext uri="{FF2B5EF4-FFF2-40B4-BE49-F238E27FC236}">
                <a16:creationId xmlns:a16="http://schemas.microsoft.com/office/drawing/2014/main" id="{E0C09C8E-1D76-49FA-ABEC-7E4C0C222F77}"/>
              </a:ext>
            </a:extLst>
          </p:cNvPr>
          <p:cNvSpPr txBox="1"/>
          <p:nvPr/>
        </p:nvSpPr>
        <p:spPr>
          <a:xfrm>
            <a:off x="7174230" y="6475730"/>
            <a:ext cx="1444625" cy="274320"/>
          </a:xfrm>
          <a:prstGeom prst="rect">
            <a:avLst/>
          </a:prstGeom>
          <a:noFill/>
        </p:spPr>
        <p:txBody>
          <a:bodyPr wrap="none" rtlCol="0" anchor="t">
            <a:spAutoFit/>
          </a:bodyPr>
          <a:lstStyle/>
          <a:p>
            <a:r>
              <a:rPr lang="en-US" altLang="ko-KR" dirty="0">
                <a:sym typeface="+mn-ea"/>
              </a:rPr>
              <a:t>Liuming Lu (OPPO)</a:t>
            </a:r>
            <a:endParaRPr lang="zh-CN" altLang="en-US" dirty="0"/>
          </a:p>
        </p:txBody>
      </p:sp>
      <p:sp>
        <p:nvSpPr>
          <p:cNvPr id="29" name="矩形 28">
            <a:extLst>
              <a:ext uri="{FF2B5EF4-FFF2-40B4-BE49-F238E27FC236}">
                <a16:creationId xmlns:a16="http://schemas.microsoft.com/office/drawing/2014/main" id="{2BC48B27-95BC-4CC4-B916-4F939D66E799}"/>
              </a:ext>
            </a:extLst>
          </p:cNvPr>
          <p:cNvSpPr/>
          <p:nvPr/>
        </p:nvSpPr>
        <p:spPr>
          <a:xfrm>
            <a:off x="447040" y="1295400"/>
            <a:ext cx="8544560" cy="5186035"/>
          </a:xfrm>
          <a:prstGeom prst="rect">
            <a:avLst/>
          </a:prstGeom>
        </p:spPr>
        <p:txBody>
          <a:bodyPr wrap="square">
            <a:spAutoFit/>
          </a:bodyPr>
          <a:lstStyle/>
          <a:p>
            <a:pPr marL="285750" indent="-285750">
              <a:spcBef>
                <a:spcPts val="300"/>
              </a:spcBef>
              <a:spcAft>
                <a:spcPts val="300"/>
              </a:spcAft>
              <a:buFont typeface="Wingdings" panose="05000000000000000000" pitchFamily="2" charset="2"/>
              <a:buChar char="§"/>
            </a:pPr>
            <a:r>
              <a:rPr lang="en-US" altLang="zh-CN" sz="1800" b="1" dirty="0"/>
              <a:t>Step 1</a:t>
            </a:r>
            <a:r>
              <a:rPr lang="en-US" altLang="zh-CN" sz="1800" dirty="0"/>
              <a:t>: The STA </a:t>
            </a:r>
            <a:r>
              <a:rPr lang="en-US" altLang="zh-CN" sz="1800" dirty="0">
                <a:sym typeface="+mn-ea"/>
              </a:rPr>
              <a:t>sends its public key and address key in Authentication frame to the AP.</a:t>
            </a:r>
            <a:endParaRPr lang="en-US" altLang="zh-CN" sz="1800" dirty="0"/>
          </a:p>
          <a:p>
            <a:pPr marL="285750" indent="-285750">
              <a:spcBef>
                <a:spcPts val="300"/>
              </a:spcBef>
              <a:spcAft>
                <a:spcPts val="300"/>
              </a:spcAft>
              <a:buFont typeface="Wingdings" panose="05000000000000000000" pitchFamily="2" charset="2"/>
              <a:buChar char="§"/>
            </a:pPr>
            <a:r>
              <a:rPr lang="en-US" altLang="zh-CN" sz="1800" b="1" dirty="0"/>
              <a:t>Step 2</a:t>
            </a:r>
            <a:r>
              <a:rPr lang="en-US" altLang="zh-CN" sz="1800" dirty="0"/>
              <a:t>: The AP sends the encrypted random index list to the STA in Authentication frame.</a:t>
            </a:r>
          </a:p>
          <a:p>
            <a:pPr>
              <a:spcBef>
                <a:spcPts val="300"/>
              </a:spcBef>
              <a:spcAft>
                <a:spcPts val="300"/>
              </a:spcAft>
            </a:pPr>
            <a:r>
              <a:rPr lang="en-US" altLang="zh-CN" sz="1800" b="1" dirty="0"/>
              <a:t>   </a:t>
            </a:r>
            <a:r>
              <a:rPr lang="en-US" altLang="zh-CN" sz="1600" b="1" dirty="0"/>
              <a:t>-  Each address key corresponds to a random index list.</a:t>
            </a:r>
          </a:p>
          <a:p>
            <a:pPr>
              <a:spcBef>
                <a:spcPts val="300"/>
              </a:spcBef>
              <a:spcAft>
                <a:spcPts val="300"/>
              </a:spcAft>
            </a:pPr>
            <a:r>
              <a:rPr lang="en-US" altLang="zh-CN" sz="1600" b="1" dirty="0">
                <a:sym typeface="+mn-ea"/>
              </a:rPr>
              <a:t>   -  The random index list could be a set of specified random numbers or </a:t>
            </a:r>
            <a:r>
              <a:rPr lang="en-US" altLang="zh-CN" sz="1600" b="1" dirty="0"/>
              <a:t>replaced by a range</a:t>
            </a:r>
            <a:r>
              <a:rPr lang="en-US" altLang="zh-CN" sz="1600" b="1" dirty="0">
                <a:sym typeface="+mn-ea"/>
              </a:rPr>
              <a:t> . </a:t>
            </a:r>
          </a:p>
          <a:p>
            <a:pPr marL="742950" lvl="1" indent="-285750" algn="just">
              <a:spcBef>
                <a:spcPts val="300"/>
              </a:spcBef>
              <a:spcAft>
                <a:spcPts val="300"/>
              </a:spcAft>
              <a:buFont typeface="Arial" panose="020B0604020202020204" pitchFamily="34" charset="0"/>
              <a:buChar char="•"/>
            </a:pPr>
            <a:r>
              <a:rPr lang="en-US" altLang="zh-CN" sz="1600" b="1" kern="0" dirty="0">
                <a:solidFill>
                  <a:srgbClr val="000000"/>
                </a:solidFill>
                <a:latin typeface="Times New Roman" panose="02020603050405020304"/>
                <a:sym typeface="+mn-ea"/>
              </a:rPr>
              <a:t>a set of specified random numbers, such as {62, 8, 123}</a:t>
            </a:r>
          </a:p>
          <a:p>
            <a:pPr marL="742950" lvl="1" indent="-285750" algn="just">
              <a:spcBef>
                <a:spcPts val="300"/>
              </a:spcBef>
              <a:spcAft>
                <a:spcPts val="300"/>
              </a:spcAft>
              <a:buFont typeface="Arial" panose="020B0604020202020204" pitchFamily="34" charset="0"/>
              <a:buChar char="•"/>
            </a:pPr>
            <a:r>
              <a:rPr lang="en-US" altLang="zh-CN" sz="1600" b="1" kern="0" dirty="0">
                <a:solidFill>
                  <a:srgbClr val="000000"/>
                </a:solidFill>
                <a:latin typeface="Times New Roman" panose="02020603050405020304"/>
                <a:sym typeface="+mn-ea"/>
              </a:rPr>
              <a:t>A range, such as [63, 128];</a:t>
            </a:r>
          </a:p>
          <a:p>
            <a:pPr marL="176212" lvl="1" algn="just">
              <a:spcBef>
                <a:spcPts val="300"/>
              </a:spcBef>
              <a:spcAft>
                <a:spcPts val="300"/>
              </a:spcAft>
            </a:pPr>
            <a:r>
              <a:rPr lang="en-US" altLang="zh-CN" sz="1600" b="1" kern="0" dirty="0">
                <a:solidFill>
                  <a:srgbClr val="000000"/>
                </a:solidFill>
                <a:latin typeface="Times New Roman" panose="02020603050405020304"/>
                <a:sym typeface="+mn-ea"/>
              </a:rPr>
              <a:t>-  </a:t>
            </a:r>
            <a:r>
              <a:rPr lang="en-US" altLang="zh-CN" sz="1600" b="1" dirty="0">
                <a:solidFill>
                  <a:srgbClr val="FF0000"/>
                </a:solidFill>
              </a:rPr>
              <a:t>The random index list of different STAs could be overlapped.</a:t>
            </a:r>
            <a:endParaRPr lang="en-US" altLang="zh-CN" sz="1600" b="1" dirty="0"/>
          </a:p>
          <a:p>
            <a:pPr marL="176212" lvl="1" algn="just">
              <a:spcBef>
                <a:spcPts val="300"/>
              </a:spcBef>
              <a:spcAft>
                <a:spcPts val="300"/>
              </a:spcAft>
            </a:pPr>
            <a:r>
              <a:rPr lang="en-US" altLang="zh-CN" sz="1600" b="1" kern="0" dirty="0">
                <a:solidFill>
                  <a:srgbClr val="000000"/>
                </a:solidFill>
                <a:latin typeface="Times New Roman" panose="02020603050405020304"/>
                <a:sym typeface="+mn-ea"/>
              </a:rPr>
              <a:t>-  </a:t>
            </a:r>
            <a:r>
              <a:rPr lang="en-US" altLang="zh-CN" sz="1600" b="1" kern="0" dirty="0">
                <a:solidFill>
                  <a:srgbClr val="FF0000"/>
                </a:solidFill>
                <a:latin typeface="Times New Roman" panose="02020603050405020304"/>
                <a:sym typeface="+mn-ea"/>
              </a:rPr>
              <a:t>The random index list is encrypted by STA’s public key.</a:t>
            </a:r>
          </a:p>
          <a:p>
            <a:pPr marL="285750" lvl="1" indent="-285750">
              <a:spcBef>
                <a:spcPts val="300"/>
              </a:spcBef>
              <a:spcAft>
                <a:spcPts val="300"/>
              </a:spcAft>
              <a:buFont typeface="Wingdings" panose="05000000000000000000" pitchFamily="2" charset="2"/>
              <a:buChar char="§"/>
            </a:pPr>
            <a:r>
              <a:rPr lang="en-US" altLang="zh-CN" sz="1800" b="1" dirty="0"/>
              <a:t>Step 3: </a:t>
            </a:r>
            <a:r>
              <a:rPr lang="en-US" altLang="zh-CN" sz="1800" dirty="0"/>
              <a:t>T</a:t>
            </a:r>
            <a:r>
              <a:rPr lang="en-US" altLang="zh-CN" sz="1800" dirty="0">
                <a:sym typeface="+mn-ea"/>
              </a:rPr>
              <a:t>he STA decrypts the random index list with its private key and carries one random index in the following (Re)Association Request frame and/or Data frame.</a:t>
            </a:r>
          </a:p>
          <a:p>
            <a:pPr marL="0" lvl="1">
              <a:spcBef>
                <a:spcPts val="300"/>
              </a:spcBef>
              <a:spcAft>
                <a:spcPts val="300"/>
              </a:spcAft>
            </a:pPr>
            <a:r>
              <a:rPr lang="en-US" altLang="zh-CN" sz="1600" b="1" dirty="0"/>
              <a:t>    </a:t>
            </a:r>
            <a:r>
              <a:rPr lang="en-US" altLang="zh-CN" sz="1600" b="1" dirty="0">
                <a:sym typeface="+mn-ea"/>
              </a:rPr>
              <a:t>-</a:t>
            </a:r>
            <a:r>
              <a:rPr lang="en-US" altLang="zh-CN" sz="1600" b="1" dirty="0"/>
              <a:t> If “range" is used in step 2 , the STA randomly select one value in the received range</a:t>
            </a:r>
            <a:endParaRPr lang="en-US" altLang="zh-CN" sz="1600" b="1" dirty="0">
              <a:sym typeface="+mn-ea"/>
            </a:endParaRPr>
          </a:p>
          <a:p>
            <a:pPr marL="285750" lvl="1" indent="-285750">
              <a:spcBef>
                <a:spcPts val="300"/>
              </a:spcBef>
              <a:spcAft>
                <a:spcPts val="300"/>
              </a:spcAft>
              <a:buFont typeface="Wingdings" panose="05000000000000000000" pitchFamily="2" charset="2"/>
              <a:buChar char="§"/>
            </a:pPr>
            <a:r>
              <a:rPr lang="en-US" altLang="zh-CN" sz="1800" b="1" dirty="0"/>
              <a:t>Step 4</a:t>
            </a:r>
            <a:r>
              <a:rPr lang="en-US" altLang="zh-CN" sz="1800" dirty="0"/>
              <a:t>: AP gets the address key according to the random index, and identifies STA using that address key. If a key index is mapped to multiple address keys, AP has to try each of them to get the correct identification.</a:t>
            </a:r>
          </a:p>
          <a:p>
            <a:pPr marL="0" lvl="1">
              <a:spcBef>
                <a:spcPts val="300"/>
              </a:spcBef>
              <a:spcAft>
                <a:spcPts val="300"/>
              </a:spcAft>
            </a:pPr>
            <a:r>
              <a:rPr lang="en-US" altLang="zh-CN" sz="1800" b="1" kern="0" dirty="0">
                <a:solidFill>
                  <a:srgbClr val="000000"/>
                </a:solidFill>
                <a:latin typeface="Times New Roman" panose="02020603050405020304"/>
                <a:sym typeface="+mn-ea"/>
              </a:rPr>
              <a:t>   - </a:t>
            </a:r>
            <a:r>
              <a:rPr lang="en-US" altLang="zh-CN" sz="1800" dirty="0"/>
              <a:t>shown in next slide</a:t>
            </a:r>
            <a:endParaRPr lang="en-US" altLang="zh-CN" sz="1800" dirty="0">
              <a:sym typeface="+mn-ea"/>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F9C9E3F-51E9-4375-87F8-CF0CCAEA2609}"/>
              </a:ext>
            </a:extLst>
          </p:cNvPr>
          <p:cNvSpPr>
            <a:spLocks noGrp="1"/>
          </p:cNvSpPr>
          <p:nvPr>
            <p:ph type="title"/>
          </p:nvPr>
        </p:nvSpPr>
        <p:spPr>
          <a:xfrm>
            <a:off x="457200" y="685800"/>
            <a:ext cx="8077200" cy="1066800"/>
          </a:xfrm>
        </p:spPr>
        <p:txBody>
          <a:bodyPr/>
          <a:lstStyle/>
          <a:p>
            <a:r>
              <a:rPr lang="en-US" altLang="zh-CN" dirty="0"/>
              <a:t>Procedure for Random Index</a:t>
            </a:r>
            <a:r>
              <a:rPr lang="en-US" altLang="zh-CN" dirty="0">
                <a:sym typeface="+mn-ea"/>
              </a:rPr>
              <a:t> Assignment</a:t>
            </a:r>
            <a:r>
              <a:rPr lang="en-US" altLang="zh-CN" dirty="0"/>
              <a:t> (3)</a:t>
            </a:r>
            <a:endParaRPr lang="zh-CN" altLang="en-US" dirty="0"/>
          </a:p>
        </p:txBody>
      </p:sp>
      <p:sp>
        <p:nvSpPr>
          <p:cNvPr id="4" name="页脚占位符 3">
            <a:extLst>
              <a:ext uri="{FF2B5EF4-FFF2-40B4-BE49-F238E27FC236}">
                <a16:creationId xmlns:a16="http://schemas.microsoft.com/office/drawing/2014/main" id="{95348D24-FB97-46F0-A8F1-2EA596729A47}"/>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DC80EF12-2549-4DFC-BCE4-66FEEA4EEE17}"/>
              </a:ext>
            </a:extLst>
          </p:cNvPr>
          <p:cNvSpPr>
            <a:spLocks noGrp="1"/>
          </p:cNvSpPr>
          <p:nvPr>
            <p:ph type="sldNum" sz="quarter" idx="12"/>
          </p:nvPr>
        </p:nvSpPr>
        <p:spPr/>
        <p:txBody>
          <a:bodyPr/>
          <a:lstStyle/>
          <a:p>
            <a:r>
              <a:rPr lang="en-US" altLang="en-US"/>
              <a:t>Slide </a:t>
            </a:r>
            <a:fld id="{0FF88134-36A3-492E-B6B5-2F4703E76746}" type="slidenum">
              <a:rPr lang="en-US" altLang="en-US" smtClean="0"/>
              <a:t>6</a:t>
            </a:fld>
            <a:endParaRPr lang="en-US" altLang="en-US"/>
          </a:p>
        </p:txBody>
      </p:sp>
      <p:sp>
        <p:nvSpPr>
          <p:cNvPr id="7" name="テキスト ボックス 6">
            <a:extLst>
              <a:ext uri="{FF2B5EF4-FFF2-40B4-BE49-F238E27FC236}">
                <a16:creationId xmlns:a16="http://schemas.microsoft.com/office/drawing/2014/main" id="{300B64DB-72E5-48BF-A063-474524586381}"/>
              </a:ext>
            </a:extLst>
          </p:cNvPr>
          <p:cNvSpPr txBox="1"/>
          <p:nvPr/>
        </p:nvSpPr>
        <p:spPr>
          <a:xfrm>
            <a:off x="1681597" y="2185553"/>
            <a:ext cx="853352" cy="400110"/>
          </a:xfrm>
          <a:prstGeom prst="rect">
            <a:avLst/>
          </a:prstGeom>
          <a:solidFill>
            <a:schemeClr val="accent2">
              <a:lumMod val="60000"/>
              <a:lumOff val="40000"/>
            </a:schemeClr>
          </a:solidFill>
          <a:ln w="25400" cap="flat" cmpd="sng" algn="ctr">
            <a:solidFill>
              <a:schemeClr val="accent2">
                <a:lumMod val="75000"/>
              </a:schemeClr>
            </a:solidFill>
            <a:prstDash val="solid"/>
          </a:ln>
          <a:effectLst/>
        </p:spPr>
        <p:txBody>
          <a:bodyPr wrap="square" rtlCol="0">
            <a:spAutoFit/>
          </a:bodyPr>
          <a:lstStyle/>
          <a:p>
            <a:pPr marL="0" marR="0" lvl="0" indent="0" algn="ctr" defTabSz="449580" eaLnBrk="1" fontAlgn="auto" latinLnBrk="0" hangingPunct="1">
              <a:lnSpc>
                <a:spcPct val="100000"/>
              </a:lnSpc>
              <a:spcBef>
                <a:spcPts val="0"/>
              </a:spcBef>
              <a:spcAft>
                <a:spcPts val="0"/>
              </a:spcAft>
              <a:buClr>
                <a:srgbClr val="000000"/>
              </a:buClr>
              <a:buSzPct val="100000"/>
              <a:buFont typeface="Times New Roman" panose="02020603050405020304" pitchFamily="18" charset="0"/>
              <a:buNone/>
              <a:defRPr/>
            </a:pPr>
            <a:r>
              <a:rPr kumimoji="1" lang="en-US" altLang="ja-JP" sz="2000" b="0" i="0" u="none" strike="noStrike" kern="0" cap="none" spc="0" normalizeH="0" baseline="0" noProof="0" dirty="0">
                <a:ln>
                  <a:noFill/>
                </a:ln>
                <a:solidFill>
                  <a:srgbClr val="FFFFFF"/>
                </a:solidFill>
                <a:effectLst/>
                <a:uLnTx/>
                <a:uFillTx/>
                <a:latin typeface="Times New Roman" panose="02020603050405020304"/>
                <a:ea typeface="MS Gothic" panose="020B0609070205080204" charset="-128"/>
                <a:cs typeface="+mn-cs"/>
              </a:rPr>
              <a:t>STA</a:t>
            </a:r>
            <a:r>
              <a:rPr kumimoji="1" lang="en-US" altLang="zh-CN" sz="2000" b="0" i="0" u="none" strike="noStrike" kern="0" cap="none" spc="0" normalizeH="0" baseline="0" noProof="0" dirty="0">
                <a:ln>
                  <a:noFill/>
                </a:ln>
                <a:solidFill>
                  <a:srgbClr val="FFFFFF"/>
                </a:solidFill>
                <a:effectLst/>
                <a:uLnTx/>
                <a:uFillTx/>
                <a:latin typeface="Times New Roman" panose="02020603050405020304"/>
                <a:ea typeface="MS Gothic" panose="020B0609070205080204" charset="-128"/>
                <a:cs typeface="+mn-cs"/>
              </a:rPr>
              <a:t>1</a:t>
            </a:r>
            <a:endParaRPr kumimoji="1" lang="ja-JP" altLang="en-US" sz="2000" b="0" i="0" u="none" strike="noStrike" kern="0" cap="none" spc="0" normalizeH="0" baseline="0" noProof="0" dirty="0">
              <a:ln>
                <a:noFill/>
              </a:ln>
              <a:solidFill>
                <a:srgbClr val="FFFFFF"/>
              </a:solidFill>
              <a:effectLst/>
              <a:uLnTx/>
              <a:uFillTx/>
              <a:latin typeface="Times New Roman" panose="02020603050405020304"/>
              <a:ea typeface="MS Gothic" panose="020B0609070205080204" charset="-128"/>
              <a:cs typeface="+mn-cs"/>
            </a:endParaRPr>
          </a:p>
        </p:txBody>
      </p:sp>
      <p:cxnSp>
        <p:nvCxnSpPr>
          <p:cNvPr id="8" name="直線矢印コネクタ 7">
            <a:extLst>
              <a:ext uri="{FF2B5EF4-FFF2-40B4-BE49-F238E27FC236}">
                <a16:creationId xmlns:a16="http://schemas.microsoft.com/office/drawing/2014/main" id="{BB424650-AF74-413F-845A-CF3D3293EEF3}"/>
              </a:ext>
            </a:extLst>
          </p:cNvPr>
          <p:cNvCxnSpPr>
            <a:cxnSpLocks/>
          </p:cNvCxnSpPr>
          <p:nvPr/>
        </p:nvCxnSpPr>
        <p:spPr bwMode="auto">
          <a:xfrm>
            <a:off x="2743200" y="2568135"/>
            <a:ext cx="2707704" cy="0"/>
          </a:xfrm>
          <a:prstGeom prst="straightConnector1">
            <a:avLst/>
          </a:prstGeom>
          <a:solidFill>
            <a:srgbClr val="00B8FF"/>
          </a:solidFill>
          <a:ln w="57150" cap="flat" cmpd="sng" algn="ctr">
            <a:solidFill>
              <a:srgbClr val="0079FF"/>
            </a:solidFill>
            <a:prstDash val="solid"/>
            <a:round/>
            <a:headEnd type="none" w="med" len="med"/>
            <a:tailEnd type="triangle"/>
          </a:ln>
          <a:effectLst/>
        </p:spPr>
      </p:cxnSp>
      <p:sp>
        <p:nvSpPr>
          <p:cNvPr id="9" name="テキスト ボックス 13">
            <a:extLst>
              <a:ext uri="{FF2B5EF4-FFF2-40B4-BE49-F238E27FC236}">
                <a16:creationId xmlns:a16="http://schemas.microsoft.com/office/drawing/2014/main" id="{63833EB0-3607-457F-B60A-4BC669E8BB26}"/>
              </a:ext>
            </a:extLst>
          </p:cNvPr>
          <p:cNvSpPr txBox="1"/>
          <p:nvPr/>
        </p:nvSpPr>
        <p:spPr>
          <a:xfrm>
            <a:off x="5757545" y="2368745"/>
            <a:ext cx="877570" cy="398780"/>
          </a:xfrm>
          <a:prstGeom prst="rect">
            <a:avLst/>
          </a:prstGeom>
          <a:solidFill>
            <a:srgbClr val="FF9500"/>
          </a:solidFill>
          <a:ln w="25400" cap="flat" cmpd="sng" algn="ctr">
            <a:solidFill>
              <a:srgbClr val="FF9500">
                <a:shade val="50000"/>
              </a:srgbClr>
            </a:solidFill>
            <a:prstDash val="solid"/>
          </a:ln>
          <a:effectLst/>
        </p:spPr>
        <p:txBody>
          <a:bodyPr wrap="square" rtlCol="0">
            <a:spAutoFit/>
          </a:bodyPr>
          <a:lstStyle/>
          <a:p>
            <a:pPr marL="0" marR="0" lvl="0" indent="0" algn="ctr" defTabSz="449580" eaLnBrk="1" fontAlgn="auto" latinLnBrk="0" hangingPunct="1">
              <a:lnSpc>
                <a:spcPct val="100000"/>
              </a:lnSpc>
              <a:spcBef>
                <a:spcPts val="0"/>
              </a:spcBef>
              <a:spcAft>
                <a:spcPts val="0"/>
              </a:spcAft>
              <a:buClr>
                <a:srgbClr val="000000"/>
              </a:buClr>
              <a:buSzPct val="100000"/>
              <a:buFont typeface="Times New Roman" panose="02020603050405020304" pitchFamily="18" charset="0"/>
              <a:buNone/>
              <a:defRPr/>
            </a:pPr>
            <a:r>
              <a:rPr kumimoji="1" lang="en-US" altLang="ja-JP" sz="2000" b="0" i="0" u="none" strike="noStrike" kern="0" cap="none" spc="0" normalizeH="0" baseline="0" noProof="0" dirty="0">
                <a:ln>
                  <a:noFill/>
                </a:ln>
                <a:solidFill>
                  <a:srgbClr val="FFFFFF"/>
                </a:solidFill>
                <a:effectLst/>
                <a:uLnTx/>
                <a:uFillTx/>
                <a:latin typeface="Times New Roman" panose="02020603050405020304"/>
                <a:ea typeface="MS Gothic" panose="020B0609070205080204" charset="-128"/>
                <a:cs typeface="+mn-cs"/>
              </a:rPr>
              <a:t>AP</a:t>
            </a:r>
            <a:endParaRPr kumimoji="1" lang="ja-JP" altLang="en-US" sz="2000" b="0" i="0" u="none" strike="noStrike" kern="0" cap="none" spc="0" normalizeH="0" baseline="0" noProof="0" dirty="0">
              <a:ln>
                <a:noFill/>
              </a:ln>
              <a:solidFill>
                <a:srgbClr val="FFFFFF"/>
              </a:solidFill>
              <a:effectLst/>
              <a:uLnTx/>
              <a:uFillTx/>
              <a:latin typeface="Times New Roman" panose="02020603050405020304"/>
              <a:ea typeface="MS Gothic" panose="020B0609070205080204" charset="-128"/>
              <a:cs typeface="+mn-cs"/>
            </a:endParaRPr>
          </a:p>
        </p:txBody>
      </p:sp>
      <p:pic>
        <p:nvPicPr>
          <p:cNvPr id="10" name="図 17">
            <a:extLst>
              <a:ext uri="{FF2B5EF4-FFF2-40B4-BE49-F238E27FC236}">
                <a16:creationId xmlns:a16="http://schemas.microsoft.com/office/drawing/2014/main" id="{4695AD90-F963-4489-AA46-AE95D1A327B6}"/>
              </a:ext>
            </a:extLst>
          </p:cNvPr>
          <p:cNvPicPr>
            <a:picLocks noChangeAspect="1"/>
          </p:cNvPicPr>
          <p:nvPr/>
        </p:nvPicPr>
        <p:blipFill>
          <a:blip r:embed="rId5">
            <a:duotone>
              <a:prstClr val="black"/>
              <a:srgbClr val="4CD964">
                <a:tint val="45000"/>
                <a:satMod val="400000"/>
              </a:srgbClr>
            </a:duotone>
          </a:blip>
          <a:stretch>
            <a:fillRect/>
          </a:stretch>
        </p:blipFill>
        <p:spPr>
          <a:xfrm>
            <a:off x="6729345" y="2271104"/>
            <a:ext cx="456404" cy="456404"/>
          </a:xfrm>
          <a:prstGeom prst="rect">
            <a:avLst/>
          </a:prstGeom>
        </p:spPr>
      </p:pic>
      <p:pic>
        <p:nvPicPr>
          <p:cNvPr id="11" name="図 26">
            <a:extLst>
              <a:ext uri="{FF2B5EF4-FFF2-40B4-BE49-F238E27FC236}">
                <a16:creationId xmlns:a16="http://schemas.microsoft.com/office/drawing/2014/main" id="{B9D97D1A-FAF5-4B45-B0B4-9F1B4963C81B}"/>
              </a:ext>
            </a:extLst>
          </p:cNvPr>
          <p:cNvPicPr>
            <a:picLocks noChangeAspect="1"/>
          </p:cNvPicPr>
          <p:nvPr/>
        </p:nvPicPr>
        <p:blipFill>
          <a:blip r:embed="rId5">
            <a:duotone>
              <a:prstClr val="black"/>
              <a:srgbClr val="0079FF">
                <a:tint val="45000"/>
                <a:satMod val="400000"/>
              </a:srgbClr>
            </a:duotone>
          </a:blip>
          <a:stretch>
            <a:fillRect/>
          </a:stretch>
        </p:blipFill>
        <p:spPr>
          <a:xfrm>
            <a:off x="8084574" y="2309666"/>
            <a:ext cx="456404" cy="456404"/>
          </a:xfrm>
          <a:prstGeom prst="rect">
            <a:avLst/>
          </a:prstGeom>
        </p:spPr>
      </p:pic>
      <p:pic>
        <p:nvPicPr>
          <p:cNvPr id="12" name="図 26">
            <a:extLst>
              <a:ext uri="{FF2B5EF4-FFF2-40B4-BE49-F238E27FC236}">
                <a16:creationId xmlns:a16="http://schemas.microsoft.com/office/drawing/2014/main" id="{81BA35DD-C020-4998-BC86-8C6674341A8F}"/>
              </a:ext>
            </a:extLst>
          </p:cNvPr>
          <p:cNvPicPr>
            <a:picLocks noChangeAspect="1"/>
          </p:cNvPicPr>
          <p:nvPr/>
        </p:nvPicPr>
        <p:blipFill>
          <a:blip r:embed="rId5">
            <a:duotone>
              <a:prstClr val="black"/>
              <a:srgbClr val="0079FF">
                <a:tint val="45000"/>
                <a:satMod val="400000"/>
              </a:srgbClr>
            </a:duotone>
            <a:grayscl/>
          </a:blip>
          <a:stretch>
            <a:fillRect/>
          </a:stretch>
        </p:blipFill>
        <p:spPr>
          <a:xfrm>
            <a:off x="7305087" y="2278990"/>
            <a:ext cx="456404" cy="456404"/>
          </a:xfrm>
          <a:prstGeom prst="rect">
            <a:avLst/>
          </a:prstGeom>
          <a:noFill/>
        </p:spPr>
      </p:pic>
      <p:sp>
        <p:nvSpPr>
          <p:cNvPr id="13" name="テキスト ボックス 28">
            <a:extLst>
              <a:ext uri="{FF2B5EF4-FFF2-40B4-BE49-F238E27FC236}">
                <a16:creationId xmlns:a16="http://schemas.microsoft.com/office/drawing/2014/main" id="{27DC9EBA-A3D8-4C27-B432-86FC8C7FEE33}"/>
              </a:ext>
            </a:extLst>
          </p:cNvPr>
          <p:cNvSpPr txBox="1"/>
          <p:nvPr/>
        </p:nvSpPr>
        <p:spPr>
          <a:xfrm>
            <a:off x="7689215" y="2201740"/>
            <a:ext cx="581660" cy="460375"/>
          </a:xfrm>
          <a:prstGeom prst="rect">
            <a:avLst/>
          </a:prstGeom>
          <a:noFill/>
        </p:spPr>
        <p:txBody>
          <a:bodyPr wrap="square" rtlCol="0">
            <a:spAutoFit/>
          </a:bodyPr>
          <a:lstStyle/>
          <a:p>
            <a:pPr defTabSz="449580">
              <a:buClr>
                <a:srgbClr val="000000"/>
              </a:buClr>
              <a:buSzPct val="100000"/>
              <a:buFont typeface="Times New Roman" panose="02020603050405020304" pitchFamily="18" charset="0"/>
              <a:buNone/>
            </a:pPr>
            <a:r>
              <a:rPr kumimoji="1" lang="en-US" altLang="ja-JP" sz="2400" b="1">
                <a:solidFill>
                  <a:srgbClr val="000000"/>
                </a:solidFill>
                <a:latin typeface="Times New Roman" panose="02020603050405020304" pitchFamily="18" charset="0"/>
                <a:ea typeface="MS Gothic" panose="020B0609070205080204" charset="-128"/>
              </a:rPr>
              <a:t>…</a:t>
            </a:r>
          </a:p>
        </p:txBody>
      </p:sp>
      <p:pic>
        <p:nvPicPr>
          <p:cNvPr id="21" name="図 19">
            <a:extLst>
              <a:ext uri="{FF2B5EF4-FFF2-40B4-BE49-F238E27FC236}">
                <a16:creationId xmlns:a16="http://schemas.microsoft.com/office/drawing/2014/main" id="{6B427ED3-1CB4-416F-BB14-46CDA4193598}"/>
              </a:ext>
            </a:extLst>
          </p:cNvPr>
          <p:cNvPicPr>
            <a:picLocks noChangeAspect="1"/>
          </p:cNvPicPr>
          <p:nvPr/>
        </p:nvPicPr>
        <p:blipFill>
          <a:blip r:embed="rId5">
            <a:duotone>
              <a:prstClr val="black"/>
              <a:srgbClr val="4CD964">
                <a:tint val="45000"/>
                <a:satMod val="400000"/>
              </a:srgbClr>
            </a:duotone>
          </a:blip>
          <a:stretch>
            <a:fillRect/>
          </a:stretch>
        </p:blipFill>
        <p:spPr>
          <a:xfrm>
            <a:off x="1087620" y="2479297"/>
            <a:ext cx="432435" cy="432435"/>
          </a:xfrm>
          <a:prstGeom prst="rect">
            <a:avLst/>
          </a:prstGeom>
        </p:spPr>
      </p:pic>
      <p:graphicFrame>
        <p:nvGraphicFramePr>
          <p:cNvPr id="30" name="表格 29">
            <a:extLst>
              <a:ext uri="{FF2B5EF4-FFF2-40B4-BE49-F238E27FC236}">
                <a16:creationId xmlns:a16="http://schemas.microsoft.com/office/drawing/2014/main" id="{4D84BF2F-263C-44EA-BE08-81595136D7B4}"/>
              </a:ext>
            </a:extLst>
          </p:cNvPr>
          <p:cNvGraphicFramePr/>
          <p:nvPr>
            <p:custDataLst>
              <p:tags r:id="rId1"/>
            </p:custDataLst>
            <p:extLst>
              <p:ext uri="{D42A27DB-BD31-4B8C-83A1-F6EECF244321}">
                <p14:modId xmlns:p14="http://schemas.microsoft.com/office/powerpoint/2010/main" val="2452241465"/>
              </p:ext>
            </p:extLst>
          </p:nvPr>
        </p:nvGraphicFramePr>
        <p:xfrm>
          <a:off x="95245" y="2867085"/>
          <a:ext cx="3835400" cy="1143000"/>
        </p:xfrm>
        <a:graphic>
          <a:graphicData uri="http://schemas.openxmlformats.org/drawingml/2006/table">
            <a:tbl>
              <a:tblPr firstRow="1" bandRow="1">
                <a:tableStyleId>{5C22544A-7EE6-4342-B048-85BDC9FD1C3A}</a:tableStyleId>
              </a:tblPr>
              <a:tblGrid>
                <a:gridCol w="1917700">
                  <a:extLst>
                    <a:ext uri="{9D8B030D-6E8A-4147-A177-3AD203B41FA5}">
                      <a16:colId xmlns:a16="http://schemas.microsoft.com/office/drawing/2014/main" val="20000"/>
                    </a:ext>
                  </a:extLst>
                </a:gridCol>
                <a:gridCol w="1917700">
                  <a:extLst>
                    <a:ext uri="{9D8B030D-6E8A-4147-A177-3AD203B41FA5}">
                      <a16:colId xmlns:a16="http://schemas.microsoft.com/office/drawing/2014/main" val="20001"/>
                    </a:ext>
                  </a:extLst>
                </a:gridCol>
              </a:tblGrid>
              <a:tr h="381000">
                <a:tc rowSpan="3">
                  <a:txBody>
                    <a:bodyPr/>
                    <a:lstStyle/>
                    <a:p>
                      <a:pPr algn="ctr">
                        <a:buNone/>
                      </a:pPr>
                      <a:r>
                        <a:rPr lang="en-US" altLang="zh-CN" dirty="0">
                          <a:solidFill>
                            <a:schemeClr val="tx1"/>
                          </a:solidFill>
                        </a:rPr>
                        <a:t>address key 1</a:t>
                      </a:r>
                    </a:p>
                  </a:txBody>
                  <a:tcPr anchor="ct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lstStyle/>
                    <a:p>
                      <a:pPr algn="ctr">
                        <a:buNone/>
                      </a:pPr>
                      <a:r>
                        <a:rPr lang="en-US" altLang="zh-CN" b="0" dirty="0">
                          <a:solidFill>
                            <a:schemeClr val="tx1"/>
                          </a:solidFill>
                        </a:rPr>
                        <a:t>Random Index 1</a:t>
                      </a:r>
                    </a:p>
                  </a:txBody>
                  <a:tcPr anchor="ct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extLst>
                  <a:ext uri="{0D108BD9-81ED-4DB2-BD59-A6C34878D82A}">
                    <a16:rowId xmlns:a16="http://schemas.microsoft.com/office/drawing/2014/main" val="10000"/>
                  </a:ext>
                </a:extLst>
              </a:tr>
              <a:tr h="381000">
                <a:tc vMerge="1">
                  <a:txBody>
                    <a:bodyPr/>
                    <a:lstStyle/>
                    <a:p>
                      <a:endParaRPr lang="zh-CN"/>
                    </a:p>
                  </a:txBody>
                  <a:tcPr>
                    <a:lnL w="12700" cmpd="sng">
                      <a:solidFill>
                        <a:schemeClr val="tx1"/>
                      </a:solidFill>
                      <a:prstDash val="solid"/>
                    </a:lnL>
                    <a:lnR w="12700" cmpd="sng">
                      <a:solidFill>
                        <a:schemeClr val="tx1"/>
                      </a:solidFill>
                      <a:prstDash val="solid"/>
                    </a:lnR>
                  </a:tcPr>
                </a:tc>
                <a:tc>
                  <a:txBody>
                    <a:bodyPr/>
                    <a:lstStyle/>
                    <a:p>
                      <a:pPr algn="ctr">
                        <a:buNone/>
                      </a:pPr>
                      <a:r>
                        <a:rPr lang="en-US" altLang="zh-CN" sz="1800" dirty="0">
                          <a:sym typeface="+mn-ea"/>
                        </a:rPr>
                        <a:t>Random Index 2</a:t>
                      </a:r>
                      <a:endParaRPr lang="zh-CN" altLang="en-US" dirty="0"/>
                    </a:p>
                  </a:txBody>
                  <a:tcPr anchor="ct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extLst>
                  <a:ext uri="{0D108BD9-81ED-4DB2-BD59-A6C34878D82A}">
                    <a16:rowId xmlns:a16="http://schemas.microsoft.com/office/drawing/2014/main" val="10001"/>
                  </a:ext>
                </a:extLst>
              </a:tr>
              <a:tr h="381000">
                <a:tc vMerge="1">
                  <a:txBody>
                    <a:bodyPr/>
                    <a:lstStyle/>
                    <a:p>
                      <a:endParaRPr lang="zh-CN"/>
                    </a:p>
                  </a:txBody>
                  <a:tcPr>
                    <a:lnL w="12700" cmpd="sng">
                      <a:solidFill>
                        <a:schemeClr val="tx1"/>
                      </a:solidFill>
                      <a:prstDash val="solid"/>
                    </a:lnL>
                    <a:lnR w="12700" cmpd="sng">
                      <a:solidFill>
                        <a:schemeClr val="tx1"/>
                      </a:solidFill>
                      <a:prstDash val="solid"/>
                    </a:lnR>
                    <a:lnB w="12700" cmpd="sng">
                      <a:solidFill>
                        <a:schemeClr val="tx1"/>
                      </a:solidFill>
                      <a:prstDash val="solid"/>
                    </a:lnB>
                  </a:tcPr>
                </a:tc>
                <a:tc>
                  <a:txBody>
                    <a:bodyPr/>
                    <a:lstStyle/>
                    <a:p>
                      <a:pPr algn="ctr">
                        <a:buNone/>
                      </a:pPr>
                      <a:r>
                        <a:rPr lang="en-US" altLang="zh-CN" sz="1800" dirty="0">
                          <a:solidFill>
                            <a:srgbClr val="FF0000"/>
                          </a:solidFill>
                          <a:sym typeface="+mn-ea"/>
                        </a:rPr>
                        <a:t>Random Index 3</a:t>
                      </a:r>
                      <a:endParaRPr lang="zh-CN" altLang="en-US" dirty="0">
                        <a:solidFill>
                          <a:srgbClr val="FF0000"/>
                        </a:solidFill>
                      </a:endParaRPr>
                    </a:p>
                  </a:txBody>
                  <a:tcPr anchor="ct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extLst>
                  <a:ext uri="{0D108BD9-81ED-4DB2-BD59-A6C34878D82A}">
                    <a16:rowId xmlns:a16="http://schemas.microsoft.com/office/drawing/2014/main" val="10002"/>
                  </a:ext>
                </a:extLst>
              </a:tr>
            </a:tbl>
          </a:graphicData>
        </a:graphic>
      </p:graphicFrame>
      <p:sp>
        <p:nvSpPr>
          <p:cNvPr id="31" name="テキスト ボックス 6">
            <a:extLst>
              <a:ext uri="{FF2B5EF4-FFF2-40B4-BE49-F238E27FC236}">
                <a16:creationId xmlns:a16="http://schemas.microsoft.com/office/drawing/2014/main" id="{0951CE79-7754-433A-8394-A987E3F12279}"/>
              </a:ext>
            </a:extLst>
          </p:cNvPr>
          <p:cNvSpPr txBox="1"/>
          <p:nvPr/>
        </p:nvSpPr>
        <p:spPr>
          <a:xfrm>
            <a:off x="1646556" y="4249420"/>
            <a:ext cx="853352" cy="398780"/>
          </a:xfrm>
          <a:prstGeom prst="rect">
            <a:avLst/>
          </a:prstGeom>
          <a:solidFill>
            <a:schemeClr val="bg1">
              <a:lumMod val="50000"/>
            </a:schemeClr>
          </a:solidFill>
          <a:ln w="25400" cap="flat" cmpd="sng" algn="ctr">
            <a:solidFill>
              <a:schemeClr val="tx1"/>
            </a:solidFill>
            <a:prstDash val="solid"/>
          </a:ln>
          <a:effectLst/>
        </p:spPr>
        <p:txBody>
          <a:bodyPr wrap="square" rtlCol="0">
            <a:spAutoFit/>
          </a:bodyPr>
          <a:lstStyle/>
          <a:p>
            <a:pPr marL="0" marR="0" lvl="0" indent="0" algn="ctr" defTabSz="449580" eaLnBrk="1" fontAlgn="auto" latinLnBrk="0" hangingPunct="1">
              <a:lnSpc>
                <a:spcPct val="100000"/>
              </a:lnSpc>
              <a:spcBef>
                <a:spcPts val="0"/>
              </a:spcBef>
              <a:spcAft>
                <a:spcPts val="0"/>
              </a:spcAft>
              <a:buClr>
                <a:srgbClr val="000000"/>
              </a:buClr>
              <a:buSzPct val="100000"/>
              <a:buFont typeface="Times New Roman" panose="02020603050405020304" pitchFamily="18" charset="0"/>
              <a:buNone/>
              <a:defRPr/>
            </a:pPr>
            <a:r>
              <a:rPr kumimoji="1" lang="en-US" altLang="ja-JP" sz="2000" b="0" i="0" u="none" strike="noStrike" kern="0" cap="none" spc="0" normalizeH="0" baseline="0" noProof="0" dirty="0">
                <a:ln>
                  <a:noFill/>
                </a:ln>
                <a:solidFill>
                  <a:schemeClr val="bg1"/>
                </a:solidFill>
                <a:effectLst/>
                <a:uLnTx/>
                <a:uFillTx/>
                <a:latin typeface="Times New Roman" panose="02020603050405020304"/>
                <a:ea typeface="MS Gothic" panose="020B0609070205080204" charset="-128"/>
                <a:cs typeface="+mn-cs"/>
              </a:rPr>
              <a:t>STA2</a:t>
            </a:r>
          </a:p>
        </p:txBody>
      </p:sp>
      <p:pic>
        <p:nvPicPr>
          <p:cNvPr id="32" name="図 26">
            <a:extLst>
              <a:ext uri="{FF2B5EF4-FFF2-40B4-BE49-F238E27FC236}">
                <a16:creationId xmlns:a16="http://schemas.microsoft.com/office/drawing/2014/main" id="{268924C9-6900-44E1-A505-65AD261806C9}"/>
              </a:ext>
            </a:extLst>
          </p:cNvPr>
          <p:cNvPicPr>
            <a:picLocks noChangeAspect="1"/>
          </p:cNvPicPr>
          <p:nvPr/>
        </p:nvPicPr>
        <p:blipFill>
          <a:blip r:embed="rId5">
            <a:duotone>
              <a:prstClr val="black"/>
              <a:srgbClr val="0079FF">
                <a:tint val="45000"/>
                <a:satMod val="400000"/>
              </a:srgbClr>
            </a:duotone>
            <a:grayscl/>
          </a:blip>
          <a:stretch>
            <a:fillRect/>
          </a:stretch>
        </p:blipFill>
        <p:spPr>
          <a:xfrm>
            <a:off x="1021098" y="4562475"/>
            <a:ext cx="390525" cy="390525"/>
          </a:xfrm>
          <a:prstGeom prst="rect">
            <a:avLst/>
          </a:prstGeom>
          <a:noFill/>
        </p:spPr>
      </p:pic>
      <p:graphicFrame>
        <p:nvGraphicFramePr>
          <p:cNvPr id="35" name="表格 34">
            <a:extLst>
              <a:ext uri="{FF2B5EF4-FFF2-40B4-BE49-F238E27FC236}">
                <a16:creationId xmlns:a16="http://schemas.microsoft.com/office/drawing/2014/main" id="{2802D599-0B93-40FA-854D-CF50B1B64625}"/>
              </a:ext>
            </a:extLst>
          </p:cNvPr>
          <p:cNvGraphicFramePr/>
          <p:nvPr>
            <p:custDataLst>
              <p:tags r:id="rId2"/>
            </p:custDataLst>
            <p:extLst>
              <p:ext uri="{D42A27DB-BD31-4B8C-83A1-F6EECF244321}">
                <p14:modId xmlns:p14="http://schemas.microsoft.com/office/powerpoint/2010/main" val="1494037812"/>
              </p:ext>
            </p:extLst>
          </p:nvPr>
        </p:nvGraphicFramePr>
        <p:xfrm>
          <a:off x="115853" y="4953000"/>
          <a:ext cx="3835400" cy="1143000"/>
        </p:xfrm>
        <a:graphic>
          <a:graphicData uri="http://schemas.openxmlformats.org/drawingml/2006/table">
            <a:tbl>
              <a:tblPr firstRow="1" bandRow="1">
                <a:tableStyleId>{5C22544A-7EE6-4342-B048-85BDC9FD1C3A}</a:tableStyleId>
              </a:tblPr>
              <a:tblGrid>
                <a:gridCol w="1917700">
                  <a:extLst>
                    <a:ext uri="{9D8B030D-6E8A-4147-A177-3AD203B41FA5}">
                      <a16:colId xmlns:a16="http://schemas.microsoft.com/office/drawing/2014/main" val="20000"/>
                    </a:ext>
                  </a:extLst>
                </a:gridCol>
                <a:gridCol w="1917700">
                  <a:extLst>
                    <a:ext uri="{9D8B030D-6E8A-4147-A177-3AD203B41FA5}">
                      <a16:colId xmlns:a16="http://schemas.microsoft.com/office/drawing/2014/main" val="20001"/>
                    </a:ext>
                  </a:extLst>
                </a:gridCol>
              </a:tblGrid>
              <a:tr h="381000">
                <a:tc rowSpan="3">
                  <a:txBody>
                    <a:bodyPr/>
                    <a:lstStyle/>
                    <a:p>
                      <a:pPr algn="ctr">
                        <a:buNone/>
                      </a:pPr>
                      <a:r>
                        <a:rPr lang="en-US" altLang="zh-CN" dirty="0">
                          <a:solidFill>
                            <a:schemeClr val="tx1"/>
                          </a:solidFill>
                        </a:rPr>
                        <a:t>address key 2</a:t>
                      </a:r>
                    </a:p>
                  </a:txBody>
                  <a:tcPr anchor="ct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lstStyle/>
                    <a:p>
                      <a:pPr algn="ctr">
                        <a:buNone/>
                      </a:pPr>
                      <a:r>
                        <a:rPr lang="en-US" altLang="zh-CN" b="0" dirty="0">
                          <a:solidFill>
                            <a:srgbClr val="FF0000"/>
                          </a:solidFill>
                        </a:rPr>
                        <a:t>Random Index 3</a:t>
                      </a:r>
                    </a:p>
                  </a:txBody>
                  <a:tcPr anchor="ct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extLst>
                  <a:ext uri="{0D108BD9-81ED-4DB2-BD59-A6C34878D82A}">
                    <a16:rowId xmlns:a16="http://schemas.microsoft.com/office/drawing/2014/main" val="10000"/>
                  </a:ext>
                </a:extLst>
              </a:tr>
              <a:tr h="381000">
                <a:tc vMerge="1">
                  <a:txBody>
                    <a:bodyPr/>
                    <a:lstStyle/>
                    <a:p>
                      <a:endParaRPr lang="zh-CN"/>
                    </a:p>
                  </a:txBody>
                  <a:tcPr>
                    <a:lnL w="12700" cmpd="sng">
                      <a:solidFill>
                        <a:schemeClr val="tx1"/>
                      </a:solidFill>
                      <a:prstDash val="solid"/>
                    </a:lnL>
                    <a:lnR w="12700" cmpd="sng">
                      <a:solidFill>
                        <a:schemeClr val="tx1"/>
                      </a:solidFill>
                      <a:prstDash val="solid"/>
                    </a:lnR>
                  </a:tcPr>
                </a:tc>
                <a:tc>
                  <a:txBody>
                    <a:bodyPr/>
                    <a:lstStyle/>
                    <a:p>
                      <a:pPr algn="ctr">
                        <a:buNone/>
                      </a:pPr>
                      <a:r>
                        <a:rPr lang="en-US" altLang="zh-CN" sz="1800" dirty="0">
                          <a:sym typeface="+mn-ea"/>
                        </a:rPr>
                        <a:t>Random Index 4</a:t>
                      </a:r>
                      <a:endParaRPr lang="zh-CN" altLang="en-US" dirty="0"/>
                    </a:p>
                  </a:txBody>
                  <a:tcPr anchor="ct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extLst>
                  <a:ext uri="{0D108BD9-81ED-4DB2-BD59-A6C34878D82A}">
                    <a16:rowId xmlns:a16="http://schemas.microsoft.com/office/drawing/2014/main" val="10001"/>
                  </a:ext>
                </a:extLst>
              </a:tr>
              <a:tr h="381000">
                <a:tc vMerge="1">
                  <a:txBody>
                    <a:bodyPr/>
                    <a:lstStyle/>
                    <a:p>
                      <a:endParaRPr lang="zh-CN"/>
                    </a:p>
                  </a:txBody>
                  <a:tcPr>
                    <a:lnL w="12700" cmpd="sng">
                      <a:solidFill>
                        <a:schemeClr val="tx1"/>
                      </a:solidFill>
                      <a:prstDash val="solid"/>
                    </a:lnL>
                    <a:lnR w="12700" cmpd="sng">
                      <a:solidFill>
                        <a:schemeClr val="tx1"/>
                      </a:solidFill>
                      <a:prstDash val="solid"/>
                    </a:lnR>
                    <a:lnB w="12700" cmpd="sng">
                      <a:solidFill>
                        <a:schemeClr val="tx1"/>
                      </a:solidFill>
                      <a:prstDash val="solid"/>
                    </a:lnB>
                  </a:tcPr>
                </a:tc>
                <a:tc>
                  <a:txBody>
                    <a:bodyPr/>
                    <a:lstStyle/>
                    <a:p>
                      <a:pPr algn="ctr">
                        <a:buNone/>
                      </a:pPr>
                      <a:r>
                        <a:rPr lang="en-US" altLang="zh-CN" sz="1800" dirty="0">
                          <a:sym typeface="+mn-ea"/>
                        </a:rPr>
                        <a:t>Random Index 5</a:t>
                      </a:r>
                      <a:endParaRPr lang="zh-CN" altLang="en-US" dirty="0"/>
                    </a:p>
                  </a:txBody>
                  <a:tcPr anchor="ct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extLst>
                  <a:ext uri="{0D108BD9-81ED-4DB2-BD59-A6C34878D82A}">
                    <a16:rowId xmlns:a16="http://schemas.microsoft.com/office/drawing/2014/main" val="10002"/>
                  </a:ext>
                </a:extLst>
              </a:tr>
            </a:tbl>
          </a:graphicData>
        </a:graphic>
      </p:graphicFrame>
      <p:graphicFrame>
        <p:nvGraphicFramePr>
          <p:cNvPr id="36" name="表格 35">
            <a:extLst>
              <a:ext uri="{FF2B5EF4-FFF2-40B4-BE49-F238E27FC236}">
                <a16:creationId xmlns:a16="http://schemas.microsoft.com/office/drawing/2014/main" id="{3760B1D9-4A7C-4EA5-9F6C-935C91B21C05}"/>
              </a:ext>
            </a:extLst>
          </p:cNvPr>
          <p:cNvGraphicFramePr/>
          <p:nvPr>
            <p:custDataLst>
              <p:tags r:id="rId3"/>
            </p:custDataLst>
            <p:extLst>
              <p:ext uri="{D42A27DB-BD31-4B8C-83A1-F6EECF244321}">
                <p14:modId xmlns:p14="http://schemas.microsoft.com/office/powerpoint/2010/main" val="188350194"/>
              </p:ext>
            </p:extLst>
          </p:nvPr>
        </p:nvGraphicFramePr>
        <p:xfrm>
          <a:off x="4811645" y="2955447"/>
          <a:ext cx="3835400" cy="2286000"/>
        </p:xfrm>
        <a:graphic>
          <a:graphicData uri="http://schemas.openxmlformats.org/drawingml/2006/table">
            <a:tbl>
              <a:tblPr firstRow="1" bandRow="1">
                <a:tableStyleId>{5C22544A-7EE6-4342-B048-85BDC9FD1C3A}</a:tableStyleId>
              </a:tblPr>
              <a:tblGrid>
                <a:gridCol w="1917700">
                  <a:extLst>
                    <a:ext uri="{9D8B030D-6E8A-4147-A177-3AD203B41FA5}">
                      <a16:colId xmlns:a16="http://schemas.microsoft.com/office/drawing/2014/main" val="20000"/>
                    </a:ext>
                  </a:extLst>
                </a:gridCol>
                <a:gridCol w="1917700">
                  <a:extLst>
                    <a:ext uri="{9D8B030D-6E8A-4147-A177-3AD203B41FA5}">
                      <a16:colId xmlns:a16="http://schemas.microsoft.com/office/drawing/2014/main" val="20001"/>
                    </a:ext>
                  </a:extLst>
                </a:gridCol>
              </a:tblGrid>
              <a:tr h="381000">
                <a:tc>
                  <a:txBody>
                    <a:bodyPr/>
                    <a:lstStyle/>
                    <a:p>
                      <a:pPr algn="ctr">
                        <a:buNone/>
                      </a:pPr>
                      <a:r>
                        <a:rPr lang="en-US" altLang="zh-CN" b="0" dirty="0">
                          <a:solidFill>
                            <a:schemeClr val="tx1"/>
                          </a:solidFill>
                        </a:rPr>
                        <a:t>Random Index 1</a:t>
                      </a:r>
                    </a:p>
                  </a:txBody>
                  <a:tcPr anchor="ctr">
                    <a:lnL w="12700" cmpd="sng">
                      <a:solidFill>
                        <a:schemeClr val="tx1"/>
                      </a:solidFill>
                      <a:prstDash val="solid"/>
                    </a:lnL>
                    <a:lnR w="12700" cmpd="sng">
                      <a:solidFill>
                        <a:schemeClr val="tx1"/>
                      </a:solidFill>
                      <a:prstDash val="solid"/>
                    </a:lnR>
                    <a:lnT w="12700" cmpd="sng">
                      <a:solidFill>
                        <a:schemeClr val="tx1"/>
                      </a:solidFill>
                      <a:prstDash val="solid"/>
                    </a:lnT>
                    <a:lnB w="12700" cap="flat" cmpd="sng" algn="ctr">
                      <a:solidFill>
                        <a:schemeClr val="tx1"/>
                      </a:solidFill>
                      <a:prstDash val="solid"/>
                      <a:round/>
                      <a:headEnd type="none" w="med" len="med"/>
                      <a:tailEnd type="none" w="med" len="med"/>
                    </a:lnB>
                    <a:noFill/>
                  </a:tcPr>
                </a:tc>
                <a:tc>
                  <a:txBody>
                    <a:bodyPr/>
                    <a:lstStyle/>
                    <a:p>
                      <a:pPr algn="ctr">
                        <a:buNone/>
                      </a:pPr>
                      <a:r>
                        <a:rPr lang="en-US" altLang="zh-CN" b="1" dirty="0">
                          <a:solidFill>
                            <a:schemeClr val="tx1"/>
                          </a:solidFill>
                        </a:rPr>
                        <a:t>address key 1</a:t>
                      </a:r>
                    </a:p>
                  </a:txBody>
                  <a:tcPr anchor="ctr">
                    <a:lnL w="12700" cmpd="sng">
                      <a:solidFill>
                        <a:schemeClr val="tx1"/>
                      </a:solidFill>
                      <a:prstDash val="solid"/>
                    </a:lnL>
                    <a:lnR w="12700" cmpd="sng">
                      <a:solidFill>
                        <a:schemeClr val="tx1"/>
                      </a:solidFill>
                      <a:prstDash val="solid"/>
                    </a:lnR>
                    <a:lnT w="12700" cmpd="sng">
                      <a:solidFill>
                        <a:schemeClr val="tx1"/>
                      </a:solidFill>
                      <a:prstDash val="soli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81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b="0" dirty="0">
                          <a:solidFill>
                            <a:schemeClr val="tx1"/>
                          </a:solidFill>
                        </a:rPr>
                        <a:t>Random Index 2</a:t>
                      </a: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b="1" dirty="0">
                          <a:solidFill>
                            <a:schemeClr val="tx1"/>
                          </a:solidFill>
                        </a:rPr>
                        <a:t>address key 1</a:t>
                      </a:r>
                    </a:p>
                  </a:txBody>
                  <a:tcPr anchor="ctr">
                    <a:lnL w="12700" cap="flat" cmpd="sng" algn="ctr">
                      <a:solidFill>
                        <a:schemeClr val="tx1"/>
                      </a:solidFill>
                      <a:prstDash val="solid"/>
                      <a:round/>
                      <a:headEnd type="none" w="med" len="med"/>
                      <a:tailEnd type="none" w="med" len="med"/>
                    </a:lnL>
                    <a:lnR w="12700" cmpd="sng">
                      <a:solidFill>
                        <a:schemeClr val="tx1"/>
                      </a:solidFill>
                      <a:prstDash val="solid"/>
                    </a:lnR>
                    <a:lnT w="12700" cmpd="sng">
                      <a:solidFill>
                        <a:schemeClr val="tx1"/>
                      </a:solidFill>
                      <a:prstDash val="soli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93560158"/>
                  </a:ext>
                </a:extLst>
              </a:tr>
              <a:tr h="381000">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b="0" dirty="0">
                          <a:solidFill>
                            <a:schemeClr val="tx1"/>
                          </a:solidFill>
                        </a:rPr>
                        <a:t>Random Index 3</a:t>
                      </a: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b="1" dirty="0">
                          <a:solidFill>
                            <a:schemeClr val="tx1"/>
                          </a:solidFill>
                        </a:rPr>
                        <a:t>address key 1</a:t>
                      </a:r>
                    </a:p>
                  </a:txBody>
                  <a:tcPr anchor="ctr">
                    <a:lnL w="12700" cap="flat" cmpd="sng" algn="ctr">
                      <a:solidFill>
                        <a:schemeClr val="tx1"/>
                      </a:solidFill>
                      <a:prstDash val="solid"/>
                      <a:round/>
                      <a:headEnd type="none" w="med" len="med"/>
                      <a:tailEnd type="none" w="med" len="med"/>
                    </a:lnL>
                    <a:lnR w="12700" cmpd="sng">
                      <a:solidFill>
                        <a:schemeClr val="tx1"/>
                      </a:solidFill>
                      <a:prstDash val="solid"/>
                    </a:lnR>
                    <a:lnT w="12700" cmpd="sng">
                      <a:solidFill>
                        <a:schemeClr val="tx1"/>
                      </a:solidFill>
                      <a:prstDash val="soli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96706013"/>
                  </a:ext>
                </a:extLst>
              </a:tr>
              <a:tr h="381000">
                <a:tc vMerge="1">
                  <a:txBody>
                    <a:bodyPr/>
                    <a:lstStyle/>
                    <a:p>
                      <a:pPr algn="ctr">
                        <a:buNone/>
                      </a:pPr>
                      <a:endParaRPr lang="en-US" altLang="zh-CN" b="0" dirty="0">
                        <a:solidFill>
                          <a:schemeClr val="tx1"/>
                        </a:solidFill>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b="1" dirty="0">
                          <a:solidFill>
                            <a:schemeClr val="tx1"/>
                          </a:solidFill>
                        </a:rPr>
                        <a:t>address key 2</a:t>
                      </a:r>
                    </a:p>
                  </a:txBody>
                  <a:tcPr anchor="ctr">
                    <a:lnL w="12700" cap="flat" cmpd="sng" algn="ctr">
                      <a:solidFill>
                        <a:schemeClr val="tx1"/>
                      </a:solidFill>
                      <a:prstDash val="solid"/>
                      <a:round/>
                      <a:headEnd type="none" w="med" len="med"/>
                      <a:tailEnd type="none" w="med" len="med"/>
                    </a:lnL>
                    <a:lnR w="12700" cmpd="sng">
                      <a:solidFill>
                        <a:schemeClr val="tx1"/>
                      </a:solidFill>
                      <a:prstDash val="solid"/>
                    </a:lnR>
                    <a:lnT w="12700" cmpd="sng">
                      <a:solidFill>
                        <a:schemeClr val="tx1"/>
                      </a:solidFill>
                      <a:prstDash val="soli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96520045"/>
                  </a:ext>
                </a:extLst>
              </a:tr>
              <a:tr h="381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b="0" dirty="0">
                          <a:solidFill>
                            <a:schemeClr val="tx1"/>
                          </a:solidFill>
                        </a:rPr>
                        <a:t>Random Index 4</a:t>
                      </a: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b="1" dirty="0">
                          <a:solidFill>
                            <a:schemeClr val="tx1"/>
                          </a:solidFill>
                        </a:rPr>
                        <a:t>address key 2</a:t>
                      </a:r>
                    </a:p>
                  </a:txBody>
                  <a:tcPr anchor="ctr">
                    <a:lnL w="12700" cap="flat" cmpd="sng" algn="ctr">
                      <a:solidFill>
                        <a:schemeClr val="tx1"/>
                      </a:solidFill>
                      <a:prstDash val="solid"/>
                      <a:round/>
                      <a:headEnd type="none" w="med" len="med"/>
                      <a:tailEnd type="none" w="med" len="med"/>
                    </a:lnL>
                    <a:lnR w="12700" cmpd="sng">
                      <a:solidFill>
                        <a:schemeClr val="tx1"/>
                      </a:solidFill>
                      <a:prstDash val="solid"/>
                    </a:lnR>
                    <a:lnT w="12700" cmpd="sng">
                      <a:solidFill>
                        <a:schemeClr val="tx1"/>
                      </a:solidFill>
                      <a:prstDash val="soli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65287172"/>
                  </a:ext>
                </a:extLst>
              </a:tr>
              <a:tr h="381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b="0" dirty="0">
                          <a:solidFill>
                            <a:schemeClr val="tx1"/>
                          </a:solidFill>
                        </a:rPr>
                        <a:t>Random Index 5</a:t>
                      </a: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mpd="sng">
                      <a:solidFill>
                        <a:schemeClr val="tx1"/>
                      </a:solidFill>
                      <a:prstDash val="soli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b="1" dirty="0">
                          <a:solidFill>
                            <a:schemeClr val="tx1"/>
                          </a:solidFill>
                        </a:rPr>
                        <a:t>address key 2</a:t>
                      </a:r>
                    </a:p>
                  </a:txBody>
                  <a:tcPr anchor="ctr">
                    <a:lnL w="12700" cap="flat" cmpd="sng" algn="ctr">
                      <a:solidFill>
                        <a:schemeClr val="tx1"/>
                      </a:solidFill>
                      <a:prstDash val="solid"/>
                      <a:round/>
                      <a:headEnd type="none" w="med" len="med"/>
                      <a:tailEnd type="none" w="med" len="med"/>
                    </a:lnL>
                    <a:lnR w="12700" cmpd="sng">
                      <a:solidFill>
                        <a:schemeClr val="tx1"/>
                      </a:solidFill>
                      <a:prstDash val="solid"/>
                    </a:lnR>
                    <a:lnT w="12700" cmpd="sng">
                      <a:solidFill>
                        <a:schemeClr val="tx1"/>
                      </a:solidFill>
                      <a:prstDash val="solid"/>
                    </a:lnT>
                    <a:lnB w="12700" cmpd="sng">
                      <a:solidFill>
                        <a:schemeClr val="tx1"/>
                      </a:solidFill>
                      <a:prstDash val="solid"/>
                    </a:lnB>
                    <a:noFill/>
                  </a:tcPr>
                </a:tc>
                <a:extLst>
                  <a:ext uri="{0D108BD9-81ED-4DB2-BD59-A6C34878D82A}">
                    <a16:rowId xmlns:a16="http://schemas.microsoft.com/office/drawing/2014/main" val="168732948"/>
                  </a:ext>
                </a:extLst>
              </a:tr>
            </a:tbl>
          </a:graphicData>
        </a:graphic>
      </p:graphicFrame>
      <p:sp>
        <p:nvSpPr>
          <p:cNvPr id="37" name="正方形/長方形 21">
            <a:extLst>
              <a:ext uri="{FF2B5EF4-FFF2-40B4-BE49-F238E27FC236}">
                <a16:creationId xmlns:a16="http://schemas.microsoft.com/office/drawing/2014/main" id="{E3D0C3D9-D094-48EC-BE75-30516ECBB9BE}"/>
              </a:ext>
            </a:extLst>
          </p:cNvPr>
          <p:cNvSpPr/>
          <p:nvPr/>
        </p:nvSpPr>
        <p:spPr bwMode="auto">
          <a:xfrm>
            <a:off x="3041723" y="1905023"/>
            <a:ext cx="1833490" cy="590624"/>
          </a:xfrm>
          <a:prstGeom prst="rect">
            <a:avLst/>
          </a:prstGeom>
          <a:gradFill rotWithShape="1">
            <a:gsLst>
              <a:gs pos="0">
                <a:srgbClr val="59C8FA">
                  <a:tint val="50000"/>
                  <a:satMod val="300000"/>
                </a:srgbClr>
              </a:gs>
              <a:gs pos="35000">
                <a:srgbClr val="59C8FA">
                  <a:tint val="37000"/>
                  <a:satMod val="300000"/>
                </a:srgbClr>
              </a:gs>
              <a:gs pos="100000">
                <a:srgbClr val="59C8FA">
                  <a:tint val="15000"/>
                  <a:satMod val="350000"/>
                </a:srgbClr>
              </a:gs>
            </a:gsLst>
            <a:lin ang="16200000" scaled="1"/>
          </a:gradFill>
          <a:ln w="9525" cap="flat" cmpd="sng" algn="ctr">
            <a:solidFill>
              <a:srgbClr val="59C8FA">
                <a:shade val="95000"/>
                <a:satMod val="105000"/>
              </a:srgbClr>
            </a:solidFill>
            <a:prstDash val="solid"/>
            <a:headEnd type="none" w="med" len="med"/>
            <a:tailEnd type="none" w="med" len="med"/>
          </a:ln>
          <a:effectLst>
            <a:outerShdw blurRad="40000" dist="20000" dir="5400000" rotWithShape="0">
              <a:srgbClr val="000000">
                <a:alpha val="38000"/>
              </a:srgbClr>
            </a:outerShdw>
          </a:effectLst>
        </p:spPr>
        <p:txBody>
          <a:bodyPr vert="horz" wrap="square" lIns="91440" tIns="45720" rIns="91440" bIns="45720" numCol="1" rtlCol="0" anchor="t" anchorCtr="0" compatLnSpc="1"/>
          <a:lstStyle/>
          <a:p>
            <a:pPr algn="ctr" defTabSz="449580" fontAlgn="auto">
              <a:spcBef>
                <a:spcPts val="0"/>
              </a:spcBef>
              <a:spcAft>
                <a:spcPts val="0"/>
              </a:spcAft>
              <a:buClr>
                <a:srgbClr val="000000"/>
              </a:buClr>
              <a:buSzPct val="100000"/>
              <a:defRPr/>
            </a:pPr>
            <a:r>
              <a:rPr lang="en-US" altLang="ja-JP" sz="1600" kern="0" dirty="0">
                <a:solidFill>
                  <a:srgbClr val="000000"/>
                </a:solidFill>
                <a:latin typeface="Times New Roman" panose="02020603050405020304"/>
                <a:ea typeface="MS Gothic" panose="020B0609070205080204" charset="-128"/>
              </a:rPr>
              <a:t>frame with </a:t>
            </a:r>
            <a:r>
              <a:rPr lang="en-US" altLang="zh-CN" sz="1600" dirty="0"/>
              <a:t>random index </a:t>
            </a:r>
            <a:r>
              <a:rPr lang="en-US" altLang="zh-CN" sz="1600" dirty="0" err="1"/>
              <a:t>i</a:t>
            </a:r>
            <a:endParaRPr lang="en-US" altLang="zh-CN" sz="1600" dirty="0"/>
          </a:p>
          <a:p>
            <a:pPr algn="ctr" defTabSz="449580" fontAlgn="auto">
              <a:spcBef>
                <a:spcPts val="0"/>
              </a:spcBef>
              <a:spcAft>
                <a:spcPts val="0"/>
              </a:spcAft>
              <a:buClr>
                <a:srgbClr val="000000"/>
              </a:buClr>
              <a:buSzPct val="100000"/>
              <a:defRPr/>
            </a:pPr>
            <a:endParaRPr lang="ja-JP" altLang="en-US" sz="1600" kern="0" dirty="0">
              <a:solidFill>
                <a:srgbClr val="000000"/>
              </a:solidFill>
              <a:latin typeface="Times New Roman" panose="02020603050405020304"/>
              <a:ea typeface="MS Gothic" panose="020B0609070205080204" charset="-128"/>
            </a:endParaRPr>
          </a:p>
        </p:txBody>
      </p:sp>
      <p:sp>
        <p:nvSpPr>
          <p:cNvPr id="3" name="文本框 2">
            <a:extLst>
              <a:ext uri="{FF2B5EF4-FFF2-40B4-BE49-F238E27FC236}">
                <a16:creationId xmlns:a16="http://schemas.microsoft.com/office/drawing/2014/main" id="{7FD6620C-AE11-42F7-8B35-05ABD370F290}"/>
              </a:ext>
            </a:extLst>
          </p:cNvPr>
          <p:cNvSpPr txBox="1"/>
          <p:nvPr/>
        </p:nvSpPr>
        <p:spPr>
          <a:xfrm>
            <a:off x="4715567" y="5478623"/>
            <a:ext cx="4199833" cy="523220"/>
          </a:xfrm>
          <a:prstGeom prst="rect">
            <a:avLst/>
          </a:prstGeom>
          <a:noFill/>
        </p:spPr>
        <p:txBody>
          <a:bodyPr wrap="square" rtlCol="0">
            <a:spAutoFit/>
          </a:bodyPr>
          <a:lstStyle/>
          <a:p>
            <a:r>
              <a:rPr lang="en-US" altLang="zh-CN" sz="1400" b="1" dirty="0">
                <a:solidFill>
                  <a:srgbClr val="FF0000"/>
                </a:solidFill>
              </a:rPr>
              <a:t>For example, STA1(address key 1): 2, 5, 35∈ [0, 63], STA2 (address key 2): 35, 52, 63 ∈ [32, 127]</a:t>
            </a:r>
            <a:endParaRPr lang="zh-CN" altLang="en-US" sz="1400" b="1" dirty="0">
              <a:solidFill>
                <a:srgbClr val="FF0000"/>
              </a:solidFill>
            </a:endParaRPr>
          </a:p>
        </p:txBody>
      </p:sp>
    </p:spTree>
    <p:extLst>
      <p:ext uri="{BB962C8B-B14F-4D97-AF65-F5344CB8AC3E}">
        <p14:creationId xmlns:p14="http://schemas.microsoft.com/office/powerpoint/2010/main" val="15167022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C3778BF-91B9-4062-A6F3-BEFCE065D01E}"/>
              </a:ext>
            </a:extLst>
          </p:cNvPr>
          <p:cNvSpPr>
            <a:spLocks noGrp="1"/>
          </p:cNvSpPr>
          <p:nvPr>
            <p:ph type="title"/>
          </p:nvPr>
        </p:nvSpPr>
        <p:spPr/>
        <p:txBody>
          <a:bodyPr/>
          <a:lstStyle/>
          <a:p>
            <a:r>
              <a:rPr lang="en-US" altLang="zh-CN" dirty="0"/>
              <a:t>Benefits</a:t>
            </a:r>
            <a:endParaRPr lang="zh-CN" altLang="en-US" dirty="0"/>
          </a:p>
        </p:txBody>
      </p:sp>
      <p:sp>
        <p:nvSpPr>
          <p:cNvPr id="4" name="页脚占位符 3">
            <a:extLst>
              <a:ext uri="{FF2B5EF4-FFF2-40B4-BE49-F238E27FC236}">
                <a16:creationId xmlns:a16="http://schemas.microsoft.com/office/drawing/2014/main" id="{56AC6F01-6B43-4529-B4A6-6049AE456DC1}"/>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FC4AAEFC-848B-4C8D-84FC-99F398396FD0}"/>
              </a:ext>
            </a:extLst>
          </p:cNvPr>
          <p:cNvSpPr>
            <a:spLocks noGrp="1"/>
          </p:cNvSpPr>
          <p:nvPr>
            <p:ph type="sldNum" sz="quarter" idx="12"/>
          </p:nvPr>
        </p:nvSpPr>
        <p:spPr/>
        <p:txBody>
          <a:bodyPr/>
          <a:lstStyle/>
          <a:p>
            <a:r>
              <a:rPr lang="en-US" altLang="en-US"/>
              <a:t>Slide </a:t>
            </a:r>
            <a:fld id="{0FF88134-36A3-492E-B6B5-2F4703E76746}" type="slidenum">
              <a:rPr lang="en-US" altLang="en-US" smtClean="0"/>
              <a:t>7</a:t>
            </a:fld>
            <a:endParaRPr lang="en-US" altLang="en-US"/>
          </a:p>
        </p:txBody>
      </p:sp>
      <p:sp>
        <p:nvSpPr>
          <p:cNvPr id="6" name="矩形 5">
            <a:extLst>
              <a:ext uri="{FF2B5EF4-FFF2-40B4-BE49-F238E27FC236}">
                <a16:creationId xmlns:a16="http://schemas.microsoft.com/office/drawing/2014/main" id="{79882DF1-4298-423C-9A46-FCD008699C64}"/>
              </a:ext>
            </a:extLst>
          </p:cNvPr>
          <p:cNvSpPr/>
          <p:nvPr/>
        </p:nvSpPr>
        <p:spPr>
          <a:xfrm>
            <a:off x="655782" y="2667000"/>
            <a:ext cx="8229600" cy="3477875"/>
          </a:xfrm>
          <a:prstGeom prst="rect">
            <a:avLst/>
          </a:prstGeom>
        </p:spPr>
        <p:txBody>
          <a:bodyPr wrap="square">
            <a:spAutoFit/>
          </a:bodyPr>
          <a:lstStyle/>
          <a:p>
            <a:pPr marL="0" lvl="1" algn="just">
              <a:spcBef>
                <a:spcPts val="300"/>
              </a:spcBef>
              <a:spcAft>
                <a:spcPts val="300"/>
              </a:spcAft>
            </a:pPr>
            <a:r>
              <a:rPr lang="en-US" altLang="zh-CN" sz="2000" dirty="0">
                <a:solidFill>
                  <a:srgbClr val="FF0000"/>
                </a:solidFill>
              </a:rPr>
              <a:t>Reducing Identification Complexity: </a:t>
            </a:r>
          </a:p>
          <a:p>
            <a:pPr lvl="1" indent="-457200">
              <a:spcBef>
                <a:spcPts val="300"/>
              </a:spcBef>
              <a:spcAft>
                <a:spcPts val="300"/>
              </a:spcAft>
              <a:buFont typeface="Wingdings" panose="05000000000000000000" pitchFamily="2" charset="2"/>
              <a:buChar char="§"/>
            </a:pPr>
            <a:r>
              <a:rPr lang="en-US" sz="2000" dirty="0"/>
              <a:t>AP assigns the random index list for each STA address key, and sends the random index list to the STA. For each STA sending frame, it carries one key index from the random index list. The AP uses the key index to get the address key and identify the STA;</a:t>
            </a:r>
          </a:p>
          <a:p>
            <a:pPr marL="0" lvl="1" algn="just">
              <a:spcBef>
                <a:spcPts val="300"/>
              </a:spcBef>
              <a:spcAft>
                <a:spcPts val="300"/>
              </a:spcAft>
            </a:pPr>
            <a:r>
              <a:rPr lang="en-US" altLang="zh-CN" sz="2000" dirty="0">
                <a:solidFill>
                  <a:srgbClr val="FF0000"/>
                </a:solidFill>
              </a:rPr>
              <a:t>User Privacy Protection: </a:t>
            </a:r>
            <a:r>
              <a:rPr lang="en-US" sz="2000" dirty="0">
                <a:solidFill>
                  <a:srgbClr val="FF0000"/>
                </a:solidFill>
              </a:rPr>
              <a:t> </a:t>
            </a:r>
          </a:p>
          <a:p>
            <a:pPr lvl="1" indent="-457200">
              <a:spcBef>
                <a:spcPts val="300"/>
              </a:spcBef>
              <a:spcAft>
                <a:spcPts val="300"/>
              </a:spcAft>
              <a:buFont typeface="Wingdings" panose="05000000000000000000" pitchFamily="2" charset="2"/>
              <a:buChar char="§"/>
            </a:pPr>
            <a:r>
              <a:rPr lang="en-US" sz="2000" dirty="0"/>
              <a:t>The random index list of different STAs could be overlapped to avoid using the random index to track one specified STA;</a:t>
            </a:r>
          </a:p>
          <a:p>
            <a:pPr lvl="1" indent="-457200">
              <a:spcBef>
                <a:spcPts val="300"/>
              </a:spcBef>
              <a:spcAft>
                <a:spcPts val="300"/>
              </a:spcAft>
              <a:buFont typeface="Wingdings" panose="05000000000000000000" pitchFamily="2" charset="2"/>
              <a:buChar char="§"/>
            </a:pPr>
            <a:r>
              <a:rPr lang="en-US" sz="2000" dirty="0"/>
              <a:t>The random index list is encrypted for transmission to avoid eavesdropping</a:t>
            </a:r>
          </a:p>
        </p:txBody>
      </p:sp>
      <p:sp>
        <p:nvSpPr>
          <p:cNvPr id="7" name="矩形 6">
            <a:extLst>
              <a:ext uri="{FF2B5EF4-FFF2-40B4-BE49-F238E27FC236}">
                <a16:creationId xmlns:a16="http://schemas.microsoft.com/office/drawing/2014/main" id="{E3851C00-A6D3-4174-86E9-C58AA695ACB1}"/>
              </a:ext>
            </a:extLst>
          </p:cNvPr>
          <p:cNvSpPr/>
          <p:nvPr/>
        </p:nvSpPr>
        <p:spPr>
          <a:xfrm>
            <a:off x="533400" y="1840012"/>
            <a:ext cx="7772400" cy="707886"/>
          </a:xfrm>
          <a:prstGeom prst="rect">
            <a:avLst/>
          </a:prstGeom>
        </p:spPr>
        <p:txBody>
          <a:bodyPr wrap="square">
            <a:spAutoFit/>
          </a:bodyPr>
          <a:lstStyle/>
          <a:p>
            <a:pPr marL="342900" lvl="1" indent="-342900" algn="just">
              <a:spcBef>
                <a:spcPts val="300"/>
              </a:spcBef>
              <a:spcAft>
                <a:spcPts val="300"/>
              </a:spcAft>
              <a:buFont typeface="Wingdings" panose="05000000000000000000" pitchFamily="2" charset="2"/>
              <a:buChar char="p"/>
            </a:pPr>
            <a:r>
              <a:rPr lang="en-US" altLang="zh-CN" sz="2000" dirty="0"/>
              <a:t>Our scheme could even improve the user privacy, in the meanwhile reducing identification complexity. </a:t>
            </a:r>
            <a:endParaRPr lang="zh-CN" altLang="en-US" sz="2000" dirty="0">
              <a:ea typeface="宋体" panose="02010600030101010101" pitchFamily="2" charset="-122"/>
            </a:endParaRPr>
          </a:p>
        </p:txBody>
      </p:sp>
    </p:spTree>
    <p:extLst>
      <p:ext uri="{BB962C8B-B14F-4D97-AF65-F5344CB8AC3E}">
        <p14:creationId xmlns:p14="http://schemas.microsoft.com/office/powerpoint/2010/main" val="2152640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ltLang="zh-CN" dirty="0"/>
              <a:t>Straw Poll</a:t>
            </a:r>
            <a:endParaRPr lang="zh-CN" altLang="en-US" dirty="0"/>
          </a:p>
        </p:txBody>
      </p:sp>
      <p:sp>
        <p:nvSpPr>
          <p:cNvPr id="3" name="Content Placeholder 2"/>
          <p:cNvSpPr>
            <a:spLocks noGrp="1"/>
          </p:cNvSpPr>
          <p:nvPr>
            <p:ph idx="1"/>
          </p:nvPr>
        </p:nvSpPr>
        <p:spPr>
          <a:xfrm>
            <a:off x="771525" y="1772816"/>
            <a:ext cx="7772400" cy="4114800"/>
          </a:xfrm>
        </p:spPr>
        <p:txBody>
          <a:bodyPr/>
          <a:lstStyle/>
          <a:p>
            <a:pPr marL="0" indent="0">
              <a:buNone/>
            </a:pPr>
            <a:endParaRPr lang="en-US" altLang="zh-CN" sz="2000" dirty="0"/>
          </a:p>
          <a:p>
            <a:endParaRPr lang="zh-CN" altLang="en-US" dirty="0"/>
          </a:p>
        </p:txBody>
      </p:sp>
      <p:sp>
        <p:nvSpPr>
          <p:cNvPr id="5" name="Slide Number Placeholder 4"/>
          <p:cNvSpPr>
            <a:spLocks noGrp="1"/>
          </p:cNvSpPr>
          <p:nvPr>
            <p:ph type="sldNum" sz="quarter" idx="12"/>
          </p:nvPr>
        </p:nvSpPr>
        <p:spPr>
          <a:xfrm>
            <a:off x="4344988" y="6475413"/>
            <a:ext cx="530225" cy="182562"/>
          </a:xfrm>
        </p:spPr>
        <p:txBody>
          <a:bodyPr/>
          <a:lstStyle/>
          <a:p>
            <a:pPr>
              <a:defRPr/>
            </a:pPr>
            <a:r>
              <a:rPr lang="en-GB" altLang="en-US"/>
              <a:t>Slide </a:t>
            </a:r>
            <a:fld id="{6D24465E-2B0A-4D96-BA39-EC98956D452B}" type="slidenum">
              <a:rPr lang="en-GB" altLang="en-US" smtClean="0"/>
              <a:t>8</a:t>
            </a:fld>
            <a:endParaRPr lang="en-GB" altLang="en-US"/>
          </a:p>
        </p:txBody>
      </p:sp>
      <p:sp>
        <p:nvSpPr>
          <p:cNvPr id="6" name="矩形 5"/>
          <p:cNvSpPr/>
          <p:nvPr/>
        </p:nvSpPr>
        <p:spPr>
          <a:xfrm>
            <a:off x="827584" y="1844824"/>
            <a:ext cx="7920880" cy="1383665"/>
          </a:xfrm>
          <a:prstGeom prst="rect">
            <a:avLst/>
          </a:prstGeom>
        </p:spPr>
        <p:txBody>
          <a:bodyPr wrap="square">
            <a:spAutoFit/>
          </a:bodyPr>
          <a:lstStyle/>
          <a:p>
            <a:r>
              <a:rPr lang="en-US" altLang="zh-CN" sz="1800" dirty="0"/>
              <a:t>Do you agree to use a random index assisted scheme for reducing RCM STA identification complexity in 11bh?</a:t>
            </a:r>
            <a:endParaRPr lang="en-US" altLang="zh-CN" sz="1600" dirty="0"/>
          </a:p>
          <a:p>
            <a:endParaRPr lang="en-US" altLang="zh-CN" sz="1600" dirty="0"/>
          </a:p>
          <a:p>
            <a:r>
              <a:rPr lang="en-US" altLang="zh-CN" sz="1600" dirty="0"/>
              <a:t>Y/N/A</a:t>
            </a:r>
          </a:p>
          <a:p>
            <a:endParaRPr lang="zh-CN" altLang="en-US" sz="1600" dirty="0"/>
          </a:p>
        </p:txBody>
      </p:sp>
      <p:sp>
        <p:nvSpPr>
          <p:cNvPr id="7" name="文本框 6">
            <a:extLst>
              <a:ext uri="{FF2B5EF4-FFF2-40B4-BE49-F238E27FC236}">
                <a16:creationId xmlns:a16="http://schemas.microsoft.com/office/drawing/2014/main" id="{42FF0667-B8BA-4D2E-BEE6-2E6D942DBDFB}"/>
              </a:ext>
            </a:extLst>
          </p:cNvPr>
          <p:cNvSpPr txBox="1"/>
          <p:nvPr/>
        </p:nvSpPr>
        <p:spPr>
          <a:xfrm>
            <a:off x="7174230" y="6475730"/>
            <a:ext cx="1444625" cy="274320"/>
          </a:xfrm>
          <a:prstGeom prst="rect">
            <a:avLst/>
          </a:prstGeom>
          <a:noFill/>
        </p:spPr>
        <p:txBody>
          <a:bodyPr wrap="none" rtlCol="0" anchor="t">
            <a:spAutoFit/>
          </a:bodyPr>
          <a:lstStyle/>
          <a:p>
            <a:r>
              <a:rPr lang="en-US" altLang="ko-KR" dirty="0">
                <a:sym typeface="+mn-ea"/>
              </a:rPr>
              <a:t>Liuming Lu (OPPO)</a:t>
            </a:r>
            <a:endParaRPr lang="zh-CN"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ltLang="zh-CN" dirty="0"/>
              <a:t>References</a:t>
            </a:r>
            <a:endParaRPr lang="zh-CN" altLang="en-US" dirty="0"/>
          </a:p>
        </p:txBody>
      </p:sp>
      <p:sp>
        <p:nvSpPr>
          <p:cNvPr id="5" name="Slide Number Placeholder 4"/>
          <p:cNvSpPr>
            <a:spLocks noGrp="1"/>
          </p:cNvSpPr>
          <p:nvPr>
            <p:ph type="sldNum" sz="quarter" idx="12"/>
          </p:nvPr>
        </p:nvSpPr>
        <p:spPr>
          <a:xfrm>
            <a:off x="4344988" y="6475413"/>
            <a:ext cx="530225" cy="182562"/>
          </a:xfrm>
        </p:spPr>
        <p:txBody>
          <a:bodyPr/>
          <a:lstStyle/>
          <a:p>
            <a:pPr>
              <a:defRPr/>
            </a:pPr>
            <a:r>
              <a:rPr lang="en-GB" altLang="en-US"/>
              <a:t>Slide </a:t>
            </a:r>
            <a:fld id="{6D24465E-2B0A-4D96-BA39-EC98956D452B}" type="slidenum">
              <a:rPr lang="en-GB" altLang="en-US" smtClean="0"/>
              <a:t>9</a:t>
            </a:fld>
            <a:endParaRPr lang="en-GB" altLang="en-US"/>
          </a:p>
        </p:txBody>
      </p:sp>
      <p:sp>
        <p:nvSpPr>
          <p:cNvPr id="8" name="Content Placeholder 2"/>
          <p:cNvSpPr>
            <a:spLocks noGrp="1"/>
          </p:cNvSpPr>
          <p:nvPr>
            <p:ph idx="1"/>
          </p:nvPr>
        </p:nvSpPr>
        <p:spPr>
          <a:xfrm>
            <a:off x="685800" y="1752600"/>
            <a:ext cx="7772400" cy="4114800"/>
          </a:xfrm>
        </p:spPr>
        <p:txBody>
          <a:bodyPr/>
          <a:lstStyle/>
          <a:p>
            <a:pPr marL="0" indent="0">
              <a:buNone/>
            </a:pPr>
            <a:r>
              <a:rPr lang="en-US" b="0" dirty="0"/>
              <a:t>[1] 11-21-0332r</a:t>
            </a:r>
            <a:r>
              <a:rPr lang="en-US" altLang="zh-CN" b="0" dirty="0"/>
              <a:t>27, </a:t>
            </a:r>
            <a:r>
              <a:rPr lang="en-US" b="0" dirty="0"/>
              <a:t>Issues Tracking</a:t>
            </a:r>
          </a:p>
          <a:p>
            <a:pPr marL="0" indent="0">
              <a:buNone/>
            </a:pPr>
            <a:r>
              <a:rPr lang="en-US" b="0" dirty="0"/>
              <a:t>[2] 11-21-1083r0, A Signature-based Method for Identifying STAs with Randomized MAC Addresses </a:t>
            </a:r>
          </a:p>
          <a:p>
            <a:pPr marL="0" indent="0">
              <a:buNone/>
            </a:pPr>
            <a:r>
              <a:rPr lang="en-US" b="0" dirty="0"/>
              <a:t>[3] </a:t>
            </a:r>
            <a:r>
              <a:rPr lang="en-US" altLang="zh-CN" b="0" dirty="0"/>
              <a:t>11-21-1585r11, Identifiable Random MAC Address</a:t>
            </a:r>
            <a:endParaRPr lang="en-US" b="0" dirty="0"/>
          </a:p>
        </p:txBody>
      </p:sp>
      <p:sp>
        <p:nvSpPr>
          <p:cNvPr id="6" name="文本框 5">
            <a:extLst>
              <a:ext uri="{FF2B5EF4-FFF2-40B4-BE49-F238E27FC236}">
                <a16:creationId xmlns:a16="http://schemas.microsoft.com/office/drawing/2014/main" id="{BEC1B49A-E5F1-471C-878E-28A839DAF6D0}"/>
              </a:ext>
            </a:extLst>
          </p:cNvPr>
          <p:cNvSpPr txBox="1"/>
          <p:nvPr/>
        </p:nvSpPr>
        <p:spPr>
          <a:xfrm>
            <a:off x="7174230" y="6475730"/>
            <a:ext cx="1444625" cy="274320"/>
          </a:xfrm>
          <a:prstGeom prst="rect">
            <a:avLst/>
          </a:prstGeom>
          <a:noFill/>
        </p:spPr>
        <p:txBody>
          <a:bodyPr wrap="none" rtlCol="0" anchor="t">
            <a:spAutoFit/>
          </a:bodyPr>
          <a:lstStyle/>
          <a:p>
            <a:r>
              <a:rPr lang="en-US" altLang="ko-KR" dirty="0">
                <a:sym typeface="+mn-ea"/>
              </a:rPr>
              <a:t>Liuming Lu (OPPO)</a:t>
            </a:r>
            <a:endParaRPr lang="zh-CN" altLang="en-US" dirty="0"/>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UNIT_TABLE_BEAUTIFY" val="smartTable{439063bb-a68e-4630-878a-0184e20bfbba}"/>
  <p:tag name="TABLE_ENDDRAG_ORIGIN_RECT" val="301*90"/>
  <p:tag name="TABLE_ENDDRAG_RECT" val="65*372*301*90"/>
</p:tagLst>
</file>

<file path=ppt/tags/tag2.xml><?xml version="1.0" encoding="utf-8"?>
<p:tagLst xmlns:a="http://schemas.openxmlformats.org/drawingml/2006/main" xmlns:r="http://schemas.openxmlformats.org/officeDocument/2006/relationships" xmlns:p="http://schemas.openxmlformats.org/presentationml/2006/main">
  <p:tag name="KSO_WM_UNIT_TABLE_BEAUTIFY" val="smartTable{439063bb-a68e-4630-878a-0184e20bfbba}"/>
  <p:tag name="TABLE_ENDDRAG_ORIGIN_RECT" val="301*90"/>
  <p:tag name="TABLE_ENDDRAG_RECT" val="65*372*301*90"/>
</p:tagLst>
</file>

<file path=ppt/tags/tag3.xml><?xml version="1.0" encoding="utf-8"?>
<p:tagLst xmlns:a="http://schemas.openxmlformats.org/drawingml/2006/main" xmlns:r="http://schemas.openxmlformats.org/officeDocument/2006/relationships" xmlns:p="http://schemas.openxmlformats.org/presentationml/2006/main">
  <p:tag name="KSO_WM_UNIT_TABLE_BEAUTIFY" val="smartTable{439063bb-a68e-4630-878a-0184e20bfbba}"/>
  <p:tag name="TABLE_ENDDRAG_ORIGIN_RECT" val="301*90"/>
  <p:tag name="TABLE_ENDDRAG_RECT" val="65*372*301*90"/>
</p:tagLst>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Template>
  <TotalTime>4632</TotalTime>
  <Words>1023</Words>
  <Application>Microsoft Office PowerPoint</Application>
  <PresentationFormat>全屏显示(4:3)</PresentationFormat>
  <Paragraphs>150</Paragraphs>
  <Slides>9</Slides>
  <Notes>7</Notes>
  <HiddenSlides>0</HiddenSlides>
  <MMClips>0</MMClips>
  <ScaleCrop>false</ScaleCrop>
  <HeadingPairs>
    <vt:vector size="6" baseType="variant">
      <vt:variant>
        <vt:lpstr>已用的字体</vt:lpstr>
      </vt:variant>
      <vt:variant>
        <vt:i4>3</vt:i4>
      </vt:variant>
      <vt:variant>
        <vt:lpstr>主题</vt:lpstr>
      </vt:variant>
      <vt:variant>
        <vt:i4>1</vt:i4>
      </vt:variant>
      <vt:variant>
        <vt:lpstr>幻灯片标题</vt:lpstr>
      </vt:variant>
      <vt:variant>
        <vt:i4>9</vt:i4>
      </vt:variant>
    </vt:vector>
  </HeadingPairs>
  <TitlesOfParts>
    <vt:vector size="13" baseType="lpstr">
      <vt:lpstr>Arial</vt:lpstr>
      <vt:lpstr>Times New Roman</vt:lpstr>
      <vt:lpstr>Wingdings</vt:lpstr>
      <vt:lpstr>802-11-Submission</vt:lpstr>
      <vt:lpstr>Random Index Assisted Scheme for Reducing RCM STA Identification Complexity</vt:lpstr>
      <vt:lpstr>Motivation</vt:lpstr>
      <vt:lpstr>Recap: Signature or Encryption Assisted STA Identification</vt:lpstr>
      <vt:lpstr>Procedure for Random Index Assignment (1)</vt:lpstr>
      <vt:lpstr>Procedure for Random Index Assignment (2)</vt:lpstr>
      <vt:lpstr>Procedure for Random Index Assignment (3)</vt:lpstr>
      <vt:lpstr>Benefits</vt:lpstr>
      <vt:lpstr>Straw Poll</vt:lpstr>
      <vt:lpstr>References</vt:lpstr>
    </vt:vector>
  </TitlesOfParts>
  <Company>Marvell Semiconductor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15/0718r8</dc:title>
  <dc:subject>Task Group AY July 2015 Meeting Agenda</dc:subject>
  <dc:creator>卢刘明(Liuming Lu)</dc:creator>
  <cp:lastModifiedBy>卢刘明(Liuming Lu)</cp:lastModifiedBy>
  <cp:revision>3350</cp:revision>
  <cp:lastPrinted>2014-11-04T15:04:00Z</cp:lastPrinted>
  <dcterms:created xsi:type="dcterms:W3CDTF">2007-04-17T18:10:00Z</dcterms:created>
  <dcterms:modified xsi:type="dcterms:W3CDTF">2021-12-31T06:00:21Z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_NewReviewCycle">
    <vt:lpwstr/>
  </property>
  <property fmtid="{D5CDD505-2E9C-101B-9397-08002B2CF9AE}" pid="28" name="KSOProductBuildVer">
    <vt:lpwstr>2052-10.1.0.6395</vt:lpwstr>
  </property>
</Properties>
</file>