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61" r:id="rId6"/>
    <p:sldId id="277" r:id="rId7"/>
    <p:sldId id="276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97" r:id="rId16"/>
    <p:sldId id="284" r:id="rId17"/>
    <p:sldId id="291" r:id="rId18"/>
    <p:sldId id="295" r:id="rId19"/>
    <p:sldId id="294" r:id="rId20"/>
    <p:sldId id="289" r:id="rId21"/>
    <p:sldId id="292" r:id="rId22"/>
    <p:sldId id="293" r:id="rId23"/>
    <p:sldId id="298" r:id="rId24"/>
    <p:sldId id="299" r:id="rId25"/>
    <p:sldId id="285" r:id="rId26"/>
    <p:sldId id="302" r:id="rId27"/>
    <p:sldId id="300" r:id="rId28"/>
    <p:sldId id="301" r:id="rId29"/>
    <p:sldId id="287" r:id="rId30"/>
    <p:sldId id="290" r:id="rId31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06675-45A8-4059-AE33-59DB9BA2EB56}" v="5" dt="2021-12-30T00:23:33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657" autoAdjust="0"/>
    <p:restoredTop sz="93372" autoAdjust="0"/>
  </p:normalViewPr>
  <p:slideViewPr>
    <p:cSldViewPr>
      <p:cViewPr varScale="1">
        <p:scale>
          <a:sx n="59" d="100"/>
          <a:sy n="59" d="100"/>
        </p:scale>
        <p:origin x="1728" y="44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Qinghua" userId="3892b6bc-94e5-47b4-9d05-088dff5a5b03" providerId="ADAL" clId="{7FB06675-45A8-4059-AE33-59DB9BA2EB56}"/>
    <pc:docChg chg="undo redo custSel addSld modSld modMainMaster">
      <pc:chgData name="Li, Qinghua" userId="3892b6bc-94e5-47b4-9d05-088dff5a5b03" providerId="ADAL" clId="{7FB06675-45A8-4059-AE33-59DB9BA2EB56}" dt="2021-12-30T00:31:23.289" v="1041" actId="20577"/>
      <pc:docMkLst>
        <pc:docMk/>
      </pc:docMkLst>
      <pc:sldChg chg="modSp mod">
        <pc:chgData name="Li, Qinghua" userId="3892b6bc-94e5-47b4-9d05-088dff5a5b03" providerId="ADAL" clId="{7FB06675-45A8-4059-AE33-59DB9BA2EB56}" dt="2021-12-30T00:08:33.533" v="97" actId="20577"/>
        <pc:sldMkLst>
          <pc:docMk/>
          <pc:sldMk cId="0" sldId="256"/>
        </pc:sldMkLst>
        <pc:spChg chg="mod">
          <ac:chgData name="Li, Qinghua" userId="3892b6bc-94e5-47b4-9d05-088dff5a5b03" providerId="ADAL" clId="{7FB06675-45A8-4059-AE33-59DB9BA2EB56}" dt="2021-12-30T00:08:33.533" v="97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modSp mod">
        <pc:chgData name="Li, Qinghua" userId="3892b6bc-94e5-47b4-9d05-088dff5a5b03" providerId="ADAL" clId="{7FB06675-45A8-4059-AE33-59DB9BA2EB56}" dt="2021-12-30T00:13:53.753" v="126" actId="1036"/>
        <pc:sldMkLst>
          <pc:docMk/>
          <pc:sldMk cId="3672465522" sldId="282"/>
        </pc:sldMkLst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3" creationId="{1959AC32-AC64-4522-9600-459985484380}"/>
          </ac:spMkLst>
        </pc:spChg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7" creationId="{42B425C1-A01E-4B1D-85FA-51135BE0A559}"/>
          </ac:spMkLst>
        </pc:spChg>
        <pc:spChg chg="mod">
          <ac:chgData name="Li, Qinghua" userId="3892b6bc-94e5-47b4-9d05-088dff5a5b03" providerId="ADAL" clId="{7FB06675-45A8-4059-AE33-59DB9BA2EB56}" dt="2021-12-30T00:13:33.321" v="122" actId="20577"/>
          <ac:spMkLst>
            <pc:docMk/>
            <pc:sldMk cId="3672465522" sldId="282"/>
            <ac:spMk id="11" creationId="{BAD5F6AB-38A5-45A8-9A3C-532CA66F88E7}"/>
          </ac:spMkLst>
        </pc:spChg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19" creationId="{D15EF504-A9A0-461B-A7B9-3F27377A22A0}"/>
          </ac:spMkLst>
        </pc:spChg>
        <pc:spChg chg="mod">
          <ac:chgData name="Li, Qinghua" userId="3892b6bc-94e5-47b4-9d05-088dff5a5b03" providerId="ADAL" clId="{7FB06675-45A8-4059-AE33-59DB9BA2EB56}" dt="2021-12-30T00:09:41.666" v="108" actId="1076"/>
          <ac:spMkLst>
            <pc:docMk/>
            <pc:sldMk cId="3672465522" sldId="282"/>
            <ac:spMk id="20" creationId="{660CA13E-9134-49F9-91BE-E2B25A967EA2}"/>
          </ac:spMkLst>
        </pc:spChg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25" creationId="{7CAB7F5F-C899-4677-9404-35885B5F503D}"/>
          </ac:spMkLst>
        </pc:spChg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26" creationId="{F8E08C53-8976-4B86-87CB-4E173CEC9D66}"/>
          </ac:spMkLst>
        </pc:spChg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27" creationId="{CA04FD67-452D-44EF-938A-49EF67307AEC}"/>
          </ac:spMkLst>
        </pc:spChg>
        <pc:spChg chg="mod">
          <ac:chgData name="Li, Qinghua" userId="3892b6bc-94e5-47b4-9d05-088dff5a5b03" providerId="ADAL" clId="{7FB06675-45A8-4059-AE33-59DB9BA2EB56}" dt="2021-12-30T00:09:11.288" v="104" actId="164"/>
          <ac:spMkLst>
            <pc:docMk/>
            <pc:sldMk cId="3672465522" sldId="282"/>
            <ac:spMk id="28" creationId="{0D78375E-AE90-48ED-8A3B-199E18140C57}"/>
          </ac:spMkLst>
        </pc:spChg>
        <pc:grpChg chg="add mod">
          <ac:chgData name="Li, Qinghua" userId="3892b6bc-94e5-47b4-9d05-088dff5a5b03" providerId="ADAL" clId="{7FB06675-45A8-4059-AE33-59DB9BA2EB56}" dt="2021-12-30T00:11:32.759" v="116" actId="1076"/>
          <ac:grpSpMkLst>
            <pc:docMk/>
            <pc:sldMk cId="3672465522" sldId="282"/>
            <ac:grpSpMk id="8" creationId="{2BBAF0F0-61CC-4F3E-A2FD-03E450F2B5E6}"/>
          </ac:grpSpMkLst>
        </pc:grpChg>
        <pc:picChg chg="add mod">
          <ac:chgData name="Li, Qinghua" userId="3892b6bc-94e5-47b4-9d05-088dff5a5b03" providerId="ADAL" clId="{7FB06675-45A8-4059-AE33-59DB9BA2EB56}" dt="2021-12-30T00:13:41.140" v="124" actId="14100"/>
          <ac:picMkLst>
            <pc:docMk/>
            <pc:sldMk cId="3672465522" sldId="282"/>
            <ac:picMk id="10" creationId="{4FB6370F-A366-41F5-84C5-6AB4FC7F79D7}"/>
          </ac:picMkLst>
        </pc:picChg>
        <pc:cxnChg chg="mod">
          <ac:chgData name="Li, Qinghua" userId="3892b6bc-94e5-47b4-9d05-088dff5a5b03" providerId="ADAL" clId="{7FB06675-45A8-4059-AE33-59DB9BA2EB56}" dt="2021-12-30T00:13:53.753" v="126" actId="1036"/>
          <ac:cxnSpMkLst>
            <pc:docMk/>
            <pc:sldMk cId="3672465522" sldId="282"/>
            <ac:cxnSpMk id="18" creationId="{49BAC073-382D-4534-B342-D5D01713022B}"/>
          </ac:cxnSpMkLst>
        </pc:cxnChg>
        <pc:cxnChg chg="mod">
          <ac:chgData name="Li, Qinghua" userId="3892b6bc-94e5-47b4-9d05-088dff5a5b03" providerId="ADAL" clId="{7FB06675-45A8-4059-AE33-59DB9BA2EB56}" dt="2021-12-30T00:09:11.288" v="104" actId="164"/>
          <ac:cxnSpMkLst>
            <pc:docMk/>
            <pc:sldMk cId="3672465522" sldId="282"/>
            <ac:cxnSpMk id="21" creationId="{DBD3CB84-D83E-4AA6-86F2-F06A9941933E}"/>
          </ac:cxnSpMkLst>
        </pc:cxnChg>
        <pc:cxnChg chg="mod">
          <ac:chgData name="Li, Qinghua" userId="3892b6bc-94e5-47b4-9d05-088dff5a5b03" providerId="ADAL" clId="{7FB06675-45A8-4059-AE33-59DB9BA2EB56}" dt="2021-12-30T00:09:11.288" v="104" actId="164"/>
          <ac:cxnSpMkLst>
            <pc:docMk/>
            <pc:sldMk cId="3672465522" sldId="282"/>
            <ac:cxnSpMk id="22" creationId="{73114FCD-15B5-46F6-912A-45CF7113F311}"/>
          </ac:cxnSpMkLst>
        </pc:cxnChg>
        <pc:cxnChg chg="mod">
          <ac:chgData name="Li, Qinghua" userId="3892b6bc-94e5-47b4-9d05-088dff5a5b03" providerId="ADAL" clId="{7FB06675-45A8-4059-AE33-59DB9BA2EB56}" dt="2021-12-30T00:09:11.288" v="104" actId="164"/>
          <ac:cxnSpMkLst>
            <pc:docMk/>
            <pc:sldMk cId="3672465522" sldId="282"/>
            <ac:cxnSpMk id="23" creationId="{EDC9219E-A2F4-4CA3-9F76-569595A8C760}"/>
          </ac:cxnSpMkLst>
        </pc:cxnChg>
        <pc:cxnChg chg="mod">
          <ac:chgData name="Li, Qinghua" userId="3892b6bc-94e5-47b4-9d05-088dff5a5b03" providerId="ADAL" clId="{7FB06675-45A8-4059-AE33-59DB9BA2EB56}" dt="2021-12-30T00:09:11.288" v="104" actId="164"/>
          <ac:cxnSpMkLst>
            <pc:docMk/>
            <pc:sldMk cId="3672465522" sldId="282"/>
            <ac:cxnSpMk id="24" creationId="{9F19F6C0-D971-49AA-B3B1-F040A3371AD9}"/>
          </ac:cxnSpMkLst>
        </pc:cxnChg>
        <pc:cxnChg chg="mod">
          <ac:chgData name="Li, Qinghua" userId="3892b6bc-94e5-47b4-9d05-088dff5a5b03" providerId="ADAL" clId="{7FB06675-45A8-4059-AE33-59DB9BA2EB56}" dt="2021-12-30T00:09:11.288" v="104" actId="164"/>
          <ac:cxnSpMkLst>
            <pc:docMk/>
            <pc:sldMk cId="3672465522" sldId="282"/>
            <ac:cxnSpMk id="29" creationId="{C9DD0D90-4A29-47C6-88CE-7B2F4D4042FE}"/>
          </ac:cxnSpMkLst>
        </pc:cxnChg>
        <pc:cxnChg chg="mod">
          <ac:chgData name="Li, Qinghua" userId="3892b6bc-94e5-47b4-9d05-088dff5a5b03" providerId="ADAL" clId="{7FB06675-45A8-4059-AE33-59DB9BA2EB56}" dt="2021-12-30T00:09:11.288" v="104" actId="164"/>
          <ac:cxnSpMkLst>
            <pc:docMk/>
            <pc:sldMk cId="3672465522" sldId="282"/>
            <ac:cxnSpMk id="30" creationId="{0101164B-577F-4504-A30F-515F3A408074}"/>
          </ac:cxnSpMkLst>
        </pc:cxnChg>
      </pc:sldChg>
      <pc:sldChg chg="modSp mod">
        <pc:chgData name="Li, Qinghua" userId="3892b6bc-94e5-47b4-9d05-088dff5a5b03" providerId="ADAL" clId="{7FB06675-45A8-4059-AE33-59DB9BA2EB56}" dt="2021-12-30T00:03:45.209" v="65" actId="255"/>
        <pc:sldMkLst>
          <pc:docMk/>
          <pc:sldMk cId="2768796609" sldId="284"/>
        </pc:sldMkLst>
        <pc:spChg chg="mod">
          <ac:chgData name="Li, Qinghua" userId="3892b6bc-94e5-47b4-9d05-088dff5a5b03" providerId="ADAL" clId="{7FB06675-45A8-4059-AE33-59DB9BA2EB56}" dt="2021-12-30T00:03:45.209" v="65" actId="255"/>
          <ac:spMkLst>
            <pc:docMk/>
            <pc:sldMk cId="2768796609" sldId="284"/>
            <ac:spMk id="11" creationId="{BAD5F6AB-38A5-45A8-9A3C-532CA66F88E7}"/>
          </ac:spMkLst>
        </pc:spChg>
      </pc:sldChg>
      <pc:sldChg chg="modSp mod">
        <pc:chgData name="Li, Qinghua" userId="3892b6bc-94e5-47b4-9d05-088dff5a5b03" providerId="ADAL" clId="{7FB06675-45A8-4059-AE33-59DB9BA2EB56}" dt="2021-12-30T00:31:23.289" v="1041" actId="20577"/>
        <pc:sldMkLst>
          <pc:docMk/>
          <pc:sldMk cId="4224038765" sldId="285"/>
        </pc:sldMkLst>
        <pc:spChg chg="mod">
          <ac:chgData name="Li, Qinghua" userId="3892b6bc-94e5-47b4-9d05-088dff5a5b03" providerId="ADAL" clId="{7FB06675-45A8-4059-AE33-59DB9BA2EB56}" dt="2021-12-30T00:23:50.930" v="417" actId="20577"/>
          <ac:spMkLst>
            <pc:docMk/>
            <pc:sldMk cId="4224038765" sldId="285"/>
            <ac:spMk id="2" creationId="{03713AB9-E9C3-4733-8292-FD7B7F185E02}"/>
          </ac:spMkLst>
        </pc:spChg>
        <pc:spChg chg="mod">
          <ac:chgData name="Li, Qinghua" userId="3892b6bc-94e5-47b4-9d05-088dff5a5b03" providerId="ADAL" clId="{7FB06675-45A8-4059-AE33-59DB9BA2EB56}" dt="2021-12-30T00:31:23.289" v="1041" actId="20577"/>
          <ac:spMkLst>
            <pc:docMk/>
            <pc:sldMk cId="4224038765" sldId="285"/>
            <ac:spMk id="11" creationId="{BAD5F6AB-38A5-45A8-9A3C-532CA66F88E7}"/>
          </ac:spMkLst>
        </pc:spChg>
      </pc:sldChg>
      <pc:sldChg chg="modSp mod">
        <pc:chgData name="Li, Qinghua" userId="3892b6bc-94e5-47b4-9d05-088dff5a5b03" providerId="ADAL" clId="{7FB06675-45A8-4059-AE33-59DB9BA2EB56}" dt="2021-12-30T00:04:40.564" v="78" actId="20577"/>
        <pc:sldMkLst>
          <pc:docMk/>
          <pc:sldMk cId="2119829612" sldId="293"/>
        </pc:sldMkLst>
        <pc:spChg chg="mod">
          <ac:chgData name="Li, Qinghua" userId="3892b6bc-94e5-47b4-9d05-088dff5a5b03" providerId="ADAL" clId="{7FB06675-45A8-4059-AE33-59DB9BA2EB56}" dt="2021-12-30T00:04:40.564" v="78" actId="20577"/>
          <ac:spMkLst>
            <pc:docMk/>
            <pc:sldMk cId="2119829612" sldId="293"/>
            <ac:spMk id="11" creationId="{BAD5F6AB-38A5-45A8-9A3C-532CA66F88E7}"/>
          </ac:spMkLst>
        </pc:spChg>
      </pc:sldChg>
      <pc:sldChg chg="addSp delSp modSp mod">
        <pc:chgData name="Li, Qinghua" userId="3892b6bc-94e5-47b4-9d05-088dff5a5b03" providerId="ADAL" clId="{7FB06675-45A8-4059-AE33-59DB9BA2EB56}" dt="2021-12-30T00:21:37.699" v="391" actId="1076"/>
        <pc:sldMkLst>
          <pc:docMk/>
          <pc:sldMk cId="1563338793" sldId="298"/>
        </pc:sldMkLst>
        <pc:spChg chg="add del mod">
          <ac:chgData name="Li, Qinghua" userId="3892b6bc-94e5-47b4-9d05-088dff5a5b03" providerId="ADAL" clId="{7FB06675-45A8-4059-AE33-59DB9BA2EB56}" dt="2021-12-30T00:17:39.956" v="134"/>
          <ac:spMkLst>
            <pc:docMk/>
            <pc:sldMk cId="1563338793" sldId="298"/>
            <ac:spMk id="3" creationId="{CAB51466-F76D-4D81-B95E-7C70965DDE70}"/>
          </ac:spMkLst>
        </pc:spChg>
        <pc:spChg chg="add mod">
          <ac:chgData name="Li, Qinghua" userId="3892b6bc-94e5-47b4-9d05-088dff5a5b03" providerId="ADAL" clId="{7FB06675-45A8-4059-AE33-59DB9BA2EB56}" dt="2021-12-30T00:19:40.325" v="265" actId="21"/>
          <ac:spMkLst>
            <pc:docMk/>
            <pc:sldMk cId="1563338793" sldId="298"/>
            <ac:spMk id="7" creationId="{3610067D-D7C3-4AF2-8043-EB858EEBBFD7}"/>
          </ac:spMkLst>
        </pc:spChg>
        <pc:spChg chg="mod">
          <ac:chgData name="Li, Qinghua" userId="3892b6bc-94e5-47b4-9d05-088dff5a5b03" providerId="ADAL" clId="{7FB06675-45A8-4059-AE33-59DB9BA2EB56}" dt="2021-12-30T00:21:24.171" v="390" actId="20577"/>
          <ac:spMkLst>
            <pc:docMk/>
            <pc:sldMk cId="1563338793" sldId="298"/>
            <ac:spMk id="11" creationId="{BAD5F6AB-38A5-45A8-9A3C-532CA66F88E7}"/>
          </ac:spMkLst>
        </pc:spChg>
        <pc:spChg chg="mod">
          <ac:chgData name="Li, Qinghua" userId="3892b6bc-94e5-47b4-9d05-088dff5a5b03" providerId="ADAL" clId="{7FB06675-45A8-4059-AE33-59DB9BA2EB56}" dt="2021-12-30T00:19:51.537" v="266" actId="164"/>
          <ac:spMkLst>
            <pc:docMk/>
            <pc:sldMk cId="1563338793" sldId="298"/>
            <ac:spMk id="17" creationId="{6D3AC423-69DE-4964-AFF3-19E8361E162C}"/>
          </ac:spMkLst>
        </pc:spChg>
        <pc:grpChg chg="add mod">
          <ac:chgData name="Li, Qinghua" userId="3892b6bc-94e5-47b4-9d05-088dff5a5b03" providerId="ADAL" clId="{7FB06675-45A8-4059-AE33-59DB9BA2EB56}" dt="2021-12-30T00:21:37.699" v="391" actId="1076"/>
          <ac:grpSpMkLst>
            <pc:docMk/>
            <pc:sldMk cId="1563338793" sldId="298"/>
            <ac:grpSpMk id="9" creationId="{67115F3F-FE68-4961-B6BA-D734718D7CD4}"/>
          </ac:grpSpMkLst>
        </pc:grpChg>
        <pc:picChg chg="mod">
          <ac:chgData name="Li, Qinghua" userId="3892b6bc-94e5-47b4-9d05-088dff5a5b03" providerId="ADAL" clId="{7FB06675-45A8-4059-AE33-59DB9BA2EB56}" dt="2021-12-30T00:19:51.537" v="266" actId="164"/>
          <ac:picMkLst>
            <pc:docMk/>
            <pc:sldMk cId="1563338793" sldId="298"/>
            <ac:picMk id="8" creationId="{77704D2F-A6F4-4CBA-A09F-B9DA109F8EEA}"/>
          </ac:picMkLst>
        </pc:picChg>
        <pc:cxnChg chg="mod">
          <ac:chgData name="Li, Qinghua" userId="3892b6bc-94e5-47b4-9d05-088dff5a5b03" providerId="ADAL" clId="{7FB06675-45A8-4059-AE33-59DB9BA2EB56}" dt="2021-12-30T00:19:51.537" v="266" actId="164"/>
          <ac:cxnSpMkLst>
            <pc:docMk/>
            <pc:sldMk cId="1563338793" sldId="298"/>
            <ac:cxnSpMk id="16" creationId="{EA0A3D0B-62AB-4A2B-9F6D-97C7D06CCAD5}"/>
          </ac:cxnSpMkLst>
        </pc:cxnChg>
      </pc:sldChg>
      <pc:sldChg chg="modSp mod">
        <pc:chgData name="Li, Qinghua" userId="3892b6bc-94e5-47b4-9d05-088dff5a5b03" providerId="ADAL" clId="{7FB06675-45A8-4059-AE33-59DB9BA2EB56}" dt="2021-12-30T00:01:44.577" v="23" actId="20577"/>
        <pc:sldMkLst>
          <pc:docMk/>
          <pc:sldMk cId="3574153993" sldId="300"/>
        </pc:sldMkLst>
        <pc:spChg chg="mod">
          <ac:chgData name="Li, Qinghua" userId="3892b6bc-94e5-47b4-9d05-088dff5a5b03" providerId="ADAL" clId="{7FB06675-45A8-4059-AE33-59DB9BA2EB56}" dt="2021-12-30T00:01:44.577" v="23" actId="20577"/>
          <ac:spMkLst>
            <pc:docMk/>
            <pc:sldMk cId="3574153993" sldId="300"/>
            <ac:spMk id="11" creationId="{BAD5F6AB-38A5-45A8-9A3C-532CA66F88E7}"/>
          </ac:spMkLst>
        </pc:spChg>
      </pc:sldChg>
      <pc:sldChg chg="modSp mod">
        <pc:chgData name="Li, Qinghua" userId="3892b6bc-94e5-47b4-9d05-088dff5a5b03" providerId="ADAL" clId="{7FB06675-45A8-4059-AE33-59DB9BA2EB56}" dt="2021-12-30T00:01:53.366" v="26" actId="20577"/>
        <pc:sldMkLst>
          <pc:docMk/>
          <pc:sldMk cId="3623827828" sldId="301"/>
        </pc:sldMkLst>
        <pc:spChg chg="mod">
          <ac:chgData name="Li, Qinghua" userId="3892b6bc-94e5-47b4-9d05-088dff5a5b03" providerId="ADAL" clId="{7FB06675-45A8-4059-AE33-59DB9BA2EB56}" dt="2021-12-30T00:01:53.366" v="26" actId="20577"/>
          <ac:spMkLst>
            <pc:docMk/>
            <pc:sldMk cId="3623827828" sldId="301"/>
            <ac:spMk id="11" creationId="{BAD5F6AB-38A5-45A8-9A3C-532CA66F88E7}"/>
          </ac:spMkLst>
        </pc:spChg>
      </pc:sldChg>
      <pc:sldChg chg="modSp add mod">
        <pc:chgData name="Li, Qinghua" userId="3892b6bc-94e5-47b4-9d05-088dff5a5b03" providerId="ADAL" clId="{7FB06675-45A8-4059-AE33-59DB9BA2EB56}" dt="2021-12-30T00:28:03.135" v="770" actId="20577"/>
        <pc:sldMkLst>
          <pc:docMk/>
          <pc:sldMk cId="1412450833" sldId="302"/>
        </pc:sldMkLst>
        <pc:spChg chg="mod">
          <ac:chgData name="Li, Qinghua" userId="3892b6bc-94e5-47b4-9d05-088dff5a5b03" providerId="ADAL" clId="{7FB06675-45A8-4059-AE33-59DB9BA2EB56}" dt="2021-12-30T00:28:03.135" v="770" actId="20577"/>
          <ac:spMkLst>
            <pc:docMk/>
            <pc:sldMk cId="1412450833" sldId="302"/>
            <ac:spMk id="11" creationId="{BAD5F6AB-38A5-45A8-9A3C-532CA66F88E7}"/>
          </ac:spMkLst>
        </pc:spChg>
      </pc:sldChg>
      <pc:sldMasterChg chg="modSp mod modSldLayout">
        <pc:chgData name="Li, Qinghua" userId="3892b6bc-94e5-47b4-9d05-088dff5a5b03" providerId="ADAL" clId="{7FB06675-45A8-4059-AE33-59DB9BA2EB56}" dt="2021-12-30T00:01:06.286" v="20" actId="114"/>
        <pc:sldMasterMkLst>
          <pc:docMk/>
          <pc:sldMasterMk cId="0" sldId="2147483648"/>
        </pc:sldMasterMkLst>
        <pc:spChg chg="mod">
          <ac:chgData name="Li, Qinghua" userId="3892b6bc-94e5-47b4-9d05-088dff5a5b03" providerId="ADAL" clId="{7FB06675-45A8-4059-AE33-59DB9BA2EB56}" dt="2021-12-30T00:01:06.286" v="20" actId="114"/>
          <ac:spMkLst>
            <pc:docMk/>
            <pc:sldMasterMk cId="0" sldId="2147483648"/>
            <ac:spMk id="1028" creationId="{00000000-0000-0000-0000-000000000000}"/>
          </ac:spMkLst>
        </pc:spChg>
        <pc:sldLayoutChg chg="modSp mod">
          <pc:chgData name="Li, Qinghua" userId="3892b6bc-94e5-47b4-9d05-088dff5a5b03" providerId="ADAL" clId="{7FB06675-45A8-4059-AE33-59DB9BA2EB56}" dt="2021-12-30T00:00:39.993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Li, Qinghua" userId="3892b6bc-94e5-47b4-9d05-088dff5a5b03" providerId="ADAL" clId="{7FB06675-45A8-4059-AE33-59DB9BA2EB56}" dt="2021-12-30T00:00:39.993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Qinghua Li (Intel)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802.11-21/2036r0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.vsd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Per-Link Quantization for CSI Reporting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2021-12-29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71118" y="2565337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62999"/>
              </p:ext>
            </p:extLst>
          </p:nvPr>
        </p:nvGraphicFramePr>
        <p:xfrm>
          <a:off x="1066800" y="3016363"/>
          <a:ext cx="7447438" cy="2100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35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531765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180238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Qinghua 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Qinghua.li@intel.com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Hao Song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Hao.song@intel.com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83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Xiaogang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Xiaogang.c.chen@intel.com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338257"/>
                  </a:ext>
                </a:extLst>
              </a:tr>
              <a:tr h="95546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Cheng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Cheng.chen@intel.com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518006"/>
                  </a:ext>
                </a:extLst>
              </a:tr>
              <a:tr h="191093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Robert Stacey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154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3317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Correlation across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12073" y="1782212"/>
            <a:ext cx="8288868" cy="2506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Channel responses of each link are correlated across frequency</a:t>
            </a:r>
          </a:p>
          <a:p>
            <a:r>
              <a:rPr lang="en-US" sz="2200" b="0" kern="0" dirty="0"/>
              <a:t>The correlation decreases with </a:t>
            </a:r>
            <a:r>
              <a:rPr lang="en-US" sz="2200" b="0" i="1" kern="0" dirty="0"/>
              <a:t>N</a:t>
            </a:r>
            <a:r>
              <a:rPr lang="en-US" sz="2200" b="0" kern="0" dirty="0"/>
              <a:t>g but it always exists thank to the dominant channel cluster </a:t>
            </a:r>
          </a:p>
          <a:p>
            <a:endParaRPr lang="en-US" sz="2200" b="0" kern="0" dirty="0"/>
          </a:p>
          <a:p>
            <a:endParaRPr lang="en-US" sz="2200" b="0" kern="0" dirty="0"/>
          </a:p>
          <a:p>
            <a:endParaRPr lang="en-US" sz="2200" b="0" kern="0" dirty="0"/>
          </a:p>
          <a:p>
            <a:r>
              <a:rPr lang="en-US" sz="2200" b="0" kern="0" dirty="0"/>
              <a:t>The correlation can be exploited to improve quantization accuracy</a:t>
            </a:r>
          </a:p>
          <a:p>
            <a:endParaRPr lang="en-US" b="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BAF0F0-61CC-4F3E-A2FD-03E450F2B5E6}"/>
              </a:ext>
            </a:extLst>
          </p:cNvPr>
          <p:cNvGrpSpPr/>
          <p:nvPr/>
        </p:nvGrpSpPr>
        <p:grpSpPr>
          <a:xfrm>
            <a:off x="1487868" y="4565598"/>
            <a:ext cx="6937277" cy="2241231"/>
            <a:chOff x="1213431" y="3641378"/>
            <a:chExt cx="7896664" cy="280101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9BAC073-382D-4534-B342-D5D0171302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5024" y="6411114"/>
              <a:ext cx="741172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5EF504-A9A0-461B-A7B9-3F27377A22A0}"/>
                </a:ext>
              </a:extLst>
            </p:cNvPr>
            <p:cNvSpPr txBox="1"/>
            <p:nvPr/>
          </p:nvSpPr>
          <p:spPr>
            <a:xfrm>
              <a:off x="8861309" y="607306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0CA13E-9134-49F9-91BE-E2B25A967EA2}"/>
                </a:ext>
              </a:extLst>
            </p:cNvPr>
            <p:cNvSpPr txBox="1"/>
            <p:nvPr/>
          </p:nvSpPr>
          <p:spPr>
            <a:xfrm>
              <a:off x="1213431" y="5395913"/>
              <a:ext cx="629883" cy="50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h</a:t>
              </a:r>
              <a:r>
                <a:rPr lang="en-US" sz="2000" dirty="0">
                  <a:solidFill>
                    <a:schemeClr val="tx1"/>
                  </a:solidFill>
                </a:rPr>
                <a:t>(</a:t>
              </a:r>
              <a:r>
                <a:rPr lang="en-US" sz="2000" i="1" dirty="0">
                  <a:solidFill>
                    <a:schemeClr val="tx1"/>
                  </a:solidFill>
                </a:rPr>
                <a:t>f</a:t>
              </a:r>
              <a:r>
                <a:rPr lang="en-US" sz="20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BD3CB84-D83E-4AA6-86F2-F06A9941933E}"/>
                </a:ext>
              </a:extLst>
            </p:cNvPr>
            <p:cNvCxnSpPr/>
            <p:nvPr/>
          </p:nvCxnSpPr>
          <p:spPr bwMode="auto">
            <a:xfrm>
              <a:off x="4267200" y="4507765"/>
              <a:ext cx="336356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114FCD-15B5-46F6-912A-45CF7113F311}"/>
                </a:ext>
              </a:extLst>
            </p:cNvPr>
            <p:cNvCxnSpPr/>
            <p:nvPr/>
          </p:nvCxnSpPr>
          <p:spPr bwMode="auto">
            <a:xfrm flipV="1">
              <a:off x="4985781" y="3902213"/>
              <a:ext cx="0" cy="6055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DC9219E-A2F4-4CA3-9F76-569595A8C7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43428" y="4102268"/>
              <a:ext cx="0" cy="40549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F19F6C0-D971-49AA-B3B1-F040A3371A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43629" y="4279165"/>
              <a:ext cx="0" cy="228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AB7F5F-C899-4677-9404-35885B5F503D}"/>
                </a:ext>
              </a:extLst>
            </p:cNvPr>
            <p:cNvSpPr txBox="1"/>
            <p:nvPr/>
          </p:nvSpPr>
          <p:spPr>
            <a:xfrm>
              <a:off x="7652781" y="4307710"/>
              <a:ext cx="287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tx1"/>
                  </a:solidFill>
                </a:rPr>
                <a:t>τ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8E08C53-8976-4B86-87CB-4E173CEC9D66}"/>
                </a:ext>
              </a:extLst>
            </p:cNvPr>
            <p:cNvSpPr/>
            <p:nvPr/>
          </p:nvSpPr>
          <p:spPr bwMode="auto">
            <a:xfrm>
              <a:off x="6917319" y="4057945"/>
              <a:ext cx="287258" cy="605552"/>
            </a:xfrm>
            <a:prstGeom prst="ellipse">
              <a:avLst/>
            </a:prstGeom>
            <a:solidFill>
              <a:srgbClr val="00B8FF">
                <a:alpha val="12000"/>
              </a:srgbClr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A04FD67-452D-44EF-938A-49EF67307AEC}"/>
                </a:ext>
              </a:extLst>
            </p:cNvPr>
            <p:cNvSpPr/>
            <p:nvPr/>
          </p:nvSpPr>
          <p:spPr bwMode="auto">
            <a:xfrm>
              <a:off x="1875971" y="5617081"/>
              <a:ext cx="6429829" cy="455981"/>
            </a:xfrm>
            <a:custGeom>
              <a:avLst/>
              <a:gdLst>
                <a:gd name="connsiteX0" fmla="*/ 0 w 6705600"/>
                <a:gd name="connsiteY0" fmla="*/ 337598 h 337598"/>
                <a:gd name="connsiteX1" fmla="*/ 1872343 w 6705600"/>
                <a:gd name="connsiteY1" fmla="*/ 141 h 337598"/>
                <a:gd name="connsiteX2" fmla="*/ 3799114 w 6705600"/>
                <a:gd name="connsiteY2" fmla="*/ 294055 h 337598"/>
                <a:gd name="connsiteX3" fmla="*/ 4887686 w 6705600"/>
                <a:gd name="connsiteY3" fmla="*/ 163427 h 337598"/>
                <a:gd name="connsiteX4" fmla="*/ 6313714 w 6705600"/>
                <a:gd name="connsiteY4" fmla="*/ 294055 h 337598"/>
                <a:gd name="connsiteX5" fmla="*/ 6705600 w 6705600"/>
                <a:gd name="connsiteY5" fmla="*/ 228741 h 337598"/>
                <a:gd name="connsiteX6" fmla="*/ 6705600 w 6705600"/>
                <a:gd name="connsiteY6" fmla="*/ 228741 h 33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5600" h="337598">
                  <a:moveTo>
                    <a:pt x="0" y="337598"/>
                  </a:moveTo>
                  <a:cubicBezTo>
                    <a:pt x="619578" y="172498"/>
                    <a:pt x="1239157" y="7398"/>
                    <a:pt x="1872343" y="141"/>
                  </a:cubicBezTo>
                  <a:cubicBezTo>
                    <a:pt x="2505529" y="-7116"/>
                    <a:pt x="3296557" y="266841"/>
                    <a:pt x="3799114" y="294055"/>
                  </a:cubicBezTo>
                  <a:cubicBezTo>
                    <a:pt x="4301671" y="321269"/>
                    <a:pt x="4468586" y="163427"/>
                    <a:pt x="4887686" y="163427"/>
                  </a:cubicBezTo>
                  <a:cubicBezTo>
                    <a:pt x="5306786" y="163427"/>
                    <a:pt x="6010728" y="283169"/>
                    <a:pt x="6313714" y="294055"/>
                  </a:cubicBezTo>
                  <a:cubicBezTo>
                    <a:pt x="6616700" y="304941"/>
                    <a:pt x="6705600" y="228741"/>
                    <a:pt x="6705600" y="228741"/>
                  </a:cubicBezTo>
                  <a:lnTo>
                    <a:pt x="6705600" y="228741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78375E-AE90-48ED-8A3B-199E18140C57}"/>
                </a:ext>
              </a:extLst>
            </p:cNvPr>
            <p:cNvSpPr/>
            <p:nvPr/>
          </p:nvSpPr>
          <p:spPr bwMode="auto">
            <a:xfrm>
              <a:off x="1915886" y="5521408"/>
              <a:ext cx="6422571" cy="512821"/>
            </a:xfrm>
            <a:custGeom>
              <a:avLst/>
              <a:gdLst>
                <a:gd name="connsiteX0" fmla="*/ 0 w 6422571"/>
                <a:gd name="connsiteY0" fmla="*/ 318526 h 512821"/>
                <a:gd name="connsiteX1" fmla="*/ 783771 w 6422571"/>
                <a:gd name="connsiteY1" fmla="*/ 405612 h 512821"/>
                <a:gd name="connsiteX2" fmla="*/ 1643743 w 6422571"/>
                <a:gd name="connsiteY2" fmla="*/ 46383 h 512821"/>
                <a:gd name="connsiteX3" fmla="*/ 2427514 w 6422571"/>
                <a:gd name="connsiteY3" fmla="*/ 24612 h 512821"/>
                <a:gd name="connsiteX4" fmla="*/ 3015343 w 6422571"/>
                <a:gd name="connsiteY4" fmla="*/ 231441 h 512821"/>
                <a:gd name="connsiteX5" fmla="*/ 3331028 w 6422571"/>
                <a:gd name="connsiteY5" fmla="*/ 166126 h 512821"/>
                <a:gd name="connsiteX6" fmla="*/ 4147457 w 6422571"/>
                <a:gd name="connsiteY6" fmla="*/ 492698 h 512821"/>
                <a:gd name="connsiteX7" fmla="*/ 4669971 w 6422571"/>
                <a:gd name="connsiteY7" fmla="*/ 470926 h 512821"/>
                <a:gd name="connsiteX8" fmla="*/ 5072743 w 6422571"/>
                <a:gd name="connsiteY8" fmla="*/ 416498 h 512821"/>
                <a:gd name="connsiteX9" fmla="*/ 5486400 w 6422571"/>
                <a:gd name="connsiteY9" fmla="*/ 231441 h 512821"/>
                <a:gd name="connsiteX10" fmla="*/ 5802085 w 6422571"/>
                <a:gd name="connsiteY10" fmla="*/ 220555 h 512821"/>
                <a:gd name="connsiteX11" fmla="*/ 6172200 w 6422571"/>
                <a:gd name="connsiteY11" fmla="*/ 340298 h 512821"/>
                <a:gd name="connsiteX12" fmla="*/ 6422571 w 6422571"/>
                <a:gd name="connsiteY12" fmla="*/ 253212 h 51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2571" h="512821">
                  <a:moveTo>
                    <a:pt x="0" y="318526"/>
                  </a:moveTo>
                  <a:cubicBezTo>
                    <a:pt x="254907" y="384747"/>
                    <a:pt x="509814" y="450969"/>
                    <a:pt x="783771" y="405612"/>
                  </a:cubicBezTo>
                  <a:cubicBezTo>
                    <a:pt x="1057728" y="360255"/>
                    <a:pt x="1369786" y="109883"/>
                    <a:pt x="1643743" y="46383"/>
                  </a:cubicBezTo>
                  <a:cubicBezTo>
                    <a:pt x="1917700" y="-17117"/>
                    <a:pt x="2198914" y="-6231"/>
                    <a:pt x="2427514" y="24612"/>
                  </a:cubicBezTo>
                  <a:cubicBezTo>
                    <a:pt x="2656114" y="55455"/>
                    <a:pt x="2864757" y="207855"/>
                    <a:pt x="3015343" y="231441"/>
                  </a:cubicBezTo>
                  <a:cubicBezTo>
                    <a:pt x="3165929" y="255027"/>
                    <a:pt x="3142342" y="122583"/>
                    <a:pt x="3331028" y="166126"/>
                  </a:cubicBezTo>
                  <a:cubicBezTo>
                    <a:pt x="3519714" y="209669"/>
                    <a:pt x="3924300" y="441898"/>
                    <a:pt x="4147457" y="492698"/>
                  </a:cubicBezTo>
                  <a:cubicBezTo>
                    <a:pt x="4370614" y="543498"/>
                    <a:pt x="4515757" y="483626"/>
                    <a:pt x="4669971" y="470926"/>
                  </a:cubicBezTo>
                  <a:cubicBezTo>
                    <a:pt x="4824185" y="458226"/>
                    <a:pt x="4936672" y="456412"/>
                    <a:pt x="5072743" y="416498"/>
                  </a:cubicBezTo>
                  <a:cubicBezTo>
                    <a:pt x="5208814" y="376584"/>
                    <a:pt x="5364843" y="264098"/>
                    <a:pt x="5486400" y="231441"/>
                  </a:cubicBezTo>
                  <a:cubicBezTo>
                    <a:pt x="5607957" y="198784"/>
                    <a:pt x="5687785" y="202412"/>
                    <a:pt x="5802085" y="220555"/>
                  </a:cubicBezTo>
                  <a:cubicBezTo>
                    <a:pt x="5916385" y="238698"/>
                    <a:pt x="6068786" y="334855"/>
                    <a:pt x="6172200" y="340298"/>
                  </a:cubicBezTo>
                  <a:cubicBezTo>
                    <a:pt x="6275614" y="345741"/>
                    <a:pt x="6349092" y="299476"/>
                    <a:pt x="6422571" y="253212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9DD0D90-4A29-47C6-88CE-7B2F4D4042FE}"/>
                </a:ext>
              </a:extLst>
            </p:cNvPr>
            <p:cNvCxnSpPr>
              <a:cxnSpLocks/>
              <a:endCxn id="28" idx="5"/>
            </p:cNvCxnSpPr>
            <p:nvPr/>
          </p:nvCxnSpPr>
          <p:spPr bwMode="auto">
            <a:xfrm flipH="1">
              <a:off x="5246914" y="4663497"/>
              <a:ext cx="1670405" cy="102403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59AC32-AC64-4522-9600-459985484380}"/>
                </a:ext>
              </a:extLst>
            </p:cNvPr>
            <p:cNvSpPr/>
            <p:nvPr/>
          </p:nvSpPr>
          <p:spPr bwMode="auto">
            <a:xfrm>
              <a:off x="4800600" y="3641378"/>
              <a:ext cx="838201" cy="1127222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/>
              <a:endParaRPr lang="en-US" sz="240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101164B-577F-4504-A30F-515F3A4080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67200" y="4730862"/>
              <a:ext cx="718581" cy="95667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B425C1-A01E-4B1D-85FA-51135BE0A559}"/>
                </a:ext>
              </a:extLst>
            </p:cNvPr>
            <p:cNvSpPr txBox="1"/>
            <p:nvPr/>
          </p:nvSpPr>
          <p:spPr>
            <a:xfrm>
              <a:off x="2277569" y="3681256"/>
              <a:ext cx="2666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</a:rPr>
                <a:t>Dominant cluster provides wideband correlation.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B6370F-A366-41F5-84C5-6AB4FC7F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32" y="2961633"/>
            <a:ext cx="7197168" cy="12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6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Differential Quantization</a:t>
            </a:r>
            <a:br>
              <a:rPr lang="en-US" sz="3200" dirty="0"/>
            </a:br>
            <a:r>
              <a:rPr lang="en-US" sz="3200" dirty="0"/>
              <a:t>― Exploiting the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457200" y="1873690"/>
            <a:ext cx="8288868" cy="1937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Differential quantization reduces the input signal entropy by exploiting the correlation between adjacent input signals</a:t>
            </a:r>
          </a:p>
          <a:p>
            <a:r>
              <a:rPr lang="en-US" b="0" kern="0" dirty="0"/>
              <a:t>Low complexity.  No multiplication or division is needed.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7B0492-A32F-4B07-AFF9-5C28365D5113}"/>
                  </a:ext>
                </a:extLst>
              </p:cNvPr>
              <p:cNvSpPr txBox="1"/>
              <p:nvPr/>
            </p:nvSpPr>
            <p:spPr>
              <a:xfrm>
                <a:off x="6145334" y="4772246"/>
                <a:ext cx="24539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7B0492-A32F-4B07-AFF9-5C28365D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4772246"/>
                <a:ext cx="245394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39DE2A-F9A7-4199-A812-DBDAC88F9791}"/>
              </a:ext>
            </a:extLst>
          </p:cNvPr>
          <p:cNvCxnSpPr>
            <a:cxnSpLocks/>
          </p:cNvCxnSpPr>
          <p:nvPr/>
        </p:nvCxnSpPr>
        <p:spPr bwMode="auto">
          <a:xfrm>
            <a:off x="762000" y="6713709"/>
            <a:ext cx="571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9135F6-123A-4865-9F6A-08AEF34C4C23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000" y="4776538"/>
            <a:ext cx="0" cy="19371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90BEAB-F184-4290-A239-6EACA4074CEF}"/>
              </a:ext>
            </a:extLst>
          </p:cNvPr>
          <p:cNvSpPr txBox="1"/>
          <p:nvPr/>
        </p:nvSpPr>
        <p:spPr>
          <a:xfrm>
            <a:off x="6560760" y="6451439"/>
            <a:ext cx="274434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BDF5FE-E6DF-4A64-9897-E6A1F78F6954}"/>
              </a:ext>
            </a:extLst>
          </p:cNvPr>
          <p:cNvSpPr/>
          <p:nvPr/>
        </p:nvSpPr>
        <p:spPr bwMode="auto">
          <a:xfrm>
            <a:off x="1173126" y="4296719"/>
            <a:ext cx="4380614" cy="1857009"/>
          </a:xfrm>
          <a:custGeom>
            <a:avLst/>
            <a:gdLst>
              <a:gd name="connsiteX0" fmla="*/ 0 w 4380614"/>
              <a:gd name="connsiteY0" fmla="*/ 1546836 h 1546836"/>
              <a:gd name="connsiteX1" fmla="*/ 1711841 w 4380614"/>
              <a:gd name="connsiteY1" fmla="*/ 58277 h 1546836"/>
              <a:gd name="connsiteX2" fmla="*/ 2562446 w 4380614"/>
              <a:gd name="connsiteY2" fmla="*/ 281561 h 1546836"/>
              <a:gd name="connsiteX3" fmla="*/ 3710762 w 4380614"/>
              <a:gd name="connsiteY3" fmla="*/ 90175 h 1546836"/>
              <a:gd name="connsiteX4" fmla="*/ 4380614 w 4380614"/>
              <a:gd name="connsiteY4" fmla="*/ 430417 h 1546836"/>
              <a:gd name="connsiteX5" fmla="*/ 4380614 w 4380614"/>
              <a:gd name="connsiteY5" fmla="*/ 430417 h 154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0614" h="1546836">
                <a:moveTo>
                  <a:pt x="0" y="1546836"/>
                </a:moveTo>
                <a:cubicBezTo>
                  <a:pt x="642383" y="907996"/>
                  <a:pt x="1284767" y="269156"/>
                  <a:pt x="1711841" y="58277"/>
                </a:cubicBezTo>
                <a:cubicBezTo>
                  <a:pt x="2138915" y="-152602"/>
                  <a:pt x="2229293" y="276245"/>
                  <a:pt x="2562446" y="281561"/>
                </a:cubicBezTo>
                <a:cubicBezTo>
                  <a:pt x="2895599" y="286877"/>
                  <a:pt x="3407734" y="65366"/>
                  <a:pt x="3710762" y="90175"/>
                </a:cubicBezTo>
                <a:cubicBezTo>
                  <a:pt x="4013790" y="114984"/>
                  <a:pt x="4380614" y="430417"/>
                  <a:pt x="4380614" y="430417"/>
                </a:cubicBezTo>
                <a:lnTo>
                  <a:pt x="4380614" y="43041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66B76A-A7D1-4662-BB00-5A7243EA1011}"/>
              </a:ext>
            </a:extLst>
          </p:cNvPr>
          <p:cNvSpPr/>
          <p:nvPr/>
        </p:nvSpPr>
        <p:spPr bwMode="auto">
          <a:xfrm>
            <a:off x="1448687" y="5723109"/>
            <a:ext cx="75313" cy="76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683EAD-3951-47F4-AD0E-56ECB0923256}"/>
              </a:ext>
            </a:extLst>
          </p:cNvPr>
          <p:cNvSpPr/>
          <p:nvPr/>
        </p:nvSpPr>
        <p:spPr bwMode="auto">
          <a:xfrm>
            <a:off x="2514600" y="4580109"/>
            <a:ext cx="75313" cy="76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BC4565-3936-4858-AA66-33CDB69B6692}"/>
              </a:ext>
            </a:extLst>
          </p:cNvPr>
          <p:cNvSpPr/>
          <p:nvPr/>
        </p:nvSpPr>
        <p:spPr bwMode="auto">
          <a:xfrm>
            <a:off x="4033670" y="4538122"/>
            <a:ext cx="75313" cy="76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992226-4B1C-4D11-AA6E-3A5A4B6796B4}"/>
              </a:ext>
            </a:extLst>
          </p:cNvPr>
          <p:cNvGrpSpPr/>
          <p:nvPr/>
        </p:nvGrpSpPr>
        <p:grpSpPr>
          <a:xfrm>
            <a:off x="2470478" y="4057272"/>
            <a:ext cx="142957" cy="2732637"/>
            <a:chOff x="8153399" y="3924081"/>
            <a:chExt cx="152403" cy="133371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D004F6-6A9B-4267-B3E9-4E556E6EB0C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237160" y="3924081"/>
              <a:ext cx="0" cy="133371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C7DE65-4987-425A-A18E-B76DE2A1F19A}"/>
                </a:ext>
              </a:extLst>
            </p:cNvPr>
            <p:cNvCxnSpPr/>
            <p:nvPr/>
          </p:nvCxnSpPr>
          <p:spPr bwMode="auto">
            <a:xfrm>
              <a:off x="8153399" y="3929797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C5FDB76-4647-47E2-9F34-82F1C69CC90B}"/>
                </a:ext>
              </a:extLst>
            </p:cNvPr>
            <p:cNvCxnSpPr/>
            <p:nvPr/>
          </p:nvCxnSpPr>
          <p:spPr bwMode="auto">
            <a:xfrm>
              <a:off x="8153400" y="4114800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12E5D5C-A67B-4F78-B57F-B0DB31902181}"/>
                </a:ext>
              </a:extLst>
            </p:cNvPr>
            <p:cNvCxnSpPr/>
            <p:nvPr/>
          </p:nvCxnSpPr>
          <p:spPr bwMode="auto">
            <a:xfrm>
              <a:off x="8153400" y="4310797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5DDD5F3-0762-4E50-A7F5-5BC3F1588388}"/>
                </a:ext>
              </a:extLst>
            </p:cNvPr>
            <p:cNvCxnSpPr/>
            <p:nvPr/>
          </p:nvCxnSpPr>
          <p:spPr bwMode="auto">
            <a:xfrm>
              <a:off x="8153401" y="4495800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E9FD3E-B165-411B-A15A-D69C2F1C616F}"/>
                </a:ext>
              </a:extLst>
            </p:cNvPr>
            <p:cNvCxnSpPr/>
            <p:nvPr/>
          </p:nvCxnSpPr>
          <p:spPr bwMode="auto">
            <a:xfrm>
              <a:off x="8153400" y="4691797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8AE928-E1C3-4AA9-91E4-212B0625EC9A}"/>
                </a:ext>
              </a:extLst>
            </p:cNvPr>
            <p:cNvCxnSpPr/>
            <p:nvPr/>
          </p:nvCxnSpPr>
          <p:spPr bwMode="auto">
            <a:xfrm>
              <a:off x="8153401" y="4876800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B5A70A-5B16-4F1E-89F7-0EC9038E27CC}"/>
                </a:ext>
              </a:extLst>
            </p:cNvPr>
            <p:cNvCxnSpPr/>
            <p:nvPr/>
          </p:nvCxnSpPr>
          <p:spPr bwMode="auto">
            <a:xfrm>
              <a:off x="8153401" y="5072797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F352314-8D77-496E-9F18-5B3E58D46F1A}"/>
                </a:ext>
              </a:extLst>
            </p:cNvPr>
            <p:cNvCxnSpPr/>
            <p:nvPr/>
          </p:nvCxnSpPr>
          <p:spPr bwMode="auto">
            <a:xfrm>
              <a:off x="8153402" y="5257800"/>
              <a:ext cx="1524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BFDF531-CF83-47AC-A7D9-E23433D2C70B}"/>
              </a:ext>
            </a:extLst>
          </p:cNvPr>
          <p:cNvCxnSpPr>
            <a:cxnSpLocks/>
          </p:cNvCxnSpPr>
          <p:nvPr/>
        </p:nvCxnSpPr>
        <p:spPr bwMode="auto">
          <a:xfrm>
            <a:off x="1486343" y="5624261"/>
            <a:ext cx="1019809" cy="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6E858C9-17A6-46C4-B8C6-79C84615CB96}"/>
              </a:ext>
            </a:extLst>
          </p:cNvPr>
          <p:cNvSpPr/>
          <p:nvPr/>
        </p:nvSpPr>
        <p:spPr bwMode="auto">
          <a:xfrm>
            <a:off x="1448688" y="5570709"/>
            <a:ext cx="75312" cy="75052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966958-C0E0-4541-B9B4-2A67A67CB42C}"/>
              </a:ext>
            </a:extLst>
          </p:cNvPr>
          <p:cNvSpPr/>
          <p:nvPr/>
        </p:nvSpPr>
        <p:spPr bwMode="auto">
          <a:xfrm>
            <a:off x="2511391" y="4411155"/>
            <a:ext cx="75312" cy="75052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017DA2-5C66-4FEA-BA19-354FA0FE3C1D}"/>
                  </a:ext>
                </a:extLst>
              </p:cNvPr>
              <p:cNvSpPr txBox="1"/>
              <p:nvPr/>
            </p:nvSpPr>
            <p:spPr>
              <a:xfrm>
                <a:off x="2052821" y="4389518"/>
                <a:ext cx="533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0017DA2-5C66-4FEA-BA19-354FA0FE3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821" y="4389518"/>
                <a:ext cx="533882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8FCF4A-32E1-4C0B-B3BC-C396DCEE2B23}"/>
                  </a:ext>
                </a:extLst>
              </p:cNvPr>
              <p:cNvSpPr txBox="1"/>
              <p:nvPr/>
            </p:nvSpPr>
            <p:spPr>
              <a:xfrm>
                <a:off x="1112803" y="5185477"/>
                <a:ext cx="6871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8FCF4A-32E1-4C0B-B3BC-C396DCEE2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3" y="5185477"/>
                <a:ext cx="687162" cy="400110"/>
              </a:xfrm>
              <a:prstGeom prst="rect">
                <a:avLst/>
              </a:prstGeom>
              <a:blipFill>
                <a:blip r:embed="rId4"/>
                <a:stretch>
                  <a:fillRect t="-4615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BE3C51-C84A-4EB1-9DBC-5927B081804B}"/>
                  </a:ext>
                </a:extLst>
              </p:cNvPr>
              <p:cNvSpPr txBox="1"/>
              <p:nvPr/>
            </p:nvSpPr>
            <p:spPr>
              <a:xfrm>
                <a:off x="1327205" y="5770764"/>
                <a:ext cx="533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BE3C51-C84A-4EB1-9DBC-5927B0818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05" y="5770764"/>
                <a:ext cx="533882" cy="400110"/>
              </a:xfrm>
              <a:prstGeom prst="rect">
                <a:avLst/>
              </a:prstGeom>
              <a:blipFill>
                <a:blip r:embed="rId5"/>
                <a:stretch>
                  <a:fillRect r="-2298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A97B06-6C19-4146-8325-7F71EDE42BF1}"/>
                  </a:ext>
                </a:extLst>
              </p:cNvPr>
              <p:cNvSpPr txBox="1"/>
              <p:nvPr/>
            </p:nvSpPr>
            <p:spPr>
              <a:xfrm>
                <a:off x="3865066" y="4547220"/>
                <a:ext cx="533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A97B06-6C19-4146-8325-7F71EDE42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66" y="4547220"/>
                <a:ext cx="533882" cy="400110"/>
              </a:xfrm>
              <a:prstGeom prst="rect">
                <a:avLst/>
              </a:prstGeom>
              <a:blipFill>
                <a:blip r:embed="rId6"/>
                <a:stretch>
                  <a:fillRect r="-21591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559B37-D414-4809-8F8B-DB53A00DE3E1}"/>
                  </a:ext>
                </a:extLst>
              </p:cNvPr>
              <p:cNvSpPr txBox="1"/>
              <p:nvPr/>
            </p:nvSpPr>
            <p:spPr>
              <a:xfrm>
                <a:off x="1971643" y="4159818"/>
                <a:ext cx="6871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559B37-D414-4809-8F8B-DB53A00D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43" y="4159818"/>
                <a:ext cx="687162" cy="400110"/>
              </a:xfrm>
              <a:prstGeom prst="rect">
                <a:avLst/>
              </a:prstGeom>
              <a:blipFill>
                <a:blip r:embed="rId7"/>
                <a:stretch>
                  <a:fillRect t="-4545" r="-1150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D86972-D0F8-46E3-830B-F3C25E2A84DC}"/>
                  </a:ext>
                </a:extLst>
              </p:cNvPr>
              <p:cNvSpPr txBox="1"/>
              <p:nvPr/>
            </p:nvSpPr>
            <p:spPr>
              <a:xfrm rot="10800000">
                <a:off x="2115594" y="2298793"/>
                <a:ext cx="687160" cy="331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100" kern="0" dirty="0"/>
                            <m:t>Per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link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differential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outperforms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per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matrix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scaling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in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terms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of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accuracy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complexity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and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robustness</m:t>
                          </m:r>
                          <m:r>
                            <m:rPr>
                              <m:nor/>
                            </m:rPr>
                            <a:rPr lang="en-US" sz="1100" kern="0" dirty="0"/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1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1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1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11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  <m:r>
                                  <a:rPr lang="en-US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D86972-D0F8-46E3-830B-F3C25E2A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115594" y="2298793"/>
                <a:ext cx="687160" cy="3317190"/>
              </a:xfrm>
              <a:prstGeom prst="rect">
                <a:avLst/>
              </a:prstGeom>
              <a:blipFill>
                <a:blip r:embed="rId8"/>
                <a:stretch>
                  <a:fillRect l="-8850" r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4B4316-557A-4481-892F-795F0CC1996E}"/>
                  </a:ext>
                </a:extLst>
              </p:cNvPr>
              <p:cNvSpPr txBox="1"/>
              <p:nvPr/>
            </p:nvSpPr>
            <p:spPr>
              <a:xfrm>
                <a:off x="2627614" y="4890309"/>
                <a:ext cx="687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4B4316-557A-4481-892F-795F0CC19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14" y="4890309"/>
                <a:ext cx="687154" cy="400110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4034A1-C4B2-469B-950B-3A2BE8D7DCB8}"/>
                  </a:ext>
                </a:extLst>
              </p:cNvPr>
              <p:cNvSpPr txBox="1"/>
              <p:nvPr/>
            </p:nvSpPr>
            <p:spPr>
              <a:xfrm>
                <a:off x="6145334" y="5334313"/>
                <a:ext cx="2453941" cy="454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4034A1-C4B2-469B-950B-3A2BE8D7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34" y="5334313"/>
                <a:ext cx="2453941" cy="454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A54D7E8-609E-4DFD-A7D5-DEF714C3D4CD}"/>
                  </a:ext>
                </a:extLst>
              </p:cNvPr>
              <p:cNvSpPr txBox="1"/>
              <p:nvPr/>
            </p:nvSpPr>
            <p:spPr>
              <a:xfrm>
                <a:off x="2946077" y="3292799"/>
                <a:ext cx="19534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A54D7E8-609E-4DFD-A7D5-DEF714C3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77" y="3292799"/>
                <a:ext cx="19534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DF44476-AB88-4A38-BB40-92502989A8C4}"/>
                  </a:ext>
                </a:extLst>
              </p:cNvPr>
              <p:cNvSpPr txBox="1"/>
              <p:nvPr/>
            </p:nvSpPr>
            <p:spPr>
              <a:xfrm>
                <a:off x="5663943" y="3289331"/>
                <a:ext cx="2068068" cy="44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DF44476-AB88-4A38-BB40-92502989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43" y="3289331"/>
                <a:ext cx="2068068" cy="442172"/>
              </a:xfrm>
              <a:prstGeom prst="rect">
                <a:avLst/>
              </a:prstGeom>
              <a:blipFill>
                <a:blip r:embed="rId12"/>
                <a:stretch>
                  <a:fillRect t="-22222" b="-48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4A64B25-5276-4A45-954B-985556B0F2D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59437" y="3269903"/>
            <a:ext cx="194882" cy="7728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3CA8E50-43A7-4F82-A0CC-37DED2A4D169}"/>
              </a:ext>
            </a:extLst>
          </p:cNvPr>
          <p:cNvSpPr txBox="1"/>
          <p:nvPr/>
        </p:nvSpPr>
        <p:spPr>
          <a:xfrm>
            <a:off x="6409072" y="3936839"/>
            <a:ext cx="346570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8210C58-780C-4C76-A1B4-0301BB33661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34526" y="3244319"/>
            <a:ext cx="194882" cy="77289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76A3FD-1E88-48EE-BD06-A279EAC485F4}"/>
                  </a:ext>
                </a:extLst>
              </p:cNvPr>
              <p:cNvSpPr txBox="1"/>
              <p:nvPr/>
            </p:nvSpPr>
            <p:spPr>
              <a:xfrm>
                <a:off x="5487512" y="3924902"/>
                <a:ext cx="4128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76A3FD-1E88-48EE-BD06-A279EAC48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12" y="3924902"/>
                <a:ext cx="412802" cy="461665"/>
              </a:xfrm>
              <a:prstGeom prst="rect">
                <a:avLst/>
              </a:prstGeom>
              <a:blipFill>
                <a:blip r:embed="rId13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EDE46A-CCCF-4E58-9DF5-138931E3F588}"/>
              </a:ext>
            </a:extLst>
          </p:cNvPr>
          <p:cNvCxnSpPr/>
          <p:nvPr/>
        </p:nvCxnSpPr>
        <p:spPr bwMode="auto">
          <a:xfrm>
            <a:off x="3395837" y="4063127"/>
            <a:ext cx="0" cy="27209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32B3DD-A8E0-4094-B502-65167F11BBBA}"/>
                  </a:ext>
                </a:extLst>
              </p:cNvPr>
              <p:cNvSpPr txBox="1"/>
              <p:nvPr/>
            </p:nvSpPr>
            <p:spPr>
              <a:xfrm>
                <a:off x="2957600" y="5420917"/>
                <a:ext cx="19798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,4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32B3DD-A8E0-4094-B502-65167F11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600" y="5420917"/>
                <a:ext cx="1979800" cy="276999"/>
              </a:xfrm>
              <a:prstGeom prst="rect">
                <a:avLst/>
              </a:prstGeom>
              <a:blipFill>
                <a:blip r:embed="rId14"/>
                <a:stretch>
                  <a:fillRect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4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Simulation Configuration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743373" y="1620366"/>
            <a:ext cx="9067800" cy="528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Channel D, 80 MHz, MIMO with 4 Tx and 2 Rx antennas</a:t>
            </a:r>
          </a:p>
          <a:p>
            <a:r>
              <a:rPr lang="en-US" b="0" kern="0" dirty="0"/>
              <a:t>1x symbol, subcarrier spacing 312.5 kHz</a:t>
            </a:r>
          </a:p>
          <a:p>
            <a:endParaRPr lang="en-US" b="0" i="1" kern="0" dirty="0"/>
          </a:p>
          <a:p>
            <a:endParaRPr lang="en-US" b="0" i="1" kern="0" dirty="0"/>
          </a:p>
          <a:p>
            <a:endParaRPr lang="en-US" b="0" i="1" kern="0" dirty="0"/>
          </a:p>
          <a:p>
            <a:endParaRPr lang="en-US" b="0" i="1" kern="0" dirty="0"/>
          </a:p>
          <a:p>
            <a:r>
              <a:rPr lang="en-US" b="0" kern="0" dirty="0"/>
              <a:t>Two schemes are simulated with </a:t>
            </a:r>
            <a:r>
              <a:rPr lang="en-US" b="0" i="1" kern="0" dirty="0"/>
              <a:t>N</a:t>
            </a:r>
            <a:r>
              <a:rPr lang="en-US" b="0" kern="0" baseline="-25000" dirty="0"/>
              <a:t>b</a:t>
            </a:r>
            <a:r>
              <a:rPr lang="en-US" b="0" kern="0" dirty="0"/>
              <a:t> = 6 and </a:t>
            </a:r>
            <a:r>
              <a:rPr lang="en-US" b="0" i="1" kern="0" dirty="0"/>
              <a:t>N</a:t>
            </a:r>
            <a:r>
              <a:rPr lang="en-US" b="0" kern="0" baseline="-25000" dirty="0"/>
              <a:t>p</a:t>
            </a:r>
            <a:r>
              <a:rPr lang="en-US" b="0" kern="0" dirty="0"/>
              <a:t> = 3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sz="2000" b="0" kern="0" dirty="0"/>
              <a:t>Per-matrix scaling quantization, “Low Complexity Scaling and Quantization” in [1], 3+2x8x6 = 99 bits per </a:t>
            </a:r>
            <a:r>
              <a:rPr lang="en-US" sz="2000" i="1" kern="0" dirty="0">
                <a:solidFill>
                  <a:schemeClr val="tx1"/>
                </a:solidFill>
              </a:rPr>
              <a:t>H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sz="2000" b="0" kern="0" dirty="0"/>
              <a:t>Per-link differential quantization, 2x8x6 = 96 bits per </a:t>
            </a:r>
            <a:r>
              <a:rPr lang="en-US" sz="2000" i="1" kern="0" dirty="0"/>
              <a:t>H</a:t>
            </a:r>
            <a:endParaRPr lang="en-US" sz="2200" b="0" kern="0" dirty="0"/>
          </a:p>
          <a:p>
            <a:endParaRPr lang="en-US" b="0" kern="0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DF4FF14-8B8B-41D7-9993-3F497C406A34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590800"/>
          <a:ext cx="7582744" cy="14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81">
                  <a:extLst>
                    <a:ext uri="{9D8B030D-6E8A-4147-A177-3AD203B41FA5}">
                      <a16:colId xmlns:a16="http://schemas.microsoft.com/office/drawing/2014/main" val="2252243318"/>
                    </a:ext>
                  </a:extLst>
                </a:gridCol>
                <a:gridCol w="976025">
                  <a:extLst>
                    <a:ext uri="{9D8B030D-6E8A-4147-A177-3AD203B41FA5}">
                      <a16:colId xmlns:a16="http://schemas.microsoft.com/office/drawing/2014/main" val="823792990"/>
                    </a:ext>
                  </a:extLst>
                </a:gridCol>
                <a:gridCol w="1069488">
                  <a:extLst>
                    <a:ext uri="{9D8B030D-6E8A-4147-A177-3AD203B41FA5}">
                      <a16:colId xmlns:a16="http://schemas.microsoft.com/office/drawing/2014/main" val="3540137814"/>
                    </a:ext>
                  </a:extLst>
                </a:gridCol>
                <a:gridCol w="966428">
                  <a:extLst>
                    <a:ext uri="{9D8B030D-6E8A-4147-A177-3AD203B41FA5}">
                      <a16:colId xmlns:a16="http://schemas.microsoft.com/office/drawing/2014/main" val="2697228417"/>
                    </a:ext>
                  </a:extLst>
                </a:gridCol>
                <a:gridCol w="1189450">
                  <a:extLst>
                    <a:ext uri="{9D8B030D-6E8A-4147-A177-3AD203B41FA5}">
                      <a16:colId xmlns:a16="http://schemas.microsoft.com/office/drawing/2014/main" val="2248808918"/>
                    </a:ext>
                  </a:extLst>
                </a:gridCol>
                <a:gridCol w="1412472">
                  <a:extLst>
                    <a:ext uri="{9D8B030D-6E8A-4147-A177-3AD203B41FA5}">
                      <a16:colId xmlns:a16="http://schemas.microsoft.com/office/drawing/2014/main" val="3663239472"/>
                    </a:ext>
                  </a:extLst>
                </a:gridCol>
              </a:tblGrid>
              <a:tr h="3020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-25000" dirty="0"/>
                        <a:t>g</a:t>
                      </a:r>
                      <a:r>
                        <a:rPr lang="en-US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-25000" dirty="0"/>
                        <a:t>g</a:t>
                      </a:r>
                      <a:r>
                        <a:rPr lang="en-US" dirty="0"/>
                        <a:t>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-25000" dirty="0"/>
                        <a:t>g</a:t>
                      </a:r>
                      <a:r>
                        <a:rPr lang="en-US" dirty="0"/>
                        <a:t>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-25000" dirty="0"/>
                        <a:t>g</a:t>
                      </a:r>
                      <a:r>
                        <a:rPr lang="en-US" dirty="0"/>
                        <a:t> 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N</a:t>
                      </a:r>
                      <a:r>
                        <a:rPr lang="en-US" baseline="-25000" dirty="0"/>
                        <a:t>g</a:t>
                      </a:r>
                      <a:r>
                        <a:rPr lang="en-US" dirty="0"/>
                        <a:t> =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68790"/>
                  </a:ext>
                </a:extLst>
              </a:tr>
              <a:tr h="302035">
                <a:tc>
                  <a:txBody>
                    <a:bodyPr/>
                    <a:lstStyle/>
                    <a:p>
                      <a:r>
                        <a:rPr lang="en-US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4453"/>
                  </a:ext>
                </a:extLst>
              </a:tr>
              <a:tr h="532157">
                <a:tc>
                  <a:txBody>
                    <a:bodyPr/>
                    <a:lstStyle/>
                    <a:p>
                      <a:r>
                        <a:rPr lang="en-US" dirty="0"/>
                        <a:t>Feedback </a:t>
                      </a:r>
                      <a:r>
                        <a:rPr lang="en-US" dirty="0" err="1"/>
                        <a:t>subc</a:t>
                      </a:r>
                      <a:r>
                        <a:rPr lang="en-US" dirty="0"/>
                        <a:t> spacing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94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4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Simulation Configuration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743373" y="1952417"/>
            <a:ext cx="9067800" cy="4951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Two antenna settings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b="0" kern="0" dirty="0"/>
              <a:t>Equal gain: all antennas have the same gain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b="0" kern="0" dirty="0"/>
              <a:t>Power imbalance: Rx antenna 1 is 6 dB better than Rx antenna 2</a:t>
            </a:r>
          </a:p>
          <a:p>
            <a:endParaRPr lang="en-US" b="0" kern="0" dirty="0"/>
          </a:p>
          <a:p>
            <a:r>
              <a:rPr lang="en-US" b="0" kern="0" dirty="0"/>
              <a:t>CDFs of QNSR are plotted</a:t>
            </a:r>
          </a:p>
          <a:p>
            <a:endParaRPr lang="en-US" b="0" kern="0" dirty="0"/>
          </a:p>
          <a:p>
            <a:pPr marL="0" indent="0">
              <a:buNone/>
            </a:pPr>
            <a:r>
              <a:rPr lang="en-US" b="0" kern="0" dirty="0"/>
              <a:t>	</a:t>
            </a:r>
            <a:r>
              <a:rPr lang="en-US" sz="2200" b="0" kern="0" dirty="0"/>
              <a:t>QNSR = Quantization noise power / Signal power </a:t>
            </a:r>
          </a:p>
          <a:p>
            <a:pPr lvl="1">
              <a:buFont typeface="Calibri" panose="020F0502020204030204" pitchFamily="34" charset="0"/>
              <a:buChar char="―"/>
            </a:pPr>
            <a:endParaRPr lang="en-US" sz="2000" b="0" kern="0" dirty="0"/>
          </a:p>
          <a:p>
            <a:pPr marL="0" indent="0">
              <a:buNone/>
            </a:pPr>
            <a:endParaRPr lang="en-US" sz="2200" b="0" kern="0" dirty="0"/>
          </a:p>
          <a:p>
            <a:endParaRPr lang="en-US" sz="2200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76879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93C1FC-0386-4240-863F-4F9688B4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7118"/>
            <a:ext cx="8487835" cy="4384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Antennas with Equal Gains, </a:t>
            </a:r>
            <a:r>
              <a:rPr lang="en-US" sz="3200" i="1" dirty="0"/>
              <a:t>N</a:t>
            </a:r>
            <a:r>
              <a:rPr lang="en-US" sz="3200" dirty="0"/>
              <a:t>g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Per-link differential outperforms per-matrix by 19 dB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0A3D0B-62AB-4A2B-9F6D-97C7D06CCAD5}"/>
              </a:ext>
            </a:extLst>
          </p:cNvPr>
          <p:cNvCxnSpPr>
            <a:cxnSpLocks/>
          </p:cNvCxnSpPr>
          <p:nvPr/>
        </p:nvCxnSpPr>
        <p:spPr bwMode="auto">
          <a:xfrm>
            <a:off x="3124200" y="4572000"/>
            <a:ext cx="20743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3AC423-69DE-4964-AFF3-19E8361E162C}"/>
              </a:ext>
            </a:extLst>
          </p:cNvPr>
          <p:cNvSpPr txBox="1"/>
          <p:nvPr/>
        </p:nvSpPr>
        <p:spPr>
          <a:xfrm>
            <a:off x="3677099" y="4078665"/>
            <a:ext cx="968535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19 dB</a:t>
            </a:r>
          </a:p>
        </p:txBody>
      </p:sp>
    </p:spTree>
    <p:extLst>
      <p:ext uri="{BB962C8B-B14F-4D97-AF65-F5344CB8AC3E}">
        <p14:creationId xmlns:p14="http://schemas.microsoft.com/office/powerpoint/2010/main" val="406549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A6F384-E730-42E7-8D63-11DCE1F4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15" y="2984450"/>
            <a:ext cx="7898570" cy="3882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628508"/>
            <a:ext cx="8991600" cy="1136227"/>
          </a:xfrm>
        </p:spPr>
        <p:txBody>
          <a:bodyPr/>
          <a:lstStyle/>
          <a:p>
            <a:r>
              <a:rPr lang="en-US" sz="3200" dirty="0"/>
              <a:t>Rx antenna gains differ by 6 dB, </a:t>
            </a:r>
            <a:r>
              <a:rPr lang="en-US" sz="3200" i="1" dirty="0"/>
              <a:t>N</a:t>
            </a:r>
            <a:r>
              <a:rPr lang="en-US" sz="3200" dirty="0"/>
              <a:t>g =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Per-link differential outperforms per-matrix by 17 and 23 dB</a:t>
            </a:r>
          </a:p>
          <a:p>
            <a:r>
              <a:rPr lang="en-US" sz="2200" b="0" kern="0" dirty="0"/>
              <a:t>Per-matrix scaling is not robust to antenna pattern. Weak antenna suffers 6 dB loss.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5FF71-B799-41F1-ADEE-7C14D080BFC2}"/>
              </a:ext>
            </a:extLst>
          </p:cNvPr>
          <p:cNvCxnSpPr>
            <a:cxnSpLocks/>
          </p:cNvCxnSpPr>
          <p:nvPr/>
        </p:nvCxnSpPr>
        <p:spPr bwMode="auto">
          <a:xfrm>
            <a:off x="3276600" y="4702950"/>
            <a:ext cx="17615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A9685-495E-434C-8382-B0FCBF8A2396}"/>
              </a:ext>
            </a:extLst>
          </p:cNvPr>
          <p:cNvSpPr txBox="1"/>
          <p:nvPr/>
        </p:nvSpPr>
        <p:spPr>
          <a:xfrm>
            <a:off x="3866869" y="4313726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17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B3FC74-7E8B-4306-AEBB-97E4255FC2AA}"/>
              </a:ext>
            </a:extLst>
          </p:cNvPr>
          <p:cNvCxnSpPr>
            <a:cxnSpLocks/>
          </p:cNvCxnSpPr>
          <p:nvPr/>
        </p:nvCxnSpPr>
        <p:spPr bwMode="auto">
          <a:xfrm>
            <a:off x="5038160" y="4702950"/>
            <a:ext cx="67684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DEBF4D-F348-40C2-94E9-958752B615FC}"/>
              </a:ext>
            </a:extLst>
          </p:cNvPr>
          <p:cNvSpPr txBox="1"/>
          <p:nvPr/>
        </p:nvSpPr>
        <p:spPr>
          <a:xfrm>
            <a:off x="5165877" y="4325552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6 dB</a:t>
            </a:r>
          </a:p>
        </p:txBody>
      </p:sp>
    </p:spTree>
    <p:extLst>
      <p:ext uri="{BB962C8B-B14F-4D97-AF65-F5344CB8AC3E}">
        <p14:creationId xmlns:p14="http://schemas.microsoft.com/office/powerpoint/2010/main" val="86298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032E7E-D211-4D52-9458-B822DB1E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5" y="2406035"/>
            <a:ext cx="8747709" cy="4330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Antennas with Equal Gains, </a:t>
            </a:r>
            <a:r>
              <a:rPr lang="en-US" sz="3200" i="1" dirty="0"/>
              <a:t>N</a:t>
            </a:r>
            <a:r>
              <a:rPr lang="en-US" sz="3200" dirty="0"/>
              <a:t>g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Per-link differential outperforms per-matrix by 15 dB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0A3D0B-62AB-4A2B-9F6D-97C7D06CCAD5}"/>
              </a:ext>
            </a:extLst>
          </p:cNvPr>
          <p:cNvCxnSpPr>
            <a:cxnSpLocks/>
          </p:cNvCxnSpPr>
          <p:nvPr/>
        </p:nvCxnSpPr>
        <p:spPr bwMode="auto">
          <a:xfrm>
            <a:off x="3581400" y="4488930"/>
            <a:ext cx="1524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3AC423-69DE-4964-AFF3-19E8361E162C}"/>
              </a:ext>
            </a:extLst>
          </p:cNvPr>
          <p:cNvSpPr txBox="1"/>
          <p:nvPr/>
        </p:nvSpPr>
        <p:spPr>
          <a:xfrm>
            <a:off x="3908265" y="4052497"/>
            <a:ext cx="968535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15 dB</a:t>
            </a:r>
          </a:p>
        </p:txBody>
      </p:sp>
    </p:spTree>
    <p:extLst>
      <p:ext uri="{BB962C8B-B14F-4D97-AF65-F5344CB8AC3E}">
        <p14:creationId xmlns:p14="http://schemas.microsoft.com/office/powerpoint/2010/main" val="210131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DC3F4-8077-41C8-859B-1E00DB83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2773668"/>
            <a:ext cx="8121226" cy="385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628508"/>
            <a:ext cx="8991600" cy="1136227"/>
          </a:xfrm>
        </p:spPr>
        <p:txBody>
          <a:bodyPr/>
          <a:lstStyle/>
          <a:p>
            <a:r>
              <a:rPr lang="en-US" sz="3200" dirty="0"/>
              <a:t>Rx antenna gains differ by 6 dB, </a:t>
            </a:r>
            <a:r>
              <a:rPr lang="en-US" sz="3200" i="1" dirty="0"/>
              <a:t>N</a:t>
            </a:r>
            <a:r>
              <a:rPr lang="en-US" sz="3200" dirty="0"/>
              <a:t>g =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Per-link differential outperforms per-matrix by 12 and 18 dB</a:t>
            </a:r>
          </a:p>
          <a:p>
            <a:r>
              <a:rPr lang="en-US" sz="2200" b="0" kern="0" dirty="0"/>
              <a:t>Per-matrix scaling is not robust to antenna pattern. Weak antenna suffers 6 dB loss.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5FF71-B799-41F1-ADEE-7C14D080BFC2}"/>
              </a:ext>
            </a:extLst>
          </p:cNvPr>
          <p:cNvCxnSpPr>
            <a:cxnSpLocks/>
          </p:cNvCxnSpPr>
          <p:nvPr/>
        </p:nvCxnSpPr>
        <p:spPr bwMode="auto">
          <a:xfrm>
            <a:off x="3810000" y="4702950"/>
            <a:ext cx="13423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A9685-495E-434C-8382-B0FCBF8A2396}"/>
              </a:ext>
            </a:extLst>
          </p:cNvPr>
          <p:cNvSpPr txBox="1"/>
          <p:nvPr/>
        </p:nvSpPr>
        <p:spPr>
          <a:xfrm>
            <a:off x="4187206" y="4310743"/>
            <a:ext cx="1003359" cy="40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12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B3FC74-7E8B-4306-AEBB-97E4255FC2AA}"/>
              </a:ext>
            </a:extLst>
          </p:cNvPr>
          <p:cNvCxnSpPr>
            <a:cxnSpLocks/>
          </p:cNvCxnSpPr>
          <p:nvPr/>
        </p:nvCxnSpPr>
        <p:spPr bwMode="auto">
          <a:xfrm>
            <a:off x="5114354" y="4702950"/>
            <a:ext cx="6006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DEBF4D-F348-40C2-94E9-958752B615FC}"/>
              </a:ext>
            </a:extLst>
          </p:cNvPr>
          <p:cNvSpPr txBox="1"/>
          <p:nvPr/>
        </p:nvSpPr>
        <p:spPr>
          <a:xfrm>
            <a:off x="5134696" y="4310724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6 dB</a:t>
            </a:r>
          </a:p>
        </p:txBody>
      </p:sp>
    </p:spTree>
    <p:extLst>
      <p:ext uri="{BB962C8B-B14F-4D97-AF65-F5344CB8AC3E}">
        <p14:creationId xmlns:p14="http://schemas.microsoft.com/office/powerpoint/2010/main" val="352525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EAA20B-586A-4337-9BDF-CFDB8B6C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2" y="2611125"/>
            <a:ext cx="7661555" cy="3832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Antennas with Equal Gains, </a:t>
            </a:r>
            <a:r>
              <a:rPr lang="en-US" sz="3200" i="1" dirty="0"/>
              <a:t>N</a:t>
            </a:r>
            <a:r>
              <a:rPr lang="en-US" sz="3200" dirty="0"/>
              <a:t>g =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Per-link differential outperforms per-matrix by 8 dB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0A3D0B-62AB-4A2B-9F6D-97C7D06CCAD5}"/>
              </a:ext>
            </a:extLst>
          </p:cNvPr>
          <p:cNvCxnSpPr>
            <a:cxnSpLocks/>
          </p:cNvCxnSpPr>
          <p:nvPr/>
        </p:nvCxnSpPr>
        <p:spPr bwMode="auto">
          <a:xfrm>
            <a:off x="4267200" y="4488930"/>
            <a:ext cx="762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3AC423-69DE-4964-AFF3-19E8361E162C}"/>
              </a:ext>
            </a:extLst>
          </p:cNvPr>
          <p:cNvSpPr txBox="1"/>
          <p:nvPr/>
        </p:nvSpPr>
        <p:spPr>
          <a:xfrm>
            <a:off x="4337959" y="4044658"/>
            <a:ext cx="806631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8 dB</a:t>
            </a:r>
          </a:p>
        </p:txBody>
      </p:sp>
    </p:spTree>
    <p:extLst>
      <p:ext uri="{BB962C8B-B14F-4D97-AF65-F5344CB8AC3E}">
        <p14:creationId xmlns:p14="http://schemas.microsoft.com/office/powerpoint/2010/main" val="156204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0DD1DD-B053-44B8-85A2-32E3CA80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2606"/>
            <a:ext cx="8382000" cy="3641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628508"/>
            <a:ext cx="8991600" cy="1136227"/>
          </a:xfrm>
        </p:spPr>
        <p:txBody>
          <a:bodyPr/>
          <a:lstStyle/>
          <a:p>
            <a:r>
              <a:rPr lang="en-US" sz="3200" dirty="0"/>
              <a:t>Rx antenna gains differ by 6 dB, </a:t>
            </a:r>
            <a:r>
              <a:rPr lang="en-US" sz="3200" i="1" dirty="0"/>
              <a:t>N</a:t>
            </a:r>
            <a:r>
              <a:rPr lang="en-US" sz="3200" dirty="0"/>
              <a:t>g = 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Per-link differential outperforms per-matrix by 4 and 10 dB</a:t>
            </a:r>
          </a:p>
          <a:p>
            <a:r>
              <a:rPr lang="en-US" sz="2200" b="0" kern="0" dirty="0"/>
              <a:t>Per-matrix scaling is not robust to antenna pattern. Weak antenna consistently suffers 6 dB loss.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5FF71-B799-41F1-ADEE-7C14D080BFC2}"/>
              </a:ext>
            </a:extLst>
          </p:cNvPr>
          <p:cNvCxnSpPr>
            <a:cxnSpLocks/>
          </p:cNvCxnSpPr>
          <p:nvPr/>
        </p:nvCxnSpPr>
        <p:spPr bwMode="auto">
          <a:xfrm>
            <a:off x="4191000" y="4702950"/>
            <a:ext cx="52444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A9685-495E-434C-8382-B0FCBF8A2396}"/>
              </a:ext>
            </a:extLst>
          </p:cNvPr>
          <p:cNvSpPr txBox="1"/>
          <p:nvPr/>
        </p:nvSpPr>
        <p:spPr>
          <a:xfrm>
            <a:off x="4183352" y="4330642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4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B3FC74-7E8B-4306-AEBB-97E4255FC2AA}"/>
              </a:ext>
            </a:extLst>
          </p:cNvPr>
          <p:cNvCxnSpPr>
            <a:cxnSpLocks/>
          </p:cNvCxnSpPr>
          <p:nvPr/>
        </p:nvCxnSpPr>
        <p:spPr bwMode="auto">
          <a:xfrm>
            <a:off x="4711514" y="4702950"/>
            <a:ext cx="67684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DEBF4D-F348-40C2-94E9-958752B615FC}"/>
              </a:ext>
            </a:extLst>
          </p:cNvPr>
          <p:cNvSpPr txBox="1"/>
          <p:nvPr/>
        </p:nvSpPr>
        <p:spPr>
          <a:xfrm>
            <a:off x="4860140" y="4343400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6 dB</a:t>
            </a:r>
          </a:p>
        </p:txBody>
      </p:sp>
    </p:spTree>
    <p:extLst>
      <p:ext uri="{BB962C8B-B14F-4D97-AF65-F5344CB8AC3E}">
        <p14:creationId xmlns:p14="http://schemas.microsoft.com/office/powerpoint/2010/main" val="21198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2D CSI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6D5283-5849-4D92-AFDF-D0CE28AE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870950"/>
            <a:ext cx="8288868" cy="766893"/>
          </a:xfrm>
        </p:spPr>
        <p:txBody>
          <a:bodyPr/>
          <a:lstStyle/>
          <a:p>
            <a:r>
              <a:rPr lang="en-US" sz="2800" b="0" dirty="0"/>
              <a:t>CSI has 2 dimensions: space and frequency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7156A4-1A44-48C8-A58F-AAE6487E3F2A}"/>
              </a:ext>
            </a:extLst>
          </p:cNvPr>
          <p:cNvCxnSpPr>
            <a:cxnSpLocks/>
          </p:cNvCxnSpPr>
          <p:nvPr/>
        </p:nvCxnSpPr>
        <p:spPr bwMode="auto">
          <a:xfrm>
            <a:off x="1427479" y="6232714"/>
            <a:ext cx="74117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88136E-F5BD-4C18-B49F-8337C41829F7}"/>
              </a:ext>
            </a:extLst>
          </p:cNvPr>
          <p:cNvSpPr txBox="1"/>
          <p:nvPr/>
        </p:nvSpPr>
        <p:spPr>
          <a:xfrm>
            <a:off x="8839200" y="60480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6CDBDF-555F-41C5-ADD6-D00C1A6CB55A}"/>
              </a:ext>
            </a:extLst>
          </p:cNvPr>
          <p:cNvSpPr/>
          <p:nvPr/>
        </p:nvSpPr>
        <p:spPr bwMode="auto">
          <a:xfrm>
            <a:off x="1770948" y="5427253"/>
            <a:ext cx="6477000" cy="605110"/>
          </a:xfrm>
          <a:custGeom>
            <a:avLst/>
            <a:gdLst>
              <a:gd name="connsiteX0" fmla="*/ 0 w 7532914"/>
              <a:gd name="connsiteY0" fmla="*/ 460200 h 605110"/>
              <a:gd name="connsiteX1" fmla="*/ 859971 w 7532914"/>
              <a:gd name="connsiteY1" fmla="*/ 13886 h 605110"/>
              <a:gd name="connsiteX2" fmla="*/ 2068285 w 7532914"/>
              <a:gd name="connsiteY2" fmla="*/ 340457 h 605110"/>
              <a:gd name="connsiteX3" fmla="*/ 3026228 w 7532914"/>
              <a:gd name="connsiteY3" fmla="*/ 122743 h 605110"/>
              <a:gd name="connsiteX4" fmla="*/ 3494314 w 7532914"/>
              <a:gd name="connsiteY4" fmla="*/ 547286 h 605110"/>
              <a:gd name="connsiteX5" fmla="*/ 3712028 w 7532914"/>
              <a:gd name="connsiteY5" fmla="*/ 590828 h 605110"/>
              <a:gd name="connsiteX6" fmla="*/ 4082142 w 7532914"/>
              <a:gd name="connsiteY6" fmla="*/ 449314 h 605110"/>
              <a:gd name="connsiteX7" fmla="*/ 4746171 w 7532914"/>
              <a:gd name="connsiteY7" fmla="*/ 3000 h 605110"/>
              <a:gd name="connsiteX8" fmla="*/ 5671457 w 7532914"/>
              <a:gd name="connsiteY8" fmla="*/ 242486 h 605110"/>
              <a:gd name="connsiteX9" fmla="*/ 6302828 w 7532914"/>
              <a:gd name="connsiteY9" fmla="*/ 405771 h 605110"/>
              <a:gd name="connsiteX10" fmla="*/ 6760028 w 7532914"/>
              <a:gd name="connsiteY10" fmla="*/ 155400 h 605110"/>
              <a:gd name="connsiteX11" fmla="*/ 7021285 w 7532914"/>
              <a:gd name="connsiteY11" fmla="*/ 329571 h 605110"/>
              <a:gd name="connsiteX12" fmla="*/ 7402285 w 7532914"/>
              <a:gd name="connsiteY12" fmla="*/ 394886 h 605110"/>
              <a:gd name="connsiteX13" fmla="*/ 7402285 w 7532914"/>
              <a:gd name="connsiteY13" fmla="*/ 394886 h 605110"/>
              <a:gd name="connsiteX14" fmla="*/ 7532914 w 7532914"/>
              <a:gd name="connsiteY14" fmla="*/ 405771 h 60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32914" h="605110">
                <a:moveTo>
                  <a:pt x="0" y="460200"/>
                </a:moveTo>
                <a:cubicBezTo>
                  <a:pt x="257628" y="247021"/>
                  <a:pt x="515257" y="33843"/>
                  <a:pt x="859971" y="13886"/>
                </a:cubicBezTo>
                <a:cubicBezTo>
                  <a:pt x="1204685" y="-6071"/>
                  <a:pt x="1707242" y="322314"/>
                  <a:pt x="2068285" y="340457"/>
                </a:cubicBezTo>
                <a:cubicBezTo>
                  <a:pt x="2429328" y="358600"/>
                  <a:pt x="2788557" y="88272"/>
                  <a:pt x="3026228" y="122743"/>
                </a:cubicBezTo>
                <a:cubicBezTo>
                  <a:pt x="3263899" y="157214"/>
                  <a:pt x="3380014" y="469272"/>
                  <a:pt x="3494314" y="547286"/>
                </a:cubicBezTo>
                <a:cubicBezTo>
                  <a:pt x="3608614" y="625300"/>
                  <a:pt x="3614057" y="607157"/>
                  <a:pt x="3712028" y="590828"/>
                </a:cubicBezTo>
                <a:cubicBezTo>
                  <a:pt x="3809999" y="574499"/>
                  <a:pt x="3909785" y="547285"/>
                  <a:pt x="4082142" y="449314"/>
                </a:cubicBezTo>
                <a:cubicBezTo>
                  <a:pt x="4254499" y="351343"/>
                  <a:pt x="4481285" y="37471"/>
                  <a:pt x="4746171" y="3000"/>
                </a:cubicBezTo>
                <a:cubicBezTo>
                  <a:pt x="5011057" y="-31471"/>
                  <a:pt x="5671457" y="242486"/>
                  <a:pt x="5671457" y="242486"/>
                </a:cubicBezTo>
                <a:cubicBezTo>
                  <a:pt x="5930900" y="309615"/>
                  <a:pt x="6121400" y="420285"/>
                  <a:pt x="6302828" y="405771"/>
                </a:cubicBezTo>
                <a:cubicBezTo>
                  <a:pt x="6484257" y="391257"/>
                  <a:pt x="6640285" y="168100"/>
                  <a:pt x="6760028" y="155400"/>
                </a:cubicBezTo>
                <a:cubicBezTo>
                  <a:pt x="6879771" y="142700"/>
                  <a:pt x="6914242" y="289657"/>
                  <a:pt x="7021285" y="329571"/>
                </a:cubicBezTo>
                <a:cubicBezTo>
                  <a:pt x="7128328" y="369485"/>
                  <a:pt x="7402285" y="394886"/>
                  <a:pt x="7402285" y="394886"/>
                </a:cubicBezTo>
                <a:lnTo>
                  <a:pt x="7402285" y="394886"/>
                </a:lnTo>
                <a:lnTo>
                  <a:pt x="7532914" y="405771"/>
                </a:lnTo>
              </a:path>
            </a:pathLst>
          </a:cu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08CB5-FC22-41A4-A222-7C12157ED867}"/>
              </a:ext>
            </a:extLst>
          </p:cNvPr>
          <p:cNvSpPr/>
          <p:nvPr/>
        </p:nvSpPr>
        <p:spPr bwMode="auto">
          <a:xfrm>
            <a:off x="1915762" y="3907181"/>
            <a:ext cx="6477000" cy="792968"/>
          </a:xfrm>
          <a:custGeom>
            <a:avLst/>
            <a:gdLst>
              <a:gd name="connsiteX0" fmla="*/ 0 w 7576457"/>
              <a:gd name="connsiteY0" fmla="*/ 417592 h 792968"/>
              <a:gd name="connsiteX1" fmla="*/ 522514 w 7576457"/>
              <a:gd name="connsiteY1" fmla="*/ 569992 h 792968"/>
              <a:gd name="connsiteX2" fmla="*/ 1164771 w 7576457"/>
              <a:gd name="connsiteY2" fmla="*/ 711506 h 792968"/>
              <a:gd name="connsiteX3" fmla="*/ 2166257 w 7576457"/>
              <a:gd name="connsiteY3" fmla="*/ 450249 h 792968"/>
              <a:gd name="connsiteX4" fmla="*/ 2481943 w 7576457"/>
              <a:gd name="connsiteY4" fmla="*/ 646192 h 792968"/>
              <a:gd name="connsiteX5" fmla="*/ 2841171 w 7576457"/>
              <a:gd name="connsiteY5" fmla="*/ 537335 h 792968"/>
              <a:gd name="connsiteX6" fmla="*/ 3320143 w 7576457"/>
              <a:gd name="connsiteY6" fmla="*/ 330506 h 792968"/>
              <a:gd name="connsiteX7" fmla="*/ 4060371 w 7576457"/>
              <a:gd name="connsiteY7" fmla="*/ 3935 h 792968"/>
              <a:gd name="connsiteX8" fmla="*/ 4288971 w 7576457"/>
              <a:gd name="connsiteY8" fmla="*/ 156335 h 792968"/>
              <a:gd name="connsiteX9" fmla="*/ 4517571 w 7576457"/>
              <a:gd name="connsiteY9" fmla="*/ 254306 h 792968"/>
              <a:gd name="connsiteX10" fmla="*/ 4789714 w 7576457"/>
              <a:gd name="connsiteY10" fmla="*/ 210763 h 792968"/>
              <a:gd name="connsiteX11" fmla="*/ 5127171 w 7576457"/>
              <a:gd name="connsiteY11" fmla="*/ 624420 h 792968"/>
              <a:gd name="connsiteX12" fmla="*/ 5431971 w 7576457"/>
              <a:gd name="connsiteY12" fmla="*/ 787706 h 792968"/>
              <a:gd name="connsiteX13" fmla="*/ 6596743 w 7576457"/>
              <a:gd name="connsiteY13" fmla="*/ 450249 h 792968"/>
              <a:gd name="connsiteX14" fmla="*/ 7315200 w 7576457"/>
              <a:gd name="connsiteY14" fmla="*/ 591763 h 792968"/>
              <a:gd name="connsiteX15" fmla="*/ 7576457 w 7576457"/>
              <a:gd name="connsiteY15" fmla="*/ 613535 h 79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76457" h="792968">
                <a:moveTo>
                  <a:pt x="0" y="417592"/>
                </a:moveTo>
                <a:cubicBezTo>
                  <a:pt x="164193" y="469299"/>
                  <a:pt x="328386" y="521006"/>
                  <a:pt x="522514" y="569992"/>
                </a:cubicBezTo>
                <a:cubicBezTo>
                  <a:pt x="716643" y="618978"/>
                  <a:pt x="890814" y="731463"/>
                  <a:pt x="1164771" y="711506"/>
                </a:cubicBezTo>
                <a:cubicBezTo>
                  <a:pt x="1438728" y="691549"/>
                  <a:pt x="1946728" y="461135"/>
                  <a:pt x="2166257" y="450249"/>
                </a:cubicBezTo>
                <a:cubicBezTo>
                  <a:pt x="2385786" y="439363"/>
                  <a:pt x="2369457" y="631678"/>
                  <a:pt x="2481943" y="646192"/>
                </a:cubicBezTo>
                <a:cubicBezTo>
                  <a:pt x="2594429" y="660706"/>
                  <a:pt x="2701471" y="589949"/>
                  <a:pt x="2841171" y="537335"/>
                </a:cubicBezTo>
                <a:cubicBezTo>
                  <a:pt x="2980871" y="484721"/>
                  <a:pt x="3320143" y="330506"/>
                  <a:pt x="3320143" y="330506"/>
                </a:cubicBezTo>
                <a:cubicBezTo>
                  <a:pt x="3523343" y="241606"/>
                  <a:pt x="3898900" y="32964"/>
                  <a:pt x="4060371" y="3935"/>
                </a:cubicBezTo>
                <a:cubicBezTo>
                  <a:pt x="4221842" y="-25094"/>
                  <a:pt x="4212771" y="114606"/>
                  <a:pt x="4288971" y="156335"/>
                </a:cubicBezTo>
                <a:cubicBezTo>
                  <a:pt x="4365171" y="198063"/>
                  <a:pt x="4434114" y="245235"/>
                  <a:pt x="4517571" y="254306"/>
                </a:cubicBezTo>
                <a:cubicBezTo>
                  <a:pt x="4601028" y="263377"/>
                  <a:pt x="4688114" y="149077"/>
                  <a:pt x="4789714" y="210763"/>
                </a:cubicBezTo>
                <a:cubicBezTo>
                  <a:pt x="4891314" y="272449"/>
                  <a:pt x="5020128" y="528263"/>
                  <a:pt x="5127171" y="624420"/>
                </a:cubicBezTo>
                <a:cubicBezTo>
                  <a:pt x="5234214" y="720577"/>
                  <a:pt x="5187042" y="816734"/>
                  <a:pt x="5431971" y="787706"/>
                </a:cubicBezTo>
                <a:cubicBezTo>
                  <a:pt x="5676900" y="758678"/>
                  <a:pt x="6282872" y="482906"/>
                  <a:pt x="6596743" y="450249"/>
                </a:cubicBezTo>
                <a:cubicBezTo>
                  <a:pt x="6910614" y="417592"/>
                  <a:pt x="7151914" y="564549"/>
                  <a:pt x="7315200" y="591763"/>
                </a:cubicBezTo>
                <a:cubicBezTo>
                  <a:pt x="7478486" y="618977"/>
                  <a:pt x="7527471" y="616256"/>
                  <a:pt x="7576457" y="613535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3F109-06CC-4597-9719-7BFEB0C1BDDE}"/>
              </a:ext>
            </a:extLst>
          </p:cNvPr>
          <p:cNvSpPr txBox="1"/>
          <p:nvPr/>
        </p:nvSpPr>
        <p:spPr>
          <a:xfrm>
            <a:off x="762000" y="3999629"/>
            <a:ext cx="1019831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1,1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11D8F-6E44-4329-B7C3-26FA186C872F}"/>
              </a:ext>
            </a:extLst>
          </p:cNvPr>
          <p:cNvSpPr txBox="1"/>
          <p:nvPr/>
        </p:nvSpPr>
        <p:spPr>
          <a:xfrm>
            <a:off x="762000" y="5291245"/>
            <a:ext cx="1019831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7A8472-CF52-4C30-AC1A-4286BB021C00}"/>
              </a:ext>
            </a:extLst>
          </p:cNvPr>
          <p:cNvSpPr/>
          <p:nvPr/>
        </p:nvSpPr>
        <p:spPr bwMode="auto">
          <a:xfrm>
            <a:off x="2590800" y="4327714"/>
            <a:ext cx="533400" cy="15240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E651E1-B7C4-4143-B923-E87AEC14881B}"/>
              </a:ext>
            </a:extLst>
          </p:cNvPr>
          <p:cNvSpPr txBox="1"/>
          <p:nvPr/>
        </p:nvSpPr>
        <p:spPr>
          <a:xfrm>
            <a:off x="2544976" y="3907181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For BF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8EE958-886F-4625-837A-7D6E1A188048}"/>
              </a:ext>
            </a:extLst>
          </p:cNvPr>
          <p:cNvSpPr/>
          <p:nvPr/>
        </p:nvSpPr>
        <p:spPr bwMode="auto">
          <a:xfrm rot="16200000">
            <a:off x="5832689" y="2043285"/>
            <a:ext cx="1136226" cy="4571998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71FB8-10EF-4659-8641-D6648339E759}"/>
              </a:ext>
            </a:extLst>
          </p:cNvPr>
          <p:cNvSpPr txBox="1"/>
          <p:nvPr/>
        </p:nvSpPr>
        <p:spPr>
          <a:xfrm>
            <a:off x="5714555" y="3276600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For sensing</a:t>
            </a:r>
          </a:p>
        </p:txBody>
      </p:sp>
    </p:spTree>
    <p:extLst>
      <p:ext uri="{BB962C8B-B14F-4D97-AF65-F5344CB8AC3E}">
        <p14:creationId xmlns:p14="http://schemas.microsoft.com/office/powerpoint/2010/main" val="89283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Antennas with Equal Gains, </a:t>
            </a:r>
            <a:r>
              <a:rPr lang="en-US" sz="3200" i="1" dirty="0"/>
              <a:t>N</a:t>
            </a:r>
            <a:r>
              <a:rPr lang="en-US" sz="3200" dirty="0"/>
              <a:t>g =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Even for tones 2.5 MHz apart, frequency correlation is still strong, e.g., 0.55. This enables per-link differential outperforms per-matrix by 3 dB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115F3F-FE68-4961-B6BA-D734718D7CD4}"/>
              </a:ext>
            </a:extLst>
          </p:cNvPr>
          <p:cNvGrpSpPr/>
          <p:nvPr/>
        </p:nvGrpSpPr>
        <p:grpSpPr>
          <a:xfrm>
            <a:off x="1080613" y="2912034"/>
            <a:ext cx="7769566" cy="4047565"/>
            <a:chOff x="915817" y="2200835"/>
            <a:chExt cx="7769566" cy="40475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704D2F-A6F4-4CBA-A09F-B9DA109F8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817" y="2200835"/>
              <a:ext cx="7769566" cy="404756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A0A3D0B-62AB-4A2B-9F6D-97C7D06CCA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70515" y="4203781"/>
              <a:ext cx="35868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3AC423-69DE-4964-AFF3-19E8361E162C}"/>
                </a:ext>
              </a:extLst>
            </p:cNvPr>
            <p:cNvSpPr txBox="1"/>
            <p:nvPr/>
          </p:nvSpPr>
          <p:spPr>
            <a:xfrm>
              <a:off x="3863884" y="3962400"/>
              <a:ext cx="806631" cy="482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3 dB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10067D-D7C3-4AF2-8043-EB858EEBBFD7}"/>
              </a:ext>
            </a:extLst>
          </p:cNvPr>
          <p:cNvSpPr txBox="1"/>
          <p:nvPr/>
        </p:nvSpPr>
        <p:spPr>
          <a:xfrm>
            <a:off x="1600200" y="6629400"/>
            <a:ext cx="266420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33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CB50F-06DA-420C-A730-CB9B154F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08" y="2866975"/>
            <a:ext cx="8215612" cy="3795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628508"/>
            <a:ext cx="8991600" cy="1136227"/>
          </a:xfrm>
        </p:spPr>
        <p:txBody>
          <a:bodyPr/>
          <a:lstStyle/>
          <a:p>
            <a:r>
              <a:rPr lang="en-US" sz="3200" dirty="0"/>
              <a:t>Rx antenna gains differ by 6 dB, </a:t>
            </a:r>
            <a:r>
              <a:rPr lang="en-US" sz="3200" i="1" dirty="0"/>
              <a:t>N</a:t>
            </a:r>
            <a:r>
              <a:rPr lang="en-US" sz="3200" dirty="0"/>
              <a:t>g = 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45279" y="1607913"/>
            <a:ext cx="8640235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Per-link differential outperforms per-matrix by 1 and 7 dB</a:t>
            </a:r>
          </a:p>
          <a:p>
            <a:r>
              <a:rPr lang="en-US" sz="2200" b="0" kern="0" dirty="0"/>
              <a:t>Per-matrix scaling is not robust to antenna pattern. Weak antenna consistently suffers 6 dB loss.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5FF71-B799-41F1-ADEE-7C14D080BFC2}"/>
              </a:ext>
            </a:extLst>
          </p:cNvPr>
          <p:cNvCxnSpPr>
            <a:cxnSpLocks/>
          </p:cNvCxnSpPr>
          <p:nvPr/>
        </p:nvCxnSpPr>
        <p:spPr bwMode="auto">
          <a:xfrm>
            <a:off x="4711514" y="4702950"/>
            <a:ext cx="16528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BA9685-495E-434C-8382-B0FCBF8A2396}"/>
              </a:ext>
            </a:extLst>
          </p:cNvPr>
          <p:cNvSpPr txBox="1"/>
          <p:nvPr/>
        </p:nvSpPr>
        <p:spPr>
          <a:xfrm>
            <a:off x="4157679" y="4313473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1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B3FC74-7E8B-4306-AEBB-97E4255FC2AA}"/>
              </a:ext>
            </a:extLst>
          </p:cNvPr>
          <p:cNvCxnSpPr>
            <a:cxnSpLocks/>
          </p:cNvCxnSpPr>
          <p:nvPr/>
        </p:nvCxnSpPr>
        <p:spPr bwMode="auto">
          <a:xfrm>
            <a:off x="4834467" y="4702950"/>
            <a:ext cx="65193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DEBF4D-F348-40C2-94E9-958752B615FC}"/>
              </a:ext>
            </a:extLst>
          </p:cNvPr>
          <p:cNvSpPr txBox="1"/>
          <p:nvPr/>
        </p:nvSpPr>
        <p:spPr>
          <a:xfrm>
            <a:off x="4897566" y="4302840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6 dB</a:t>
            </a:r>
          </a:p>
        </p:txBody>
      </p:sp>
    </p:spTree>
    <p:extLst>
      <p:ext uri="{BB962C8B-B14F-4D97-AF65-F5344CB8AC3E}">
        <p14:creationId xmlns:p14="http://schemas.microsoft.com/office/powerpoint/2010/main" val="377588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22959" y="1952417"/>
            <a:ext cx="8288868" cy="47531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Per-matrix quantization is not robust to antenna deployments. Namely, the weak antenna always suffers poorer quantization accuracy in CSI report. </a:t>
            </a:r>
          </a:p>
          <a:p>
            <a:r>
              <a:rPr lang="en-US" b="0" kern="0" dirty="0"/>
              <a:t>Per-link quantization solves this problem</a:t>
            </a:r>
          </a:p>
          <a:p>
            <a:r>
              <a:rPr lang="en-US" b="0" kern="0" dirty="0"/>
              <a:t>Even for large spacing, 2.5 MHz with Ng = 8, frequency correlation is still strong, e.g., 0.55, and differential quantization still provides apparent gain, e.g., 3 dB</a:t>
            </a:r>
          </a:p>
          <a:p>
            <a:pPr marL="0" indent="0">
              <a:buNone/>
            </a:pPr>
            <a:endParaRPr lang="en-US" b="0" kern="0" dirty="0"/>
          </a:p>
          <a:p>
            <a:endParaRPr lang="en-US" sz="2200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22403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22959" y="1952417"/>
            <a:ext cx="8288868" cy="47531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Since channel tap info is carried across frequency not antennas, instead of per-matrix, per-link scaling/quantization should be used </a:t>
            </a:r>
          </a:p>
          <a:p>
            <a:r>
              <a:rPr lang="en-US" b="0" kern="0" dirty="0"/>
              <a:t>Frequency correlation consistently exists even for Ng=16 due to the existence of dominant cluster</a:t>
            </a:r>
          </a:p>
          <a:p>
            <a:r>
              <a:rPr lang="en-US" b="0" kern="0" dirty="0"/>
              <a:t>Differential quantization exploits the frequency correlation with low complexity (no multiplication or division)</a:t>
            </a:r>
          </a:p>
          <a:p>
            <a:r>
              <a:rPr lang="en-US" b="0" kern="0" dirty="0"/>
              <a:t>Per-link differential outperforms per-matrix quantization in terms of accuracy, complexity, and robustness significantly by several dBs</a:t>
            </a:r>
          </a:p>
          <a:p>
            <a:r>
              <a:rPr lang="en-US" b="0" kern="0" dirty="0"/>
              <a:t>Per-link quantization and differential quantization should be considered for 11bf CSI report</a:t>
            </a:r>
          </a:p>
          <a:p>
            <a:pPr marL="0" indent="0">
              <a:buNone/>
            </a:pPr>
            <a:endParaRPr lang="en-US" b="0" kern="0" dirty="0"/>
          </a:p>
          <a:p>
            <a:endParaRPr lang="en-US" sz="2200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41245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Straw Poll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90033" y="1952417"/>
            <a:ext cx="8288868" cy="4462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800" b="0" kern="0" dirty="0"/>
              <a:t>Do you support per-link quantization for 11bf CSI report?</a:t>
            </a:r>
          </a:p>
          <a:p>
            <a:endParaRPr lang="en-US" b="0" kern="0" dirty="0"/>
          </a:p>
          <a:p>
            <a:pPr marL="0" indent="0">
              <a:buNone/>
            </a:pPr>
            <a:endParaRPr lang="en-US" b="0" kern="0" dirty="0"/>
          </a:p>
          <a:p>
            <a:pPr marL="0" indent="0">
              <a:buNone/>
            </a:pPr>
            <a:endParaRPr lang="en-US" b="0" kern="0" dirty="0"/>
          </a:p>
          <a:p>
            <a:endParaRPr lang="en-US" sz="2200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57415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Straw Poll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690033" y="1952417"/>
            <a:ext cx="8288868" cy="4462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800" b="0" kern="0" dirty="0"/>
              <a:t>Do you support differential quantization for 11bf CSI report?</a:t>
            </a:r>
          </a:p>
          <a:p>
            <a:endParaRPr lang="en-US" b="0" kern="0" dirty="0"/>
          </a:p>
          <a:p>
            <a:pPr marL="0" indent="0">
              <a:buNone/>
            </a:pPr>
            <a:endParaRPr lang="en-US" b="0" kern="0" dirty="0"/>
          </a:p>
          <a:p>
            <a:pPr marL="0" indent="0">
              <a:buNone/>
            </a:pPr>
            <a:endParaRPr lang="en-US" b="0" kern="0" dirty="0"/>
          </a:p>
          <a:p>
            <a:endParaRPr lang="en-US" sz="2200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62382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457199" y="2014251"/>
            <a:ext cx="8654627" cy="367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Steve Shellhammer, “</a:t>
            </a:r>
            <a:r>
              <a:rPr lang="en-GB" b="0" dirty="0"/>
              <a:t>Comparison of Sensing Measurement Report Approaches</a:t>
            </a:r>
            <a:r>
              <a:rPr lang="en-US" b="0" dirty="0"/>
              <a:t>,”</a:t>
            </a:r>
            <a:r>
              <a:rPr lang="en-US" sz="2400" b="0" dirty="0"/>
              <a:t> IEEE 802.11-21/xxxxr0, Dec 2021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/>
              <a:t>Steve Shellhammer, et. al., “Low-Complexity Scaling and Quantization for CSI Report,” IEEE 802.11-21/1573r0, September 2021</a:t>
            </a:r>
          </a:p>
          <a:p>
            <a:pPr marL="0" indent="0">
              <a:buNone/>
            </a:pPr>
            <a:endParaRPr lang="en-US" b="0" kern="0" dirty="0"/>
          </a:p>
          <a:p>
            <a:endParaRPr lang="en-US" sz="2200" b="0" kern="0" dirty="0"/>
          </a:p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427179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00400"/>
            <a:ext cx="8991600" cy="1136227"/>
          </a:xfrm>
        </p:spPr>
        <p:txBody>
          <a:bodyPr/>
          <a:lstStyle/>
          <a:p>
            <a:r>
              <a:rPr lang="en-US" sz="3200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16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Channel Tap Carries Sensing Info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6D5283-5849-4D92-AFDF-D0CE28AE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870950"/>
            <a:ext cx="8512630" cy="1321630"/>
          </a:xfrm>
        </p:spPr>
        <p:txBody>
          <a:bodyPr/>
          <a:lstStyle/>
          <a:p>
            <a:r>
              <a:rPr lang="en-US" b="0" dirty="0"/>
              <a:t>Channel tap is caused by reflections from the object of interest</a:t>
            </a:r>
          </a:p>
          <a:p>
            <a:r>
              <a:rPr lang="en-US" b="0" dirty="0"/>
              <a:t>Channel tap info is spread across frequency such that it requires gleaning info across frequency for identifying the tap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7156A4-1A44-48C8-A58F-AAE6487E3F2A}"/>
              </a:ext>
            </a:extLst>
          </p:cNvPr>
          <p:cNvCxnSpPr>
            <a:cxnSpLocks/>
          </p:cNvCxnSpPr>
          <p:nvPr/>
        </p:nvCxnSpPr>
        <p:spPr bwMode="auto">
          <a:xfrm>
            <a:off x="1427479" y="6232714"/>
            <a:ext cx="741172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88136E-F5BD-4C18-B49F-8337C41829F7}"/>
              </a:ext>
            </a:extLst>
          </p:cNvPr>
          <p:cNvSpPr txBox="1"/>
          <p:nvPr/>
        </p:nvSpPr>
        <p:spPr>
          <a:xfrm>
            <a:off x="8839200" y="60480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3F109-06CC-4597-9719-7BFEB0C1BDDE}"/>
              </a:ext>
            </a:extLst>
          </p:cNvPr>
          <p:cNvSpPr txBox="1"/>
          <p:nvPr/>
        </p:nvSpPr>
        <p:spPr>
          <a:xfrm>
            <a:off x="483002" y="5395002"/>
            <a:ext cx="1019831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1,1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10F002-CB03-4E7E-9DC4-C3939DB23722}"/>
              </a:ext>
            </a:extLst>
          </p:cNvPr>
          <p:cNvCxnSpPr/>
          <p:nvPr/>
        </p:nvCxnSpPr>
        <p:spPr bwMode="auto">
          <a:xfrm>
            <a:off x="4267200" y="4143345"/>
            <a:ext cx="336356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A65DD6-784C-4CBB-A286-5BFF6F45DCDD}"/>
              </a:ext>
            </a:extLst>
          </p:cNvPr>
          <p:cNvCxnSpPr/>
          <p:nvPr/>
        </p:nvCxnSpPr>
        <p:spPr bwMode="auto">
          <a:xfrm flipV="1">
            <a:off x="4985781" y="3537793"/>
            <a:ext cx="0" cy="6055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BD1647-5A2E-4F4D-A995-669135B2335B}"/>
              </a:ext>
            </a:extLst>
          </p:cNvPr>
          <p:cNvCxnSpPr>
            <a:cxnSpLocks/>
          </p:cNvCxnSpPr>
          <p:nvPr/>
        </p:nvCxnSpPr>
        <p:spPr bwMode="auto">
          <a:xfrm flipV="1">
            <a:off x="5443428" y="3737848"/>
            <a:ext cx="0" cy="4054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6779A8-6358-4C89-A6F4-3A6115F1A9A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43629" y="3914745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1B5F7A-F0AF-4F32-ADFA-0659F403DD8E}"/>
              </a:ext>
            </a:extLst>
          </p:cNvPr>
          <p:cNvSpPr txBox="1"/>
          <p:nvPr/>
        </p:nvSpPr>
        <p:spPr>
          <a:xfrm>
            <a:off x="7652781" y="3943290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τ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99CF2F-FC85-454C-8DCF-27EF0B3FD7BB}"/>
              </a:ext>
            </a:extLst>
          </p:cNvPr>
          <p:cNvSpPr/>
          <p:nvPr/>
        </p:nvSpPr>
        <p:spPr bwMode="auto">
          <a:xfrm>
            <a:off x="6917319" y="3693525"/>
            <a:ext cx="287258" cy="605552"/>
          </a:xfrm>
          <a:prstGeom prst="ellipse">
            <a:avLst/>
          </a:prstGeom>
          <a:solidFill>
            <a:srgbClr val="00B8FF">
              <a:alpha val="12000"/>
            </a:srgb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38BF29-AD6E-4FD2-B294-29982F7B12BE}"/>
              </a:ext>
            </a:extLst>
          </p:cNvPr>
          <p:cNvSpPr/>
          <p:nvPr/>
        </p:nvSpPr>
        <p:spPr bwMode="auto">
          <a:xfrm>
            <a:off x="1875971" y="5252661"/>
            <a:ext cx="6429829" cy="455981"/>
          </a:xfrm>
          <a:custGeom>
            <a:avLst/>
            <a:gdLst>
              <a:gd name="connsiteX0" fmla="*/ 0 w 6705600"/>
              <a:gd name="connsiteY0" fmla="*/ 337598 h 337598"/>
              <a:gd name="connsiteX1" fmla="*/ 1872343 w 6705600"/>
              <a:gd name="connsiteY1" fmla="*/ 141 h 337598"/>
              <a:gd name="connsiteX2" fmla="*/ 3799114 w 6705600"/>
              <a:gd name="connsiteY2" fmla="*/ 294055 h 337598"/>
              <a:gd name="connsiteX3" fmla="*/ 4887686 w 6705600"/>
              <a:gd name="connsiteY3" fmla="*/ 163427 h 337598"/>
              <a:gd name="connsiteX4" fmla="*/ 6313714 w 6705600"/>
              <a:gd name="connsiteY4" fmla="*/ 294055 h 337598"/>
              <a:gd name="connsiteX5" fmla="*/ 6705600 w 6705600"/>
              <a:gd name="connsiteY5" fmla="*/ 228741 h 337598"/>
              <a:gd name="connsiteX6" fmla="*/ 6705600 w 6705600"/>
              <a:gd name="connsiteY6" fmla="*/ 228741 h 33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0" h="337598">
                <a:moveTo>
                  <a:pt x="0" y="337598"/>
                </a:moveTo>
                <a:cubicBezTo>
                  <a:pt x="619578" y="172498"/>
                  <a:pt x="1239157" y="7398"/>
                  <a:pt x="1872343" y="141"/>
                </a:cubicBezTo>
                <a:cubicBezTo>
                  <a:pt x="2505529" y="-7116"/>
                  <a:pt x="3296557" y="266841"/>
                  <a:pt x="3799114" y="294055"/>
                </a:cubicBezTo>
                <a:cubicBezTo>
                  <a:pt x="4301671" y="321269"/>
                  <a:pt x="4468586" y="163427"/>
                  <a:pt x="4887686" y="163427"/>
                </a:cubicBezTo>
                <a:cubicBezTo>
                  <a:pt x="5306786" y="163427"/>
                  <a:pt x="6010728" y="283169"/>
                  <a:pt x="6313714" y="294055"/>
                </a:cubicBezTo>
                <a:cubicBezTo>
                  <a:pt x="6616700" y="304941"/>
                  <a:pt x="6705600" y="228741"/>
                  <a:pt x="6705600" y="228741"/>
                </a:cubicBezTo>
                <a:lnTo>
                  <a:pt x="6705600" y="228741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7BF9D6-A4CF-43FA-A0D2-AB469745B296}"/>
              </a:ext>
            </a:extLst>
          </p:cNvPr>
          <p:cNvSpPr/>
          <p:nvPr/>
        </p:nvSpPr>
        <p:spPr bwMode="auto">
          <a:xfrm>
            <a:off x="1915886" y="5156988"/>
            <a:ext cx="6422571" cy="512821"/>
          </a:xfrm>
          <a:custGeom>
            <a:avLst/>
            <a:gdLst>
              <a:gd name="connsiteX0" fmla="*/ 0 w 6422571"/>
              <a:gd name="connsiteY0" fmla="*/ 318526 h 512821"/>
              <a:gd name="connsiteX1" fmla="*/ 783771 w 6422571"/>
              <a:gd name="connsiteY1" fmla="*/ 405612 h 512821"/>
              <a:gd name="connsiteX2" fmla="*/ 1643743 w 6422571"/>
              <a:gd name="connsiteY2" fmla="*/ 46383 h 512821"/>
              <a:gd name="connsiteX3" fmla="*/ 2427514 w 6422571"/>
              <a:gd name="connsiteY3" fmla="*/ 24612 h 512821"/>
              <a:gd name="connsiteX4" fmla="*/ 3015343 w 6422571"/>
              <a:gd name="connsiteY4" fmla="*/ 231441 h 512821"/>
              <a:gd name="connsiteX5" fmla="*/ 3331028 w 6422571"/>
              <a:gd name="connsiteY5" fmla="*/ 166126 h 512821"/>
              <a:gd name="connsiteX6" fmla="*/ 4147457 w 6422571"/>
              <a:gd name="connsiteY6" fmla="*/ 492698 h 512821"/>
              <a:gd name="connsiteX7" fmla="*/ 4669971 w 6422571"/>
              <a:gd name="connsiteY7" fmla="*/ 470926 h 512821"/>
              <a:gd name="connsiteX8" fmla="*/ 5072743 w 6422571"/>
              <a:gd name="connsiteY8" fmla="*/ 416498 h 512821"/>
              <a:gd name="connsiteX9" fmla="*/ 5486400 w 6422571"/>
              <a:gd name="connsiteY9" fmla="*/ 231441 h 512821"/>
              <a:gd name="connsiteX10" fmla="*/ 5802085 w 6422571"/>
              <a:gd name="connsiteY10" fmla="*/ 220555 h 512821"/>
              <a:gd name="connsiteX11" fmla="*/ 6172200 w 6422571"/>
              <a:gd name="connsiteY11" fmla="*/ 340298 h 512821"/>
              <a:gd name="connsiteX12" fmla="*/ 6422571 w 6422571"/>
              <a:gd name="connsiteY12" fmla="*/ 253212 h 5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2571" h="512821">
                <a:moveTo>
                  <a:pt x="0" y="318526"/>
                </a:moveTo>
                <a:cubicBezTo>
                  <a:pt x="254907" y="384747"/>
                  <a:pt x="509814" y="450969"/>
                  <a:pt x="783771" y="405612"/>
                </a:cubicBezTo>
                <a:cubicBezTo>
                  <a:pt x="1057728" y="360255"/>
                  <a:pt x="1369786" y="109883"/>
                  <a:pt x="1643743" y="46383"/>
                </a:cubicBezTo>
                <a:cubicBezTo>
                  <a:pt x="1917700" y="-17117"/>
                  <a:pt x="2198914" y="-6231"/>
                  <a:pt x="2427514" y="24612"/>
                </a:cubicBezTo>
                <a:cubicBezTo>
                  <a:pt x="2656114" y="55455"/>
                  <a:pt x="2864757" y="207855"/>
                  <a:pt x="3015343" y="231441"/>
                </a:cubicBezTo>
                <a:cubicBezTo>
                  <a:pt x="3165929" y="255027"/>
                  <a:pt x="3142342" y="122583"/>
                  <a:pt x="3331028" y="166126"/>
                </a:cubicBezTo>
                <a:cubicBezTo>
                  <a:pt x="3519714" y="209669"/>
                  <a:pt x="3924300" y="441898"/>
                  <a:pt x="4147457" y="492698"/>
                </a:cubicBezTo>
                <a:cubicBezTo>
                  <a:pt x="4370614" y="543498"/>
                  <a:pt x="4515757" y="483626"/>
                  <a:pt x="4669971" y="470926"/>
                </a:cubicBezTo>
                <a:cubicBezTo>
                  <a:pt x="4824185" y="458226"/>
                  <a:pt x="4936672" y="456412"/>
                  <a:pt x="5072743" y="416498"/>
                </a:cubicBezTo>
                <a:cubicBezTo>
                  <a:pt x="5208814" y="376584"/>
                  <a:pt x="5364843" y="264098"/>
                  <a:pt x="5486400" y="231441"/>
                </a:cubicBezTo>
                <a:cubicBezTo>
                  <a:pt x="5607957" y="198784"/>
                  <a:pt x="5687785" y="202412"/>
                  <a:pt x="5802085" y="220555"/>
                </a:cubicBezTo>
                <a:cubicBezTo>
                  <a:pt x="5916385" y="238698"/>
                  <a:pt x="6068786" y="334855"/>
                  <a:pt x="6172200" y="340298"/>
                </a:cubicBezTo>
                <a:cubicBezTo>
                  <a:pt x="6275614" y="345741"/>
                  <a:pt x="6349092" y="299476"/>
                  <a:pt x="6422571" y="253212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7AAA8C-528A-4729-9129-CC3D0C1B9711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8801" y="4343400"/>
            <a:ext cx="1243881" cy="10516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131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2800" dirty="0"/>
              <a:t>Requirements for Beamforming and Sensing are different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76D5283-5849-4D92-AFDF-D0CE28AEF1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366" y="1952417"/>
                <a:ext cx="8945034" cy="4518654"/>
              </a:xfrm>
            </p:spPr>
            <p:txBody>
              <a:bodyPr/>
              <a:lstStyle/>
              <a:p>
                <a:r>
                  <a:rPr lang="en-US" sz="2200" b="0" dirty="0"/>
                  <a:t>Beamforming feedback is NOT sensitive to global scaling on individual channel matrix, </a:t>
                </a:r>
                <a:r>
                  <a:rPr lang="en-US" sz="2200" b="0" i="1" dirty="0"/>
                  <a:t>i.e.</a:t>
                </a:r>
                <a:r>
                  <a:rPr lang="en-US" sz="2200" b="0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sz="2200" b="0" dirty="0"/>
                  <a:t>      Must handle the large dynamic range of the </a:t>
                </a:r>
                <a:r>
                  <a:rPr lang="en-US" sz="2200" b="0" dirty="0" err="1"/>
                  <a:t>i.i.d</a:t>
                </a:r>
                <a:r>
                  <a:rPr lang="en-US" sz="2200" b="0" dirty="0"/>
                  <a:t>. matrix components</a:t>
                </a:r>
              </a:p>
              <a:p>
                <a:r>
                  <a:rPr lang="en-US" sz="2200" b="0" dirty="0"/>
                  <a:t>Sensing feedback is so NOT sensitive</a:t>
                </a:r>
                <a:r>
                  <a:rPr lang="en-US" sz="2200" b="0" baseline="30000" dirty="0"/>
                  <a:t>1</a:t>
                </a:r>
                <a:r>
                  <a:rPr lang="en-US" sz="2200" b="0" dirty="0"/>
                  <a:t> to global scaling on the entire frequency response of Tx-Rx link, </a:t>
                </a:r>
                <a:r>
                  <a:rPr lang="en-US" sz="2200" b="0" i="1" dirty="0"/>
                  <a:t>i.e.</a:t>
                </a:r>
                <a:r>
                  <a:rPr lang="en-US" sz="2200" b="0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sz="2200" b="0" dirty="0"/>
                  <a:t>Existing proposals scale individual channel matrix, </a:t>
                </a:r>
                <a:r>
                  <a:rPr lang="en-US" sz="2200" b="0" i="1" dirty="0"/>
                  <a:t>i.e.</a:t>
                </a:r>
                <a:r>
                  <a:rPr lang="en-US" sz="2200" b="0" dirty="0"/>
                  <a:t>, per-matrix scaling. Good for beamforming but doesn’t exploit the tolerance above. </a:t>
                </a:r>
              </a:p>
              <a:p>
                <a:r>
                  <a:rPr lang="en-US" sz="2200" b="0" dirty="0"/>
                  <a:t>Per-link quantization treats each Tx-Rx link separately exploiting the tolerance. Good for sensing.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76D5283-5849-4D92-AFDF-D0CE28AEF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366" y="1952417"/>
                <a:ext cx="8945034" cy="4518654"/>
              </a:xfrm>
              <a:blipFill>
                <a:blip r:embed="rId2"/>
                <a:stretch>
                  <a:fillRect l="-749" t="-809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EA6001-0F2A-4C30-9E6F-C22456EE45BC}"/>
              </a:ext>
            </a:extLst>
          </p:cNvPr>
          <p:cNvSpPr/>
          <p:nvPr/>
        </p:nvSpPr>
        <p:spPr bwMode="auto">
          <a:xfrm>
            <a:off x="3865034" y="2661920"/>
            <a:ext cx="2667000" cy="457200"/>
          </a:xfrm>
          <a:prstGeom prst="roundRect">
            <a:avLst/>
          </a:prstGeom>
          <a:solidFill>
            <a:srgbClr val="FFC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31829A-10FD-4AC5-B1E7-845F9BF50741}"/>
              </a:ext>
            </a:extLst>
          </p:cNvPr>
          <p:cNvSpPr/>
          <p:nvPr/>
        </p:nvSpPr>
        <p:spPr bwMode="auto">
          <a:xfrm>
            <a:off x="3581400" y="4171104"/>
            <a:ext cx="3139017" cy="457200"/>
          </a:xfrm>
          <a:prstGeom prst="roundRect">
            <a:avLst/>
          </a:prstGeom>
          <a:solidFill>
            <a:srgbClr val="FFC0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97F66-11AB-4834-B403-D261AE4A9113}"/>
              </a:ext>
            </a:extLst>
          </p:cNvPr>
          <p:cNvSpPr txBox="1"/>
          <p:nvPr/>
        </p:nvSpPr>
        <p:spPr>
          <a:xfrm>
            <a:off x="838200" y="6323771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1. As pointed out by </a:t>
            </a:r>
            <a:r>
              <a:rPr lang="en-US" sz="1400" dirty="0" err="1">
                <a:solidFill>
                  <a:schemeClr val="tx1"/>
                </a:solidFill>
              </a:rPr>
              <a:t>Jianhan</a:t>
            </a:r>
            <a:r>
              <a:rPr lang="en-US" sz="1400" dirty="0">
                <a:solidFill>
                  <a:schemeClr val="tx1"/>
                </a:solidFill>
              </a:rPr>
              <a:t> from MediaTek, sensing imping angles still requires certain accuracy in reporting the relative gains of each link. </a:t>
            </a:r>
          </a:p>
        </p:txBody>
      </p:sp>
    </p:spTree>
    <p:extLst>
      <p:ext uri="{BB962C8B-B14F-4D97-AF65-F5344CB8AC3E}">
        <p14:creationId xmlns:p14="http://schemas.microsoft.com/office/powerpoint/2010/main" val="96993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Power Imbalance across Antennas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pic>
        <p:nvPicPr>
          <p:cNvPr id="7" name="Content Placeholder 6" descr="Man with solid fill">
            <a:extLst>
              <a:ext uri="{FF2B5EF4-FFF2-40B4-BE49-F238E27FC236}">
                <a16:creationId xmlns:a16="http://schemas.microsoft.com/office/drawing/2014/main" id="{1A61ED2C-EA93-48BC-848B-85132E2FD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128" y="3666353"/>
            <a:ext cx="914400" cy="914400"/>
          </a:xfr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0295643-B2EB-4EF2-98C6-0FDF02B76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00674"/>
              </p:ext>
            </p:extLst>
          </p:nvPr>
        </p:nvGraphicFramePr>
        <p:xfrm>
          <a:off x="2805006" y="3200400"/>
          <a:ext cx="6872394" cy="276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585299" imgH="3454767" progId="Visio.Drawing.15">
                  <p:embed/>
                </p:oleObj>
              </mc:Choice>
              <mc:Fallback>
                <p:oleObj name="Visio" r:id="rId4" imgW="8585299" imgH="3454767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0295643-B2EB-4EF2-98C6-0FDF02B76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006" y="3200400"/>
                        <a:ext cx="6872394" cy="2760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12073" y="1782212"/>
            <a:ext cx="8288868" cy="2363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Received signal powers of Tx-Rx links can be quite different, e.g., 10 dB, as pointed out by Christian from NXP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b="0" kern="0" dirty="0"/>
              <a:t>Irregular antenna pattern, variations in PA gain and insertion losses,  and occultation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EB4E1-E658-4EE1-93E8-DC4CE885F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9" y="4724400"/>
            <a:ext cx="2413159" cy="19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Per-matrix scaling suffers from power Imbalance.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12073" y="1782212"/>
            <a:ext cx="8288868" cy="2363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Per-link scaling maintains the same accuracy for all Tx-Rx links </a:t>
            </a:r>
          </a:p>
          <a:p>
            <a:r>
              <a:rPr lang="en-US" b="0" kern="0" dirty="0"/>
              <a:t>In contrast, per-matrix scaling suffers accuracy degradation for the weak links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CA13D0-CBB7-4717-972A-2B4B040CDB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24200"/>
            <a:ext cx="7429500" cy="34275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40B32-66B5-4EC9-AD97-F76EB72B3B8F}"/>
              </a:ext>
            </a:extLst>
          </p:cNvPr>
          <p:cNvSpPr txBox="1"/>
          <p:nvPr/>
        </p:nvSpPr>
        <p:spPr>
          <a:xfrm>
            <a:off x="8441436" y="4817659"/>
            <a:ext cx="108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0.1001011</a:t>
            </a:r>
          </a:p>
          <a:p>
            <a:r>
              <a:rPr lang="en-US" sz="1600" dirty="0">
                <a:solidFill>
                  <a:schemeClr val="tx1"/>
                </a:solidFill>
              </a:rPr>
              <a:t>0.1110101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5072F-FE9C-474E-8B04-AD3B54E17C40}"/>
              </a:ext>
            </a:extLst>
          </p:cNvPr>
          <p:cNvSpPr txBox="1"/>
          <p:nvPr/>
        </p:nvSpPr>
        <p:spPr>
          <a:xfrm>
            <a:off x="8441436" y="5532988"/>
            <a:ext cx="108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0.0010100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0.0011100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190D9C-F5DB-4434-B48B-6003F46BCEFB}"/>
              </a:ext>
            </a:extLst>
          </p:cNvPr>
          <p:cNvSpPr/>
          <p:nvPr/>
        </p:nvSpPr>
        <p:spPr bwMode="auto">
          <a:xfrm>
            <a:off x="8686800" y="5532988"/>
            <a:ext cx="228600" cy="584775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82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Additional Downside of 11n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04677" y="1741096"/>
            <a:ext cx="8288868" cy="1419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b="0" kern="0" dirty="0"/>
              <a:t>High complexity incurred by division operations</a:t>
            </a:r>
          </a:p>
          <a:p>
            <a:r>
              <a:rPr lang="en-US" b="0" kern="0" dirty="0"/>
              <a:t>Poor accuracy for SISO. The largest I/R component only has 8 quantization levels and values below 0.48 are all rounded to 0.45.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A26E-AA58-4BF9-8CE9-1DBF5C3BBD1F}"/>
              </a:ext>
            </a:extLst>
          </p:cNvPr>
          <p:cNvGrpSpPr/>
          <p:nvPr/>
        </p:nvGrpSpPr>
        <p:grpSpPr>
          <a:xfrm>
            <a:off x="1544670" y="4081884"/>
            <a:ext cx="6579593" cy="2813363"/>
            <a:chOff x="990600" y="3260285"/>
            <a:chExt cx="7417793" cy="31437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C43C06-448F-44E5-907E-A520EA82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3260285"/>
              <a:ext cx="7417793" cy="3143767"/>
            </a:xfrm>
            <a:prstGeom prst="rect">
              <a:avLst/>
            </a:prstGeom>
          </p:spPr>
        </p:pic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8798AAC5-DAB0-4694-941D-D32E4D8DF871}"/>
                </a:ext>
              </a:extLst>
            </p:cNvPr>
            <p:cNvSpPr/>
            <p:nvPr/>
          </p:nvSpPr>
          <p:spPr bwMode="auto">
            <a:xfrm rot="16200000">
              <a:off x="3073401" y="3251199"/>
              <a:ext cx="304800" cy="2489201"/>
            </a:xfrm>
            <a:prstGeom prst="rightBrace">
              <a:avLst/>
            </a:prstGeom>
            <a:noFill/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3ED42B-E959-41CF-8427-BCB4DF3ED42A}"/>
                </a:ext>
              </a:extLst>
            </p:cNvPr>
            <p:cNvSpPr txBox="1"/>
            <p:nvPr/>
          </p:nvSpPr>
          <p:spPr>
            <a:xfrm>
              <a:off x="1903163" y="3987319"/>
              <a:ext cx="2645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C000"/>
                  </a:solidFill>
                </a:rPr>
                <a:t>0~0.48 rounded to 0.45 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DFAD648-DA08-40D1-85E5-E539992A3EB1}"/>
                </a:ext>
              </a:extLst>
            </p:cNvPr>
            <p:cNvSpPr/>
            <p:nvPr/>
          </p:nvSpPr>
          <p:spPr bwMode="auto">
            <a:xfrm rot="14849469">
              <a:off x="5987789" y="2214750"/>
              <a:ext cx="194698" cy="3238571"/>
            </a:xfrm>
            <a:prstGeom prst="rightBrace">
              <a:avLst/>
            </a:prstGeom>
            <a:noFill/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C70F14-C229-49F5-9C55-FF2E9A557B0B}"/>
                </a:ext>
              </a:extLst>
            </p:cNvPr>
            <p:cNvSpPr txBox="1"/>
            <p:nvPr/>
          </p:nvSpPr>
          <p:spPr>
            <a:xfrm rot="20194393">
              <a:off x="5103005" y="3411334"/>
              <a:ext cx="1550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C000"/>
                  </a:solidFill>
                </a:rPr>
                <a:t>Only 8 levels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FCE0D2-BD20-4847-80E1-4047C7C627AD}"/>
              </a:ext>
            </a:extLst>
          </p:cNvPr>
          <p:cNvSpPr txBox="1"/>
          <p:nvPr/>
        </p:nvSpPr>
        <p:spPr>
          <a:xfrm>
            <a:off x="1581246" y="3417860"/>
            <a:ext cx="2920992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0.3 + 0.2 </a:t>
            </a:r>
            <a:r>
              <a:rPr lang="en-US" i="1" dirty="0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FBC288D-0154-4F95-B7E1-13527CE9F121}"/>
              </a:ext>
            </a:extLst>
          </p:cNvPr>
          <p:cNvSpPr/>
          <p:nvPr/>
        </p:nvSpPr>
        <p:spPr bwMode="auto">
          <a:xfrm>
            <a:off x="4532718" y="3551100"/>
            <a:ext cx="478628" cy="21628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0EA34-F04B-45B1-AB6D-E4D9375CA9CD}"/>
              </a:ext>
            </a:extLst>
          </p:cNvPr>
          <p:cNvSpPr txBox="1"/>
          <p:nvPr/>
        </p:nvSpPr>
        <p:spPr>
          <a:xfrm>
            <a:off x="5178708" y="3417859"/>
            <a:ext cx="1757212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0.45 + 0.3 </a:t>
            </a:r>
            <a:r>
              <a:rPr lang="en-US" i="1" dirty="0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A3AE5-9E69-4AC1-9447-6080B15C4B50}"/>
              </a:ext>
            </a:extLst>
          </p:cNvPr>
          <p:cNvSpPr txBox="1"/>
          <p:nvPr/>
        </p:nvSpPr>
        <p:spPr>
          <a:xfrm>
            <a:off x="7027997" y="3405998"/>
            <a:ext cx="1344151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50% off!</a:t>
            </a:r>
          </a:p>
        </p:txBody>
      </p:sp>
    </p:spTree>
    <p:extLst>
      <p:ext uri="{BB962C8B-B14F-4D97-AF65-F5344CB8AC3E}">
        <p14:creationId xmlns:p14="http://schemas.microsoft.com/office/powerpoint/2010/main" val="115362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Concentrated </a:t>
            </a:r>
            <a:r>
              <a:rPr lang="en-US" sz="3200" i="1" dirty="0"/>
              <a:t>m</a:t>
            </a:r>
            <a:r>
              <a:rPr lang="en-US" sz="3200" dirty="0"/>
              <a:t>(k)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812073" y="1782212"/>
            <a:ext cx="8288868" cy="2116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The max Re/</a:t>
            </a:r>
            <a:r>
              <a:rPr lang="en-US" sz="2200" b="0" kern="0" dirty="0" err="1"/>
              <a:t>Im</a:t>
            </a:r>
            <a:r>
              <a:rPr lang="en-US" sz="2200" b="0" kern="0" dirty="0"/>
              <a:t> component of </a:t>
            </a:r>
            <a:r>
              <a:rPr lang="en-US" sz="2200" i="1" kern="0" dirty="0"/>
              <a:t>H</a:t>
            </a:r>
            <a:r>
              <a:rPr lang="en-US" sz="2200" b="0" kern="0" dirty="0"/>
              <a:t>(k), </a:t>
            </a:r>
            <a:r>
              <a:rPr lang="en-US" sz="2200" b="0" i="1" kern="0" dirty="0"/>
              <a:t>m</a:t>
            </a:r>
            <a:r>
              <a:rPr lang="en-US" sz="2200" b="0" kern="0" dirty="0"/>
              <a:t>(k), is quantized using </a:t>
            </a:r>
            <a:r>
              <a:rPr lang="en-US" sz="2200" b="0" i="1" kern="0" dirty="0"/>
              <a:t>N</a:t>
            </a:r>
            <a:r>
              <a:rPr lang="en-US" sz="2200" b="0" kern="0" baseline="-25000" dirty="0"/>
              <a:t>p</a:t>
            </a:r>
            <a:r>
              <a:rPr lang="en-US" sz="2200" b="0" kern="0" dirty="0"/>
              <a:t> bits</a:t>
            </a:r>
          </a:p>
          <a:p>
            <a:r>
              <a:rPr lang="en-US" sz="2200" b="0" i="1" kern="0" dirty="0"/>
              <a:t>m</a:t>
            </a:r>
            <a:r>
              <a:rPr lang="en-US" sz="2200" b="0" kern="0" dirty="0"/>
              <a:t>(k) is the order statistic of Gaussian distribution</a:t>
            </a:r>
          </a:p>
          <a:p>
            <a:r>
              <a:rPr lang="en-US" sz="2200" b="0" kern="0" dirty="0"/>
              <a:t>The effective range of m(k) is less 2x for medium/large </a:t>
            </a:r>
            <a:r>
              <a:rPr lang="en-US" sz="2200" i="1" kern="0" dirty="0"/>
              <a:t>H</a:t>
            </a:r>
            <a:r>
              <a:rPr lang="en-US" sz="2200" b="0" i="1" kern="0" dirty="0"/>
              <a:t> </a:t>
            </a:r>
            <a:r>
              <a:rPr lang="en-US" sz="2200" b="0" kern="0" dirty="0"/>
              <a:t>and fits 11n m(k) codebook for small </a:t>
            </a:r>
            <a:r>
              <a:rPr lang="en-US" sz="2200" i="1" kern="0" dirty="0"/>
              <a:t>H</a:t>
            </a:r>
            <a:r>
              <a:rPr lang="en-US" sz="2200" b="0" kern="0" dirty="0"/>
              <a:t>.</a:t>
            </a:r>
          </a:p>
          <a:p>
            <a:r>
              <a:rPr lang="en-US" sz="2200" b="0" i="1" kern="0" dirty="0"/>
              <a:t>m</a:t>
            </a:r>
            <a:r>
              <a:rPr lang="en-US" sz="2200" b="0" kern="0" dirty="0"/>
              <a:t>(k) doesn’t fit the power-of-2 scaling [1].</a:t>
            </a:r>
          </a:p>
          <a:p>
            <a:endParaRPr lang="en-US" b="0" kern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2ED8EA-C2A0-4598-901B-2C93018E95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1406"/>
            <a:ext cx="5127171" cy="298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51C425-484C-461F-AC4D-E978E6D5F4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30" y="3903859"/>
            <a:ext cx="5283199" cy="300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85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AB9-E9C3-4733-8292-FD7B7F18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Straightforward Per-Link Quantization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D72A-1BA0-4E08-B1EB-C9C00B594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6E90-B91E-45F6-94F9-2CE94D812E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E6C73E-2BF6-4FCB-A5B8-DC417F3B85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AD5F6AB-38A5-45A8-9A3C-532CA66F88E7}"/>
              </a:ext>
            </a:extLst>
          </p:cNvPr>
          <p:cNvSpPr txBox="1">
            <a:spLocks/>
          </p:cNvSpPr>
          <p:nvPr/>
        </p:nvSpPr>
        <p:spPr bwMode="auto">
          <a:xfrm>
            <a:off x="457200" y="1661005"/>
            <a:ext cx="8839200" cy="1463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b="0" kern="0" dirty="0"/>
              <a:t>Treating each Tx-Rx link separately, a scaling is applied to the entire band so that the weak link doesn’t suffer accuracy loss, like per-ant. AGC</a:t>
            </a:r>
          </a:p>
          <a:p>
            <a:r>
              <a:rPr lang="en-US" sz="2200" b="0" kern="0" dirty="0"/>
              <a:t>Unlike per-matrix scaling, no individual scaling on each subcarrier </a:t>
            </a:r>
          </a:p>
          <a:p>
            <a:endParaRPr lang="en-US" sz="2200" b="0" kern="0" dirty="0"/>
          </a:p>
          <a:p>
            <a:endParaRPr lang="en-US" b="0" kern="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745463-BC55-4396-AF8F-9018A869D43B}"/>
              </a:ext>
            </a:extLst>
          </p:cNvPr>
          <p:cNvCxnSpPr/>
          <p:nvPr/>
        </p:nvCxnSpPr>
        <p:spPr bwMode="auto">
          <a:xfrm>
            <a:off x="2019300" y="4419600"/>
            <a:ext cx="571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658A9C-ECFA-4825-96F5-8DD4EA0395CC}"/>
              </a:ext>
            </a:extLst>
          </p:cNvPr>
          <p:cNvCxnSpPr/>
          <p:nvPr/>
        </p:nvCxnSpPr>
        <p:spPr bwMode="auto">
          <a:xfrm>
            <a:off x="2019300" y="5943600"/>
            <a:ext cx="571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E1FB00-BE65-4989-B03F-36D16B8D2C7B}"/>
              </a:ext>
            </a:extLst>
          </p:cNvPr>
          <p:cNvSpPr/>
          <p:nvPr/>
        </p:nvSpPr>
        <p:spPr bwMode="auto">
          <a:xfrm>
            <a:off x="2126800" y="4087708"/>
            <a:ext cx="5362572" cy="567643"/>
          </a:xfrm>
          <a:custGeom>
            <a:avLst/>
            <a:gdLst>
              <a:gd name="connsiteX0" fmla="*/ 0 w 5362572"/>
              <a:gd name="connsiteY0" fmla="*/ 663924 h 845913"/>
              <a:gd name="connsiteX1" fmla="*/ 794657 w 5362572"/>
              <a:gd name="connsiteY1" fmla="*/ 239381 h 845913"/>
              <a:gd name="connsiteX2" fmla="*/ 1045028 w 5362572"/>
              <a:gd name="connsiteY2" fmla="*/ 457095 h 845913"/>
              <a:gd name="connsiteX3" fmla="*/ 1524000 w 5362572"/>
              <a:gd name="connsiteY3" fmla="*/ 184952 h 845913"/>
              <a:gd name="connsiteX4" fmla="*/ 1970314 w 5362572"/>
              <a:gd name="connsiteY4" fmla="*/ 576838 h 845913"/>
              <a:gd name="connsiteX5" fmla="*/ 2819400 w 5362572"/>
              <a:gd name="connsiteY5" fmla="*/ 522409 h 845913"/>
              <a:gd name="connsiteX6" fmla="*/ 3450771 w 5362572"/>
              <a:gd name="connsiteY6" fmla="*/ 740124 h 845913"/>
              <a:gd name="connsiteX7" fmla="*/ 3973286 w 5362572"/>
              <a:gd name="connsiteY7" fmla="*/ 10781 h 845913"/>
              <a:gd name="connsiteX8" fmla="*/ 4299857 w 5362572"/>
              <a:gd name="connsiteY8" fmla="*/ 304695 h 845913"/>
              <a:gd name="connsiteX9" fmla="*/ 4582886 w 5362572"/>
              <a:gd name="connsiteY9" fmla="*/ 315581 h 845913"/>
              <a:gd name="connsiteX10" fmla="*/ 4865914 w 5362572"/>
              <a:gd name="connsiteY10" fmla="*/ 827209 h 845913"/>
              <a:gd name="connsiteX11" fmla="*/ 5127171 w 5362572"/>
              <a:gd name="connsiteY11" fmla="*/ 740124 h 845913"/>
              <a:gd name="connsiteX12" fmla="*/ 5344886 w 5362572"/>
              <a:gd name="connsiteY12" fmla="*/ 794552 h 845913"/>
              <a:gd name="connsiteX13" fmla="*/ 5334000 w 5362572"/>
              <a:gd name="connsiteY13" fmla="*/ 783666 h 84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2572" h="845913">
                <a:moveTo>
                  <a:pt x="0" y="663924"/>
                </a:moveTo>
                <a:cubicBezTo>
                  <a:pt x="310243" y="468888"/>
                  <a:pt x="620486" y="273852"/>
                  <a:pt x="794657" y="239381"/>
                </a:cubicBezTo>
                <a:cubicBezTo>
                  <a:pt x="968828" y="204909"/>
                  <a:pt x="923471" y="466166"/>
                  <a:pt x="1045028" y="457095"/>
                </a:cubicBezTo>
                <a:cubicBezTo>
                  <a:pt x="1166585" y="448024"/>
                  <a:pt x="1369786" y="164995"/>
                  <a:pt x="1524000" y="184952"/>
                </a:cubicBezTo>
                <a:cubicBezTo>
                  <a:pt x="1678214" y="204909"/>
                  <a:pt x="1754414" y="520595"/>
                  <a:pt x="1970314" y="576838"/>
                </a:cubicBezTo>
                <a:cubicBezTo>
                  <a:pt x="2186214" y="633081"/>
                  <a:pt x="2572657" y="495195"/>
                  <a:pt x="2819400" y="522409"/>
                </a:cubicBezTo>
                <a:cubicBezTo>
                  <a:pt x="3066143" y="549623"/>
                  <a:pt x="3258457" y="825395"/>
                  <a:pt x="3450771" y="740124"/>
                </a:cubicBezTo>
                <a:cubicBezTo>
                  <a:pt x="3643085" y="654853"/>
                  <a:pt x="3831772" y="83352"/>
                  <a:pt x="3973286" y="10781"/>
                </a:cubicBezTo>
                <a:cubicBezTo>
                  <a:pt x="4114800" y="-61790"/>
                  <a:pt x="4198257" y="253895"/>
                  <a:pt x="4299857" y="304695"/>
                </a:cubicBezTo>
                <a:cubicBezTo>
                  <a:pt x="4401457" y="355495"/>
                  <a:pt x="4488543" y="228495"/>
                  <a:pt x="4582886" y="315581"/>
                </a:cubicBezTo>
                <a:cubicBezTo>
                  <a:pt x="4677229" y="402667"/>
                  <a:pt x="4775200" y="756452"/>
                  <a:pt x="4865914" y="827209"/>
                </a:cubicBezTo>
                <a:cubicBezTo>
                  <a:pt x="4956628" y="897966"/>
                  <a:pt x="5047342" y="745567"/>
                  <a:pt x="5127171" y="740124"/>
                </a:cubicBezTo>
                <a:cubicBezTo>
                  <a:pt x="5207000" y="734681"/>
                  <a:pt x="5344886" y="794552"/>
                  <a:pt x="5344886" y="794552"/>
                </a:cubicBezTo>
                <a:cubicBezTo>
                  <a:pt x="5379357" y="801809"/>
                  <a:pt x="5356678" y="792737"/>
                  <a:pt x="5334000" y="783666"/>
                </a:cubicBezTo>
              </a:path>
            </a:pathLst>
          </a:cu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E6EA94-F098-4DE3-89AC-2E118623F497}"/>
              </a:ext>
            </a:extLst>
          </p:cNvPr>
          <p:cNvSpPr/>
          <p:nvPr/>
        </p:nvSpPr>
        <p:spPr bwMode="auto">
          <a:xfrm>
            <a:off x="2122714" y="5156332"/>
            <a:ext cx="5399315" cy="1504128"/>
          </a:xfrm>
          <a:custGeom>
            <a:avLst/>
            <a:gdLst>
              <a:gd name="connsiteX0" fmla="*/ 0 w 5399315"/>
              <a:gd name="connsiteY0" fmla="*/ 351839 h 1504128"/>
              <a:gd name="connsiteX1" fmla="*/ 457200 w 5399315"/>
              <a:gd name="connsiteY1" fmla="*/ 1266239 h 1504128"/>
              <a:gd name="connsiteX2" fmla="*/ 772886 w 5399315"/>
              <a:gd name="connsiteY2" fmla="*/ 1113839 h 1504128"/>
              <a:gd name="connsiteX3" fmla="*/ 1099457 w 5399315"/>
              <a:gd name="connsiteY3" fmla="*/ 1473068 h 1504128"/>
              <a:gd name="connsiteX4" fmla="*/ 1545772 w 5399315"/>
              <a:gd name="connsiteY4" fmla="*/ 177668 h 1504128"/>
              <a:gd name="connsiteX5" fmla="*/ 1817915 w 5399315"/>
              <a:gd name="connsiteY5" fmla="*/ 504239 h 1504128"/>
              <a:gd name="connsiteX6" fmla="*/ 2155372 w 5399315"/>
              <a:gd name="connsiteY6" fmla="*/ 428039 h 1504128"/>
              <a:gd name="connsiteX7" fmla="*/ 2394857 w 5399315"/>
              <a:gd name="connsiteY7" fmla="*/ 939668 h 1504128"/>
              <a:gd name="connsiteX8" fmla="*/ 2721429 w 5399315"/>
              <a:gd name="connsiteY8" fmla="*/ 1048525 h 1504128"/>
              <a:gd name="connsiteX9" fmla="*/ 2830286 w 5399315"/>
              <a:gd name="connsiteY9" fmla="*/ 1364211 h 1504128"/>
              <a:gd name="connsiteX10" fmla="*/ 3069772 w 5399315"/>
              <a:gd name="connsiteY10" fmla="*/ 1385982 h 1504128"/>
              <a:gd name="connsiteX11" fmla="*/ 3429000 w 5399315"/>
              <a:gd name="connsiteY11" fmla="*/ 536897 h 1504128"/>
              <a:gd name="connsiteX12" fmla="*/ 3624943 w 5399315"/>
              <a:gd name="connsiteY12" fmla="*/ 711068 h 1504128"/>
              <a:gd name="connsiteX13" fmla="*/ 3984172 w 5399315"/>
              <a:gd name="connsiteY13" fmla="*/ 14382 h 1504128"/>
              <a:gd name="connsiteX14" fmla="*/ 4321629 w 5399315"/>
              <a:gd name="connsiteY14" fmla="*/ 232097 h 1504128"/>
              <a:gd name="connsiteX15" fmla="*/ 4604657 w 5399315"/>
              <a:gd name="connsiteY15" fmla="*/ 134125 h 1504128"/>
              <a:gd name="connsiteX16" fmla="*/ 4876800 w 5399315"/>
              <a:gd name="connsiteY16" fmla="*/ 656639 h 1504128"/>
              <a:gd name="connsiteX17" fmla="*/ 5203372 w 5399315"/>
              <a:gd name="connsiteY17" fmla="*/ 319182 h 1504128"/>
              <a:gd name="connsiteX18" fmla="*/ 5399315 w 5399315"/>
              <a:gd name="connsiteY18" fmla="*/ 330068 h 150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99315" h="1504128">
                <a:moveTo>
                  <a:pt x="0" y="351839"/>
                </a:moveTo>
                <a:cubicBezTo>
                  <a:pt x="164193" y="745539"/>
                  <a:pt x="328386" y="1139239"/>
                  <a:pt x="457200" y="1266239"/>
                </a:cubicBezTo>
                <a:cubicBezTo>
                  <a:pt x="586014" y="1393239"/>
                  <a:pt x="665843" y="1079368"/>
                  <a:pt x="772886" y="1113839"/>
                </a:cubicBezTo>
                <a:cubicBezTo>
                  <a:pt x="879929" y="1148310"/>
                  <a:pt x="970643" y="1629096"/>
                  <a:pt x="1099457" y="1473068"/>
                </a:cubicBezTo>
                <a:cubicBezTo>
                  <a:pt x="1228271" y="1317040"/>
                  <a:pt x="1426029" y="339139"/>
                  <a:pt x="1545772" y="177668"/>
                </a:cubicBezTo>
                <a:cubicBezTo>
                  <a:pt x="1665515" y="16196"/>
                  <a:pt x="1716315" y="462511"/>
                  <a:pt x="1817915" y="504239"/>
                </a:cubicBezTo>
                <a:cubicBezTo>
                  <a:pt x="1919515" y="545968"/>
                  <a:pt x="2059215" y="355468"/>
                  <a:pt x="2155372" y="428039"/>
                </a:cubicBezTo>
                <a:cubicBezTo>
                  <a:pt x="2251529" y="500610"/>
                  <a:pt x="2300514" y="836254"/>
                  <a:pt x="2394857" y="939668"/>
                </a:cubicBezTo>
                <a:cubicBezTo>
                  <a:pt x="2489200" y="1043082"/>
                  <a:pt x="2648858" y="977768"/>
                  <a:pt x="2721429" y="1048525"/>
                </a:cubicBezTo>
                <a:cubicBezTo>
                  <a:pt x="2794001" y="1119282"/>
                  <a:pt x="2772229" y="1307968"/>
                  <a:pt x="2830286" y="1364211"/>
                </a:cubicBezTo>
                <a:cubicBezTo>
                  <a:pt x="2888343" y="1420454"/>
                  <a:pt x="2969986" y="1523868"/>
                  <a:pt x="3069772" y="1385982"/>
                </a:cubicBezTo>
                <a:cubicBezTo>
                  <a:pt x="3169558" y="1248096"/>
                  <a:pt x="3336471" y="649383"/>
                  <a:pt x="3429000" y="536897"/>
                </a:cubicBezTo>
                <a:cubicBezTo>
                  <a:pt x="3521529" y="424411"/>
                  <a:pt x="3532414" y="798154"/>
                  <a:pt x="3624943" y="711068"/>
                </a:cubicBezTo>
                <a:cubicBezTo>
                  <a:pt x="3717472" y="623982"/>
                  <a:pt x="3868058" y="94210"/>
                  <a:pt x="3984172" y="14382"/>
                </a:cubicBezTo>
                <a:cubicBezTo>
                  <a:pt x="4100286" y="-65446"/>
                  <a:pt x="4218215" y="212140"/>
                  <a:pt x="4321629" y="232097"/>
                </a:cubicBezTo>
                <a:cubicBezTo>
                  <a:pt x="4425043" y="252054"/>
                  <a:pt x="4512129" y="63368"/>
                  <a:pt x="4604657" y="134125"/>
                </a:cubicBezTo>
                <a:cubicBezTo>
                  <a:pt x="4697186" y="204882"/>
                  <a:pt x="4777014" y="625796"/>
                  <a:pt x="4876800" y="656639"/>
                </a:cubicBezTo>
                <a:cubicBezTo>
                  <a:pt x="4976586" y="687482"/>
                  <a:pt x="5116286" y="373610"/>
                  <a:pt x="5203372" y="319182"/>
                </a:cubicBezTo>
                <a:cubicBezTo>
                  <a:pt x="5290458" y="264754"/>
                  <a:pt x="5344886" y="297411"/>
                  <a:pt x="5399315" y="330068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9DCC0E-FD5A-4FB9-AD1B-7FCEC9BC1F96}"/>
                  </a:ext>
                </a:extLst>
              </p:cNvPr>
              <p:cNvSpPr txBox="1"/>
              <p:nvPr/>
            </p:nvSpPr>
            <p:spPr>
              <a:xfrm>
                <a:off x="1910443" y="3540525"/>
                <a:ext cx="2747355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9DCC0E-FD5A-4FB9-AD1B-7FCEC9BC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43" y="3540525"/>
                <a:ext cx="2747355" cy="491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390185-F851-4966-8D45-29201C1705F8}"/>
                  </a:ext>
                </a:extLst>
              </p:cNvPr>
              <p:cNvSpPr txBox="1"/>
              <p:nvPr/>
            </p:nvSpPr>
            <p:spPr>
              <a:xfrm>
                <a:off x="2019300" y="4816049"/>
                <a:ext cx="277037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390185-F851-4966-8D45-29201C170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4816049"/>
                <a:ext cx="2770374" cy="491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110CA0A-0261-4D7A-AADF-6EE5C781E92A}"/>
              </a:ext>
            </a:extLst>
          </p:cNvPr>
          <p:cNvSpPr txBox="1"/>
          <p:nvPr/>
        </p:nvSpPr>
        <p:spPr>
          <a:xfrm>
            <a:off x="563439" y="3631832"/>
            <a:ext cx="129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Weak link: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65F30E-FC01-40C3-ACD4-BD214FAC44A3}"/>
              </a:ext>
            </a:extLst>
          </p:cNvPr>
          <p:cNvSpPr txBox="1"/>
          <p:nvPr/>
        </p:nvSpPr>
        <p:spPr>
          <a:xfrm>
            <a:off x="7874457" y="4178219"/>
            <a:ext cx="274434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C79AF1-220A-4104-AB6D-DEA22E0B6F80}"/>
              </a:ext>
            </a:extLst>
          </p:cNvPr>
          <p:cNvSpPr txBox="1"/>
          <p:nvPr/>
        </p:nvSpPr>
        <p:spPr>
          <a:xfrm>
            <a:off x="7826405" y="5702219"/>
            <a:ext cx="274434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749B8-D1F2-4BCD-A62C-C7EAB2B5801D}"/>
              </a:ext>
            </a:extLst>
          </p:cNvPr>
          <p:cNvSpPr txBox="1"/>
          <p:nvPr/>
        </p:nvSpPr>
        <p:spPr>
          <a:xfrm>
            <a:off x="510701" y="4861702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Strong link: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F39C08F-14BB-44A0-A8FA-BEB3758F0B0D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 rot="10800000" flipV="1">
            <a:off x="3284121" y="3244921"/>
            <a:ext cx="1186282" cy="295604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5F249C9-9005-4D56-82CF-E9C2597724D4}"/>
              </a:ext>
            </a:extLst>
          </p:cNvPr>
          <p:cNvSpPr txBox="1"/>
          <p:nvPr/>
        </p:nvSpPr>
        <p:spPr>
          <a:xfrm>
            <a:off x="4470401" y="3025188"/>
            <a:ext cx="521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Per-link scaling for fully utilizing the quantization bits</a:t>
            </a:r>
          </a:p>
        </p:txBody>
      </p:sp>
    </p:spTree>
    <p:extLst>
      <p:ext uri="{BB962C8B-B14F-4D97-AF65-F5344CB8AC3E}">
        <p14:creationId xmlns:p14="http://schemas.microsoft.com/office/powerpoint/2010/main" val="2341371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17461</TotalTime>
  <Words>1612</Words>
  <Application>Microsoft Office PowerPoint</Application>
  <PresentationFormat>Custom</PresentationFormat>
  <Paragraphs>282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Times New Roman</vt:lpstr>
      <vt:lpstr>Office Theme</vt:lpstr>
      <vt:lpstr>Visio</vt:lpstr>
      <vt:lpstr>Per-Link Quantization for CSI Reporting</vt:lpstr>
      <vt:lpstr>2D CSI</vt:lpstr>
      <vt:lpstr>Channel Tap Carries Sensing Info </vt:lpstr>
      <vt:lpstr>Requirements for Beamforming and Sensing are different</vt:lpstr>
      <vt:lpstr>Power Imbalance across Antennas</vt:lpstr>
      <vt:lpstr>Per-matrix scaling suffers from power Imbalance.</vt:lpstr>
      <vt:lpstr>Additional Downside of 11n Scaling</vt:lpstr>
      <vt:lpstr>Concentrated m(k)</vt:lpstr>
      <vt:lpstr>Straightforward Per-Link Quantization</vt:lpstr>
      <vt:lpstr>Correlation across Frequency</vt:lpstr>
      <vt:lpstr>Differential Quantization ― Exploiting the correlation</vt:lpstr>
      <vt:lpstr>Simulation Configuration (1/2)</vt:lpstr>
      <vt:lpstr>Simulation Configuration (2/2)</vt:lpstr>
      <vt:lpstr>Antennas with Equal Gains, Ng = 1</vt:lpstr>
      <vt:lpstr>Rx antenna gains differ by 6 dB, Ng = 1 </vt:lpstr>
      <vt:lpstr>Antennas with Equal Gains, Ng = 2</vt:lpstr>
      <vt:lpstr>Rx antenna gains differ by 6 dB, Ng = 2 </vt:lpstr>
      <vt:lpstr>Antennas with Equal Gains, Ng = 4</vt:lpstr>
      <vt:lpstr>Rx antenna gains differ by 6 dB, Ng = 4 </vt:lpstr>
      <vt:lpstr>Antennas with Equal Gains, Ng = 8</vt:lpstr>
      <vt:lpstr>Rx antenna gains differ by 6 dB, Ng = 8 </vt:lpstr>
      <vt:lpstr>Remarks</vt:lpstr>
      <vt:lpstr>Conclusions</vt:lpstr>
      <vt:lpstr>Straw Poll 1</vt:lpstr>
      <vt:lpstr>Straw Poll 2</vt:lpstr>
      <vt:lpstr>References</vt:lpstr>
      <vt:lpstr>Backup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Li, Qinghua</cp:lastModifiedBy>
  <cp:revision>532</cp:revision>
  <cp:lastPrinted>2017-11-22T00:49:17Z</cp:lastPrinted>
  <dcterms:created xsi:type="dcterms:W3CDTF">2014-10-30T17:06:39Z</dcterms:created>
  <dcterms:modified xsi:type="dcterms:W3CDTF">2021-12-30T00:31:33Z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