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496" r:id="rId4"/>
    <p:sldId id="507" r:id="rId5"/>
    <p:sldId id="508" r:id="rId6"/>
    <p:sldId id="275" r:id="rId7"/>
    <p:sldId id="509" r:id="rId8"/>
    <p:sldId id="511" r:id="rId9"/>
    <p:sldId id="512" r:id="rId10"/>
    <p:sldId id="515" r:id="rId11"/>
    <p:sldId id="514" r:id="rId12"/>
    <p:sldId id="517" r:id="rId13"/>
    <p:sldId id="516" r:id="rId14"/>
    <p:sldId id="518" r:id="rId15"/>
    <p:sldId id="519" r:id="rId16"/>
    <p:sldId id="501" r:id="rId17"/>
    <p:sldId id="495" r:id="rId18"/>
    <p:sldId id="264" r:id="rId19"/>
    <p:sldId id="520" r:id="rId20"/>
    <p:sldId id="523" r:id="rId21"/>
    <p:sldId id="497" r:id="rId22"/>
    <p:sldId id="522" r:id="rId23"/>
    <p:sldId id="52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met Ali Aygül" initials="MA" lastIdx="9" clrIdx="0">
    <p:extLst/>
  </p:cmAuthor>
  <p:cmAuthor id="2" name="Başak Ak Özbakış" initials="BÖ" lastIdx="3" clrIdx="1">
    <p:extLst/>
  </p:cmAuthor>
  <p:cmAuthor id="3" name="Solomon Trainin4" initials="ST4" lastIdx="25" clrIdx="2">
    <p:extLst/>
  </p:cmAuthor>
  <p:cmAuthor id="4" name="mehmetaaygul@gmail.com" initials="m" lastIdx="11" clrIdx="3">
    <p:extLst/>
  </p:cmAuthor>
  <p:cmAuthor id="5" name="Halise TÜRKMEN" initials="HT" lastIdx="2"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7C08AB-33D7-AAC6-0FA5-A311EF4D66AB}" v="44" dt="2021-12-02T11:22:50.114"/>
    <p1510:client id="{69116E51-417A-CFC8-1CC4-8BDB3749806F}" v="31" dt="2021-12-24T05:50:23.885"/>
    <p1510:client id="{705C4CAC-D715-4E73-AA3F-75325C71A19A}" v="2250" dt="2021-12-02T11:38:19.112"/>
    <p1510:client id="{A6D5E176-D550-43B6-5D2C-D13EDA136E17}" v="78" dt="2021-12-02T11:45:46.566"/>
    <p1510:client id="{BAA8066A-3EB5-4367-96B7-9025D2D7470B}" v="7" dt="2021-12-02T11:46:19.136"/>
    <p1510:client id="{C284ECDE-05A7-1E29-7A5B-CF345433BC49}" v="15" vWet="16" dt="2021-11-19T10:57:20.199"/>
    <p1510:client id="{E5E2F3B0-1104-4004-8771-59AF89C379C6}" v="1029" dt="2021-11-19T12:12:26.1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184" y="-320"/>
      </p:cViewPr>
      <p:guideLst>
        <p:guide orient="horz" pos="2160"/>
        <p:guide pos="3840"/>
      </p:guideLst>
    </p:cSldViewPr>
  </p:slideViewPr>
  <p:notesTextViewPr>
    <p:cViewPr>
      <p:scale>
        <a:sx n="1" d="1"/>
        <a:sy n="1" d="1"/>
      </p:scale>
      <p:origin x="0" y="0"/>
    </p:cViewPr>
  </p:notesTextViewPr>
  <p:sorterViewPr>
    <p:cViewPr>
      <p:scale>
        <a:sx n="100" d="100"/>
        <a:sy n="100" d="100"/>
      </p:scale>
      <p:origin x="0" y="5184"/>
    </p:cViewPr>
  </p:sorter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1977447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cs typeface="Times New Roman"/>
            </a:endParaRP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1006505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tr-TR">
              <a:cs typeface="Times New Roman"/>
            </a:endParaRP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800">
              <a:latin typeface="Segoe UI"/>
              <a:cs typeface="Segoe UI"/>
            </a:endParaRP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33600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1">
              <a:defRPr/>
            </a:pPr>
            <a:endParaRPr lang="en-US" altLang="zh-CN" sz="1800" kern="0">
              <a:ea typeface="MS PGothic"/>
              <a:cs typeface="Times New Roman"/>
            </a:endParaRPr>
          </a:p>
        </p:txBody>
      </p:sp>
    </p:spTree>
    <p:extLst>
      <p:ext uri="{BB962C8B-B14F-4D97-AF65-F5344CB8AC3E}">
        <p14:creationId xmlns:p14="http://schemas.microsoft.com/office/powerpoint/2010/main" val="4184435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101096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1">
              <a:defRPr/>
            </a:pPr>
            <a:endParaRPr lang="en-US" altLang="zh-CN" sz="1800" kern="0">
              <a:ea typeface="MS PGothic"/>
              <a:cs typeface="Times New Roman"/>
            </a:endParaRPr>
          </a:p>
        </p:txBody>
      </p:sp>
    </p:spTree>
    <p:extLst>
      <p:ext uri="{BB962C8B-B14F-4D97-AF65-F5344CB8AC3E}">
        <p14:creationId xmlns:p14="http://schemas.microsoft.com/office/powerpoint/2010/main" val="2873735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338767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1284148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December 2021</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December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December 2021</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December 2021</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802.11-21/2029r0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Definitions of Some Sensing Operational Parameters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a:t>
            </a:r>
            <a:r>
              <a:rPr lang="en-GB" sz="2000" b="0" dirty="0" smtClean="0"/>
              <a:t>-12-24</a:t>
            </a:r>
            <a:endParaRPr lang="en-GB" sz="2000" b="0" dirty="0"/>
          </a:p>
        </p:txBody>
      </p:sp>
      <p:sp>
        <p:nvSpPr>
          <p:cNvPr id="6" name="Date Placeholder 3"/>
          <p:cNvSpPr>
            <a:spLocks noGrp="1"/>
          </p:cNvSpPr>
          <p:nvPr>
            <p:ph type="dt" idx="10"/>
          </p:nvPr>
        </p:nvSpPr>
        <p:spPr/>
        <p:txBody>
          <a:bodyPr/>
          <a:lstStyle/>
          <a:p>
            <a:r>
              <a:rPr lang="en-US" dirty="0" smtClean="0"/>
              <a:t>December</a:t>
            </a:r>
            <a:r>
              <a:rPr lang="en-US" dirty="0" smtClean="0"/>
              <a:t> 2021</a:t>
            </a:r>
            <a:endParaRPr lang="en-GB" dirty="0"/>
          </a:p>
        </p:txBody>
      </p:sp>
      <p:sp>
        <p:nvSpPr>
          <p:cNvPr id="7" name="Footer Placeholder 4"/>
          <p:cNvSpPr>
            <a:spLocks noGrp="1"/>
          </p:cNvSpPr>
          <p:nvPr>
            <p:ph type="ftr" idx="11"/>
          </p:nvPr>
        </p:nvSpPr>
        <p:spPr/>
        <p:txBody>
          <a:bodyPr/>
          <a:lstStyle/>
          <a:p>
            <a:r>
              <a:rPr lang="en-GB" err="1">
                <a:latin typeface="Times New Roman"/>
                <a:ea typeface="MS Gothic"/>
                <a:cs typeface="Arial Unicode MS"/>
              </a:rPr>
              <a:t>Halise</a:t>
            </a:r>
            <a:r>
              <a:rPr lang="en-GB">
                <a:latin typeface="Times New Roman"/>
                <a:ea typeface="MS Gothic"/>
                <a:cs typeface="Arial Unicode MS"/>
              </a:rPr>
              <a:t> Türkmen, Vestel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835122489"/>
              </p:ext>
            </p:extLst>
          </p:nvPr>
        </p:nvGraphicFramePr>
        <p:xfrm>
          <a:off x="992188" y="2397125"/>
          <a:ext cx="10037762" cy="2997200"/>
        </p:xfrm>
        <a:graphic>
          <a:graphicData uri="http://schemas.openxmlformats.org/presentationml/2006/ole">
            <mc:AlternateContent xmlns:mc="http://schemas.openxmlformats.org/markup-compatibility/2006">
              <mc:Choice xmlns:v="urn:schemas-microsoft-com:vml" Requires="v">
                <p:oleObj spid="_x0000_s13322" name="Document" r:id="rId4" imgW="10463400" imgH="3130560" progId="Word.Document.8">
                  <p:embed/>
                </p:oleObj>
              </mc:Choice>
              <mc:Fallback>
                <p:oleObj name="Document" r:id="rId4" imgW="10463400" imgH="3130560" progId="Word.Document.8">
                  <p:embed/>
                  <p:pic>
                    <p:nvPicPr>
                      <p:cNvPr id="9" name="Object 3"/>
                      <p:cNvPicPr>
                        <a:picLocks noChangeAspect="1" noChangeArrowheads="1"/>
                      </p:cNvPicPr>
                      <p:nvPr/>
                    </p:nvPicPr>
                    <p:blipFill>
                      <a:blip r:embed="rId5"/>
                      <a:srcRect/>
                      <a:stretch>
                        <a:fillRect/>
                      </a:stretch>
                    </p:blipFill>
                    <p:spPr bwMode="auto">
                      <a:xfrm>
                        <a:off x="992188" y="2397125"/>
                        <a:ext cx="10037762" cy="29972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dirty="0"/>
              <a:t>Some Operational Parameters: Bandwidth </a:t>
            </a:r>
            <a:r>
              <a:rPr lang="en-US" dirty="0" smtClean="0"/>
              <a:t>2/2</a:t>
            </a:r>
            <a:endParaRPr lang="en-US" dirty="0"/>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sz="2000"/>
              <a:t>The BW information of a frame is present in the control fields; therefore, the receiving responder will know what it is, and it does not need to be negotiated with the receiving responder.</a:t>
            </a:r>
            <a:endParaRPr lang="tr-TR"/>
          </a:p>
          <a:p>
            <a:pPr marL="0" indent="0" algn="just"/>
            <a:endParaRPr lang="en-US" altLang="zh-CN" sz="2000" b="0" kern="0">
              <a:ea typeface="MS PGothic"/>
              <a:cs typeface="Times New Roman"/>
            </a:endParaRPr>
          </a:p>
          <a:p>
            <a:pPr marL="0" indent="0" algn="just"/>
            <a:r>
              <a:rPr lang="en-US" altLang="zh-CN" sz="2000">
                <a:ea typeface="MS PGothic"/>
              </a:rPr>
              <a:t>However, the transmitting responder(s) need to know the BW that is required by an application so that it can transmit with the appropriate BW.</a:t>
            </a:r>
            <a:endParaRPr lang="en-US" altLang="zh-CN" sz="2000">
              <a:ea typeface="MS PGothic"/>
              <a:cs typeface="Times New Roman"/>
            </a:endParaRPr>
          </a:p>
          <a:p>
            <a:pPr lvl="1" algn="just">
              <a:buFont typeface="Arial" panose="020B0604020202020204" pitchFamily="34" charset="0"/>
              <a:buChar char="•"/>
            </a:pPr>
            <a:r>
              <a:rPr lang="en-US" altLang="zh-CN" sz="1800" kern="0">
                <a:ea typeface="MS PGothic"/>
              </a:rPr>
              <a:t>If it transmits with a random or available </a:t>
            </a:r>
            <a:r>
              <a:rPr lang="en-US" altLang="zh-CN" sz="1800">
                <a:ea typeface="MS PGothic"/>
              </a:rPr>
              <a:t>BW arbitrarily, it may not be sufficient for the sensing application and will pointlessly occupy the channel (sensing will fail).</a:t>
            </a:r>
            <a:endParaRPr lang="en-US" altLang="zh-CN" sz="1800">
              <a:ea typeface="MS PGothic"/>
              <a:cs typeface="Times New Roman"/>
            </a:endParaRPr>
          </a:p>
          <a:p>
            <a:pPr lvl="1" algn="just">
              <a:buFont typeface="Arial" panose="020B0604020202020204" pitchFamily="34" charset="0"/>
              <a:buChar char="•"/>
            </a:pPr>
            <a:r>
              <a:rPr lang="en-US" altLang="zh-CN" sz="1800" kern="0">
                <a:ea typeface="MS PGothic"/>
              </a:rPr>
              <a:t>If the BW is too </a:t>
            </a:r>
            <a:r>
              <a:rPr lang="en-US" altLang="zh-CN" sz="1800">
                <a:ea typeface="MS PGothic"/>
              </a:rPr>
              <a:t>wide, sensing will be successful, but resources will be wasted.</a:t>
            </a:r>
            <a:endParaRPr lang="tr-TR" altLang="zh-CN" sz="1800" kern="0">
              <a:ea typeface="MS PGothic"/>
              <a:cs typeface="Times New Roman"/>
            </a:endParaRPr>
          </a:p>
          <a:p>
            <a:pPr marL="0" indent="0" algn="just"/>
            <a:endParaRPr lang="en-US" sz="2000">
              <a:cs typeface="Times New Roman"/>
            </a:endParaRPr>
          </a:p>
          <a:p>
            <a:pPr marL="0" indent="0" algn="just"/>
            <a:r>
              <a:rPr lang="en-US" sz="2000">
                <a:cs typeface="Times New Roman"/>
              </a:rPr>
              <a:t>Suggested definition:</a:t>
            </a:r>
          </a:p>
          <a:p>
            <a:pPr algn="just">
              <a:buFont typeface="Arial" pitchFamily="16" charset="0"/>
              <a:buChar char="•"/>
            </a:pPr>
            <a:r>
              <a:rPr lang="en-US" sz="2000" b="0">
                <a:cs typeface="Times New Roman"/>
              </a:rPr>
              <a:t>Minimum acceptable contiguous BW for the sensing application</a:t>
            </a:r>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1467426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a:t>Some Operational Parameters: Beamwidth 1/2</a:t>
            </a:r>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a:t>This parameter is specifically for above-60 GHz.</a:t>
            </a:r>
            <a:endParaRPr lang="tr-TR" sz="2800">
              <a:cs typeface="Times New Roman"/>
            </a:endParaRPr>
          </a:p>
          <a:p>
            <a:pPr marL="0" indent="0" algn="just"/>
            <a:endParaRPr lang="en-US">
              <a:cs typeface="Times New Roman"/>
            </a:endParaRPr>
          </a:p>
          <a:p>
            <a:pPr marL="0" indent="0" algn="just"/>
            <a:r>
              <a:rPr lang="en-US"/>
              <a:t>The beamwidth affects the area of the object/target and the number of objects which gets illuminated. This effects the number of taps at the receiver.</a:t>
            </a:r>
            <a:r>
              <a:rPr lang="en-US">
                <a:cs typeface="Times New Roman"/>
              </a:rPr>
              <a:t> </a:t>
            </a:r>
            <a:endParaRPr lang="tr-TR" sz="2800">
              <a:cs typeface="Times New Roman"/>
            </a:endParaRPr>
          </a:p>
          <a:p>
            <a:pPr marL="0" indent="0" algn="just"/>
            <a:endParaRPr lang="en-US">
              <a:cs typeface="Times New Roman"/>
            </a:endParaRPr>
          </a:p>
          <a:p>
            <a:pPr marL="0" indent="0" algn="just"/>
            <a:r>
              <a:rPr lang="en-US">
                <a:cs typeface="Times New Roman"/>
              </a:rPr>
              <a:t>It can provide spatial resolution. </a:t>
            </a:r>
            <a:endParaRPr lang="en-US" sz="2800">
              <a:cs typeface="Times New Roman"/>
            </a:endParaRPr>
          </a:p>
          <a:p>
            <a:pPr algn="just">
              <a:buFont typeface="Arial" pitchFamily="16" charset="0"/>
              <a:buChar char="•"/>
            </a:pPr>
            <a:r>
              <a:rPr lang="en-US" b="0">
                <a:cs typeface="Times New Roman"/>
              </a:rPr>
              <a:t>If the beam is too wide, there may be more objects than the sensing application is able to resolve. </a:t>
            </a:r>
            <a:endParaRPr lang="en-US">
              <a:cs typeface="Times New Roman"/>
            </a:endParaRPr>
          </a:p>
          <a:p>
            <a:pPr algn="just">
              <a:buFont typeface="Arial" pitchFamily="16" charset="0"/>
              <a:buChar char="•"/>
            </a:pPr>
            <a:r>
              <a:rPr lang="en-US" b="0">
                <a:cs typeface="Times New Roman"/>
              </a:rPr>
              <a:t>If the beam is too narrow, the transmitter will need to transmit more beams in different directions to illuminate the same object/area.</a:t>
            </a:r>
          </a:p>
          <a:p>
            <a:pPr marL="0" indent="0"/>
            <a:endParaRPr lang="en-US" b="0">
              <a:cs typeface="Times New Roman"/>
            </a:endParaRPr>
          </a:p>
          <a:p>
            <a:pPr marL="0" indent="0"/>
            <a:endParaRPr lang="en-US">
              <a:cs typeface="Times New Roman"/>
            </a:endParaRPr>
          </a:p>
          <a:p>
            <a:pPr marL="0" indent="0"/>
            <a:endParaRPr lang="en-US">
              <a:cs typeface="Times New Roman"/>
            </a:endParaRPr>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3303812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a:t>Some Operational Parameters: Beamwidth 2/2</a:t>
            </a:r>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a:ea typeface="+mn-lt"/>
                <a:cs typeface="+mn-lt"/>
              </a:rPr>
              <a:t>Determining or standardizing a quantitative value for the beamwidth is not feasible because it is strongly hardware dependent. Therefore, it would be better to determine relative or qualitative terms which reflect the transmitting devices' capabilities.</a:t>
            </a:r>
            <a:endParaRPr lang="en-US" b="0">
              <a:ea typeface="+mn-lt"/>
              <a:cs typeface="+mn-lt"/>
            </a:endParaRPr>
          </a:p>
          <a:p>
            <a:pPr marL="0" indent="0" algn="just"/>
            <a:endParaRPr lang="en-US">
              <a:cs typeface="Times New Roman"/>
            </a:endParaRPr>
          </a:p>
          <a:p>
            <a:pPr marL="0" indent="0" algn="just"/>
            <a:r>
              <a:rPr lang="en-US">
                <a:cs typeface="Times New Roman"/>
              </a:rPr>
              <a:t>Suggested definition:</a:t>
            </a:r>
          </a:p>
          <a:p>
            <a:pPr algn="just">
              <a:buFont typeface="Arial" pitchFamily="16" charset="0"/>
              <a:buChar char="•"/>
            </a:pPr>
            <a:r>
              <a:rPr lang="en-US" b="0">
                <a:cs typeface="Times New Roman"/>
              </a:rPr>
              <a:t>The beamwidth </a:t>
            </a:r>
            <a:r>
              <a:rPr lang="en-US" b="0">
                <a:ea typeface="+mn-lt"/>
                <a:cs typeface="+mn-lt"/>
              </a:rPr>
              <a:t>of the transmission in above-60 GHz is the beamwidth of the NDP relative to the device capabilities. Values are: coarse, mid, fine beam </a:t>
            </a:r>
            <a:endParaRPr lang="en-US">
              <a:cs typeface="Times New Roman"/>
            </a:endParaRPr>
          </a:p>
          <a:p>
            <a:pPr marL="0" indent="0"/>
            <a:endParaRPr lang="en-US" b="0">
              <a:cs typeface="Times New Roman"/>
            </a:endParaRPr>
          </a:p>
          <a:p>
            <a:pPr marL="0" indent="0"/>
            <a:endParaRPr lang="en-US">
              <a:cs typeface="Times New Roman"/>
            </a:endParaRPr>
          </a:p>
          <a:p>
            <a:pPr marL="0" indent="0"/>
            <a:endParaRPr lang="en-US">
              <a:cs typeface="Times New Roman"/>
            </a:endParaRPr>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dirty="0" smtClean="0"/>
              <a:pPr/>
              <a:t>12</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1849288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a:t>Some Operational Parameters: </a:t>
            </a:r>
            <a:r>
              <a:rPr lang="en-US">
                <a:ea typeface="+mj-lt"/>
                <a:cs typeface="+mj-lt"/>
              </a:rPr>
              <a:t>Transmit Output Power 1/2</a:t>
            </a:r>
            <a:endParaRPr lang="en-US"/>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sz="2000" dirty="0">
                <a:cs typeface="Times New Roman"/>
              </a:rPr>
              <a:t>In radar-based sensing, the transmission power is directly related to the range or distance that can be measured. </a:t>
            </a:r>
            <a:endParaRPr lang="tr-TR" dirty="0"/>
          </a:p>
          <a:p>
            <a:pPr marL="0" indent="0" algn="just"/>
            <a:endParaRPr lang="en-US" sz="2000" dirty="0">
              <a:cs typeface="Times New Roman"/>
            </a:endParaRPr>
          </a:p>
          <a:p>
            <a:pPr marL="0" indent="0" algn="just"/>
            <a:r>
              <a:rPr lang="en-US" sz="2000" dirty="0">
                <a:cs typeface="Times New Roman"/>
              </a:rPr>
              <a:t>There can be some applications which are only interested in objects within a certain radius of the transmitter.</a:t>
            </a:r>
          </a:p>
          <a:p>
            <a:pPr algn="just">
              <a:buFont typeface="Arial" pitchFamily="16" charset="0"/>
              <a:buChar char="•"/>
            </a:pPr>
            <a:r>
              <a:rPr lang="en-US" sz="2000" b="0" dirty="0">
                <a:cs typeface="Times New Roman"/>
              </a:rPr>
              <a:t>Having transmit output power as an operational parameter would prevent unnecessary reflections and computation to remove these reflections, conserve power, reduce interference, improve spectral reuse, etc. </a:t>
            </a:r>
          </a:p>
          <a:p>
            <a:pPr marL="0" indent="0" algn="just"/>
            <a:endParaRPr lang="en-US" sz="2000" b="0" dirty="0">
              <a:cs typeface="Times New Roman"/>
            </a:endParaRPr>
          </a:p>
          <a:p>
            <a:pPr marL="0" indent="0" algn="just"/>
            <a:r>
              <a:rPr lang="en-US" sz="2000" dirty="0">
                <a:cs typeface="Times New Roman"/>
              </a:rPr>
              <a:t>Like for BW, the NDP may contain the </a:t>
            </a:r>
            <a:r>
              <a:rPr lang="en-US" sz="2000" dirty="0" err="1">
                <a:cs typeface="Times New Roman"/>
              </a:rPr>
              <a:t>Tx</a:t>
            </a:r>
            <a:r>
              <a:rPr lang="en-US" sz="2000" dirty="0">
                <a:cs typeface="Times New Roman"/>
              </a:rPr>
              <a:t> power in its signalization, however, it will still need to be negotiated if the sensing transmitter is not the sensing receiver.</a:t>
            </a:r>
          </a:p>
          <a:p>
            <a:pPr marL="0" indent="0"/>
            <a:endParaRPr lang="en-US" sz="2000" b="0" dirty="0">
              <a:cs typeface="Times New Roman"/>
            </a:endParaRPr>
          </a:p>
          <a:p>
            <a:pPr marL="0" indent="0"/>
            <a:endParaRPr lang="en-US" sz="2000" b="0" dirty="0">
              <a:cs typeface="Times New Roman"/>
            </a:endParaRPr>
          </a:p>
          <a:p>
            <a:pPr marL="0" indent="0">
              <a:buFont typeface="Arial" pitchFamily="16" charset="0"/>
            </a:pPr>
            <a:endParaRPr lang="en-US" sz="2000" dirty="0">
              <a:cs typeface="Times New Roman"/>
            </a:endParaRPr>
          </a:p>
          <a:p>
            <a:pPr marL="0" indent="0"/>
            <a:endParaRPr lang="en-US" sz="2000" dirty="0">
              <a:cs typeface="Times New Roman"/>
            </a:endParaRPr>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714484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a:t>Some Operational Parameters: </a:t>
            </a:r>
            <a:r>
              <a:rPr lang="en-US">
                <a:ea typeface="+mj-lt"/>
                <a:cs typeface="+mj-lt"/>
              </a:rPr>
              <a:t>Transmit Output Power 2/2</a:t>
            </a:r>
            <a:endParaRPr lang="en-US"/>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dirty="0">
                <a:ea typeface="+mn-lt"/>
                <a:cs typeface="+mn-lt"/>
              </a:rPr>
              <a:t>Determining a fixed value for the transmit output power may not always be possible due to other restrictions defined by the standard or interference mitigation techniques.</a:t>
            </a:r>
            <a:endParaRPr lang="en-US" b="0" dirty="0">
              <a:ea typeface="+mn-lt"/>
              <a:cs typeface="+mn-lt"/>
            </a:endParaRPr>
          </a:p>
          <a:p>
            <a:pPr marL="0" indent="0" algn="just"/>
            <a:endParaRPr lang="en-US" b="0" dirty="0">
              <a:ea typeface="+mn-lt"/>
              <a:cs typeface="+mn-lt"/>
            </a:endParaRPr>
          </a:p>
          <a:p>
            <a:pPr marL="0" indent="0" algn="just"/>
            <a:r>
              <a:rPr lang="en-US" dirty="0">
                <a:ea typeface="+mn-lt"/>
                <a:cs typeface="+mn-lt"/>
              </a:rPr>
              <a:t>Suggested definition:</a:t>
            </a:r>
            <a:endParaRPr lang="en-US" b="0" dirty="0">
              <a:ea typeface="+mn-lt"/>
              <a:cs typeface="+mn-lt"/>
            </a:endParaRPr>
          </a:p>
          <a:p>
            <a:pPr marL="285750" indent="-285750" algn="just">
              <a:buFont typeface="Arial,Sans-Serif"/>
              <a:buChar char="•"/>
            </a:pPr>
            <a:r>
              <a:rPr lang="en-US" b="0" dirty="0">
                <a:ea typeface="+mn-lt"/>
                <a:cs typeface="+mn-lt"/>
              </a:rPr>
              <a:t>Transmit output power is the requested minimum and maximum transmit output powers of the signal to achieve the sensing performance.</a:t>
            </a:r>
            <a:endParaRPr lang="en-US" sz="2800" dirty="0">
              <a:ea typeface="+mn-lt"/>
              <a:cs typeface="+mn-lt"/>
            </a:endParaRPr>
          </a:p>
          <a:p>
            <a:pPr marL="0" indent="0"/>
            <a:endParaRPr lang="en-US" dirty="0">
              <a:cs typeface="Times New Roman"/>
            </a:endParaRPr>
          </a:p>
          <a:p>
            <a:pPr marL="0" indent="0"/>
            <a:endParaRPr lang="en-US" b="0" dirty="0">
              <a:cs typeface="Times New Roman"/>
            </a:endParaRPr>
          </a:p>
          <a:p>
            <a:pPr marL="0" indent="0">
              <a:buFont typeface="Arial" pitchFamily="16" charset="0"/>
            </a:pPr>
            <a:endParaRPr lang="en-US" dirty="0">
              <a:cs typeface="Times New Roman"/>
            </a:endParaRPr>
          </a:p>
          <a:p>
            <a:pPr marL="0" indent="0"/>
            <a:endParaRPr lang="en-US" dirty="0">
              <a:cs typeface="Times New Roman"/>
            </a:endParaRPr>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 2021</a:t>
            </a:r>
            <a:endParaRPr lang="en-GB" dirty="0"/>
          </a:p>
        </p:txBody>
      </p:sp>
    </p:spTree>
    <p:extLst>
      <p:ext uri="{BB962C8B-B14F-4D97-AF65-F5344CB8AC3E}">
        <p14:creationId xmlns:p14="http://schemas.microsoft.com/office/powerpoint/2010/main" val="1665687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bwMode="auto">
          <a:xfrm>
            <a:off x="5830887" y="6488249"/>
            <a:ext cx="530225"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defRPr/>
            </a:pPr>
            <a:r>
              <a:rPr lang="en-US" altLang="en-US"/>
              <a:t>Slide </a:t>
            </a:r>
            <a:fld id="{E93C4498-848E-4199-A92A-DEF65046281F}" type="slidenum">
              <a:rPr lang="en-US" altLang="en-US" smtClean="0"/>
              <a:pPr>
                <a:spcBef>
                  <a:spcPct val="0"/>
                </a:spcBef>
                <a:buFontTx/>
                <a:buNone/>
                <a:defRPr/>
              </a:pPr>
              <a:t>15</a:t>
            </a:fld>
            <a:endParaRPr lang="en-US" altLang="en-US" sz="1200" b="0"/>
          </a:p>
        </p:txBody>
      </p:sp>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600">
                <a:solidFill>
                  <a:schemeClr val="tx2"/>
                </a:solidFill>
              </a:rPr>
              <a:t>SP-1</a:t>
            </a:r>
            <a:endParaRPr lang="en-US" altLang="en-US" sz="2800">
              <a:solidFill>
                <a:schemeClr val="tx2"/>
              </a:solidFill>
            </a:endParaRPr>
          </a:p>
        </p:txBody>
      </p:sp>
      <p:sp>
        <p:nvSpPr>
          <p:cNvPr id="33796" name="Footer Placeholder 4"/>
          <p:cNvSpPr>
            <a:spLocks noGrp="1"/>
          </p:cNvSpPr>
          <p:nvPr>
            <p:ph type="ftr" sz="quarter" idx="10"/>
          </p:nvPr>
        </p:nvSpPr>
        <p:spPr bwMode="auto">
          <a:xfrm>
            <a:off x="8667482" y="6486145"/>
            <a:ext cx="2752725" cy="36933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GB" err="1">
                <a:latin typeface="Times New Roman"/>
                <a:cs typeface="Times New Roman"/>
              </a:rPr>
              <a:t>Halise</a:t>
            </a:r>
            <a:r>
              <a:rPr lang="en-GB">
                <a:latin typeface="Times New Roman"/>
                <a:cs typeface="Times New Roman"/>
              </a:rPr>
              <a:t> Türkmen, Vestel</a:t>
            </a:r>
            <a:endParaRPr lang="en-US">
              <a:latin typeface="Times New Roman"/>
              <a:cs typeface="Times New Roman"/>
            </a:endParaRPr>
          </a:p>
          <a:p>
            <a:pPr>
              <a:spcBef>
                <a:spcPct val="0"/>
              </a:spcBef>
              <a:buFontTx/>
              <a:buNone/>
            </a:pPr>
            <a:endParaRPr lang="en-US" sz="1200" b="0">
              <a:cs typeface="Times New Roman"/>
            </a:endParaRPr>
          </a:p>
        </p:txBody>
      </p:sp>
      <p:sp>
        <p:nvSpPr>
          <p:cNvPr id="18" name="Rectangle 3"/>
          <p:cNvSpPr txBox="1">
            <a:spLocks noChangeArrowheads="1"/>
          </p:cNvSpPr>
          <p:nvPr/>
        </p:nvSpPr>
        <p:spPr bwMode="auto">
          <a:xfrm>
            <a:off x="1664720" y="1868054"/>
            <a:ext cx="8862560" cy="3821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t"/>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just">
              <a:buNone/>
              <a:defRPr/>
            </a:pPr>
            <a:r>
              <a:rPr lang="en-US">
                <a:ea typeface="MS PGothic"/>
                <a:cs typeface="Times New Roman"/>
              </a:rPr>
              <a:t>Do you agree with the following</a:t>
            </a:r>
            <a:r>
              <a:rPr lang="en-US" altLang="zh-CN" kern="0">
                <a:ea typeface="MS PGothic"/>
              </a:rPr>
              <a:t>:</a:t>
            </a:r>
            <a:endParaRPr lang="tr-TR"/>
          </a:p>
          <a:p>
            <a:pPr algn="just">
              <a:buFont typeface="Times New Roman" pitchFamily="16" charset="0"/>
              <a:buChar char="•"/>
              <a:defRPr/>
            </a:pPr>
            <a:endParaRPr lang="en-US" altLang="zh-CN" sz="2000" kern="0">
              <a:ea typeface="MS PGothic"/>
              <a:cs typeface="+mn-lt"/>
            </a:endParaRPr>
          </a:p>
          <a:p>
            <a:pPr marL="285750" lvl="2" algn="just">
              <a:spcBef>
                <a:spcPts val="500"/>
              </a:spcBef>
              <a:buFont typeface="Arial,Sans-Serif" pitchFamily="16" charset="0"/>
              <a:buChar char="•"/>
              <a:defRPr/>
            </a:pPr>
            <a:r>
              <a:rPr lang="en-US" sz="2200" kern="0">
                <a:ea typeface="+mn-lt"/>
                <a:cs typeface="+mn-lt"/>
              </a:rPr>
              <a:t>Negotiating operational parameters should be compulsory in the sensing session setup and optional in </a:t>
            </a:r>
            <a:r>
              <a:rPr lang="en-US" sz="2200" b="0" kern="0">
                <a:ea typeface="+mn-lt"/>
                <a:cs typeface="+mn-lt"/>
              </a:rPr>
              <a:t>the </a:t>
            </a:r>
            <a:r>
              <a:rPr lang="en-US" sz="2200" kern="0">
                <a:ea typeface="+mn-lt"/>
                <a:cs typeface="+mn-lt"/>
              </a:rPr>
              <a:t>measurement setup.</a:t>
            </a:r>
            <a:endParaRPr lang="en-US">
              <a:cs typeface="+mn-lt"/>
            </a:endParaRPr>
          </a:p>
          <a:p>
            <a:pPr marL="285750" lvl="2" algn="just">
              <a:spcBef>
                <a:spcPts val="500"/>
              </a:spcBef>
              <a:buFont typeface="Arial,Sans-Serif" pitchFamily="16" charset="0"/>
              <a:buChar char="•"/>
              <a:defRPr/>
            </a:pPr>
            <a:r>
              <a:rPr lang="en-US" sz="2200" kern="0">
                <a:ea typeface="+mn-lt"/>
                <a:cs typeface="+mn-lt"/>
              </a:rPr>
              <a:t>If the operational parameters are not defined in </a:t>
            </a:r>
            <a:r>
              <a:rPr lang="en-US" sz="2200" b="0" kern="0">
                <a:ea typeface="+mn-lt"/>
                <a:cs typeface="+mn-lt"/>
              </a:rPr>
              <a:t>the </a:t>
            </a:r>
            <a:r>
              <a:rPr lang="en-US" sz="2200" kern="0">
                <a:ea typeface="+mn-lt"/>
                <a:cs typeface="+mn-lt"/>
              </a:rPr>
              <a:t>measurement setup</a:t>
            </a:r>
            <a:r>
              <a:rPr lang="en-US" sz="2200" b="0" kern="0">
                <a:ea typeface="+mn-lt"/>
                <a:cs typeface="+mn-lt"/>
              </a:rPr>
              <a:t>, </a:t>
            </a:r>
            <a:r>
              <a:rPr lang="en-US" sz="2200" kern="0">
                <a:ea typeface="+mn-lt"/>
                <a:cs typeface="+mn-lt"/>
              </a:rPr>
              <a:t>they are assumed unchanged.</a:t>
            </a:r>
            <a:endParaRPr lang="en-US" sz="2200"/>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a:xfrm>
            <a:off x="929217" y="333375"/>
            <a:ext cx="2499764" cy="273050"/>
          </a:xfrm>
        </p:spPr>
        <p:txBody>
          <a:bodyPr/>
          <a:lstStyle/>
          <a:p>
            <a:r>
              <a:rPr lang="en-US" dirty="0" smtClean="0"/>
              <a:t>December 2021</a:t>
            </a:r>
            <a:endParaRPr lang="en-GB" dirty="0"/>
          </a:p>
        </p:txBody>
      </p:sp>
    </p:spTree>
    <p:extLst>
      <p:ext uri="{BB962C8B-B14F-4D97-AF65-F5344CB8AC3E}">
        <p14:creationId xmlns:p14="http://schemas.microsoft.com/office/powerpoint/2010/main" val="1893181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5764FC-8C20-44E3-8C2B-D3313D0499B9}"/>
              </a:ext>
            </a:extLst>
          </p:cNvPr>
          <p:cNvSpPr>
            <a:spLocks noGrp="1"/>
          </p:cNvSpPr>
          <p:nvPr>
            <p:ph type="title"/>
          </p:nvPr>
        </p:nvSpPr>
        <p:spPr/>
        <p:txBody>
          <a:bodyPr/>
          <a:lstStyle/>
          <a:p>
            <a:r>
              <a:rPr lang="en-US"/>
              <a:t>SP-2</a:t>
            </a:r>
          </a:p>
        </p:txBody>
      </p:sp>
      <p:sp>
        <p:nvSpPr>
          <p:cNvPr id="3" name="Content Placeholder 2">
            <a:extLst>
              <a:ext uri="{FF2B5EF4-FFF2-40B4-BE49-F238E27FC236}">
                <a16:creationId xmlns:a16="http://schemas.microsoft.com/office/drawing/2014/main" xmlns="" id="{23CEC33C-1D2D-488B-9D9B-A545BC438D06}"/>
              </a:ext>
            </a:extLst>
          </p:cNvPr>
          <p:cNvSpPr>
            <a:spLocks noGrp="1"/>
          </p:cNvSpPr>
          <p:nvPr>
            <p:ph idx="1"/>
          </p:nvPr>
        </p:nvSpPr>
        <p:spPr/>
        <p:txBody>
          <a:bodyPr/>
          <a:lstStyle/>
          <a:p>
            <a:r>
              <a:rPr lang="en-US" sz="2000" dirty="0">
                <a:ea typeface="MS PGothic"/>
                <a:cs typeface="Times New Roman"/>
              </a:rPr>
              <a:t>Do you agree with the following</a:t>
            </a:r>
            <a:r>
              <a:rPr lang="en-US" altLang="zh-CN" sz="2000" kern="0" dirty="0">
                <a:ea typeface="MS PGothic"/>
              </a:rPr>
              <a:t>:</a:t>
            </a:r>
          </a:p>
          <a:p>
            <a:endParaRPr lang="en-US" altLang="zh-CN" sz="2000" dirty="0">
              <a:ea typeface="MS PGothic"/>
            </a:endParaRPr>
          </a:p>
          <a:p>
            <a:pPr marL="0" indent="0" algn="just"/>
            <a:r>
              <a:rPr lang="en-US" altLang="zh-CN" sz="2000" b="0" kern="0" dirty="0">
                <a:ea typeface="MS PGothic"/>
              </a:rPr>
              <a:t>The following parameters</a:t>
            </a:r>
            <a:r>
              <a:rPr lang="en-US" altLang="zh-CN" sz="2000" b="0" dirty="0">
                <a:ea typeface="MS PGothic"/>
              </a:rPr>
              <a:t>* </a:t>
            </a:r>
            <a:r>
              <a:rPr lang="en-US" altLang="zh-CN" sz="2000" b="0" kern="0" dirty="0">
                <a:ea typeface="MS PGothic"/>
              </a:rPr>
              <a:t>shall be negotiated in the sensing session</a:t>
            </a:r>
            <a:r>
              <a:rPr lang="en-US" altLang="zh-CN" sz="2000" b="0" dirty="0">
                <a:ea typeface="MS PGothic"/>
              </a:rPr>
              <a:t> setup</a:t>
            </a:r>
            <a:r>
              <a:rPr lang="en-US" altLang="zh-CN" sz="2000" b="0" kern="0" dirty="0">
                <a:ea typeface="MS PGothic"/>
              </a:rPr>
              <a:t> phase and can be optionally negotiated in the measurement setup phase</a:t>
            </a:r>
            <a:r>
              <a:rPr lang="tr-TR" altLang="zh-CN" sz="2000" b="0" kern="0" dirty="0">
                <a:ea typeface="MS PGothic"/>
              </a:rPr>
              <a:t>.</a:t>
            </a:r>
            <a:endParaRPr lang="en-US" altLang="zh-CN" sz="2000" b="0" kern="0" dirty="0">
              <a:ea typeface="MS PGothic"/>
              <a:cs typeface="Times New Roman"/>
            </a:endParaRPr>
          </a:p>
          <a:p>
            <a:pPr algn="just">
              <a:buFont typeface="Arial" panose="020B0604020202020204" pitchFamily="34" charset="0"/>
              <a:buChar char="•"/>
            </a:pPr>
            <a:r>
              <a:rPr lang="en-US" sz="2000" b="0" dirty="0"/>
              <a:t>Requested sensing rate</a:t>
            </a:r>
            <a:endParaRPr lang="en-US" sz="2000" b="0" dirty="0">
              <a:cs typeface="Times New Roman"/>
            </a:endParaRPr>
          </a:p>
          <a:p>
            <a:pPr algn="just">
              <a:buFont typeface="Arial" panose="020B0604020202020204" pitchFamily="34" charset="0"/>
              <a:buChar char="•"/>
            </a:pPr>
            <a:r>
              <a:rPr lang="en-US" sz="2000" b="0" dirty="0"/>
              <a:t>Bandwidth or channel width</a:t>
            </a:r>
            <a:endParaRPr lang="en-US" sz="2000" b="0" dirty="0">
              <a:cs typeface="Times New Roman"/>
            </a:endParaRPr>
          </a:p>
          <a:p>
            <a:pPr algn="just">
              <a:buFont typeface="Arial" panose="020B0604020202020204" pitchFamily="34" charset="0"/>
              <a:buChar char="•"/>
            </a:pPr>
            <a:r>
              <a:rPr lang="en-US" sz="2000" b="0" dirty="0" err="1"/>
              <a:t>Beamwidth</a:t>
            </a:r>
            <a:endParaRPr lang="en-US" sz="2000" b="0" dirty="0">
              <a:cs typeface="Times New Roman"/>
            </a:endParaRPr>
          </a:p>
          <a:p>
            <a:pPr algn="just">
              <a:buFont typeface="Arial" panose="020B0604020202020204" pitchFamily="34" charset="0"/>
              <a:buChar char="•"/>
            </a:pPr>
            <a:r>
              <a:rPr lang="en-US" sz="2000" b="0" dirty="0"/>
              <a:t>Transmit output power</a:t>
            </a:r>
            <a:endParaRPr lang="en-US" sz="2000" b="0" dirty="0">
              <a:cs typeface="Times New Roman"/>
            </a:endParaRPr>
          </a:p>
          <a:p>
            <a:pPr algn="just">
              <a:buFont typeface="Arial" panose="020B0604020202020204" pitchFamily="34" charset="0"/>
              <a:buChar char="•"/>
            </a:pPr>
            <a:endParaRPr lang="en-US" sz="2000" b="0" kern="0" dirty="0">
              <a:ea typeface="MS Gothic"/>
              <a:cs typeface="Times New Roman"/>
            </a:endParaRPr>
          </a:p>
          <a:p>
            <a:pPr marL="0" indent="0" algn="just"/>
            <a:r>
              <a:rPr lang="en-US" sz="1600" b="0" dirty="0">
                <a:ea typeface="MS Gothic"/>
                <a:cs typeface="Times New Roman"/>
              </a:rPr>
              <a:t>*Note: These may not be the only negotiated parameters. Others may be TBD.</a:t>
            </a:r>
            <a:endParaRPr lang="en-US" sz="1600" b="0" kern="0" dirty="0">
              <a:ea typeface="MS Gothic"/>
              <a:cs typeface="Times New Roman"/>
            </a:endParaRPr>
          </a:p>
          <a:p>
            <a:pPr algn="just">
              <a:buFont typeface="Arial" panose="020B0604020202020204" pitchFamily="34" charset="0"/>
              <a:buChar char="•"/>
            </a:pPr>
            <a:endParaRPr lang="en-US" sz="2000" b="0" dirty="0">
              <a:ea typeface="MS Gothic"/>
              <a:cs typeface="Times New Roman"/>
            </a:endParaRPr>
          </a:p>
          <a:p>
            <a:pPr marL="0" indent="0" algn="just"/>
            <a:endParaRPr lang="en-US" sz="2000" b="0" dirty="0">
              <a:ea typeface="MS Gothic"/>
              <a:cs typeface="Times New Roman"/>
            </a:endParaRPr>
          </a:p>
          <a:p>
            <a:pPr marL="0" indent="0"/>
            <a:endParaRPr lang="en-US" altLang="zh-CN" sz="2000" dirty="0">
              <a:ea typeface="MS PGothic"/>
              <a:cs typeface="Times New Roman"/>
            </a:endParaRPr>
          </a:p>
          <a:p>
            <a:endParaRPr lang="en-US" altLang="zh-CN" sz="2000" dirty="0">
              <a:ea typeface="MS PGothic"/>
              <a:cs typeface="Times New Roman"/>
            </a:endParaRPr>
          </a:p>
          <a:p>
            <a:endParaRPr lang="en-US" sz="2000" dirty="0">
              <a:cs typeface="Times New Roman"/>
            </a:endParaRPr>
          </a:p>
        </p:txBody>
      </p:sp>
      <p:sp>
        <p:nvSpPr>
          <p:cNvPr id="4" name="Slide Number Placeholder 3">
            <a:extLst>
              <a:ext uri="{FF2B5EF4-FFF2-40B4-BE49-F238E27FC236}">
                <a16:creationId xmlns:a16="http://schemas.microsoft.com/office/drawing/2014/main" xmlns="" id="{C4201659-915F-4781-82CD-1F04F2A3AF6D}"/>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xmlns="" id="{E2E577D4-C30B-41A4-8635-B949A86D4A4F}"/>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FB2C6C0F-8523-48CA-A5F2-B1CBBD66CC1C}"/>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28205112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bwMode="auto">
          <a:xfrm>
            <a:off x="5830887" y="6488249"/>
            <a:ext cx="530225"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defRPr/>
            </a:pPr>
            <a:r>
              <a:rPr lang="en-US" altLang="en-US"/>
              <a:t>Slide </a:t>
            </a:r>
            <a:fld id="{E93C4498-848E-4199-A92A-DEF65046281F}" type="slidenum">
              <a:rPr lang="en-US" altLang="en-US" smtClean="0"/>
              <a:pPr>
                <a:spcBef>
                  <a:spcPct val="0"/>
                </a:spcBef>
                <a:buFontTx/>
                <a:buNone/>
                <a:defRPr/>
              </a:pPr>
              <a:t>17</a:t>
            </a:fld>
            <a:endParaRPr lang="en-US" altLang="en-US" sz="1200" b="0"/>
          </a:p>
        </p:txBody>
      </p:sp>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600">
                <a:solidFill>
                  <a:schemeClr val="tx2"/>
                </a:solidFill>
                <a:latin typeface="Times New Roman"/>
                <a:ea typeface="MS PGothic"/>
                <a:cs typeface="Times New Roman"/>
              </a:rPr>
              <a:t>SP-3</a:t>
            </a:r>
            <a:endParaRPr lang="en-US" altLang="en-US" sz="2800">
              <a:solidFill>
                <a:schemeClr val="tx2"/>
              </a:solidFill>
            </a:endParaRPr>
          </a:p>
        </p:txBody>
      </p:sp>
      <p:sp>
        <p:nvSpPr>
          <p:cNvPr id="33796" name="Footer Placeholder 4"/>
          <p:cNvSpPr>
            <a:spLocks noGrp="1"/>
          </p:cNvSpPr>
          <p:nvPr>
            <p:ph type="ftr" sz="quarter" idx="10"/>
          </p:nvPr>
        </p:nvSpPr>
        <p:spPr bwMode="auto">
          <a:xfrm>
            <a:off x="8667482" y="6486145"/>
            <a:ext cx="2752725" cy="36933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GB" err="1">
                <a:latin typeface="Times New Roman"/>
                <a:cs typeface="Times New Roman"/>
              </a:rPr>
              <a:t>Halise</a:t>
            </a:r>
            <a:r>
              <a:rPr lang="en-GB">
                <a:latin typeface="Times New Roman"/>
                <a:cs typeface="Times New Roman"/>
              </a:rPr>
              <a:t> Türkmen, Vestel</a:t>
            </a:r>
            <a:endParaRPr lang="en-US">
              <a:latin typeface="Times New Roman"/>
              <a:cs typeface="Times New Roman"/>
            </a:endParaRPr>
          </a:p>
          <a:p>
            <a:pPr>
              <a:spcBef>
                <a:spcPct val="0"/>
              </a:spcBef>
              <a:buFontTx/>
              <a:buNone/>
            </a:pPr>
            <a:endParaRPr lang="en-US" sz="1200" b="0">
              <a:cs typeface="Times New Roman"/>
            </a:endParaRPr>
          </a:p>
        </p:txBody>
      </p:sp>
      <p:sp>
        <p:nvSpPr>
          <p:cNvPr id="18" name="Rectangle 3"/>
          <p:cNvSpPr txBox="1">
            <a:spLocks noChangeArrowheads="1"/>
          </p:cNvSpPr>
          <p:nvPr/>
        </p:nvSpPr>
        <p:spPr bwMode="auto">
          <a:xfrm>
            <a:off x="1227222" y="1868054"/>
            <a:ext cx="9731625" cy="3821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t"/>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dirty="0">
                <a:ea typeface="MS PGothic"/>
                <a:cs typeface="Times New Roman"/>
              </a:rPr>
              <a:t>Do you agree with the following</a:t>
            </a:r>
            <a:r>
              <a:rPr lang="en-US" altLang="zh-CN" kern="0" dirty="0">
                <a:ea typeface="MS PGothic"/>
              </a:rPr>
              <a:t>:</a:t>
            </a:r>
            <a:endParaRPr lang="tr-TR" sz="2800" dirty="0"/>
          </a:p>
          <a:p>
            <a:pPr lvl="1" algn="just">
              <a:defRPr/>
            </a:pPr>
            <a:r>
              <a:rPr lang="en-US" altLang="zh-CN" kern="0" dirty="0">
                <a:ea typeface="MS PGothic"/>
              </a:rPr>
              <a:t>11bf should define the following parameters associated with a sensing procedure: requested sensing rate, contiguous </a:t>
            </a:r>
            <a:r>
              <a:rPr lang="en-US" altLang="zh-CN" kern="0" dirty="0" smtClean="0">
                <a:ea typeface="MS PGothic"/>
              </a:rPr>
              <a:t>bandwidth, </a:t>
            </a:r>
            <a:r>
              <a:rPr lang="en-US" altLang="zh-CN" kern="0" dirty="0">
                <a:ea typeface="MS PGothic"/>
              </a:rPr>
              <a:t>beamwidth, and transmit output power, as:</a:t>
            </a:r>
          </a:p>
          <a:p>
            <a:pPr lvl="2" algn="just">
              <a:defRPr/>
            </a:pPr>
            <a:r>
              <a:rPr lang="en-US" altLang="zh-CN" sz="1600" kern="0" dirty="0">
                <a:ea typeface="MS PGothic"/>
              </a:rPr>
              <a:t>Requested sensing rate is the </a:t>
            </a:r>
            <a:r>
              <a:rPr lang="en-US" sz="1600" b="0" dirty="0">
                <a:ea typeface="MS PGothic"/>
              </a:rPr>
              <a:t>minimum number of sensing frames per second to be transmitted by the transmitting device</a:t>
            </a:r>
            <a:r>
              <a:rPr lang="en-US" sz="1600" dirty="0">
                <a:ea typeface="MS PGothic"/>
              </a:rPr>
              <a:t>. </a:t>
            </a:r>
            <a:endParaRPr lang="tr-TR" altLang="zh-CN" sz="1600" kern="0" dirty="0">
              <a:ea typeface="MS PGothic"/>
            </a:endParaRPr>
          </a:p>
          <a:p>
            <a:pPr lvl="2" algn="just">
              <a:defRPr/>
            </a:pPr>
            <a:r>
              <a:rPr lang="en-US" altLang="zh-CN" sz="1600" kern="0" dirty="0">
                <a:ea typeface="MS PGothic"/>
              </a:rPr>
              <a:t>Bandwidth is the contiguous bandwidth of transmission.</a:t>
            </a:r>
          </a:p>
          <a:p>
            <a:pPr lvl="2" algn="just">
              <a:defRPr/>
            </a:pPr>
            <a:r>
              <a:rPr lang="en-US" sz="1600" b="0" dirty="0">
                <a:ea typeface="MS PGothic"/>
              </a:rPr>
              <a:t>Beamwidth </a:t>
            </a:r>
            <a:r>
              <a:rPr lang="en-US" sz="1600" dirty="0">
                <a:ea typeface="+mn-lt"/>
                <a:cs typeface="+mn-lt"/>
              </a:rPr>
              <a:t>of the transmission in above-60 GHz is the beamwidth of the NDP relative to </a:t>
            </a:r>
            <a:r>
              <a:rPr lang="en-US" sz="1600" b="0" dirty="0">
                <a:ea typeface="+mn-lt"/>
                <a:cs typeface="+mn-lt"/>
              </a:rPr>
              <a:t>the </a:t>
            </a:r>
            <a:r>
              <a:rPr lang="en-US" sz="1600" dirty="0">
                <a:ea typeface="+mn-lt"/>
                <a:cs typeface="+mn-lt"/>
              </a:rPr>
              <a:t>device capabilities. Values are: </a:t>
            </a:r>
            <a:r>
              <a:rPr lang="en-US" sz="1600" b="0" dirty="0">
                <a:ea typeface="+mn-lt"/>
                <a:cs typeface="+mn-lt"/>
              </a:rPr>
              <a:t>coarse, mid, fine</a:t>
            </a:r>
            <a:r>
              <a:rPr lang="en-US" sz="1600" dirty="0">
                <a:ea typeface="+mn-lt"/>
                <a:cs typeface="+mn-lt"/>
              </a:rPr>
              <a:t> beam</a:t>
            </a:r>
            <a:r>
              <a:rPr lang="en-US" sz="1600" dirty="0">
                <a:ea typeface="MS PGothic"/>
              </a:rPr>
              <a:t> </a:t>
            </a:r>
            <a:endParaRPr lang="en-US" altLang="zh-CN" sz="1600" kern="0" dirty="0">
              <a:ea typeface="MS PGothic"/>
            </a:endParaRPr>
          </a:p>
          <a:p>
            <a:pPr lvl="2" algn="just">
              <a:defRPr/>
            </a:pPr>
            <a:r>
              <a:rPr lang="en-US" altLang="zh-CN" sz="1600" kern="0" dirty="0">
                <a:ea typeface="MS PGothic"/>
              </a:rPr>
              <a:t>Transmit output power is t</a:t>
            </a:r>
            <a:r>
              <a:rPr lang="en-US" sz="1600" b="0" kern="0" dirty="0">
                <a:ea typeface="MS PGothic"/>
              </a:rPr>
              <a:t>he</a:t>
            </a:r>
            <a:r>
              <a:rPr lang="en-US" sz="1600" kern="0" dirty="0">
                <a:ea typeface="MS PGothic"/>
              </a:rPr>
              <a:t> requested</a:t>
            </a:r>
            <a:r>
              <a:rPr lang="en-US" sz="1600" b="0" kern="0" dirty="0">
                <a:ea typeface="MS PGothic"/>
              </a:rPr>
              <a:t> minimum and maximum transmit output </a:t>
            </a:r>
            <a:r>
              <a:rPr lang="en-US" sz="1600" kern="0" dirty="0">
                <a:ea typeface="MS PGothic"/>
              </a:rPr>
              <a:t>powers</a:t>
            </a:r>
            <a:r>
              <a:rPr lang="en-US" sz="1600" b="0" kern="0" dirty="0">
                <a:ea typeface="MS PGothic"/>
              </a:rPr>
              <a:t> of the signal </a:t>
            </a:r>
            <a:r>
              <a:rPr lang="en-US" sz="1600" kern="0" dirty="0">
                <a:ea typeface="MS PGothic"/>
              </a:rPr>
              <a:t>to achieve </a:t>
            </a:r>
            <a:r>
              <a:rPr lang="en-US" sz="1600" b="0" kern="0" dirty="0">
                <a:ea typeface="MS PGothic"/>
              </a:rPr>
              <a:t>the sensing performance.</a:t>
            </a:r>
            <a:endParaRPr lang="en-US" altLang="zh-CN" sz="1600" kern="0" dirty="0">
              <a:ea typeface="MS PGothic"/>
            </a:endParaRPr>
          </a:p>
          <a:p>
            <a:pPr lvl="2">
              <a:defRPr/>
            </a:pPr>
            <a:endParaRPr lang="en-US" altLang="zh-CN" sz="1200" kern="0" dirty="0"/>
          </a:p>
          <a:p>
            <a:pPr marL="342900" lvl="1" indent="-342900">
              <a:buFont typeface="Arial" panose="020B0604020202020204" pitchFamily="34" charset="0"/>
              <a:buChar char="•"/>
              <a:defRPr/>
            </a:pPr>
            <a:endParaRPr lang="en-US" altLang="zh-CN" b="1" kern="0" dirty="0"/>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a:xfrm>
            <a:off x="929217" y="333375"/>
            <a:ext cx="2499764" cy="273050"/>
          </a:xfrm>
        </p:spPr>
        <p:txBody>
          <a:bodyPr/>
          <a:lstStyle/>
          <a:p>
            <a:r>
              <a:rPr lang="en-US" dirty="0" smtClean="0"/>
              <a:t>December 2021</a:t>
            </a:r>
            <a:endParaRPr lang="en-GB" dirty="0"/>
          </a:p>
        </p:txBody>
      </p:sp>
    </p:spTree>
    <p:extLst>
      <p:ext uri="{BB962C8B-B14F-4D97-AF65-F5344CB8AC3E}">
        <p14:creationId xmlns:p14="http://schemas.microsoft.com/office/powerpoint/2010/main" val="437415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80197" y="2012859"/>
            <a:ext cx="10631606" cy="4113213"/>
          </a:xfrm>
        </p:spPr>
        <p:txBody>
          <a:bodyPr/>
          <a:lstStyle/>
          <a:p>
            <a:pPr algn="just"/>
            <a:r>
              <a:rPr lang="en-GB" sz="2000"/>
              <a:t>[1] 11-20-1851-01-00bf-overview-of-wi-fi-sensing-protocol</a:t>
            </a:r>
            <a:endParaRPr lang="tr-TR" sz="2000"/>
          </a:p>
          <a:p>
            <a:pPr algn="just"/>
            <a:r>
              <a:rPr lang="en-GB" sz="2000"/>
              <a:t>[2]</a:t>
            </a:r>
            <a:r>
              <a:rPr lang="tr-TR" sz="2000"/>
              <a:t> 11-21-0365-02-00bf-wi-fi-sensing-parameters </a:t>
            </a:r>
            <a:endParaRPr lang="en-US" sz="2000"/>
          </a:p>
          <a:p>
            <a:pPr algn="just"/>
            <a:r>
              <a:rPr lang="en-GB" sz="2000"/>
              <a:t>[3] </a:t>
            </a:r>
            <a:r>
              <a:rPr lang="tr-TR" sz="2000"/>
              <a:t>11-20-1712-02-00bf-wifi-sensing-use-cases</a:t>
            </a:r>
            <a:r>
              <a:rPr lang="en-GB" sz="2000"/>
              <a:t> </a:t>
            </a:r>
          </a:p>
          <a:p>
            <a:pPr algn="just"/>
            <a:r>
              <a:rPr lang="en-GB" sz="2000"/>
              <a:t>[</a:t>
            </a:r>
            <a:r>
              <a:rPr lang="tr-TR" sz="2000"/>
              <a:t>4</a:t>
            </a:r>
            <a:r>
              <a:rPr lang="en-GB" sz="2000"/>
              <a:t>]</a:t>
            </a:r>
            <a:r>
              <a:rPr lang="en-US" sz="2000"/>
              <a:t> H. J. Li and Y. W. Kiang, “10 – Radar and inverse scattering,” in </a:t>
            </a:r>
            <a:r>
              <a:rPr lang="en-US" sz="2000" i="1"/>
              <a:t>The  Electrical  Engineering  Handbook</a:t>
            </a:r>
            <a:r>
              <a:rPr lang="en-US" sz="2000"/>
              <a:t>, W.K. CHEN, Ed. Burlington:  Academic  Press, 2005, pp. 671–690. </a:t>
            </a:r>
          </a:p>
          <a:p>
            <a:pPr algn="just"/>
            <a:r>
              <a:rPr lang="en-GB" sz="2000"/>
              <a:t>[</a:t>
            </a:r>
            <a:r>
              <a:rPr lang="tr-TR" sz="2000"/>
              <a:t>5</a:t>
            </a:r>
            <a:r>
              <a:rPr lang="en-GB" sz="2000"/>
              <a:t>]</a:t>
            </a:r>
            <a:r>
              <a:rPr lang="en-US" sz="2000" i="1"/>
              <a:t> </a:t>
            </a:r>
            <a:r>
              <a:rPr lang="en-US" sz="2000"/>
              <a:t>C. Sturm, E. </a:t>
            </a:r>
            <a:r>
              <a:rPr lang="en-US" sz="2000" noProof="1"/>
              <a:t>Pancera, T. Zwick and W. Wiesbeck, "A novel approach to OFDM radar processing," 2009 IEEE Radar Conference, Pasadena, CA, USA, 2009, pp. 1-4.</a:t>
            </a:r>
          </a:p>
          <a:p>
            <a:pPr algn="just"/>
            <a:r>
              <a:rPr lang="en-GB" sz="2000"/>
              <a:t>[</a:t>
            </a:r>
            <a:r>
              <a:rPr lang="tr-TR" sz="2000"/>
              <a:t>6</a:t>
            </a:r>
            <a:r>
              <a:rPr lang="en-GB" sz="2000"/>
              <a:t>] </a:t>
            </a:r>
            <a:r>
              <a:rPr lang="en-US" sz="2000"/>
              <a:t>Zheng Yang</a:t>
            </a:r>
            <a:r>
              <a:rPr lang="en-US" sz="2000" noProof="1"/>
              <a:t>, Zimu Zhou, and Yunhao Liu. 2013. From RSSI to CSI: Indoor localization via channel response. </a:t>
            </a:r>
            <a:r>
              <a:rPr lang="en-US" sz="2000" i="1" noProof="1"/>
              <a:t>ACM Comput. Surv.</a:t>
            </a:r>
            <a:r>
              <a:rPr lang="en-US" sz="2000" noProof="1"/>
              <a:t> 46, 2, Article 25 (November 2013), 32 pages.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4" name="Date Placeholder 3"/>
          <p:cNvSpPr>
            <a:spLocks noGrp="1"/>
          </p:cNvSpPr>
          <p:nvPr>
            <p:ph type="dt" idx="15"/>
          </p:nvPr>
        </p:nvSpPr>
        <p:spPr/>
        <p:txBody>
          <a:bodyPr/>
          <a:lstStyle/>
          <a:p>
            <a:r>
              <a:rPr lang="en-US" dirty="0" smtClean="0"/>
              <a:t>December</a:t>
            </a:r>
            <a:r>
              <a:rPr lang="en-US" dirty="0" smtClean="0"/>
              <a:t> </a:t>
            </a:r>
            <a:r>
              <a:rPr lang="en-US" dirty="0"/>
              <a:t>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A5B061F-8D66-4F11-8FFE-96EDD662FD60}"/>
              </a:ext>
            </a:extLst>
          </p:cNvPr>
          <p:cNvSpPr>
            <a:spLocks noGrp="1"/>
          </p:cNvSpPr>
          <p:nvPr>
            <p:ph type="body" idx="1"/>
          </p:nvPr>
        </p:nvSpPr>
        <p:spPr>
          <a:xfrm>
            <a:off x="963084" y="2199632"/>
            <a:ext cx="10363200" cy="1500187"/>
          </a:xfrm>
        </p:spPr>
        <p:txBody>
          <a:bodyPr/>
          <a:lstStyle/>
          <a:p>
            <a:pPr algn="ctr"/>
            <a:r>
              <a:rPr lang="tr-TR" sz="3600" err="1">
                <a:cs typeface="Times New Roman"/>
              </a:rPr>
              <a:t>Back-up</a:t>
            </a:r>
            <a:r>
              <a:rPr lang="tr-TR" sz="3600">
                <a:cs typeface="Times New Roman"/>
              </a:rPr>
              <a:t> </a:t>
            </a:r>
            <a:r>
              <a:rPr lang="tr-TR" sz="3600" err="1">
                <a:cs typeface="Times New Roman"/>
              </a:rPr>
              <a:t>Slides</a:t>
            </a:r>
            <a:endParaRPr lang="tr-TR" sz="3600">
              <a:cs typeface="Times New Roman"/>
            </a:endParaRPr>
          </a:p>
        </p:txBody>
      </p:sp>
      <p:sp>
        <p:nvSpPr>
          <p:cNvPr id="6" name="Veri Yer Tutucusu 5">
            <a:extLst>
              <a:ext uri="{FF2B5EF4-FFF2-40B4-BE49-F238E27FC236}">
                <a16:creationId xmlns:a16="http://schemas.microsoft.com/office/drawing/2014/main" xmlns="" id="{94DBBD02-A67D-4FFE-AD5D-E5F94D35D369}"/>
              </a:ext>
            </a:extLst>
          </p:cNvPr>
          <p:cNvSpPr>
            <a:spLocks noGrp="1"/>
          </p:cNvSpPr>
          <p:nvPr>
            <p:ph type="dt" idx="10"/>
          </p:nvPr>
        </p:nvSpPr>
        <p:spPr/>
        <p:txBody>
          <a:bodyPr/>
          <a:lstStyle/>
          <a:p>
            <a:r>
              <a:rPr lang="en-US" dirty="0" smtClean="0"/>
              <a:t>December</a:t>
            </a:r>
            <a:r>
              <a:rPr lang="en-US" dirty="0" smtClean="0"/>
              <a:t> 2021</a:t>
            </a:r>
            <a:endParaRPr lang="en-GB" dirty="0"/>
          </a:p>
        </p:txBody>
      </p:sp>
      <p:sp>
        <p:nvSpPr>
          <p:cNvPr id="5" name="Alt Bilgi Yer Tutucusu 4">
            <a:extLst>
              <a:ext uri="{FF2B5EF4-FFF2-40B4-BE49-F238E27FC236}">
                <a16:creationId xmlns:a16="http://schemas.microsoft.com/office/drawing/2014/main" xmlns="" id="{9F3D27F7-9F70-4A39-81A1-A3A2FAA25DD7}"/>
              </a:ext>
            </a:extLst>
          </p:cNvPr>
          <p:cNvSpPr>
            <a:spLocks noGrp="1"/>
          </p:cNvSpPr>
          <p:nvPr>
            <p:ph type="ftr" idx="11"/>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4" name="Slayt Numarası Yer Tutucusu 3">
            <a:extLst>
              <a:ext uri="{FF2B5EF4-FFF2-40B4-BE49-F238E27FC236}">
                <a16:creationId xmlns:a16="http://schemas.microsoft.com/office/drawing/2014/main" xmlns="" id="{ACB06232-BBB6-4E49-8B00-8C8675B34910}"/>
              </a:ext>
            </a:extLst>
          </p:cNvPr>
          <p:cNvSpPr>
            <a:spLocks noGrp="1"/>
          </p:cNvSpPr>
          <p:nvPr>
            <p:ph type="sldNum" idx="12"/>
          </p:nvPr>
        </p:nvSpPr>
        <p:spPr/>
        <p:txBody>
          <a:bodyPr/>
          <a:lstStyle/>
          <a:p>
            <a:r>
              <a:rPr lang="en-GB"/>
              <a:t>Slide </a:t>
            </a:r>
            <a:fld id="{440F5867-744E-4AA6-B0ED-4C44D2DFBB7B}" type="slidenum">
              <a:rPr lang="en-GB"/>
              <a:pPr/>
              <a:t>19</a:t>
            </a:fld>
            <a:endParaRPr lang="en-GB"/>
          </a:p>
        </p:txBody>
      </p:sp>
    </p:spTree>
    <p:extLst>
      <p:ext uri="{BB962C8B-B14F-4D97-AF65-F5344CB8AC3E}">
        <p14:creationId xmlns:p14="http://schemas.microsoft.com/office/powerpoint/2010/main" val="3166923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65200" y="1567440"/>
            <a:ext cx="10361084" cy="4256585"/>
          </a:xfrm>
          <a:ln/>
        </p:spPr>
        <p:txBody>
          <a:bodyPr/>
          <a:lstStyle/>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ea typeface="MS Gothic"/>
                <a:cs typeface="+mn-lt"/>
              </a:rPr>
              <a:t>[1]</a:t>
            </a:r>
            <a:r>
              <a:rPr lang="tr-TR">
                <a:ea typeface="MS Gothic"/>
                <a:cs typeface="+mn-lt"/>
              </a:rPr>
              <a:t> </a:t>
            </a:r>
            <a:r>
              <a:rPr lang="en-US">
                <a:ea typeface="MS Gothic"/>
                <a:cs typeface="+mn-lt"/>
              </a:rPr>
              <a:t>proposes determining some of</a:t>
            </a:r>
            <a:r>
              <a:rPr lang="tr-TR">
                <a:ea typeface="MS Gothic"/>
                <a:cs typeface="+mn-lt"/>
              </a:rPr>
              <a:t> </a:t>
            </a:r>
            <a:r>
              <a:rPr lang="tr-TR" err="1">
                <a:ea typeface="MS Gothic"/>
                <a:cs typeface="+mn-lt"/>
              </a:rPr>
              <a:t>the</a:t>
            </a:r>
            <a:r>
              <a:rPr lang="tr-TR">
                <a:ea typeface="MS Gothic"/>
                <a:cs typeface="+mn-lt"/>
              </a:rPr>
              <a:t> </a:t>
            </a:r>
            <a:r>
              <a:rPr lang="tr-TR" err="1">
                <a:ea typeface="MS Gothic"/>
                <a:cs typeface="+mn-lt"/>
              </a:rPr>
              <a:t>sensing</a:t>
            </a:r>
            <a:r>
              <a:rPr lang="tr-TR">
                <a:ea typeface="MS Gothic"/>
                <a:cs typeface="+mn-lt"/>
              </a:rPr>
              <a:t> </a:t>
            </a:r>
            <a:r>
              <a:rPr lang="en-US">
                <a:ea typeface="MS Gothic"/>
                <a:cs typeface="+mn-lt"/>
              </a:rPr>
              <a:t>operational </a:t>
            </a:r>
            <a:r>
              <a:rPr lang="tr-TR" err="1">
                <a:ea typeface="MS Gothic"/>
                <a:cs typeface="+mn-lt"/>
              </a:rPr>
              <a:t>parameters</a:t>
            </a:r>
            <a:r>
              <a:rPr lang="tr-TR">
                <a:ea typeface="MS Gothic"/>
                <a:cs typeface="+mn-lt"/>
              </a:rPr>
              <a:t> </a:t>
            </a:r>
            <a:r>
              <a:rPr lang="tr-TR" err="1">
                <a:ea typeface="MS Gothic"/>
                <a:cs typeface="+mn-lt"/>
              </a:rPr>
              <a:t>during</a:t>
            </a:r>
            <a:r>
              <a:rPr lang="tr-TR">
                <a:ea typeface="MS Gothic"/>
                <a:cs typeface="+mn-lt"/>
              </a:rPr>
              <a:t> </a:t>
            </a:r>
            <a:r>
              <a:rPr lang="tr-TR" err="1">
                <a:ea typeface="MS Gothic"/>
                <a:cs typeface="+mn-lt"/>
              </a:rPr>
              <a:t>the</a:t>
            </a:r>
            <a:r>
              <a:rPr lang="tr-TR">
                <a:ea typeface="MS Gothic"/>
                <a:cs typeface="+mn-lt"/>
              </a:rPr>
              <a:t> </a:t>
            </a:r>
            <a:r>
              <a:rPr lang="en-US">
                <a:ea typeface="MS Gothic"/>
                <a:cs typeface="+mn-lt"/>
              </a:rPr>
              <a:t>negotiation process of the sensing session setup</a:t>
            </a:r>
            <a:r>
              <a:rPr lang="tr-TR">
                <a:ea typeface="MS Gothic"/>
                <a:cs typeface="+mn-lt"/>
              </a:rPr>
              <a:t> </a:t>
            </a:r>
            <a:r>
              <a:rPr lang="tr-TR" err="1">
                <a:ea typeface="MS Gothic"/>
                <a:cs typeface="+mn-lt"/>
              </a:rPr>
              <a:t>phase</a:t>
            </a:r>
            <a:r>
              <a:rPr lang="tr-TR">
                <a:ea typeface="MS Gothic"/>
                <a:cs typeface="+mn-lt"/>
              </a:rPr>
              <a:t>. </a:t>
            </a:r>
            <a:endParaRPr lang="en-US">
              <a:ea typeface="MS Gothic"/>
              <a:cs typeface="+mn-lt"/>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tr-TR">
              <a:ea typeface="MS Gothic"/>
              <a:cs typeface="+mn-lt"/>
            </a:endParaRPr>
          </a:p>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ea typeface="+mn-lt"/>
                <a:cs typeface="+mn-lt"/>
              </a:rPr>
              <a:t>[2] goes over some </a:t>
            </a:r>
            <a:r>
              <a:rPr lang="tr-TR" err="1">
                <a:ea typeface="+mn-lt"/>
                <a:cs typeface="+mn-lt"/>
              </a:rPr>
              <a:t>adjustable</a:t>
            </a:r>
            <a:r>
              <a:rPr lang="tr-TR">
                <a:ea typeface="+mn-lt"/>
                <a:cs typeface="+mn-lt"/>
              </a:rPr>
              <a:t> </a:t>
            </a:r>
            <a:r>
              <a:rPr lang="tr-TR" err="1">
                <a:ea typeface="+mn-lt"/>
                <a:cs typeface="+mn-lt"/>
              </a:rPr>
              <a:t>sensing</a:t>
            </a:r>
            <a:r>
              <a:rPr lang="en-GB">
                <a:ea typeface="+mn-lt"/>
                <a:cs typeface="+mn-lt"/>
              </a:rPr>
              <a:t> operational parameters affecting sensing performance</a:t>
            </a:r>
            <a:r>
              <a:rPr lang="tr-TR">
                <a:ea typeface="+mn-lt"/>
                <a:cs typeface="+mn-lt"/>
              </a:rPr>
              <a:t> </a:t>
            </a:r>
            <a:r>
              <a:rPr lang="tr-TR" err="1">
                <a:ea typeface="+mn-lt"/>
                <a:cs typeface="+mn-lt"/>
              </a:rPr>
              <a:t>and</a:t>
            </a:r>
            <a:r>
              <a:rPr lang="tr-TR">
                <a:ea typeface="+mn-lt"/>
                <a:cs typeface="+mn-lt"/>
              </a:rPr>
              <a:t> </a:t>
            </a:r>
            <a:r>
              <a:rPr lang="tr-TR" err="1">
                <a:ea typeface="+mn-lt"/>
                <a:cs typeface="+mn-lt"/>
              </a:rPr>
              <a:t>suggests</a:t>
            </a:r>
            <a:r>
              <a:rPr lang="tr-TR">
                <a:ea typeface="+mn-lt"/>
                <a:cs typeface="+mn-lt"/>
              </a:rPr>
              <a:t> </a:t>
            </a:r>
            <a:r>
              <a:rPr lang="tr-TR" err="1">
                <a:ea typeface="+mn-lt"/>
                <a:cs typeface="+mn-lt"/>
              </a:rPr>
              <a:t>the</a:t>
            </a:r>
            <a:r>
              <a:rPr lang="tr-TR">
                <a:ea typeface="+mn-lt"/>
                <a:cs typeface="+mn-lt"/>
              </a:rPr>
              <a:t> </a:t>
            </a:r>
            <a:r>
              <a:rPr lang="tr-TR" err="1">
                <a:ea typeface="+mn-lt"/>
                <a:cs typeface="+mn-lt"/>
              </a:rPr>
              <a:t>possibility</a:t>
            </a:r>
            <a:r>
              <a:rPr lang="tr-TR">
                <a:ea typeface="+mn-lt"/>
                <a:cs typeface="+mn-lt"/>
              </a:rPr>
              <a:t> of </a:t>
            </a:r>
            <a:r>
              <a:rPr lang="tr-TR" err="1">
                <a:ea typeface="+mn-lt"/>
                <a:cs typeface="+mn-lt"/>
              </a:rPr>
              <a:t>having</a:t>
            </a:r>
            <a:r>
              <a:rPr lang="tr-TR">
                <a:ea typeface="+mn-lt"/>
                <a:cs typeface="+mn-lt"/>
              </a:rPr>
              <a:t> </a:t>
            </a:r>
            <a:r>
              <a:rPr lang="tr-TR" err="1">
                <a:ea typeface="+mn-lt"/>
                <a:cs typeface="+mn-lt"/>
              </a:rPr>
              <a:t>predefined</a:t>
            </a:r>
            <a:r>
              <a:rPr lang="tr-TR">
                <a:ea typeface="+mn-lt"/>
                <a:cs typeface="+mn-lt"/>
              </a:rPr>
              <a:t> </a:t>
            </a:r>
            <a:r>
              <a:rPr lang="tr-TR" err="1">
                <a:ea typeface="+mn-lt"/>
                <a:cs typeface="+mn-lt"/>
              </a:rPr>
              <a:t>sensing</a:t>
            </a:r>
            <a:r>
              <a:rPr lang="en-US">
                <a:ea typeface="+mn-lt"/>
                <a:cs typeface="+mn-lt"/>
              </a:rPr>
              <a:t> operational</a:t>
            </a:r>
            <a:r>
              <a:rPr lang="tr-TR">
                <a:ea typeface="+mn-lt"/>
                <a:cs typeface="+mn-lt"/>
              </a:rPr>
              <a:t> </a:t>
            </a:r>
            <a:r>
              <a:rPr lang="tr-TR" err="1">
                <a:ea typeface="+mn-lt"/>
                <a:cs typeface="+mn-lt"/>
              </a:rPr>
              <a:t>parameters</a:t>
            </a:r>
            <a:r>
              <a:rPr lang="tr-TR">
                <a:ea typeface="+mn-lt"/>
                <a:cs typeface="+mn-lt"/>
              </a:rPr>
              <a:t> </a:t>
            </a:r>
            <a:r>
              <a:rPr lang="tr-TR" err="1">
                <a:ea typeface="+mn-lt"/>
                <a:cs typeface="+mn-lt"/>
              </a:rPr>
              <a:t>for</a:t>
            </a:r>
            <a:r>
              <a:rPr lang="tr-TR">
                <a:ea typeface="+mn-lt"/>
                <a:cs typeface="+mn-lt"/>
              </a:rPr>
              <a:t> popular </a:t>
            </a:r>
            <a:r>
              <a:rPr lang="tr-TR" err="1">
                <a:ea typeface="+mn-lt"/>
                <a:cs typeface="+mn-lt"/>
              </a:rPr>
              <a:t>use-cases</a:t>
            </a:r>
            <a:r>
              <a:rPr lang="en-US">
                <a:ea typeface="+mn-lt"/>
                <a:cs typeface="+mn-lt"/>
              </a:rPr>
              <a:t> [3]</a:t>
            </a:r>
            <a:r>
              <a:rPr lang="en-GB">
                <a:ea typeface="+mn-lt"/>
                <a:cs typeface="+mn-lt"/>
              </a:rPr>
              <a:t>. </a:t>
            </a:r>
            <a:endParaRPr lang="en-US">
              <a:ea typeface="MS Gothic"/>
              <a:cs typeface="+mn-lt"/>
            </a:endParaRPr>
          </a:p>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ea typeface="+mn-lt"/>
              <a:cs typeface="+mn-lt"/>
            </a:endParaRPr>
          </a:p>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ea typeface="+mn-lt"/>
                <a:cs typeface="+mn-lt"/>
              </a:rPr>
              <a:t>This contribution will define some of these </a:t>
            </a:r>
            <a:r>
              <a:rPr lang="tr-TR" err="1">
                <a:ea typeface="+mn-lt"/>
                <a:cs typeface="+mn-lt"/>
              </a:rPr>
              <a:t>sensing</a:t>
            </a:r>
            <a:r>
              <a:rPr lang="en-GB">
                <a:ea typeface="+mn-lt"/>
                <a:cs typeface="+mn-lt"/>
              </a:rPr>
              <a:t> operational parameters. </a:t>
            </a:r>
            <a:endParaRPr lang="en-US">
              <a:cs typeface="Times New Roman"/>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4" name="Date Placeholder 3"/>
          <p:cNvSpPr>
            <a:spLocks noGrp="1"/>
          </p:cNvSpPr>
          <p:nvPr>
            <p:ph type="dt" idx="15"/>
          </p:nvPr>
        </p:nvSpPr>
        <p:spPr/>
        <p:txBody>
          <a:bodyPr/>
          <a:lstStyle/>
          <a:p>
            <a:r>
              <a:rPr lang="en-US" dirty="0" smtClean="0"/>
              <a:t>December</a:t>
            </a:r>
            <a:r>
              <a:rPr lang="en-US" dirty="0" smtClean="0"/>
              <a: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altLang="zh-CN" kern="0"/>
              <a:t>Requested </a:t>
            </a:r>
            <a:r>
              <a:rPr lang="en-US" altLang="zh-CN"/>
              <a:t>Sensing</a:t>
            </a:r>
            <a:r>
              <a:rPr lang="en-US" altLang="zh-CN" kern="0"/>
              <a:t> </a:t>
            </a:r>
            <a:r>
              <a:rPr lang="en-US" altLang="zh-CN"/>
              <a:t>Rate</a:t>
            </a:r>
            <a:endParaRPr lang="en-US"/>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smtClean="0"/>
              <a:t>December</a:t>
            </a:r>
            <a:r>
              <a:rPr lang="en-US" dirty="0" smtClean="0"/>
              <a:t> </a:t>
            </a:r>
            <a:r>
              <a:rPr lang="en-US" dirty="0"/>
              <a:t>2021</a:t>
            </a:r>
            <a:endParaRPr lang="en-GB" dirty="0"/>
          </a:p>
        </p:txBody>
      </p:sp>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xmlns="" id="{1D7EBB60-F8E3-4CE8-BAC4-7E449DD67B70}"/>
                  </a:ext>
                </a:extLst>
              </p:cNvPr>
              <p:cNvSpPr>
                <a:spLocks noGrp="1"/>
              </p:cNvSpPr>
              <p:nvPr>
                <p:ph idx="1"/>
              </p:nvPr>
            </p:nvSpPr>
            <p:spPr>
              <a:xfrm>
                <a:off x="1046359" y="1806238"/>
                <a:ext cx="10343364" cy="1934297"/>
              </a:xfrm>
            </p:spPr>
            <p:txBody>
              <a:bodyPr/>
              <a:lstStyle/>
              <a:p>
                <a:pPr>
                  <a:buFont typeface="Arial" panose="020B0604020202020204" pitchFamily="34" charset="0"/>
                  <a:buChar char="•"/>
                </a:pPr>
                <a:r>
                  <a:rPr lang="en-US" sz="2000" b="0" dirty="0"/>
                  <a:t>Affects unambiguous range, </a:t>
                </a:r>
                <a14:m>
                  <m:oMath xmlns:m="http://schemas.openxmlformats.org/officeDocument/2006/math">
                    <m:sSub>
                      <m:sSubPr>
                        <m:ctrlPr>
                          <a:rPr lang="en-US" sz="2000" b="0" i="1" smtClean="0">
                            <a:latin typeface="Cambria Math"/>
                          </a:rPr>
                        </m:ctrlPr>
                      </m:sSubPr>
                      <m:e>
                        <m:r>
                          <a:rPr lang="en-US" sz="2000" b="0" i="1" smtClean="0">
                            <a:latin typeface="Cambria Math" panose="02040503050406030204" pitchFamily="18" charset="0"/>
                          </a:rPr>
                          <m:t>𝑅</m:t>
                        </m:r>
                      </m:e>
                      <m:sub>
                        <m:r>
                          <a:rPr lang="en-US" sz="2000" b="0" i="1" smtClean="0">
                            <a:latin typeface="Cambria Math" panose="02040503050406030204" pitchFamily="18" charset="0"/>
                          </a:rPr>
                          <m:t>𝑢𝑛𝑎𝑚</m:t>
                        </m:r>
                      </m:sub>
                    </m:sSub>
                    <m:r>
                      <a:rPr lang="en-US" sz="2000" b="0" i="1" smtClean="0">
                        <a:latin typeface="Cambria Math" panose="02040503050406030204" pitchFamily="18" charset="0"/>
                      </a:rPr>
                      <m:t>=</m:t>
                    </m:r>
                    <m:f>
                      <m:fPr>
                        <m:ctrlPr>
                          <a:rPr lang="en-US" sz="2000" i="1" smtClean="0">
                            <a:latin typeface="Cambria Math"/>
                          </a:rPr>
                        </m:ctrlPr>
                      </m:fPr>
                      <m:num>
                        <m:r>
                          <a:rPr lang="en-US" sz="2000" b="0" i="1" smtClean="0">
                            <a:latin typeface="Cambria Math" panose="02040503050406030204" pitchFamily="18" charset="0"/>
                          </a:rPr>
                          <m:t>𝑐</m:t>
                        </m:r>
                      </m:num>
                      <m:den>
                        <m:r>
                          <a:rPr lang="en-US" sz="2000" b="0" i="1" smtClean="0">
                            <a:latin typeface="Cambria Math" panose="02040503050406030204" pitchFamily="18" charset="0"/>
                          </a:rPr>
                          <m:t>2</m:t>
                        </m:r>
                        <m:r>
                          <a:rPr lang="en-US" sz="2000" b="0" i="1" smtClean="0">
                            <a:latin typeface="Cambria Math" panose="02040503050406030204" pitchFamily="18" charset="0"/>
                          </a:rPr>
                          <m:t>𝑃𝑅𝐹</m:t>
                        </m:r>
                      </m:den>
                    </m:f>
                  </m:oMath>
                </a14:m>
                <a:r>
                  <a:rPr lang="en-US" sz="2000" b="0" dirty="0"/>
                  <a:t>          </a:t>
                </a:r>
                <a14:m>
                  <m:oMath xmlns:m="http://schemas.openxmlformats.org/officeDocument/2006/math">
                    <m:r>
                      <a:rPr lang="en-US" sz="1200" b="0" i="1" smtClean="0">
                        <a:latin typeface="Cambria Math" panose="02040503050406030204" pitchFamily="18" charset="0"/>
                      </a:rPr>
                      <m:t>𝑃</m:t>
                    </m:r>
                    <m:r>
                      <a:rPr lang="en-US" sz="1200" b="0" i="1">
                        <a:latin typeface="Cambria Math" panose="02040503050406030204" pitchFamily="18" charset="0"/>
                      </a:rPr>
                      <m:t>𝑅𝐹</m:t>
                    </m:r>
                    <m:r>
                      <a:rPr lang="en-US" sz="1200" b="0" i="1">
                        <a:latin typeface="Cambria Math" panose="02040503050406030204" pitchFamily="18" charset="0"/>
                      </a:rPr>
                      <m:t>=</m:t>
                    </m:r>
                    <m:r>
                      <a:rPr lang="en-US" sz="1200" b="0" i="1">
                        <a:latin typeface="Cambria Math" panose="02040503050406030204" pitchFamily="18" charset="0"/>
                      </a:rPr>
                      <m:t>𝑃𝑢𝑙𝑠𝑒</m:t>
                    </m:r>
                    <m:r>
                      <a:rPr lang="en-US" sz="1200" b="0" i="1">
                        <a:latin typeface="Cambria Math" panose="02040503050406030204" pitchFamily="18" charset="0"/>
                      </a:rPr>
                      <m:t> </m:t>
                    </m:r>
                    <m:r>
                      <a:rPr lang="en-US" sz="1200" b="0" i="1">
                        <a:latin typeface="Cambria Math" panose="02040503050406030204" pitchFamily="18" charset="0"/>
                      </a:rPr>
                      <m:t>𝑅𝑒𝑝𝑒𝑡𝑖𝑡𝑖𝑜𝑛</m:t>
                    </m:r>
                    <m:r>
                      <a:rPr lang="en-US" sz="1200" b="0" i="1">
                        <a:latin typeface="Cambria Math" panose="02040503050406030204" pitchFamily="18" charset="0"/>
                      </a:rPr>
                      <m:t> </m:t>
                    </m:r>
                    <m:r>
                      <a:rPr lang="en-US" sz="1200" b="0" i="1">
                        <a:latin typeface="Cambria Math" panose="02040503050406030204" pitchFamily="18" charset="0"/>
                      </a:rPr>
                      <m:t>𝐹𝑟𝑒𝑞𝑢𝑒𝑛𝑐𝑦</m:t>
                    </m:r>
                    <m:r>
                      <a:rPr lang="en-US" sz="1200" b="0" i="1">
                        <a:latin typeface="Cambria Math" panose="02040503050406030204" pitchFamily="18" charset="0"/>
                      </a:rPr>
                      <m:t>,   </m:t>
                    </m:r>
                    <m:r>
                      <a:rPr lang="en-US" sz="1200" b="0" i="1">
                        <a:latin typeface="Cambria Math" panose="02040503050406030204" pitchFamily="18" charset="0"/>
                      </a:rPr>
                      <m:t>𝑐</m:t>
                    </m:r>
                    <m:r>
                      <a:rPr lang="en-US" sz="1200" b="0" i="1">
                        <a:latin typeface="Cambria Math" panose="02040503050406030204" pitchFamily="18" charset="0"/>
                      </a:rPr>
                      <m:t>=</m:t>
                    </m:r>
                    <m:r>
                      <a:rPr lang="en-US" sz="1200" b="0" i="1">
                        <a:latin typeface="Cambria Math" panose="02040503050406030204" pitchFamily="18" charset="0"/>
                      </a:rPr>
                      <m:t>𝑠𝑝𝑒𝑒𝑑</m:t>
                    </m:r>
                    <m:r>
                      <a:rPr lang="en-US" sz="1200" b="0" i="1">
                        <a:latin typeface="Cambria Math" panose="02040503050406030204" pitchFamily="18" charset="0"/>
                      </a:rPr>
                      <m:t> </m:t>
                    </m:r>
                    <m:r>
                      <a:rPr lang="en-US" sz="1200" b="0" i="1">
                        <a:latin typeface="Cambria Math" panose="02040503050406030204" pitchFamily="18" charset="0"/>
                      </a:rPr>
                      <m:t>𝑜𝑓</m:t>
                    </m:r>
                    <m:r>
                      <a:rPr lang="en-US" sz="1200" b="0" i="1">
                        <a:latin typeface="Cambria Math" panose="02040503050406030204" pitchFamily="18" charset="0"/>
                      </a:rPr>
                      <m:t> </m:t>
                    </m:r>
                    <m:r>
                      <a:rPr lang="en-US" sz="1200" b="0" i="1">
                        <a:latin typeface="Cambria Math" panose="02040503050406030204" pitchFamily="18" charset="0"/>
                      </a:rPr>
                      <m:t>𝑙𝑖𝑔h𝑡</m:t>
                    </m:r>
                  </m:oMath>
                </a14:m>
                <a:endParaRPr lang="tr-TR" sz="1200" b="0" dirty="0"/>
              </a:p>
              <a:p>
                <a:pPr>
                  <a:buFont typeface="Arial" panose="020B0604020202020204" pitchFamily="34" charset="0"/>
                  <a:buChar char="•"/>
                </a:pPr>
                <a:r>
                  <a:rPr lang="tr-TR" sz="2000" b="0" dirty="0" err="1"/>
                  <a:t>Affects</a:t>
                </a:r>
                <a:r>
                  <a:rPr lang="tr-TR" sz="2000" b="0" dirty="0"/>
                  <a:t> </a:t>
                </a:r>
                <a:r>
                  <a:rPr lang="en-US" sz="2000" b="0" dirty="0"/>
                  <a:t>number of measurements and sensing resolution</a:t>
                </a:r>
              </a:p>
              <a:p>
                <a:pPr marL="0" indent="0"/>
                <a:endParaRPr lang="en-US" sz="2000" b="0" dirty="0"/>
              </a:p>
              <a:p>
                <a:r>
                  <a:rPr lang="en-US" sz="2000" dirty="0"/>
                  <a:t>Example impact:</a:t>
                </a:r>
                <a:endParaRPr lang="en-US" dirty="0"/>
              </a:p>
              <a:p>
                <a:endParaRPr lang="tr-TR" dirty="0"/>
              </a:p>
            </p:txBody>
          </p:sp>
        </mc:Choice>
        <mc:Fallback xmlns="">
          <p:sp>
            <p:nvSpPr>
              <p:cNvPr id="8" name="Content Placeholder 7">
                <a:extLst>
                  <a:ext uri="{FF2B5EF4-FFF2-40B4-BE49-F238E27FC236}">
                    <a16:creationId xmlns:a16="http://schemas.microsoft.com/office/drawing/2014/main" id="{1D7EBB60-F8E3-4CE8-BAC4-7E449DD67B70}"/>
                  </a:ext>
                </a:extLst>
              </p:cNvPr>
              <p:cNvSpPr>
                <a:spLocks noGrp="1" noRot="1" noChangeAspect="1" noMove="1" noResize="1" noEditPoints="1" noAdjustHandles="1" noChangeArrowheads="1" noChangeShapeType="1" noTextEdit="1"/>
              </p:cNvSpPr>
              <p:nvPr>
                <p:ph idx="1"/>
              </p:nvPr>
            </p:nvSpPr>
            <p:spPr>
              <a:xfrm>
                <a:off x="1046359" y="1806238"/>
                <a:ext cx="10343364" cy="1934297"/>
              </a:xfrm>
              <a:blipFill>
                <a:blip r:embed="rId3"/>
                <a:stretch>
                  <a:fillRect l="-649"/>
                </a:stretch>
              </a:blipFill>
            </p:spPr>
            <p:txBody>
              <a:bodyPr/>
              <a:lstStyle/>
              <a:p>
                <a:r>
                  <a:rPr lang="en-US">
                    <a:noFill/>
                  </a:rPr>
                  <a:t> </a:t>
                </a:r>
              </a:p>
            </p:txBody>
          </p:sp>
        </mc:Fallback>
      </mc:AlternateContent>
      <p:graphicFrame>
        <p:nvGraphicFramePr>
          <p:cNvPr id="14" name="Table 14">
            <a:extLst>
              <a:ext uri="{FF2B5EF4-FFF2-40B4-BE49-F238E27FC236}">
                <a16:creationId xmlns:a16="http://schemas.microsoft.com/office/drawing/2014/main" xmlns="" id="{5D1B4092-1DE5-4549-93FB-690596CB7407}"/>
              </a:ext>
            </a:extLst>
          </p:cNvPr>
          <p:cNvGraphicFramePr>
            <a:graphicFrameLocks noGrp="1"/>
          </p:cNvGraphicFramePr>
          <p:nvPr/>
        </p:nvGraphicFramePr>
        <p:xfrm>
          <a:off x="914401" y="3740536"/>
          <a:ext cx="10460567" cy="2350770"/>
        </p:xfrm>
        <a:graphic>
          <a:graphicData uri="http://schemas.openxmlformats.org/drawingml/2006/table">
            <a:tbl>
              <a:tblPr firstRow="1" bandRow="1">
                <a:tableStyleId>{5C22544A-7EE6-4342-B048-85BDC9FD1C3A}</a:tableStyleId>
              </a:tblPr>
              <a:tblGrid>
                <a:gridCol w="2146492">
                  <a:extLst>
                    <a:ext uri="{9D8B030D-6E8A-4147-A177-3AD203B41FA5}">
                      <a16:colId xmlns:a16="http://schemas.microsoft.com/office/drawing/2014/main" xmlns="" val="3522606189"/>
                    </a:ext>
                  </a:extLst>
                </a:gridCol>
                <a:gridCol w="8314075">
                  <a:extLst>
                    <a:ext uri="{9D8B030D-6E8A-4147-A177-3AD203B41FA5}">
                      <a16:colId xmlns:a16="http://schemas.microsoft.com/office/drawing/2014/main" xmlns="" val="3328223649"/>
                    </a:ext>
                  </a:extLst>
                </a:gridCol>
              </a:tblGrid>
              <a:tr h="2777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a:solidFill>
                            <a:schemeClr val="bg1"/>
                          </a:solidFill>
                        </a:rPr>
                        <a:t>Network Load</a:t>
                      </a:r>
                      <a:r>
                        <a:rPr lang="en-US" b="1">
                          <a:solidFill>
                            <a:schemeClr val="bg1"/>
                          </a:solidFill>
                        </a:rPr>
                        <a:t> (%)</a:t>
                      </a:r>
                      <a:endParaRPr lang="tr-TR" b="1" noProof="1">
                        <a:solidFill>
                          <a:schemeClr val="bg1"/>
                        </a:solidFill>
                      </a:endParaRPr>
                    </a:p>
                  </a:txBody>
                  <a:tcPr/>
                </a:tc>
                <a:tc>
                  <a:txBody>
                    <a:bodyPr/>
                    <a:lstStyle/>
                    <a:p>
                      <a:pPr algn="ctr"/>
                      <a:r>
                        <a:rPr lang="en-US" b="1"/>
                        <a:t>Applications</a:t>
                      </a:r>
                      <a:endParaRPr lang="tr-TR" b="1"/>
                    </a:p>
                  </a:txBody>
                  <a:tcPr/>
                </a:tc>
                <a:extLst>
                  <a:ext uri="{0D108BD9-81ED-4DB2-BD59-A6C34878D82A}">
                    <a16:rowId xmlns:a16="http://schemas.microsoft.com/office/drawing/2014/main" xmlns="" val="1464630036"/>
                  </a:ext>
                </a:extLst>
              </a:tr>
              <a:tr h="344471">
                <a:tc>
                  <a:txBody>
                    <a:bodyPr/>
                    <a:lstStyle/>
                    <a:p>
                      <a:pPr algn="ctr">
                        <a:lnSpc>
                          <a:spcPct val="150000"/>
                        </a:lnSpc>
                      </a:pPr>
                      <a:r>
                        <a:rPr lang="tr-TR"/>
                        <a:t>≤2</a:t>
                      </a:r>
                    </a:p>
                  </a:txBody>
                  <a:tcPr/>
                </a:tc>
                <a:tc>
                  <a:txBody>
                    <a:bodyPr/>
                    <a:lstStyle/>
                    <a:p>
                      <a:pPr algn="ctr" fontAlgn="b"/>
                      <a:r>
                        <a:rPr lang="en-US" sz="1800" b="0" u="none" strike="noStrike">
                          <a:solidFill>
                            <a:srgbClr val="000000"/>
                          </a:solidFill>
                        </a:rPr>
                        <a:t>Presence</a:t>
                      </a:r>
                      <a:r>
                        <a:rPr lang="en-US" sz="1800" b="0" u="none" strike="noStrike">
                          <a:solidFill>
                            <a:srgbClr val="000000"/>
                          </a:solidFill>
                          <a:effectLst/>
                        </a:rPr>
                        <a:t> detection, human counting, localization, motion detection, proximity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3890375693"/>
                  </a:ext>
                </a:extLst>
              </a:tr>
              <a:tr h="458556">
                <a:tc>
                  <a:txBody>
                    <a:bodyPr/>
                    <a:lstStyle/>
                    <a:p>
                      <a:pPr algn="ctr">
                        <a:lnSpc>
                          <a:spcPct val="150000"/>
                        </a:lnSpc>
                      </a:pPr>
                      <a:r>
                        <a:rPr lang="tr-TR"/>
                        <a:t>≤5</a:t>
                      </a:r>
                    </a:p>
                  </a:txBody>
                  <a:tcPr/>
                </a:tc>
                <a:tc>
                  <a:txBody>
                    <a:bodyPr/>
                    <a:lstStyle/>
                    <a:p>
                      <a:pPr algn="ctr" fontAlgn="b"/>
                      <a:r>
                        <a:rPr lang="en-US" sz="1800" b="0" u="none" strike="noStrike">
                          <a:solidFill>
                            <a:srgbClr val="000000"/>
                          </a:solidFill>
                          <a:effectLst/>
                        </a:rPr>
                        <a:t>Detection of humans in car, gesture recognition (finger + hand), human counting, localization, speed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4251776329"/>
                  </a:ext>
                </a:extLst>
              </a:tr>
              <a:tr h="753646">
                <a:tc>
                  <a:txBody>
                    <a:bodyPr/>
                    <a:lstStyle/>
                    <a:p>
                      <a:pPr algn="ctr"/>
                      <a:endParaRPr lang="en-US"/>
                    </a:p>
                    <a:p>
                      <a:pPr algn="ctr"/>
                      <a:r>
                        <a:rPr lang="tr-TR"/>
                        <a:t>≤10</a:t>
                      </a:r>
                    </a:p>
                  </a:txBody>
                  <a:tcPr/>
                </a:tc>
                <a:tc>
                  <a:txBody>
                    <a:bodyPr/>
                    <a:lstStyle/>
                    <a:p>
                      <a:pPr algn="ctr" fontAlgn="b"/>
                      <a:r>
                        <a:rPr lang="en-US" sz="1800" b="0" u="none" strike="noStrike">
                          <a:solidFill>
                            <a:srgbClr val="000000"/>
                          </a:solidFill>
                          <a:effectLst/>
                        </a:rPr>
                        <a:t>Intruder detection, gesture detection (body), aliveness detection, face/body recognition, fall detection, sneeze detection, driver sleepiness detection, heart rate, breathing rate measurements, person localization and tracking, </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2139311171"/>
                  </a:ext>
                </a:extLst>
              </a:tr>
            </a:tbl>
          </a:graphicData>
        </a:graphic>
      </p:graphicFrame>
    </p:spTree>
    <p:extLst>
      <p:ext uri="{BB962C8B-B14F-4D97-AF65-F5344CB8AC3E}">
        <p14:creationId xmlns:p14="http://schemas.microsoft.com/office/powerpoint/2010/main" val="9132117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altLang="zh-CN" kern="0"/>
              <a:t>Contiguous </a:t>
            </a:r>
            <a:r>
              <a:rPr lang="en-US" altLang="zh-CN"/>
              <a:t>Bandwidth</a:t>
            </a:r>
            <a:r>
              <a:rPr lang="en-US" altLang="zh-CN" kern="0"/>
              <a:t> or </a:t>
            </a:r>
            <a:r>
              <a:rPr lang="en-US" altLang="zh-CN"/>
              <a:t>Channel</a:t>
            </a:r>
            <a:r>
              <a:rPr lang="en-US" altLang="zh-CN" kern="0"/>
              <a:t> </a:t>
            </a:r>
            <a:r>
              <a:rPr lang="en-US" altLang="zh-CN"/>
              <a:t>Width</a:t>
            </a:r>
            <a:endParaRPr lang="en-US">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a:t>Slide </a:t>
            </a:r>
            <a:fld id="{440F5867-744E-4AA6-B0ED-4C44D2DFBB7B}" type="slidenum">
              <a:rPr lang="en-GB" dirty="0" smtClean="0"/>
              <a:pPr/>
              <a:t>21</a:t>
            </a:fld>
            <a:endParaRPr lang="en-GB"/>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smtClean="0"/>
              <a:t>December</a:t>
            </a:r>
            <a:r>
              <a:rPr lang="en-US" dirty="0" smtClean="0"/>
              <a:t> </a:t>
            </a:r>
            <a:r>
              <a:rPr lang="en-US" dirty="0"/>
              <a:t>2021</a:t>
            </a:r>
            <a:endParaRPr lang="en-GB" dirty="0"/>
          </a:p>
        </p:txBody>
      </p:sp>
      <p:graphicFrame>
        <p:nvGraphicFramePr>
          <p:cNvPr id="14" name="Table 14">
            <a:extLst>
              <a:ext uri="{FF2B5EF4-FFF2-40B4-BE49-F238E27FC236}">
                <a16:creationId xmlns:a16="http://schemas.microsoft.com/office/drawing/2014/main" xmlns="" id="{5D1B4092-1DE5-4549-93FB-690596CB7407}"/>
              </a:ext>
            </a:extLst>
          </p:cNvPr>
          <p:cNvGraphicFramePr>
            <a:graphicFrameLocks noGrp="1"/>
          </p:cNvGraphicFramePr>
          <p:nvPr>
            <p:extLst>
              <p:ext uri="{D42A27DB-BD31-4B8C-83A1-F6EECF244321}">
                <p14:modId xmlns:p14="http://schemas.microsoft.com/office/powerpoint/2010/main" val="3011984474"/>
              </p:ext>
            </p:extLst>
          </p:nvPr>
        </p:nvGraphicFramePr>
        <p:xfrm>
          <a:off x="914401" y="3711577"/>
          <a:ext cx="10460568" cy="2351405"/>
        </p:xfrm>
        <a:graphic>
          <a:graphicData uri="http://schemas.openxmlformats.org/drawingml/2006/table">
            <a:tbl>
              <a:tblPr firstRow="1" bandRow="1">
                <a:tableStyleId>{5C22544A-7EE6-4342-B048-85BDC9FD1C3A}</a:tableStyleId>
              </a:tblPr>
              <a:tblGrid>
                <a:gridCol w="2552465">
                  <a:extLst>
                    <a:ext uri="{9D8B030D-6E8A-4147-A177-3AD203B41FA5}">
                      <a16:colId xmlns:a16="http://schemas.microsoft.com/office/drawing/2014/main" xmlns="" val="3522606189"/>
                    </a:ext>
                  </a:extLst>
                </a:gridCol>
                <a:gridCol w="7908103">
                  <a:extLst>
                    <a:ext uri="{9D8B030D-6E8A-4147-A177-3AD203B41FA5}">
                      <a16:colId xmlns:a16="http://schemas.microsoft.com/office/drawing/2014/main" xmlns="" val="332822364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noProof="1">
                          <a:solidFill>
                            <a:srgbClr val="FFFFFF"/>
                          </a:solidFill>
                        </a:rPr>
                        <a:t>Range Separability</a:t>
                      </a:r>
                      <a:r>
                        <a:rPr lang="en-US" b="1" noProof="1">
                          <a:solidFill>
                            <a:srgbClr val="FFFFFF"/>
                          </a:solidFill>
                        </a:rPr>
                        <a:t> (m)</a:t>
                      </a:r>
                      <a:endParaRPr lang="tr-TR" b="1" noProof="1">
                        <a:solidFill>
                          <a:srgbClr val="FFFFFF"/>
                        </a:solidFill>
                      </a:endParaRPr>
                    </a:p>
                  </a:txBody>
                  <a:tcPr/>
                </a:tc>
                <a:tc>
                  <a:txBody>
                    <a:bodyPr/>
                    <a:lstStyle/>
                    <a:p>
                      <a:pPr algn="ctr"/>
                      <a:r>
                        <a:rPr lang="en-US" b="1"/>
                        <a:t>Applications</a:t>
                      </a:r>
                      <a:endParaRPr lang="tr-TR" b="1"/>
                    </a:p>
                  </a:txBody>
                  <a:tcPr/>
                </a:tc>
                <a:extLst>
                  <a:ext uri="{0D108BD9-81ED-4DB2-BD59-A6C34878D82A}">
                    <a16:rowId xmlns:a16="http://schemas.microsoft.com/office/drawing/2014/main" xmlns="" val="1464630036"/>
                  </a:ext>
                </a:extLst>
              </a:tr>
              <a:tr h="370840">
                <a:tc>
                  <a:txBody>
                    <a:bodyPr/>
                    <a:lstStyle/>
                    <a:p>
                      <a:pPr algn="ctr">
                        <a:lnSpc>
                          <a:spcPct val="150000"/>
                        </a:lnSpc>
                      </a:pPr>
                      <a:r>
                        <a:rPr lang="tr-TR"/>
                        <a:t>≤0.1</a:t>
                      </a:r>
                    </a:p>
                  </a:txBody>
                  <a:tcPr/>
                </a:tc>
                <a:tc>
                  <a:txBody>
                    <a:bodyPr/>
                    <a:lstStyle/>
                    <a:p>
                      <a:pPr algn="ctr" fontAlgn="b"/>
                      <a:r>
                        <a:rPr lang="tr-TR" sz="1800" b="0" kern="1200">
                          <a:solidFill>
                            <a:srgbClr val="000000"/>
                          </a:solidFill>
                          <a:effectLst/>
                        </a:rPr>
                        <a:t>3D </a:t>
                      </a:r>
                      <a:r>
                        <a:rPr lang="tr-TR" sz="1800" b="0" kern="1200" err="1">
                          <a:solidFill>
                            <a:srgbClr val="000000"/>
                          </a:solidFill>
                          <a:effectLst/>
                        </a:rPr>
                        <a:t>vision</a:t>
                      </a:r>
                      <a:endParaRPr lang="en-US" sz="1800" b="0" i="0" u="none" strike="noStrike" err="1">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3890375693"/>
                  </a:ext>
                </a:extLst>
              </a:tr>
              <a:tr h="370840">
                <a:tc>
                  <a:txBody>
                    <a:bodyPr/>
                    <a:lstStyle/>
                    <a:p>
                      <a:pPr algn="ctr">
                        <a:lnSpc>
                          <a:spcPct val="150000"/>
                        </a:lnSpc>
                      </a:pPr>
                      <a:r>
                        <a:rPr lang="tr-TR"/>
                        <a:t>≤0.5</a:t>
                      </a:r>
                    </a:p>
                  </a:txBody>
                  <a:tcPr/>
                </a:tc>
                <a:tc>
                  <a:txBody>
                    <a:bodyPr/>
                    <a:lstStyle/>
                    <a:p>
                      <a:pPr algn="ctr"/>
                      <a:r>
                        <a:rPr lang="en-US" sz="1800" b="0" kern="1200">
                          <a:solidFill>
                            <a:srgbClr val="000000"/>
                          </a:solidFill>
                          <a:effectLst/>
                        </a:rPr>
                        <a:t>Presence detection, human counting, human tracking, breathing rate, heart rate detection, sneeze sensing, fall detection, detection of human in car,</a:t>
                      </a:r>
                      <a:r>
                        <a:rPr lang="en-US" sz="1800" b="0" kern="1200">
                          <a:solidFill>
                            <a:srgbClr val="000000"/>
                          </a:solidFill>
                        </a:rPr>
                        <a:t> </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4251776329"/>
                  </a:ext>
                </a:extLst>
              </a:tr>
              <a:tr h="370840">
                <a:tc>
                  <a:txBody>
                    <a:bodyPr/>
                    <a:lstStyle/>
                    <a:p>
                      <a:pPr algn="ctr"/>
                      <a:r>
                        <a:rPr lang="tr-TR"/>
                        <a:t>≤1</a:t>
                      </a:r>
                    </a:p>
                  </a:txBody>
                  <a:tcPr/>
                </a:tc>
                <a:tc>
                  <a:txBody>
                    <a:bodyPr/>
                    <a:lstStyle/>
                    <a:p>
                      <a:pPr algn="ctr"/>
                      <a:r>
                        <a:rPr lang="en-US" sz="1800" b="0" kern="1200">
                          <a:solidFill>
                            <a:srgbClr val="000000"/>
                          </a:solidFill>
                          <a:effectLst/>
                        </a:rPr>
                        <a:t>Person tracking, motion/gesture detection,</a:t>
                      </a:r>
                      <a:r>
                        <a:rPr lang="en-US" sz="1800" b="0" kern="1200">
                          <a:solidFill>
                            <a:srgbClr val="000000"/>
                          </a:solidFill>
                        </a:rPr>
                        <a:t> </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2139311171"/>
                  </a:ext>
                </a:extLst>
              </a:tr>
              <a:tr h="370840">
                <a:tc>
                  <a:txBody>
                    <a:bodyPr/>
                    <a:lstStyle/>
                    <a:p>
                      <a:pPr algn="ctr">
                        <a:lnSpc>
                          <a:spcPct val="150000"/>
                        </a:lnSpc>
                      </a:pPr>
                      <a:r>
                        <a:rPr lang="tr-TR"/>
                        <a:t>≤2</a:t>
                      </a:r>
                    </a:p>
                  </a:txBody>
                  <a:tcPr/>
                </a:tc>
                <a:tc>
                  <a:txBody>
                    <a:bodyPr/>
                    <a:lstStyle/>
                    <a:p>
                      <a:pPr algn="ctr" fontAlgn="b"/>
                      <a:r>
                        <a:rPr lang="en-US" sz="1800" b="0" kern="1200">
                          <a:solidFill>
                            <a:srgbClr val="000000"/>
                          </a:solidFill>
                        </a:rPr>
                        <a:t>Proximity</a:t>
                      </a:r>
                      <a:r>
                        <a:rPr lang="en-US" sz="1800" b="0" kern="1200">
                          <a:solidFill>
                            <a:srgbClr val="000000"/>
                          </a:solidFill>
                          <a:effectLst/>
                        </a:rPr>
                        <a:t>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1727520100"/>
                  </a:ext>
                </a:extLst>
              </a:tr>
            </a:tbl>
          </a:graphicData>
        </a:graphic>
      </p:graphicFrame>
      <mc:AlternateContent xmlns:mc="http://schemas.openxmlformats.org/markup-compatibility/2006" xmlns:a14="http://schemas.microsoft.com/office/drawing/2010/main">
        <mc:Choice Requires="a14">
          <p:sp>
            <p:nvSpPr>
              <p:cNvPr id="9" name="Content Placeholder 7">
                <a:extLst>
                  <a:ext uri="{FF2B5EF4-FFF2-40B4-BE49-F238E27FC236}">
                    <a16:creationId xmlns:a16="http://schemas.microsoft.com/office/drawing/2014/main" xmlns="" id="{EE25AF16-2965-4EB6-8D05-AC609DBAED39}"/>
                  </a:ext>
                </a:extLst>
              </p:cNvPr>
              <p:cNvSpPr txBox="1">
                <a:spLocks/>
              </p:cNvSpPr>
              <p:nvPr/>
            </p:nvSpPr>
            <p:spPr bwMode="auto">
              <a:xfrm>
                <a:off x="901699" y="1772206"/>
                <a:ext cx="10361084" cy="1833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b="0" kern="0"/>
                  <a:t>Affects range resolution, </a:t>
                </a:r>
                <a14:m>
                  <m:oMath xmlns:m="http://schemas.openxmlformats.org/officeDocument/2006/math">
                    <m:r>
                      <m:rPr>
                        <m:sty m:val="p"/>
                      </m:rPr>
                      <a:rPr lang="en-US" smtClean="0">
                        <a:latin typeface="Cambria Math" panose="02040503050406030204" pitchFamily="18" charset="0"/>
                      </a:rPr>
                      <m:t>Δ</m:t>
                    </m:r>
                    <m:r>
                      <a:rPr lang="en-US" i="1">
                        <a:latin typeface="Cambria Math" panose="02040503050406030204" pitchFamily="18" charset="0"/>
                      </a:rPr>
                      <m:t>𝑅</m:t>
                    </m:r>
                    <m:r>
                      <a:rPr lang="en-US">
                        <a:latin typeface="Cambria Math" panose="02040503050406030204" pitchFamily="18" charset="0"/>
                      </a:rPr>
                      <m:t>=</m:t>
                    </m:r>
                    <m:f>
                      <m:fPr>
                        <m:ctrlPr>
                          <a:rPr lang="en-US" i="1">
                            <a:latin typeface="Cambria Math"/>
                          </a:rPr>
                        </m:ctrlPr>
                      </m:fPr>
                      <m:num>
                        <m:r>
                          <m:rPr>
                            <m:sty m:val="p"/>
                          </m:rPr>
                          <a:rPr lang="en-US">
                            <a:latin typeface="Cambria Math" panose="02040503050406030204" pitchFamily="18" charset="0"/>
                          </a:rPr>
                          <m:t>c</m:t>
                        </m:r>
                      </m:num>
                      <m:den>
                        <m:r>
                          <a:rPr lang="en-US" i="1">
                            <a:latin typeface="Cambria Math" panose="02040503050406030204" pitchFamily="18" charset="0"/>
                          </a:rPr>
                          <m:t>2</m:t>
                        </m:r>
                        <m:r>
                          <a:rPr lang="en-US" i="1">
                            <a:latin typeface="Cambria Math" panose="02040503050406030204" pitchFamily="18" charset="0"/>
                          </a:rPr>
                          <m:t>𝐵</m:t>
                        </m:r>
                      </m:den>
                    </m:f>
                  </m:oMath>
                </a14:m>
                <a:r>
                  <a:rPr lang="en-US" b="0"/>
                  <a:t>,   </a:t>
                </a:r>
                <a:r>
                  <a:rPr lang="en-US" b="0" kern="0"/>
                  <a:t>maximum velocity, </a:t>
                </a:r>
                <a14:m>
                  <m:oMath xmlns:m="http://schemas.openxmlformats.org/officeDocument/2006/math">
                    <m:r>
                      <a:rPr lang="en-US" b="0" i="0" smtClean="0">
                        <a:latin typeface="Cambria Math" panose="02040503050406030204" pitchFamily="18" charset="0"/>
                      </a:rPr>
                      <m:t>  </m:t>
                    </m:r>
                    <m:sSub>
                      <m:sSubPr>
                        <m:ctrlPr>
                          <a:rPr lang="en-US" i="1" smtClean="0">
                            <a:latin typeface="Cambria Math"/>
                          </a:rPr>
                        </m:ctrlPr>
                      </m:sSubPr>
                      <m:e>
                        <m:r>
                          <a:rPr lang="en-US" i="1">
                            <a:latin typeface="Cambria Math" panose="02040503050406030204" pitchFamily="18" charset="0"/>
                          </a:rPr>
                          <m:t>𝑣</m:t>
                        </m:r>
                      </m:e>
                      <m:sub>
                        <m:r>
                          <a:rPr lang="en-US" i="1">
                            <a:latin typeface="Cambria Math" panose="02040503050406030204" pitchFamily="18" charset="0"/>
                          </a:rPr>
                          <m:t>𝑚𝑎𝑥</m:t>
                        </m:r>
                      </m:sub>
                    </m:sSub>
                    <m:r>
                      <a:rPr lang="en-US" i="1">
                        <a:latin typeface="Cambria Math" panose="02040503050406030204" pitchFamily="18" charset="0"/>
                      </a:rPr>
                      <m:t>=</m:t>
                    </m:r>
                    <m:f>
                      <m:fPr>
                        <m:ctrlPr>
                          <a:rPr lang="en-US" i="1">
                            <a:latin typeface="Cambria Math"/>
                          </a:rPr>
                        </m:ctrlPr>
                      </m:fPr>
                      <m:num>
                        <m:r>
                          <a:rPr lang="en-US" i="1">
                            <a:latin typeface="Cambria Math" panose="02040503050406030204" pitchFamily="18" charset="0"/>
                          </a:rPr>
                          <m:t>𝜆</m:t>
                        </m:r>
                        <m:r>
                          <a:rPr lang="en-US" i="1">
                            <a:latin typeface="Cambria Math" panose="02040503050406030204" pitchFamily="18" charset="0"/>
                          </a:rPr>
                          <m:t>𝐵</m:t>
                        </m:r>
                      </m:num>
                      <m:den>
                        <m:r>
                          <a:rPr lang="en-US" i="1">
                            <a:latin typeface="Cambria Math" panose="02040503050406030204" pitchFamily="18" charset="0"/>
                          </a:rPr>
                          <m:t>2</m:t>
                        </m:r>
                      </m:den>
                    </m:f>
                  </m:oMath>
                </a14:m>
                <a:r>
                  <a:rPr lang="en-US" b="0" kern="0"/>
                  <a:t>.</a:t>
                </a:r>
              </a:p>
              <a:p>
                <a:pPr marL="0" indent="0"/>
                <a14:m>
                  <m:oMathPara xmlns:m="http://schemas.openxmlformats.org/officeDocument/2006/math">
                    <m:oMathParaPr>
                      <m:jc m:val="centerGroup"/>
                    </m:oMathParaPr>
                    <m:oMath xmlns:m="http://schemas.openxmlformats.org/officeDocument/2006/math">
                      <m:r>
                        <a:rPr lang="en-US" sz="1600" b="0" i="1" kern="0" smtClean="0">
                          <a:latin typeface="Cambria Math" panose="02040503050406030204" pitchFamily="18" charset="0"/>
                        </a:rPr>
                        <m:t>𝐵</m:t>
                      </m:r>
                      <m:r>
                        <a:rPr lang="en-US" sz="1600" b="0" i="1" kern="0" smtClean="0">
                          <a:latin typeface="Cambria Math" panose="02040503050406030204" pitchFamily="18" charset="0"/>
                        </a:rPr>
                        <m:t>=</m:t>
                      </m:r>
                      <m:r>
                        <a:rPr lang="en-US" sz="1600" b="0" i="1" kern="0" smtClean="0">
                          <a:latin typeface="Cambria Math" panose="02040503050406030204" pitchFamily="18" charset="0"/>
                        </a:rPr>
                        <m:t>𝑏𝑎𝑛𝑑𝑤𝑖𝑑𝑡h</m:t>
                      </m:r>
                      <m:r>
                        <a:rPr lang="en-US" sz="1600" b="0" i="1" kern="0" smtClean="0">
                          <a:latin typeface="Cambria Math" panose="02040503050406030204" pitchFamily="18" charset="0"/>
                        </a:rPr>
                        <m:t>,    </m:t>
                      </m:r>
                      <m:r>
                        <a:rPr lang="en-US" sz="1600" b="0" i="1" kern="0" smtClean="0">
                          <a:latin typeface="Cambria Math" panose="02040503050406030204" pitchFamily="18" charset="0"/>
                        </a:rPr>
                        <m:t>𝜆</m:t>
                      </m:r>
                      <m:r>
                        <a:rPr lang="en-US" sz="1600" b="0" i="1" kern="0" smtClean="0">
                          <a:latin typeface="Cambria Math" panose="02040503050406030204" pitchFamily="18" charset="0"/>
                        </a:rPr>
                        <m:t>=</m:t>
                      </m:r>
                      <m:r>
                        <a:rPr lang="en-US" sz="1600" b="0" i="1" kern="0" smtClean="0">
                          <a:latin typeface="Cambria Math" panose="02040503050406030204" pitchFamily="18" charset="0"/>
                        </a:rPr>
                        <m:t>𝑤𝑎𝑣𝑒𝑙𝑒𝑛𝑔𝑡h</m:t>
                      </m:r>
                    </m:oMath>
                  </m:oMathPara>
                </a14:m>
                <a:endParaRPr lang="en-US" sz="1600" b="0" kern="0"/>
              </a:p>
              <a:p>
                <a:pPr marL="0" indent="0"/>
                <a:endParaRPr lang="en-US" sz="1600" b="0" kern="0"/>
              </a:p>
              <a:p>
                <a:r>
                  <a:rPr lang="en-US" kern="0"/>
                  <a:t>Example impact:</a:t>
                </a:r>
              </a:p>
            </p:txBody>
          </p:sp>
        </mc:Choice>
        <mc:Fallback xmlns="">
          <p:sp>
            <p:nvSpPr>
              <p:cNvPr id="9" name="Content Placeholder 7">
                <a:extLst>
                  <a:ext uri="{FF2B5EF4-FFF2-40B4-BE49-F238E27FC236}">
                    <a16:creationId xmlns:a16="http://schemas.microsoft.com/office/drawing/2014/main" id="{EE25AF16-2965-4EB6-8D05-AC609DBAED39}"/>
                  </a:ext>
                </a:extLst>
              </p:cNvPr>
              <p:cNvSpPr txBox="1">
                <a:spLocks noRot="1" noChangeAspect="1" noMove="1" noResize="1" noEditPoints="1" noAdjustHandles="1" noChangeArrowheads="1" noChangeShapeType="1" noTextEdit="1"/>
              </p:cNvSpPr>
              <p:nvPr/>
            </p:nvSpPr>
            <p:spPr bwMode="auto">
              <a:xfrm>
                <a:off x="901699" y="1772206"/>
                <a:ext cx="10361084" cy="1833143"/>
              </a:xfrm>
              <a:prstGeom prst="rect">
                <a:avLst/>
              </a:prstGeom>
              <a:blipFill>
                <a:blip r:embed="rId3"/>
                <a:stretch>
                  <a:fillRect l="-882"/>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2588091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a:ea typeface="+mn-lt"/>
                <a:cs typeface="+mn-lt"/>
              </a:rPr>
              <a:t>Beamwidth</a:t>
            </a:r>
            <a:endParaRPr lang="en-US">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a:t>Slide </a:t>
            </a:r>
            <a:fld id="{440F5867-744E-4AA6-B0ED-4C44D2DFBB7B}" type="slidenum">
              <a:rPr lang="en-GB" dirty="0" smtClean="0"/>
              <a:pPr/>
              <a:t>22</a:t>
            </a:fld>
            <a:endParaRPr lang="en-GB"/>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smtClean="0"/>
              <a:t>December</a:t>
            </a:r>
            <a:r>
              <a:rPr lang="en-US" dirty="0" smtClean="0"/>
              <a:t> </a:t>
            </a:r>
            <a:r>
              <a:rPr lang="en-US" dirty="0"/>
              <a:t>2021</a:t>
            </a:r>
            <a:endParaRPr lang="en-GB" dirty="0"/>
          </a:p>
        </p:txBody>
      </p:sp>
      <mc:AlternateContent xmlns:mc="http://schemas.openxmlformats.org/markup-compatibility/2006" xmlns:a14="http://schemas.microsoft.com/office/drawing/2010/main">
        <mc:Choice Requires="a14">
          <p:sp>
            <p:nvSpPr>
              <p:cNvPr id="10" name="Content Placeholder 7">
                <a:extLst>
                  <a:ext uri="{FF2B5EF4-FFF2-40B4-BE49-F238E27FC236}">
                    <a16:creationId xmlns:a16="http://schemas.microsoft.com/office/drawing/2014/main" xmlns="" id="{CCFAB881-AA27-42A5-8B13-CBA5E6DB0DC5}"/>
                  </a:ext>
                </a:extLst>
              </p:cNvPr>
              <p:cNvSpPr>
                <a:spLocks noGrp="1"/>
              </p:cNvSpPr>
              <p:nvPr>
                <p:ph idx="1"/>
              </p:nvPr>
            </p:nvSpPr>
            <p:spPr>
              <a:xfrm>
                <a:off x="895732" y="1751015"/>
                <a:ext cx="10494052" cy="2672851"/>
              </a:xfrm>
            </p:spPr>
            <p:txBody>
              <a:bodyPr/>
              <a:lstStyle/>
              <a:p>
                <a:pPr marL="0" indent="0"/>
                <a:r>
                  <a:rPr lang="en-US" sz="2200"/>
                  <a:t>60 GHz: </a:t>
                </a:r>
                <a:r>
                  <a:rPr lang="en-US" sz="2200" b="0"/>
                  <a:t>Affects angular resolution, e.g., </a:t>
                </a:r>
                <a14:m>
                  <m:oMath xmlns:m="http://schemas.openxmlformats.org/officeDocument/2006/math">
                    <m:r>
                      <a:rPr lang="en-US" sz="2200" b="0" i="0" smtClean="0">
                        <a:solidFill>
                          <a:schemeClr val="tx1"/>
                        </a:solidFill>
                        <a:latin typeface="Cambria Math" panose="02040503050406030204" pitchFamily="18" charset="0"/>
                      </a:rPr>
                      <m:t> </m:t>
                    </m:r>
                    <m:r>
                      <m:rPr>
                        <m:sty m:val="p"/>
                      </m:rPr>
                      <a:rPr lang="en-US" sz="2200" b="0">
                        <a:solidFill>
                          <a:schemeClr val="tx1"/>
                        </a:solidFill>
                        <a:latin typeface="Cambria Math" panose="02040503050406030204" pitchFamily="18" charset="0"/>
                      </a:rPr>
                      <m:t>Δ</m:t>
                    </m:r>
                    <m:r>
                      <a:rPr lang="en-US" sz="2200" b="0" i="1">
                        <a:solidFill>
                          <a:schemeClr val="tx1"/>
                        </a:solidFill>
                        <a:latin typeface="Cambria Math" panose="02040503050406030204" pitchFamily="18" charset="0"/>
                      </a:rPr>
                      <m:t>𝜃</m:t>
                    </m:r>
                    <m:r>
                      <a:rPr lang="en-US" sz="2200" b="0" i="1">
                        <a:solidFill>
                          <a:schemeClr val="tx1"/>
                        </a:solidFill>
                        <a:latin typeface="Cambria Math" panose="02040503050406030204" pitchFamily="18" charset="0"/>
                      </a:rPr>
                      <m:t>=2</m:t>
                    </m:r>
                    <m:r>
                      <a:rPr lang="en-US" sz="2200" b="0" i="1">
                        <a:solidFill>
                          <a:schemeClr val="tx1"/>
                        </a:solidFill>
                        <a:latin typeface="Cambria Math" panose="02040503050406030204" pitchFamily="18" charset="0"/>
                      </a:rPr>
                      <m:t>𝑅</m:t>
                    </m:r>
                    <m:func>
                      <m:funcPr>
                        <m:ctrlPr>
                          <a:rPr lang="en-US" sz="2200" b="0" i="1">
                            <a:solidFill>
                              <a:schemeClr val="tx1"/>
                            </a:solidFill>
                            <a:latin typeface="Cambria Math"/>
                          </a:rPr>
                        </m:ctrlPr>
                      </m:funcPr>
                      <m:fName>
                        <m:r>
                          <m:rPr>
                            <m:sty m:val="p"/>
                          </m:rPr>
                          <a:rPr lang="en-US" sz="2200" b="0">
                            <a:solidFill>
                              <a:schemeClr val="tx1"/>
                            </a:solidFill>
                            <a:latin typeface="Cambria Math" panose="02040503050406030204" pitchFamily="18" charset="0"/>
                          </a:rPr>
                          <m:t>sin</m:t>
                        </m:r>
                      </m:fName>
                      <m:e>
                        <m:f>
                          <m:fPr>
                            <m:ctrlPr>
                              <a:rPr lang="en-US" sz="2200" b="0" i="1">
                                <a:solidFill>
                                  <a:schemeClr val="tx1"/>
                                </a:solidFill>
                                <a:latin typeface="Cambria Math"/>
                              </a:rPr>
                            </m:ctrlPr>
                          </m:fPr>
                          <m:num>
                            <m:r>
                              <a:rPr lang="en-US" sz="2200" b="0" i="1">
                                <a:solidFill>
                                  <a:schemeClr val="tx1"/>
                                </a:solidFill>
                                <a:latin typeface="Cambria Math" panose="02040503050406030204" pitchFamily="18" charset="0"/>
                              </a:rPr>
                              <m:t>𝜃</m:t>
                            </m:r>
                          </m:num>
                          <m:den>
                            <m:r>
                              <a:rPr lang="en-US" sz="2200" b="0" i="1">
                                <a:solidFill>
                                  <a:schemeClr val="tx1"/>
                                </a:solidFill>
                                <a:latin typeface="Cambria Math" panose="02040503050406030204" pitchFamily="18" charset="0"/>
                              </a:rPr>
                              <m:t>2</m:t>
                            </m:r>
                          </m:den>
                        </m:f>
                      </m:e>
                    </m:func>
                  </m:oMath>
                </a14:m>
                <a:r>
                  <a:rPr lang="en-US" sz="2200" b="0"/>
                  <a:t> and the beamwidth</a:t>
                </a:r>
              </a:p>
              <a:p>
                <a:pPr marL="0" indent="0"/>
                <a14:m>
                  <m:oMathPara xmlns:m="http://schemas.openxmlformats.org/officeDocument/2006/math">
                    <m:oMathParaPr>
                      <m:jc m:val="centerGroup"/>
                    </m:oMathParaPr>
                    <m:oMath xmlns:m="http://schemas.openxmlformats.org/officeDocument/2006/math">
                      <m:r>
                        <m:rPr>
                          <m:sty m:val="p"/>
                        </m:rPr>
                        <a:rPr lang="en-US" sz="1600" b="0">
                          <a:latin typeface="Cambria Math" panose="02040503050406030204" pitchFamily="18" charset="0"/>
                        </a:rPr>
                        <m:t>Δ</m:t>
                      </m:r>
                      <m:r>
                        <a:rPr lang="en-US" sz="1600" b="0" i="1">
                          <a:latin typeface="Cambria Math" panose="02040503050406030204" pitchFamily="18" charset="0"/>
                        </a:rPr>
                        <m:t>𝜃</m:t>
                      </m:r>
                      <m:r>
                        <a:rPr lang="en-US" sz="1600" b="0" i="1">
                          <a:latin typeface="Cambria Math" panose="02040503050406030204" pitchFamily="18" charset="0"/>
                        </a:rPr>
                        <m:t>=</m:t>
                      </m:r>
                      <m:r>
                        <a:rPr lang="en-US" sz="1600" b="0" i="1">
                          <a:latin typeface="Cambria Math" panose="02040503050406030204" pitchFamily="18" charset="0"/>
                        </a:rPr>
                        <m:t>𝑎𝑛𝑔𝑢𝑙𝑎𝑟</m:t>
                      </m:r>
                      <m:r>
                        <a:rPr lang="en-US" sz="1600" b="0" i="1">
                          <a:latin typeface="Cambria Math" panose="02040503050406030204" pitchFamily="18" charset="0"/>
                        </a:rPr>
                        <m:t> </m:t>
                      </m:r>
                      <m:r>
                        <a:rPr lang="en-US" sz="1600" b="0" i="1">
                          <a:latin typeface="Cambria Math" panose="02040503050406030204" pitchFamily="18" charset="0"/>
                        </a:rPr>
                        <m:t>𝑟𝑒𝑠𝑜𝑙𝑢𝑡𝑖𝑜𝑛</m:t>
                      </m:r>
                      <m:r>
                        <a:rPr lang="en-US" sz="1600" b="0" i="1">
                          <a:latin typeface="Cambria Math" panose="02040503050406030204" pitchFamily="18" charset="0"/>
                        </a:rPr>
                        <m:t> </m:t>
                      </m:r>
                      <m:r>
                        <a:rPr lang="en-US" sz="1600" b="0" i="1">
                          <a:latin typeface="Cambria Math" panose="02040503050406030204" pitchFamily="18" charset="0"/>
                        </a:rPr>
                        <m:t>𝑎𝑠</m:t>
                      </m:r>
                      <m:r>
                        <a:rPr lang="en-US" sz="1600" b="0" i="1">
                          <a:latin typeface="Cambria Math" panose="02040503050406030204" pitchFamily="18" charset="0"/>
                        </a:rPr>
                        <m:t> </m:t>
                      </m:r>
                      <m:r>
                        <a:rPr lang="en-US" sz="1600" b="0" i="1">
                          <a:latin typeface="Cambria Math" panose="02040503050406030204" pitchFamily="18" charset="0"/>
                        </a:rPr>
                        <m:t>𝑑𝑖𝑠𝑡𝑎𝑛𝑐𝑒</m:t>
                      </m:r>
                      <m:r>
                        <a:rPr lang="en-US" sz="1600" b="0" i="1">
                          <a:latin typeface="Cambria Math" panose="02040503050406030204" pitchFamily="18" charset="0"/>
                        </a:rPr>
                        <m:t> </m:t>
                      </m:r>
                      <m:r>
                        <a:rPr lang="en-US" sz="1600" b="0" i="1">
                          <a:latin typeface="Cambria Math" panose="02040503050406030204" pitchFamily="18" charset="0"/>
                        </a:rPr>
                        <m:t>𝑏𝑒𝑡𝑤𝑒𝑒𝑛</m:t>
                      </m:r>
                      <m:r>
                        <a:rPr lang="en-US" sz="1600" b="0" i="1">
                          <a:latin typeface="Cambria Math" panose="02040503050406030204" pitchFamily="18" charset="0"/>
                        </a:rPr>
                        <m:t> </m:t>
                      </m:r>
                      <m:r>
                        <a:rPr lang="en-US" sz="1600" b="0" i="1">
                          <a:latin typeface="Cambria Math" panose="02040503050406030204" pitchFamily="18" charset="0"/>
                        </a:rPr>
                        <m:t>𝑡𝑤𝑜</m:t>
                      </m:r>
                      <m:r>
                        <a:rPr lang="en-US" sz="1600" b="0" i="1">
                          <a:latin typeface="Cambria Math" panose="02040503050406030204" pitchFamily="18" charset="0"/>
                        </a:rPr>
                        <m:t> </m:t>
                      </m:r>
                      <m:r>
                        <a:rPr lang="en-US" sz="1600" b="0" i="1">
                          <a:latin typeface="Cambria Math" panose="02040503050406030204" pitchFamily="18" charset="0"/>
                        </a:rPr>
                        <m:t>𝑡𝑎𝑟𝑔𝑒𝑡𝑠</m:t>
                      </m:r>
                      <m:r>
                        <a:rPr lang="en-US" sz="1600" b="0" i="1">
                          <a:latin typeface="Cambria Math" panose="02040503050406030204" pitchFamily="18" charset="0"/>
                        </a:rPr>
                        <m:t>,   </m:t>
                      </m:r>
                      <m:r>
                        <a:rPr lang="en-US" sz="1600" b="0" i="1">
                          <a:latin typeface="Cambria Math" panose="02040503050406030204" pitchFamily="18" charset="0"/>
                        </a:rPr>
                        <m:t>𝑅</m:t>
                      </m:r>
                      <m:r>
                        <a:rPr lang="en-US" sz="1600" b="0" i="1">
                          <a:latin typeface="Cambria Math" panose="02040503050406030204" pitchFamily="18" charset="0"/>
                        </a:rPr>
                        <m:t>=</m:t>
                      </m:r>
                      <m:r>
                        <a:rPr lang="en-US" sz="1600" b="0" i="1">
                          <a:latin typeface="Cambria Math" panose="02040503050406030204" pitchFamily="18" charset="0"/>
                        </a:rPr>
                        <m:t>𝑠𝑙𝑎𝑛𝑡</m:t>
                      </m:r>
                      <m:r>
                        <a:rPr lang="en-US" sz="1600" b="0" i="1">
                          <a:latin typeface="Cambria Math" panose="02040503050406030204" pitchFamily="18" charset="0"/>
                        </a:rPr>
                        <m:t> </m:t>
                      </m:r>
                      <m:r>
                        <a:rPr lang="en-US" sz="1600" b="0" i="1">
                          <a:latin typeface="Cambria Math" panose="02040503050406030204" pitchFamily="18" charset="0"/>
                        </a:rPr>
                        <m:t>𝑟𝑎𝑛𝑔𝑒</m:t>
                      </m:r>
                      <m:r>
                        <a:rPr lang="en-US" sz="1600" b="0" i="1">
                          <a:latin typeface="Cambria Math" panose="02040503050406030204" pitchFamily="18" charset="0"/>
                        </a:rPr>
                        <m:t>,   </m:t>
                      </m:r>
                      <m:r>
                        <a:rPr lang="en-US" sz="1600" b="0" i="1">
                          <a:latin typeface="Cambria Math" panose="02040503050406030204" pitchFamily="18" charset="0"/>
                        </a:rPr>
                        <m:t>𝜃</m:t>
                      </m:r>
                      <m:r>
                        <a:rPr lang="en-US" sz="1600" b="0" i="1">
                          <a:latin typeface="Cambria Math" panose="02040503050406030204" pitchFamily="18" charset="0"/>
                        </a:rPr>
                        <m:t>=</m:t>
                      </m:r>
                      <m:r>
                        <a:rPr lang="en-US" sz="1600" b="0" i="1">
                          <a:latin typeface="Cambria Math" panose="02040503050406030204" pitchFamily="18" charset="0"/>
                        </a:rPr>
                        <m:t>𝑏𝑒𝑎𝑚𝑤𝑖𝑑𝑡h</m:t>
                      </m:r>
                    </m:oMath>
                  </m:oMathPara>
                </a14:m>
                <a:endParaRPr lang="en-US" sz="1600" b="0"/>
              </a:p>
              <a:p>
                <a:endParaRPr lang="en-US" sz="2200"/>
              </a:p>
              <a:p>
                <a:endParaRPr lang="en-US" sz="2200"/>
              </a:p>
              <a:p>
                <a:r>
                  <a:rPr lang="en-US" sz="2200"/>
                  <a:t>Example impact:</a:t>
                </a:r>
              </a:p>
              <a:p>
                <a:endParaRPr lang="en-US"/>
              </a:p>
            </p:txBody>
          </p:sp>
        </mc:Choice>
        <mc:Fallback xmlns="">
          <p:sp>
            <p:nvSpPr>
              <p:cNvPr id="10" name="Content Placeholder 7">
                <a:extLst>
                  <a:ext uri="{FF2B5EF4-FFF2-40B4-BE49-F238E27FC236}">
                    <a16:creationId xmlns:a16="http://schemas.microsoft.com/office/drawing/2014/main" id="{CCFAB881-AA27-42A5-8B13-CBA5E6DB0DC5}"/>
                  </a:ext>
                </a:extLst>
              </p:cNvPr>
              <p:cNvSpPr>
                <a:spLocks noGrp="1" noRot="1" noChangeAspect="1" noMove="1" noResize="1" noEditPoints="1" noAdjustHandles="1" noChangeArrowheads="1" noChangeShapeType="1" noTextEdit="1"/>
              </p:cNvSpPr>
              <p:nvPr>
                <p:ph idx="1"/>
              </p:nvPr>
            </p:nvSpPr>
            <p:spPr>
              <a:xfrm>
                <a:off x="895732" y="1751015"/>
                <a:ext cx="10494052" cy="2672851"/>
              </a:xfrm>
              <a:blipFill>
                <a:blip r:embed="rId3"/>
                <a:stretch>
                  <a:fillRect l="-75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3" name="Table 14">
                <a:extLst>
                  <a:ext uri="{FF2B5EF4-FFF2-40B4-BE49-F238E27FC236}">
                    <a16:creationId xmlns:a16="http://schemas.microsoft.com/office/drawing/2014/main" xmlns="" id="{425FE576-BA7C-45F6-B144-467F0A74E052}"/>
                  </a:ext>
                </a:extLst>
              </p:cNvPr>
              <p:cNvGraphicFramePr>
                <a:graphicFrameLocks noGrp="1"/>
              </p:cNvGraphicFramePr>
              <p:nvPr>
                <p:extLst>
                  <p:ext uri="{D42A27DB-BD31-4B8C-83A1-F6EECF244321}">
                    <p14:modId xmlns:p14="http://schemas.microsoft.com/office/powerpoint/2010/main" val="71366470"/>
                  </p:ext>
                </p:extLst>
              </p:nvPr>
            </p:nvGraphicFramePr>
            <p:xfrm>
              <a:off x="928861" y="4199343"/>
              <a:ext cx="10460568" cy="1791305"/>
            </p:xfrm>
            <a:graphic>
              <a:graphicData uri="http://schemas.openxmlformats.org/drawingml/2006/table">
                <a:tbl>
                  <a:tblPr firstRow="1" bandRow="1">
                    <a:tableStyleId>{5C22544A-7EE6-4342-B048-85BDC9FD1C3A}</a:tableStyleId>
                  </a:tblPr>
                  <a:tblGrid>
                    <a:gridCol w="2565698">
                      <a:extLst>
                        <a:ext uri="{9D8B030D-6E8A-4147-A177-3AD203B41FA5}">
                          <a16:colId xmlns:a16="http://schemas.microsoft.com/office/drawing/2014/main" xmlns="" val="3522606189"/>
                        </a:ext>
                      </a:extLst>
                    </a:gridCol>
                    <a:gridCol w="7894870">
                      <a:extLst>
                        <a:ext uri="{9D8B030D-6E8A-4147-A177-3AD203B41FA5}">
                          <a16:colId xmlns:a16="http://schemas.microsoft.com/office/drawing/2014/main" xmlns="" val="3328223649"/>
                        </a:ext>
                      </a:extLst>
                    </a:gridCol>
                  </a:tblGrid>
                  <a:tr h="414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a:solidFill>
                                <a:schemeClr val="bg1"/>
                              </a:solidFill>
                            </a:rPr>
                            <a:t>Angular Separability</a:t>
                          </a:r>
                          <a:r>
                            <a:rPr lang="en-US" b="1">
                              <a:solidFill>
                                <a:schemeClr val="bg1"/>
                              </a:solidFill>
                            </a:rPr>
                            <a:t> (</a:t>
                          </a:r>
                          <a14:m>
                            <m:oMath xmlns:m="http://schemas.openxmlformats.org/officeDocument/2006/math">
                              <m:r>
                                <a:rPr lang="en-US" b="1" i="1" smtClean="0">
                                  <a:solidFill>
                                    <a:schemeClr val="bg1"/>
                                  </a:solidFill>
                                  <a:latin typeface="Cambria Math" panose="02040503050406030204" pitchFamily="18" charset="0"/>
                                </a:rPr>
                                <m:t>°)</m:t>
                              </m:r>
                            </m:oMath>
                          </a14:m>
                          <a:endParaRPr lang="tr-TR" b="1" noProof="1">
                            <a:solidFill>
                              <a:schemeClr val="bg1"/>
                            </a:solidFill>
                          </a:endParaRPr>
                        </a:p>
                      </a:txBody>
                      <a:tcPr/>
                    </a:tc>
                    <a:tc>
                      <a:txBody>
                        <a:bodyPr/>
                        <a:lstStyle/>
                        <a:p>
                          <a:pPr algn="ctr"/>
                          <a:r>
                            <a:rPr lang="en-US" b="1"/>
                            <a:t>Applications</a:t>
                          </a:r>
                          <a:endParaRPr lang="tr-TR" b="1"/>
                        </a:p>
                      </a:txBody>
                      <a:tcPr/>
                    </a:tc>
                    <a:extLst>
                      <a:ext uri="{0D108BD9-81ED-4DB2-BD59-A6C34878D82A}">
                        <a16:rowId xmlns:a16="http://schemas.microsoft.com/office/drawing/2014/main" xmlns="" val="1464630036"/>
                      </a:ext>
                    </a:extLst>
                  </a:tr>
                  <a:tr h="370840">
                    <a:tc>
                      <a:txBody>
                        <a:bodyPr/>
                        <a:lstStyle/>
                        <a:p>
                          <a:pPr algn="ctr">
                            <a:lnSpc>
                              <a:spcPct val="150000"/>
                            </a:lnSpc>
                          </a:pPr>
                          <a:r>
                            <a:rPr lang="tr-TR" sz="1800" b="0" kern="1200">
                              <a:solidFill>
                                <a:schemeClr val="tx1"/>
                              </a:solidFill>
                              <a:effectLst/>
                            </a:rPr>
                            <a:t>≤3</a:t>
                          </a:r>
                          <a:endParaRPr lang="tr-TR"/>
                        </a:p>
                      </a:txBody>
                      <a:tcPr/>
                    </a:tc>
                    <a:tc>
                      <a:txBody>
                        <a:bodyPr/>
                        <a:lstStyle/>
                        <a:p>
                          <a:pPr algn="ctr" fontAlgn="b"/>
                          <a:r>
                            <a:rPr lang="tr-TR" sz="1800" b="0" kern="1200">
                              <a:solidFill>
                                <a:schemeClr val="tx1"/>
                              </a:solidFill>
                              <a:effectLst/>
                            </a:rPr>
                            <a:t>3D vision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3890375693"/>
                      </a:ext>
                    </a:extLst>
                  </a:tr>
                  <a:tr h="370840">
                    <a:tc>
                      <a:txBody>
                        <a:bodyPr/>
                        <a:lstStyle/>
                        <a:p>
                          <a:pPr algn="ctr">
                            <a:lnSpc>
                              <a:spcPct val="150000"/>
                            </a:lnSpc>
                          </a:pPr>
                          <a:r>
                            <a:rPr lang="tr-TR" sz="1800" b="0" kern="1200">
                              <a:solidFill>
                                <a:schemeClr val="tx1"/>
                              </a:solidFill>
                              <a:effectLst/>
                            </a:rPr>
                            <a:t>3-4</a:t>
                          </a:r>
                          <a:endParaRPr lang="tr-TR"/>
                        </a:p>
                      </a:txBody>
                      <a:tcPr/>
                    </a:tc>
                    <a:tc>
                      <a:txBody>
                        <a:bodyPr/>
                        <a:lstStyle/>
                        <a:p>
                          <a:pPr algn="ctr" fontAlgn="b"/>
                          <a:r>
                            <a:rPr lang="en-US" sz="1800" b="0" kern="1200">
                              <a:solidFill>
                                <a:schemeClr val="tx1"/>
                              </a:solidFill>
                              <a:effectLst/>
                            </a:rPr>
                            <a:t>Presence detection, human counting, localization, detection of humans in car</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4251776329"/>
                      </a:ext>
                    </a:extLst>
                  </a:tr>
                  <a:tr h="370840">
                    <a:tc>
                      <a:txBody>
                        <a:bodyPr/>
                        <a:lstStyle/>
                        <a:p>
                          <a:pPr algn="ctr"/>
                          <a:r>
                            <a:rPr lang="tr-TR" sz="1800" b="0" kern="1200">
                              <a:solidFill>
                                <a:schemeClr val="tx1"/>
                              </a:solidFill>
                              <a:effectLst/>
                            </a:rPr>
                            <a:t>5-6</a:t>
                          </a:r>
                          <a:endParaRPr lang="tr-TR"/>
                        </a:p>
                      </a:txBody>
                      <a:tcPr/>
                    </a:tc>
                    <a:tc>
                      <a:txBody>
                        <a:bodyPr/>
                        <a:lstStyle/>
                        <a:p>
                          <a:pPr algn="ctr" fontAlgn="b"/>
                          <a:r>
                            <a:rPr lang="tr-TR" sz="1800" b="0" kern="1200">
                              <a:solidFill>
                                <a:schemeClr val="tx1"/>
                              </a:solidFill>
                              <a:effectLst/>
                            </a:rPr>
                            <a:t>Sneeze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xmlns="" val="2139311171"/>
                      </a:ext>
                    </a:extLst>
                  </a:tr>
                </a:tbl>
              </a:graphicData>
            </a:graphic>
          </p:graphicFrame>
        </mc:Choice>
        <mc:Fallback xmlns="">
          <p:graphicFrame>
            <p:nvGraphicFramePr>
              <p:cNvPr id="3" name="Table 14">
                <a:extLst>
                  <a:ext uri="{FF2B5EF4-FFF2-40B4-BE49-F238E27FC236}">
                    <a16:creationId xmlns:a16="http://schemas.microsoft.com/office/drawing/2014/main" id="{425FE576-BA7C-45F6-B144-467F0A74E052}"/>
                  </a:ext>
                </a:extLst>
              </p:cNvPr>
              <p:cNvGraphicFramePr>
                <a:graphicFrameLocks noGrp="1"/>
              </p:cNvGraphicFramePr>
              <p:nvPr>
                <p:extLst>
                  <p:ext uri="{D42A27DB-BD31-4B8C-83A1-F6EECF244321}">
                    <p14:modId xmlns:p14="http://schemas.microsoft.com/office/powerpoint/2010/main" val="71366470"/>
                  </p:ext>
                </p:extLst>
              </p:nvPr>
            </p:nvGraphicFramePr>
            <p:xfrm>
              <a:off x="928861" y="4199343"/>
              <a:ext cx="10460568" cy="1692753"/>
            </p:xfrm>
            <a:graphic>
              <a:graphicData uri="http://schemas.openxmlformats.org/drawingml/2006/table">
                <a:tbl>
                  <a:tblPr firstRow="1" bandRow="1">
                    <a:tableStyleId>{5C22544A-7EE6-4342-B048-85BDC9FD1C3A}</a:tableStyleId>
                  </a:tblPr>
                  <a:tblGrid>
                    <a:gridCol w="2565698">
                      <a:extLst>
                        <a:ext uri="{9D8B030D-6E8A-4147-A177-3AD203B41FA5}">
                          <a16:colId xmlns:a16="http://schemas.microsoft.com/office/drawing/2014/main" val="3522606189"/>
                        </a:ext>
                      </a:extLst>
                    </a:gridCol>
                    <a:gridCol w="7894870">
                      <a:extLst>
                        <a:ext uri="{9D8B030D-6E8A-4147-A177-3AD203B41FA5}">
                          <a16:colId xmlns:a16="http://schemas.microsoft.com/office/drawing/2014/main" val="3328223649"/>
                        </a:ext>
                      </a:extLst>
                    </a:gridCol>
                  </a:tblGrid>
                  <a:tr h="414625">
                    <a:tc>
                      <a:txBody>
                        <a:bodyPr/>
                        <a:lstStyle/>
                        <a:p>
                          <a:endParaRPr lang="en-US"/>
                        </a:p>
                      </a:txBody>
                      <a:tcPr>
                        <a:blipFill>
                          <a:blip r:embed="rId4"/>
                          <a:stretch>
                            <a:fillRect l="-238" t="-7353" r="-308789" b="-333824"/>
                          </a:stretch>
                        </a:blipFill>
                      </a:tcPr>
                    </a:tc>
                    <a:tc>
                      <a:txBody>
                        <a:bodyPr/>
                        <a:lstStyle/>
                        <a:p>
                          <a:pPr algn="ctr"/>
                          <a:r>
                            <a:rPr lang="en-US" b="1"/>
                            <a:t>Applications</a:t>
                          </a:r>
                          <a:endParaRPr lang="tr-TR" b="1"/>
                        </a:p>
                      </a:txBody>
                      <a:tcPr/>
                    </a:tc>
                    <a:extLst>
                      <a:ext uri="{0D108BD9-81ED-4DB2-BD59-A6C34878D82A}">
                        <a16:rowId xmlns:a16="http://schemas.microsoft.com/office/drawing/2014/main" val="1464630036"/>
                      </a:ext>
                    </a:extLst>
                  </a:tr>
                  <a:tr h="453644">
                    <a:tc>
                      <a:txBody>
                        <a:bodyPr/>
                        <a:lstStyle/>
                        <a:p>
                          <a:pPr algn="ctr">
                            <a:lnSpc>
                              <a:spcPct val="150000"/>
                            </a:lnSpc>
                          </a:pPr>
                          <a:r>
                            <a:rPr lang="tr-TR" sz="1800" b="0" kern="1200">
                              <a:solidFill>
                                <a:schemeClr val="tx1"/>
                              </a:solidFill>
                              <a:effectLst/>
                            </a:rPr>
                            <a:t>≤3</a:t>
                          </a:r>
                          <a:endParaRPr lang="tr-TR"/>
                        </a:p>
                      </a:txBody>
                      <a:tcPr/>
                    </a:tc>
                    <a:tc>
                      <a:txBody>
                        <a:bodyPr/>
                        <a:lstStyle/>
                        <a:p>
                          <a:pPr algn="ctr" fontAlgn="b"/>
                          <a:r>
                            <a:rPr lang="tr-TR" sz="1800" b="0" kern="1200">
                              <a:solidFill>
                                <a:schemeClr val="tx1"/>
                              </a:solidFill>
                              <a:effectLst/>
                            </a:rPr>
                            <a:t>3D vision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3890375693"/>
                      </a:ext>
                    </a:extLst>
                  </a:tr>
                  <a:tr h="453644">
                    <a:tc>
                      <a:txBody>
                        <a:bodyPr/>
                        <a:lstStyle/>
                        <a:p>
                          <a:pPr algn="ctr">
                            <a:lnSpc>
                              <a:spcPct val="150000"/>
                            </a:lnSpc>
                          </a:pPr>
                          <a:r>
                            <a:rPr lang="tr-TR" sz="1800" b="0" kern="1200">
                              <a:solidFill>
                                <a:schemeClr val="tx1"/>
                              </a:solidFill>
                              <a:effectLst/>
                            </a:rPr>
                            <a:t>3-4</a:t>
                          </a:r>
                          <a:endParaRPr lang="tr-TR"/>
                        </a:p>
                      </a:txBody>
                      <a:tcPr/>
                    </a:tc>
                    <a:tc>
                      <a:txBody>
                        <a:bodyPr/>
                        <a:lstStyle/>
                        <a:p>
                          <a:pPr algn="ctr" fontAlgn="b"/>
                          <a:r>
                            <a:rPr lang="en-US" sz="1800" b="0" kern="1200">
                              <a:solidFill>
                                <a:schemeClr val="tx1"/>
                              </a:solidFill>
                              <a:effectLst/>
                            </a:rPr>
                            <a:t>Presence detection, human counting, localization, detection of humans in car</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4251776329"/>
                      </a:ext>
                    </a:extLst>
                  </a:tr>
                  <a:tr h="370840">
                    <a:tc>
                      <a:txBody>
                        <a:bodyPr/>
                        <a:lstStyle/>
                        <a:p>
                          <a:pPr algn="ctr"/>
                          <a:r>
                            <a:rPr lang="tr-TR" sz="1800" b="0" kern="1200">
                              <a:solidFill>
                                <a:schemeClr val="tx1"/>
                              </a:solidFill>
                              <a:effectLst/>
                            </a:rPr>
                            <a:t>5-6</a:t>
                          </a:r>
                          <a:endParaRPr lang="tr-TR"/>
                        </a:p>
                      </a:txBody>
                      <a:tcPr/>
                    </a:tc>
                    <a:tc>
                      <a:txBody>
                        <a:bodyPr/>
                        <a:lstStyle/>
                        <a:p>
                          <a:pPr algn="ctr" fontAlgn="b"/>
                          <a:r>
                            <a:rPr lang="tr-TR" sz="1800" b="0" kern="1200">
                              <a:solidFill>
                                <a:schemeClr val="tx1"/>
                              </a:solidFill>
                              <a:effectLst/>
                            </a:rPr>
                            <a:t>Sneeze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2139311171"/>
                      </a:ext>
                    </a:extLst>
                  </a:tr>
                </a:tbl>
              </a:graphicData>
            </a:graphic>
          </p:graphicFrame>
        </mc:Fallback>
      </mc:AlternateContent>
    </p:spTree>
    <p:extLst>
      <p:ext uri="{BB962C8B-B14F-4D97-AF65-F5344CB8AC3E}">
        <p14:creationId xmlns:p14="http://schemas.microsoft.com/office/powerpoint/2010/main" val="36638337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altLang="zh-CN" kern="0"/>
              <a:t>Transmit </a:t>
            </a:r>
            <a:r>
              <a:rPr lang="en-US" altLang="zh-CN"/>
              <a:t>Output</a:t>
            </a:r>
            <a:r>
              <a:rPr lang="en-US" altLang="zh-CN" kern="0"/>
              <a:t> </a:t>
            </a:r>
            <a:r>
              <a:rPr lang="en-US" altLang="zh-CN"/>
              <a:t>Power</a:t>
            </a:r>
            <a:endParaRPr lang="en-US">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a:t>Slide </a:t>
            </a:r>
            <a:fld id="{440F5867-744E-4AA6-B0ED-4C44D2DFBB7B}" type="slidenum">
              <a:rPr lang="en-GB" smtClean="0"/>
              <a:pPr/>
              <a:t>23</a:t>
            </a:fld>
            <a:endParaRPr lang="en-GB"/>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smtClean="0"/>
              <a:t>December</a:t>
            </a:r>
            <a:r>
              <a:rPr lang="en-US" dirty="0" smtClean="0"/>
              <a:t> </a:t>
            </a:r>
            <a:r>
              <a:rPr lang="en-US" dirty="0"/>
              <a:t>2021</a:t>
            </a:r>
            <a:endParaRPr lang="en-GB" dirty="0"/>
          </a:p>
        </p:txBody>
      </p:sp>
      <p:sp>
        <p:nvSpPr>
          <p:cNvPr id="13" name="Content Placeholder 7">
            <a:extLst>
              <a:ext uri="{FF2B5EF4-FFF2-40B4-BE49-F238E27FC236}">
                <a16:creationId xmlns:a16="http://schemas.microsoft.com/office/drawing/2014/main" xmlns="" id="{21A4FB3A-D135-434B-85E1-7C6804E9E868}"/>
              </a:ext>
            </a:extLst>
          </p:cNvPr>
          <p:cNvSpPr txBox="1">
            <a:spLocks/>
          </p:cNvSpPr>
          <p:nvPr/>
        </p:nvSpPr>
        <p:spPr bwMode="auto">
          <a:xfrm>
            <a:off x="914401" y="1627427"/>
            <a:ext cx="10361084" cy="14891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kern="0"/>
              <a:t>Affects the maximum detectable range and resilience to interference.</a:t>
            </a:r>
          </a:p>
          <a:p>
            <a:endParaRPr lang="en-US" kern="0"/>
          </a:p>
          <a:p>
            <a:r>
              <a:rPr lang="en-US" kern="0"/>
              <a:t>Example impact:</a:t>
            </a:r>
            <a:endParaRPr lang="tr-TR" kern="0"/>
          </a:p>
        </p:txBody>
      </p:sp>
      <p:graphicFrame>
        <p:nvGraphicFramePr>
          <p:cNvPr id="9" name="Tablo 8">
            <a:extLst>
              <a:ext uri="{FF2B5EF4-FFF2-40B4-BE49-F238E27FC236}">
                <a16:creationId xmlns:a16="http://schemas.microsoft.com/office/drawing/2014/main" xmlns="" id="{219EA484-6161-4DC7-A555-C7A68362F07C}"/>
              </a:ext>
            </a:extLst>
          </p:cNvPr>
          <p:cNvGraphicFramePr>
            <a:graphicFrameLocks noGrp="1"/>
          </p:cNvGraphicFramePr>
          <p:nvPr/>
        </p:nvGraphicFramePr>
        <p:xfrm>
          <a:off x="927994" y="3348592"/>
          <a:ext cx="10464800" cy="3000317"/>
        </p:xfrm>
        <a:graphic>
          <a:graphicData uri="http://schemas.openxmlformats.org/drawingml/2006/table">
            <a:tbl>
              <a:tblPr firstRow="1" bandRow="1">
                <a:tableStyleId>{5C22544A-7EE6-4342-B048-85BDC9FD1C3A}</a:tableStyleId>
              </a:tblPr>
              <a:tblGrid>
                <a:gridCol w="3150342">
                  <a:extLst>
                    <a:ext uri="{9D8B030D-6E8A-4147-A177-3AD203B41FA5}">
                      <a16:colId xmlns:a16="http://schemas.microsoft.com/office/drawing/2014/main" xmlns="" val="1016038344"/>
                    </a:ext>
                  </a:extLst>
                </a:gridCol>
                <a:gridCol w="7314458">
                  <a:extLst>
                    <a:ext uri="{9D8B030D-6E8A-4147-A177-3AD203B41FA5}">
                      <a16:colId xmlns:a16="http://schemas.microsoft.com/office/drawing/2014/main" xmlns="" val="678072026"/>
                    </a:ext>
                  </a:extLst>
                </a:gridCol>
              </a:tblGrid>
              <a:tr h="531437">
                <a:tc>
                  <a:txBody>
                    <a:bodyPr/>
                    <a:lstStyle/>
                    <a:p>
                      <a:pPr marL="0" marR="0" indent="0" algn="ctr" rtl="0" eaLnBrk="1" fontAlgn="auto" latinLnBrk="0" hangingPunct="1">
                        <a:spcBef>
                          <a:spcPts val="0"/>
                        </a:spcBef>
                        <a:spcAft>
                          <a:spcPts val="0"/>
                        </a:spcAft>
                      </a:pPr>
                      <a:r>
                        <a:rPr lang="tr-TR" sz="1800" kern="1200">
                          <a:effectLst/>
                        </a:rPr>
                        <a:t>Maximum Range/Distance</a:t>
                      </a:r>
                      <a:r>
                        <a:rPr lang="en-US" sz="1800" kern="1200">
                          <a:effectLst/>
                        </a:rPr>
                        <a:t> (m)</a:t>
                      </a:r>
                      <a:endParaRPr lang="tr-TR">
                        <a:effectLst/>
                      </a:endParaRPr>
                    </a:p>
                  </a:txBody>
                  <a:tcPr marL="0" marR="0" marT="0" marB="0" anchor="ctr"/>
                </a:tc>
                <a:tc>
                  <a:txBody>
                    <a:bodyPr/>
                    <a:lstStyle/>
                    <a:p>
                      <a:pPr marL="0" algn="ctr" rtl="0" eaLnBrk="1" latinLnBrk="0" hangingPunct="1">
                        <a:spcBef>
                          <a:spcPts val="0"/>
                        </a:spcBef>
                        <a:spcAft>
                          <a:spcPts val="0"/>
                        </a:spcAft>
                      </a:pPr>
                      <a:r>
                        <a:rPr lang="en-US" sz="1800" kern="1200">
                          <a:effectLst/>
                        </a:rPr>
                        <a:t>Applications</a:t>
                      </a:r>
                      <a:endParaRPr lang="en-US">
                        <a:effectLst/>
                      </a:endParaRPr>
                    </a:p>
                  </a:txBody>
                  <a:tcPr marL="0" marR="0" marT="0" marB="0" anchor="ctr"/>
                </a:tc>
                <a:extLst>
                  <a:ext uri="{0D108BD9-81ED-4DB2-BD59-A6C34878D82A}">
                    <a16:rowId xmlns:a16="http://schemas.microsoft.com/office/drawing/2014/main" xmlns="" val="784772349"/>
                  </a:ext>
                </a:extLst>
              </a:tr>
              <a:tr h="531437">
                <a:tc>
                  <a:txBody>
                    <a:bodyPr/>
                    <a:lstStyle/>
                    <a:p>
                      <a:pPr marL="0" algn="ctr" rtl="0" eaLnBrk="1" latinLnBrk="0" hangingPunct="1">
                        <a:lnSpc>
                          <a:spcPct val="150000"/>
                        </a:lnSpc>
                        <a:spcBef>
                          <a:spcPts val="0"/>
                        </a:spcBef>
                        <a:spcAft>
                          <a:spcPts val="0"/>
                        </a:spcAft>
                      </a:pPr>
                      <a:r>
                        <a:rPr lang="tr-TR" sz="1800" kern="1200">
                          <a:effectLst/>
                        </a:rPr>
                        <a:t>≤1</a:t>
                      </a:r>
                      <a:endParaRPr lang="tr-TR">
                        <a:effectLst/>
                      </a:endParaRPr>
                    </a:p>
                  </a:txBody>
                  <a:tcPr marL="0" marR="0" marT="0" marB="0" anchor="ctr"/>
                </a:tc>
                <a:tc>
                  <a:txBody>
                    <a:bodyPr/>
                    <a:lstStyle/>
                    <a:p>
                      <a:pPr marL="0" algn="ctr" rtl="0" eaLnBrk="1" fontAlgn="b" latinLnBrk="0" hangingPunct="1">
                        <a:spcBef>
                          <a:spcPts val="0"/>
                        </a:spcBef>
                        <a:spcAft>
                          <a:spcPts val="0"/>
                        </a:spcAft>
                      </a:pPr>
                      <a:r>
                        <a:rPr lang="en-US" sz="1800" kern="1200">
                          <a:effectLst/>
                        </a:rPr>
                        <a:t>Gesture recognition (finger movement), aliveness detection, face/body recognition, proximity detection, </a:t>
                      </a:r>
                      <a:endParaRPr lang="en-US">
                        <a:effectLst/>
                      </a:endParaRPr>
                    </a:p>
                  </a:txBody>
                  <a:tcPr marL="0" marR="0" marT="0" marB="0" anchor="ctr"/>
                </a:tc>
                <a:extLst>
                  <a:ext uri="{0D108BD9-81ED-4DB2-BD59-A6C34878D82A}">
                    <a16:rowId xmlns:a16="http://schemas.microsoft.com/office/drawing/2014/main" xmlns="" val="3133471528"/>
                  </a:ext>
                </a:extLst>
              </a:tr>
              <a:tr h="531437">
                <a:tc>
                  <a:txBody>
                    <a:bodyPr/>
                    <a:lstStyle/>
                    <a:p>
                      <a:pPr marL="0" algn="ctr" rtl="0" eaLnBrk="1" latinLnBrk="0" hangingPunct="1">
                        <a:lnSpc>
                          <a:spcPct val="150000"/>
                        </a:lnSpc>
                        <a:spcBef>
                          <a:spcPts val="0"/>
                        </a:spcBef>
                        <a:spcAft>
                          <a:spcPts val="0"/>
                        </a:spcAft>
                      </a:pPr>
                      <a:r>
                        <a:rPr lang="tr-TR" sz="1800" kern="1200">
                          <a:effectLst/>
                        </a:rPr>
                        <a:t>≤5</a:t>
                      </a:r>
                      <a:endParaRPr lang="tr-TR">
                        <a:effectLst/>
                      </a:endParaRPr>
                    </a:p>
                  </a:txBody>
                  <a:tcPr marL="0" marR="0" marT="0" marB="0" anchor="ctr"/>
                </a:tc>
                <a:tc>
                  <a:txBody>
                    <a:bodyPr/>
                    <a:lstStyle/>
                    <a:p>
                      <a:pPr marL="0" algn="ctr" rtl="0" eaLnBrk="1" fontAlgn="b" latinLnBrk="0" hangingPunct="1">
                        <a:spcBef>
                          <a:spcPts val="0"/>
                        </a:spcBef>
                        <a:spcAft>
                          <a:spcPts val="0"/>
                        </a:spcAft>
                      </a:pPr>
                      <a:r>
                        <a:rPr lang="en-US" sz="1800" kern="1200">
                          <a:effectLst/>
                        </a:rPr>
                        <a:t>Gesture recognition (hand movement), human detection in car, driver sleepiness detection, breathing rate, heart rate measurement</a:t>
                      </a:r>
                      <a:endParaRPr lang="en-US">
                        <a:effectLst/>
                      </a:endParaRPr>
                    </a:p>
                  </a:txBody>
                  <a:tcPr marL="0" marR="0" marT="0" marB="0" anchor="ctr"/>
                </a:tc>
                <a:extLst>
                  <a:ext uri="{0D108BD9-81ED-4DB2-BD59-A6C34878D82A}">
                    <a16:rowId xmlns:a16="http://schemas.microsoft.com/office/drawing/2014/main" xmlns="" val="2343212414"/>
                  </a:ext>
                </a:extLst>
              </a:tr>
              <a:tr h="797155">
                <a:tc>
                  <a:txBody>
                    <a:bodyPr/>
                    <a:lstStyle/>
                    <a:p>
                      <a:pPr marL="0" algn="ctr" rtl="0" eaLnBrk="1" latinLnBrk="0" hangingPunct="1">
                        <a:spcBef>
                          <a:spcPts val="0"/>
                        </a:spcBef>
                        <a:spcAft>
                          <a:spcPts val="0"/>
                        </a:spcAft>
                      </a:pPr>
                      <a:r>
                        <a:rPr lang="tr-TR" sz="1800" kern="1200">
                          <a:effectLst/>
                        </a:rPr>
                        <a:t>≤10</a:t>
                      </a:r>
                      <a:endParaRPr lang="tr-TR">
                        <a:effectLst/>
                      </a:endParaRPr>
                    </a:p>
                  </a:txBody>
                  <a:tcPr marL="0" marR="0" marT="0" marB="0" anchor="ctr"/>
                </a:tc>
                <a:tc>
                  <a:txBody>
                    <a:bodyPr/>
                    <a:lstStyle/>
                    <a:p>
                      <a:pPr marL="0" algn="ctr" rtl="0">
                        <a:spcBef>
                          <a:spcPts val="0"/>
                        </a:spcBef>
                        <a:spcAft>
                          <a:spcPts val="0"/>
                        </a:spcAft>
                      </a:pPr>
                      <a:r>
                        <a:rPr lang="en-US" sz="1800" kern="1200">
                          <a:effectLst/>
                        </a:rPr>
                        <a:t>Presence detection (home security), human counting (meeting room), human localization, motion detection, human tracking,</a:t>
                      </a:r>
                      <a:r>
                        <a:rPr lang="en-US" sz="1800" kern="1200"/>
                        <a:t> </a:t>
                      </a:r>
                      <a:r>
                        <a:rPr lang="en-US" sz="1800" kern="1200">
                          <a:effectLst/>
                        </a:rPr>
                        <a:t> gesture recognition (full body movement), fall detection, sneeze detection, 3D vision</a:t>
                      </a:r>
                      <a:endParaRPr lang="en-US">
                        <a:effectLst/>
                      </a:endParaRPr>
                    </a:p>
                  </a:txBody>
                  <a:tcPr marL="0" marR="0" marT="0" marB="0" anchor="ctr"/>
                </a:tc>
                <a:extLst>
                  <a:ext uri="{0D108BD9-81ED-4DB2-BD59-A6C34878D82A}">
                    <a16:rowId xmlns:a16="http://schemas.microsoft.com/office/drawing/2014/main" xmlns="" val="2957842178"/>
                  </a:ext>
                </a:extLst>
              </a:tr>
              <a:tr h="359212">
                <a:tc>
                  <a:txBody>
                    <a:bodyPr/>
                    <a:lstStyle/>
                    <a:p>
                      <a:pPr marL="0" algn="ctr" rtl="0" eaLnBrk="1" latinLnBrk="0" hangingPunct="1">
                        <a:lnSpc>
                          <a:spcPct val="150000"/>
                        </a:lnSpc>
                        <a:spcBef>
                          <a:spcPts val="0"/>
                        </a:spcBef>
                        <a:spcAft>
                          <a:spcPts val="0"/>
                        </a:spcAft>
                      </a:pPr>
                      <a:r>
                        <a:rPr lang="tr-TR" sz="1800" kern="1200">
                          <a:effectLst/>
                        </a:rPr>
                        <a:t>&gt;10</a:t>
                      </a:r>
                      <a:endParaRPr lang="tr-TR">
                        <a:effectLst/>
                      </a:endParaRPr>
                    </a:p>
                  </a:txBody>
                  <a:tcPr marL="0" marR="0" marT="0" marB="0" anchor="ctr"/>
                </a:tc>
                <a:tc>
                  <a:txBody>
                    <a:bodyPr/>
                    <a:lstStyle/>
                    <a:p>
                      <a:pPr marL="0" algn="ctr" rtl="0" eaLnBrk="1" fontAlgn="b" latinLnBrk="0" hangingPunct="1">
                        <a:spcBef>
                          <a:spcPts val="0"/>
                        </a:spcBef>
                        <a:spcAft>
                          <a:spcPts val="0"/>
                        </a:spcAft>
                      </a:pPr>
                      <a:r>
                        <a:rPr lang="en-US" sz="1800" kern="1200">
                          <a:effectLst/>
                        </a:rPr>
                        <a:t>Presence detection (number of persons in room, store sensing), human counting (store sensing)</a:t>
                      </a:r>
                      <a:endParaRPr lang="en-US">
                        <a:effectLst/>
                      </a:endParaRPr>
                    </a:p>
                  </a:txBody>
                  <a:tcPr marL="0" marR="0" marT="0" marB="0" anchor="ctr"/>
                </a:tc>
                <a:extLst>
                  <a:ext uri="{0D108BD9-81ED-4DB2-BD59-A6C34878D82A}">
                    <a16:rowId xmlns:a16="http://schemas.microsoft.com/office/drawing/2014/main" xmlns="" val="1018906155"/>
                  </a:ext>
                </a:extLst>
              </a:tr>
            </a:tbl>
          </a:graphicData>
        </a:graphic>
      </p:graphicFrame>
    </p:spTree>
    <p:extLst>
      <p:ext uri="{BB962C8B-B14F-4D97-AF65-F5344CB8AC3E}">
        <p14:creationId xmlns:p14="http://schemas.microsoft.com/office/powerpoint/2010/main" val="460638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a:xfrm>
            <a:off x="914401" y="899161"/>
            <a:ext cx="10361084" cy="1065213"/>
          </a:xfrm>
        </p:spPr>
        <p:txBody>
          <a:bodyPr/>
          <a:lstStyle/>
          <a:p>
            <a:r>
              <a:rPr lang="en-US"/>
              <a:t>Motivation for Defining Some </a:t>
            </a:r>
            <a:r>
              <a:rPr lang="en-US">
                <a:ea typeface="+mj-lt"/>
                <a:cs typeface="+mj-lt"/>
              </a:rPr>
              <a:t>NDP </a:t>
            </a:r>
            <a:r>
              <a:rPr lang="en-US"/>
              <a:t>Transmission Parameters as Sensing Operational Parameters</a:t>
            </a:r>
            <a:endParaRPr lang="en-US">
              <a:cs typeface="Times New Roman"/>
            </a:endParaRPr>
          </a:p>
        </p:txBody>
      </p:sp>
      <p:sp>
        <p:nvSpPr>
          <p:cNvPr id="3" name="Content Placeholder 2">
            <a:extLst>
              <a:ext uri="{FF2B5EF4-FFF2-40B4-BE49-F238E27FC236}">
                <a16:creationId xmlns:a16="http://schemas.microsoft.com/office/drawing/2014/main" xmlns="" id="{F54340CA-A15E-45D0-8AF7-AF32FB856878}"/>
              </a:ext>
            </a:extLst>
          </p:cNvPr>
          <p:cNvSpPr>
            <a:spLocks noGrp="1"/>
          </p:cNvSpPr>
          <p:nvPr>
            <p:ph idx="1"/>
          </p:nvPr>
        </p:nvSpPr>
        <p:spPr>
          <a:xfrm>
            <a:off x="1028700" y="2166279"/>
            <a:ext cx="10361084" cy="4309135"/>
          </a:xfrm>
        </p:spPr>
        <p:txBody>
          <a:bodyPr/>
          <a:lstStyle/>
          <a:p>
            <a:pPr marL="0" indent="0" algn="just"/>
            <a:r>
              <a:rPr lang="en-US">
                <a:ea typeface="+mn-lt"/>
                <a:cs typeface="+mn-lt"/>
              </a:rPr>
              <a:t>There are many sensing applications of great market value. </a:t>
            </a:r>
            <a:endParaRPr lang="tr-TR">
              <a:cs typeface="Times New Roman"/>
            </a:endParaRPr>
          </a:p>
          <a:p>
            <a:pPr marL="0" indent="0" algn="just"/>
            <a:endParaRPr lang="en-US">
              <a:ea typeface="+mn-lt"/>
              <a:cs typeface="+mn-lt"/>
            </a:endParaRPr>
          </a:p>
          <a:p>
            <a:pPr marL="0" indent="0" algn="just"/>
            <a:r>
              <a:rPr lang="en-US">
                <a:ea typeface="+mn-lt"/>
                <a:cs typeface="+mn-lt"/>
              </a:rPr>
              <a:t>Each (or groups) of these applications may require some specific parameters to meet their performance requirements, some of which can be found in [3]. </a:t>
            </a:r>
            <a:endParaRPr lang="en-US">
              <a:cs typeface="Times New Roman"/>
            </a:endParaRPr>
          </a:p>
          <a:p>
            <a:pPr marL="0" indent="0" algn="just"/>
            <a:endParaRPr lang="en-US">
              <a:cs typeface="Times New Roman"/>
            </a:endParaRPr>
          </a:p>
          <a:p>
            <a:pPr marL="0" indent="0" algn="just"/>
            <a:r>
              <a:rPr lang="en-US">
                <a:cs typeface="Times New Roman"/>
              </a:rPr>
              <a:t>Because the measurement of the channel will be made through the NDP, negotiating the transmission parameters of the NDP is important in order to meet the performance requirements of the sensing applications. </a:t>
            </a:r>
          </a:p>
          <a:p>
            <a:pPr marL="0" indent="0" algn="just"/>
            <a:endParaRPr lang="en-US">
              <a:cs typeface="Times New Roman"/>
            </a:endParaRPr>
          </a:p>
          <a:p>
            <a:pPr algn="just">
              <a:buFont typeface="Arial" panose="020B0604020202020204" pitchFamily="34" charset="0"/>
              <a:buChar char="•"/>
            </a:pPr>
            <a:endParaRPr lang="en-US">
              <a:cs typeface="Times New Roman"/>
            </a:endParaRPr>
          </a:p>
          <a:p>
            <a:pPr algn="just">
              <a:buFont typeface="Arial" panose="020B0604020202020204" pitchFamily="34" charset="0"/>
              <a:buChar char="•"/>
            </a:pPr>
            <a:endParaRPr lang="en-US">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a:latin typeface="Times New Roman"/>
                <a:ea typeface="MS Gothic"/>
                <a:cs typeface="Arial Unicode MS"/>
              </a:rPr>
              <a:t>Halise Türkmen, Vestel</a:t>
            </a:r>
            <a:endParaRPr lang="en-GB"/>
          </a:p>
        </p:txBody>
      </p:sp>
      <p:sp>
        <p:nvSpPr>
          <p:cNvPr id="7" name="Date Placeholder 3"/>
          <p:cNvSpPr>
            <a:spLocks noGrp="1"/>
          </p:cNvSpPr>
          <p:nvPr>
            <p:ph type="dt" idx="15"/>
          </p:nvPr>
        </p:nvSpPr>
        <p:spPr>
          <a:xfrm>
            <a:off x="929217" y="333375"/>
            <a:ext cx="2499764" cy="273050"/>
          </a:xfrm>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2873297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98B1D3-44A2-4A19-A3DF-254D9DDD41CC}"/>
              </a:ext>
            </a:extLst>
          </p:cNvPr>
          <p:cNvSpPr>
            <a:spLocks noGrp="1"/>
          </p:cNvSpPr>
          <p:nvPr>
            <p:ph type="title"/>
          </p:nvPr>
        </p:nvSpPr>
        <p:spPr/>
        <p:txBody>
          <a:bodyPr/>
          <a:lstStyle/>
          <a:p>
            <a:r>
              <a:rPr lang="en-GB"/>
              <a:t>Sensing Scenario and Use-Cases Overview</a:t>
            </a:r>
            <a:endParaRPr lang="en-US"/>
          </a:p>
        </p:txBody>
      </p:sp>
      <p:sp>
        <p:nvSpPr>
          <p:cNvPr id="3" name="Content Placeholder 2">
            <a:extLst>
              <a:ext uri="{FF2B5EF4-FFF2-40B4-BE49-F238E27FC236}">
                <a16:creationId xmlns:a16="http://schemas.microsoft.com/office/drawing/2014/main" xmlns="" id="{15BEB5BB-769F-4F3B-A9A9-9B95A07FE251}"/>
              </a:ext>
            </a:extLst>
          </p:cNvPr>
          <p:cNvSpPr>
            <a:spLocks noGrp="1"/>
          </p:cNvSpPr>
          <p:nvPr>
            <p:ph sz="half" idx="1"/>
          </p:nvPr>
        </p:nvSpPr>
        <p:spPr>
          <a:xfrm>
            <a:off x="704131" y="1749249"/>
            <a:ext cx="4971243" cy="4113213"/>
          </a:xfrm>
        </p:spPr>
        <p:txBody>
          <a:bodyPr/>
          <a:lstStyle/>
          <a:p>
            <a:pPr marL="0" indent="0" algn="just">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In an environment, multiple sensing sessions belonging to unique sensing applications can take place simultaneously [1].</a:t>
            </a:r>
            <a:endParaRPr lang="tr-TR" sz="1800" dirty="0">
              <a:cs typeface="Times New Roman"/>
            </a:endParaRPr>
          </a:p>
          <a:p>
            <a:pPr marL="0" indent="0" algn="just">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Some configuration options can be:</a:t>
            </a:r>
            <a:endParaRPr lang="en-US" sz="1800" dirty="0">
              <a:cs typeface="Times New Roman"/>
            </a:endParaRPr>
          </a:p>
          <a:p>
            <a:pPr algn="just">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Stand-alone device, e.g.: autonomous vehicles</a:t>
            </a:r>
            <a:endParaRPr lang="en-US" sz="1600" b="0" dirty="0">
              <a:cs typeface="Times New Roman"/>
            </a:endParaRPr>
          </a:p>
          <a:p>
            <a:pPr algn="just">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AP – non-AP STA, non-AP STA – non-AP STA (P2P)</a:t>
            </a:r>
            <a:endParaRPr lang="en-US" sz="1600" b="0" dirty="0">
              <a:cs typeface="Times New Roman"/>
            </a:endParaRPr>
          </a:p>
          <a:p>
            <a:pPr algn="just">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AP – multiple non-AP STA, non-AP STA – multiple non-AP STA</a:t>
            </a:r>
            <a:endParaRPr lang="en-US" sz="1600" b="0" dirty="0">
              <a:cs typeface="Times New Roman"/>
            </a:endParaRPr>
          </a:p>
          <a:p>
            <a:pPr marL="0" indent="0" algn="just">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So far, the types of sensing (based on the measurement) discussed in the group are:</a:t>
            </a:r>
            <a:endParaRPr lang="en-US" sz="180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Radar (delay/delay-</a:t>
            </a:r>
            <a:r>
              <a:rPr lang="en-US" sz="1600" b="0" dirty="0" err="1"/>
              <a:t>doppler</a:t>
            </a:r>
            <a:r>
              <a:rPr lang="en-US" sz="1600" b="0" dirty="0"/>
              <a:t>)</a:t>
            </a:r>
            <a:endParaRPr lang="en-US" sz="1600" b="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CSI-based</a:t>
            </a:r>
            <a:endParaRPr lang="en-US" sz="1600" b="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RSSI-based</a:t>
            </a:r>
            <a:endParaRPr lang="en-US" sz="1600" b="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SNR-based (beam SNR)</a:t>
            </a:r>
            <a:endParaRPr lang="en-US" sz="1600" b="0" dirty="0">
              <a:cs typeface="Times New Roman"/>
            </a:endParaRPr>
          </a:p>
        </p:txBody>
      </p:sp>
      <p:sp>
        <p:nvSpPr>
          <p:cNvPr id="5" name="Date Placeholder 4">
            <a:extLst>
              <a:ext uri="{FF2B5EF4-FFF2-40B4-BE49-F238E27FC236}">
                <a16:creationId xmlns:a16="http://schemas.microsoft.com/office/drawing/2014/main" xmlns="" id="{EFFCAD1F-6F63-4AAD-AEA0-63EA6C4C0D96}"/>
              </a:ext>
            </a:extLst>
          </p:cNvPr>
          <p:cNvSpPr>
            <a:spLocks noGrp="1"/>
          </p:cNvSpPr>
          <p:nvPr>
            <p:ph type="dt" idx="10"/>
          </p:nvPr>
        </p:nvSpPr>
        <p:spPr/>
        <p:txBody>
          <a:bodyPr/>
          <a:lstStyle/>
          <a:p>
            <a:r>
              <a:rPr lang="en-US" dirty="0" smtClean="0"/>
              <a:t>December</a:t>
            </a:r>
            <a:r>
              <a:rPr lang="en-US" dirty="0" smtClean="0"/>
              <a:t> 2021</a:t>
            </a:r>
            <a:endParaRPr lang="en-GB" dirty="0"/>
          </a:p>
        </p:txBody>
      </p:sp>
      <p:sp>
        <p:nvSpPr>
          <p:cNvPr id="6" name="Footer Placeholder 5">
            <a:extLst>
              <a:ext uri="{FF2B5EF4-FFF2-40B4-BE49-F238E27FC236}">
                <a16:creationId xmlns:a16="http://schemas.microsoft.com/office/drawing/2014/main" xmlns="" id="{6C32D69F-343A-4395-8349-5F50EA6856F0}"/>
              </a:ext>
            </a:extLst>
          </p:cNvPr>
          <p:cNvSpPr>
            <a:spLocks noGrp="1"/>
          </p:cNvSpPr>
          <p:nvPr>
            <p:ph type="ftr" idx="11"/>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7" name="Slide Number Placeholder 6">
            <a:extLst>
              <a:ext uri="{FF2B5EF4-FFF2-40B4-BE49-F238E27FC236}">
                <a16:creationId xmlns:a16="http://schemas.microsoft.com/office/drawing/2014/main" xmlns="" id="{FF5E007F-AB44-44C5-B904-1A7B11055A20}"/>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grpSp>
        <p:nvGrpSpPr>
          <p:cNvPr id="38" name="Group 37">
            <a:extLst>
              <a:ext uri="{FF2B5EF4-FFF2-40B4-BE49-F238E27FC236}">
                <a16:creationId xmlns:a16="http://schemas.microsoft.com/office/drawing/2014/main" xmlns="" id="{00B45A65-6391-4A58-A379-805895C71D97}"/>
              </a:ext>
            </a:extLst>
          </p:cNvPr>
          <p:cNvGrpSpPr/>
          <p:nvPr/>
        </p:nvGrpSpPr>
        <p:grpSpPr>
          <a:xfrm>
            <a:off x="6614370" y="1780487"/>
            <a:ext cx="4883800" cy="808543"/>
            <a:chOff x="6498167" y="1981201"/>
            <a:chExt cx="4883800" cy="808543"/>
          </a:xfrm>
        </p:grpSpPr>
        <p:sp>
          <p:nvSpPr>
            <p:cNvPr id="9" name="Rectangle 8">
              <a:extLst>
                <a:ext uri="{FF2B5EF4-FFF2-40B4-BE49-F238E27FC236}">
                  <a16:creationId xmlns:a16="http://schemas.microsoft.com/office/drawing/2014/main" xmlns="" id="{10E7CF79-98AE-4D51-8D56-5BB43D9C3D07}"/>
                </a:ext>
              </a:extLst>
            </p:cNvPr>
            <p:cNvSpPr/>
            <p:nvPr/>
          </p:nvSpPr>
          <p:spPr bwMode="auto">
            <a:xfrm>
              <a:off x="10098857" y="2080199"/>
              <a:ext cx="1283110" cy="62839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Object/</a:t>
              </a:r>
            </a:p>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Action</a:t>
              </a:r>
            </a:p>
          </p:txBody>
        </p:sp>
        <p:sp>
          <p:nvSpPr>
            <p:cNvPr id="10" name="Rectangle 9">
              <a:extLst>
                <a:ext uri="{FF2B5EF4-FFF2-40B4-BE49-F238E27FC236}">
                  <a16:creationId xmlns:a16="http://schemas.microsoft.com/office/drawing/2014/main" xmlns="" id="{F58A9C1E-D102-4215-8E87-842E448CA633}"/>
                </a:ext>
              </a:extLst>
            </p:cNvPr>
            <p:cNvSpPr/>
            <p:nvPr/>
          </p:nvSpPr>
          <p:spPr bwMode="auto">
            <a:xfrm>
              <a:off x="6978105" y="2223242"/>
              <a:ext cx="789039" cy="34230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STA</a:t>
              </a:r>
            </a:p>
          </p:txBody>
        </p:sp>
        <p:cxnSp>
          <p:nvCxnSpPr>
            <p:cNvPr id="12" name="Straight Arrow Connector 11">
              <a:extLst>
                <a:ext uri="{FF2B5EF4-FFF2-40B4-BE49-F238E27FC236}">
                  <a16:creationId xmlns:a16="http://schemas.microsoft.com/office/drawing/2014/main" xmlns="" id="{B7F1E87E-F1A2-41F1-B0C9-83931722144C}"/>
                </a:ext>
              </a:extLst>
            </p:cNvPr>
            <p:cNvCxnSpPr/>
            <p:nvPr/>
          </p:nvCxnSpPr>
          <p:spPr bwMode="auto">
            <a:xfrm>
              <a:off x="7842354" y="2288978"/>
              <a:ext cx="2160638" cy="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14" name="Straight Arrow Connector 13">
              <a:extLst>
                <a:ext uri="{FF2B5EF4-FFF2-40B4-BE49-F238E27FC236}">
                  <a16:creationId xmlns:a16="http://schemas.microsoft.com/office/drawing/2014/main" xmlns="" id="{CE2C8903-BE63-4C93-8D44-9EA6DD8BDCFA}"/>
                </a:ext>
              </a:extLst>
            </p:cNvPr>
            <p:cNvCxnSpPr/>
            <p:nvPr/>
          </p:nvCxnSpPr>
          <p:spPr bwMode="auto">
            <a:xfrm flipH="1">
              <a:off x="7842354" y="2497038"/>
              <a:ext cx="2160638"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xmlns="" id="{9DB7F004-8398-4DFD-B1A4-FB278AC86683}"/>
                </a:ext>
              </a:extLst>
            </p:cNvPr>
            <p:cNvSpPr txBox="1"/>
            <p:nvPr/>
          </p:nvSpPr>
          <p:spPr>
            <a:xfrm>
              <a:off x="8059620" y="1981201"/>
              <a:ext cx="1635880" cy="307777"/>
            </a:xfrm>
            <a:prstGeom prst="rect">
              <a:avLst/>
            </a:prstGeom>
            <a:noFill/>
          </p:spPr>
          <p:txBody>
            <a:bodyPr wrap="square" rtlCol="0">
              <a:spAutoFit/>
            </a:bodyPr>
            <a:lstStyle/>
            <a:p>
              <a:pPr algn="ctr"/>
              <a:r>
                <a:rPr lang="en-US" sz="1400">
                  <a:solidFill>
                    <a:schemeClr val="tx1"/>
                  </a:solidFill>
                </a:rPr>
                <a:t>NDP</a:t>
              </a:r>
            </a:p>
          </p:txBody>
        </p:sp>
        <p:sp>
          <p:nvSpPr>
            <p:cNvPr id="16" name="TextBox 15">
              <a:extLst>
                <a:ext uri="{FF2B5EF4-FFF2-40B4-BE49-F238E27FC236}">
                  <a16:creationId xmlns:a16="http://schemas.microsoft.com/office/drawing/2014/main" xmlns="" id="{6A56B845-E69F-472B-960D-5CE0CD2C113F}"/>
                </a:ext>
              </a:extLst>
            </p:cNvPr>
            <p:cNvSpPr txBox="1"/>
            <p:nvPr/>
          </p:nvSpPr>
          <p:spPr>
            <a:xfrm>
              <a:off x="8206642" y="2481967"/>
              <a:ext cx="1452716" cy="307777"/>
            </a:xfrm>
            <a:prstGeom prst="rect">
              <a:avLst/>
            </a:prstGeom>
            <a:noFill/>
          </p:spPr>
          <p:txBody>
            <a:bodyPr wrap="square" rtlCol="0">
              <a:spAutoFit/>
            </a:bodyPr>
            <a:lstStyle/>
            <a:p>
              <a:r>
                <a:rPr lang="en-US" sz="1400">
                  <a:solidFill>
                    <a:schemeClr val="tx1"/>
                  </a:solidFill>
                </a:rPr>
                <a:t>Signal reflection</a:t>
              </a:r>
            </a:p>
          </p:txBody>
        </p:sp>
        <p:grpSp>
          <p:nvGrpSpPr>
            <p:cNvPr id="19" name="Group 18">
              <a:extLst>
                <a:ext uri="{FF2B5EF4-FFF2-40B4-BE49-F238E27FC236}">
                  <a16:creationId xmlns:a16="http://schemas.microsoft.com/office/drawing/2014/main" xmlns="" id="{1FF99656-9598-43A0-BB3C-9B682F8778AE}"/>
                </a:ext>
              </a:extLst>
            </p:cNvPr>
            <p:cNvGrpSpPr/>
            <p:nvPr/>
          </p:nvGrpSpPr>
          <p:grpSpPr>
            <a:xfrm>
              <a:off x="6498167" y="2194339"/>
              <a:ext cx="344891" cy="400110"/>
              <a:chOff x="6094942" y="2194339"/>
              <a:chExt cx="344891" cy="400110"/>
            </a:xfrm>
          </p:grpSpPr>
          <p:sp>
            <p:nvSpPr>
              <p:cNvPr id="17" name="Oval 16">
                <a:extLst>
                  <a:ext uri="{FF2B5EF4-FFF2-40B4-BE49-F238E27FC236}">
                    <a16:creationId xmlns:a16="http://schemas.microsoft.com/office/drawing/2014/main" xmlns="" id="{BBEA5C3F-FD35-4996-93B5-D56F1A336169}"/>
                  </a:ext>
                </a:extLst>
              </p:cNvPr>
              <p:cNvSpPr/>
              <p:nvPr/>
            </p:nvSpPr>
            <p:spPr bwMode="auto">
              <a:xfrm>
                <a:off x="6094942" y="2223242"/>
                <a:ext cx="336729" cy="363537"/>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xmlns="" id="{5FEC4970-691B-443D-8795-41E93254C65C}"/>
                  </a:ext>
                </a:extLst>
              </p:cNvPr>
              <p:cNvSpPr txBox="1"/>
              <p:nvPr/>
            </p:nvSpPr>
            <p:spPr>
              <a:xfrm>
                <a:off x="6103104" y="2194339"/>
                <a:ext cx="336729" cy="400110"/>
              </a:xfrm>
              <a:prstGeom prst="rect">
                <a:avLst/>
              </a:prstGeom>
              <a:noFill/>
            </p:spPr>
            <p:txBody>
              <a:bodyPr wrap="square" rtlCol="0">
                <a:spAutoFit/>
              </a:bodyPr>
              <a:lstStyle/>
              <a:p>
                <a:r>
                  <a:rPr lang="en-US" sz="2000">
                    <a:solidFill>
                      <a:schemeClr val="tx1"/>
                    </a:solidFill>
                  </a:rPr>
                  <a:t>1</a:t>
                </a:r>
              </a:p>
            </p:txBody>
          </p:sp>
        </p:grpSp>
      </p:grpSp>
      <p:grpSp>
        <p:nvGrpSpPr>
          <p:cNvPr id="37" name="Group 36">
            <a:extLst>
              <a:ext uri="{FF2B5EF4-FFF2-40B4-BE49-F238E27FC236}">
                <a16:creationId xmlns:a16="http://schemas.microsoft.com/office/drawing/2014/main" xmlns="" id="{4318563B-20AC-465E-9FE9-69762AF77CD6}"/>
              </a:ext>
            </a:extLst>
          </p:cNvPr>
          <p:cNvGrpSpPr/>
          <p:nvPr/>
        </p:nvGrpSpPr>
        <p:grpSpPr>
          <a:xfrm>
            <a:off x="6014831" y="2658940"/>
            <a:ext cx="5483339" cy="1402998"/>
            <a:chOff x="6017023" y="2952001"/>
            <a:chExt cx="5483339" cy="1402998"/>
          </a:xfrm>
        </p:grpSpPr>
        <p:sp>
          <p:nvSpPr>
            <p:cNvPr id="22" name="Rectangle 21">
              <a:extLst>
                <a:ext uri="{FF2B5EF4-FFF2-40B4-BE49-F238E27FC236}">
                  <a16:creationId xmlns:a16="http://schemas.microsoft.com/office/drawing/2014/main" xmlns="" id="{5E7FA5BB-FF9F-436B-917A-C63E068F87A3}"/>
                </a:ext>
              </a:extLst>
            </p:cNvPr>
            <p:cNvSpPr/>
            <p:nvPr/>
          </p:nvSpPr>
          <p:spPr bwMode="auto">
            <a:xfrm>
              <a:off x="9980461" y="3135872"/>
              <a:ext cx="1519901"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23" name="Rectangle 22">
              <a:extLst>
                <a:ext uri="{FF2B5EF4-FFF2-40B4-BE49-F238E27FC236}">
                  <a16:creationId xmlns:a16="http://schemas.microsoft.com/office/drawing/2014/main" xmlns="" id="{ABBB9B67-3414-4DD6-A803-3981A8EB1952}"/>
                </a:ext>
              </a:extLst>
            </p:cNvPr>
            <p:cNvSpPr/>
            <p:nvPr/>
          </p:nvSpPr>
          <p:spPr bwMode="auto">
            <a:xfrm>
              <a:off x="6978105" y="3135872"/>
              <a:ext cx="676960"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AP</a:t>
              </a:r>
            </a:p>
          </p:txBody>
        </p:sp>
        <p:sp>
          <p:nvSpPr>
            <p:cNvPr id="24" name="Rectangle 23">
              <a:extLst>
                <a:ext uri="{FF2B5EF4-FFF2-40B4-BE49-F238E27FC236}">
                  <a16:creationId xmlns:a16="http://schemas.microsoft.com/office/drawing/2014/main" xmlns="" id="{11015440-7823-40B6-B4C4-CB929E3E2633}"/>
                </a:ext>
              </a:extLst>
            </p:cNvPr>
            <p:cNvSpPr/>
            <p:nvPr/>
          </p:nvSpPr>
          <p:spPr bwMode="auto">
            <a:xfrm>
              <a:off x="9958465" y="3818046"/>
              <a:ext cx="1539705"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25" name="Rectangle 24">
              <a:extLst>
                <a:ext uri="{FF2B5EF4-FFF2-40B4-BE49-F238E27FC236}">
                  <a16:creationId xmlns:a16="http://schemas.microsoft.com/office/drawing/2014/main" xmlns="" id="{6569F683-172C-4096-A8DF-F680DE32435F}"/>
                </a:ext>
              </a:extLst>
            </p:cNvPr>
            <p:cNvSpPr/>
            <p:nvPr/>
          </p:nvSpPr>
          <p:spPr bwMode="auto">
            <a:xfrm>
              <a:off x="6554829" y="3818045"/>
              <a:ext cx="1519901"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26" name="Rectangle 25">
              <a:extLst>
                <a:ext uri="{FF2B5EF4-FFF2-40B4-BE49-F238E27FC236}">
                  <a16:creationId xmlns:a16="http://schemas.microsoft.com/office/drawing/2014/main" xmlns="" id="{2663D1AB-C360-4062-BE60-7720E72D6B1E}"/>
                </a:ext>
              </a:extLst>
            </p:cNvPr>
            <p:cNvSpPr/>
            <p:nvPr/>
          </p:nvSpPr>
          <p:spPr bwMode="auto">
            <a:xfrm>
              <a:off x="8561780" y="3135872"/>
              <a:ext cx="909635" cy="108228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Object/</a:t>
              </a:r>
            </a:p>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Action</a:t>
              </a:r>
            </a:p>
          </p:txBody>
        </p:sp>
        <p:cxnSp>
          <p:nvCxnSpPr>
            <p:cNvPr id="28" name="Straight Arrow Connector 27">
              <a:extLst>
                <a:ext uri="{FF2B5EF4-FFF2-40B4-BE49-F238E27FC236}">
                  <a16:creationId xmlns:a16="http://schemas.microsoft.com/office/drawing/2014/main" xmlns="" id="{3D06DD7C-1F10-410A-A41F-F7292CD01E68}"/>
                </a:ext>
              </a:extLst>
            </p:cNvPr>
            <p:cNvCxnSpPr/>
            <p:nvPr/>
          </p:nvCxnSpPr>
          <p:spPr bwMode="auto">
            <a:xfrm>
              <a:off x="7767144" y="3317735"/>
              <a:ext cx="2072771" cy="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30" name="Straight Arrow Connector 29">
              <a:extLst>
                <a:ext uri="{FF2B5EF4-FFF2-40B4-BE49-F238E27FC236}">
                  <a16:creationId xmlns:a16="http://schemas.microsoft.com/office/drawing/2014/main" xmlns="" id="{CCE94890-9A29-4357-A043-EFD429283348}"/>
                </a:ext>
              </a:extLst>
            </p:cNvPr>
            <p:cNvCxnSpPr/>
            <p:nvPr/>
          </p:nvCxnSpPr>
          <p:spPr bwMode="auto">
            <a:xfrm>
              <a:off x="8206642" y="4005557"/>
              <a:ext cx="1633273" cy="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31" name="TextBox 30">
              <a:extLst>
                <a:ext uri="{FF2B5EF4-FFF2-40B4-BE49-F238E27FC236}">
                  <a16:creationId xmlns:a16="http://schemas.microsoft.com/office/drawing/2014/main" xmlns="" id="{D4EA498B-8C11-458A-9E66-7A790996674D}"/>
                </a:ext>
              </a:extLst>
            </p:cNvPr>
            <p:cNvSpPr txBox="1"/>
            <p:nvPr/>
          </p:nvSpPr>
          <p:spPr>
            <a:xfrm>
              <a:off x="7901361" y="3009958"/>
              <a:ext cx="583837" cy="307777"/>
            </a:xfrm>
            <a:prstGeom prst="rect">
              <a:avLst/>
            </a:prstGeom>
            <a:noFill/>
          </p:spPr>
          <p:txBody>
            <a:bodyPr wrap="square" rtlCol="0">
              <a:spAutoFit/>
            </a:bodyPr>
            <a:lstStyle/>
            <a:p>
              <a:r>
                <a:rPr lang="en-US" sz="1400">
                  <a:solidFill>
                    <a:schemeClr val="tx1"/>
                  </a:solidFill>
                </a:rPr>
                <a:t>NDP</a:t>
              </a:r>
            </a:p>
          </p:txBody>
        </p:sp>
        <p:sp>
          <p:nvSpPr>
            <p:cNvPr id="32" name="TextBox 31">
              <a:extLst>
                <a:ext uri="{FF2B5EF4-FFF2-40B4-BE49-F238E27FC236}">
                  <a16:creationId xmlns:a16="http://schemas.microsoft.com/office/drawing/2014/main" xmlns="" id="{5A7479BA-A516-4E73-940B-E15F11C0E3A7}"/>
                </a:ext>
              </a:extLst>
            </p:cNvPr>
            <p:cNvSpPr txBox="1"/>
            <p:nvPr/>
          </p:nvSpPr>
          <p:spPr>
            <a:xfrm>
              <a:off x="8059620" y="3697780"/>
              <a:ext cx="583837" cy="307777"/>
            </a:xfrm>
            <a:prstGeom prst="rect">
              <a:avLst/>
            </a:prstGeom>
            <a:noFill/>
          </p:spPr>
          <p:txBody>
            <a:bodyPr wrap="square" rtlCol="0">
              <a:spAutoFit/>
            </a:bodyPr>
            <a:lstStyle/>
            <a:p>
              <a:r>
                <a:rPr lang="en-US" sz="1400">
                  <a:solidFill>
                    <a:schemeClr val="tx1"/>
                  </a:solidFill>
                </a:rPr>
                <a:t>NDP</a:t>
              </a:r>
            </a:p>
          </p:txBody>
        </p:sp>
        <p:sp>
          <p:nvSpPr>
            <p:cNvPr id="36" name="Left Brace 35">
              <a:extLst>
                <a:ext uri="{FF2B5EF4-FFF2-40B4-BE49-F238E27FC236}">
                  <a16:creationId xmlns:a16="http://schemas.microsoft.com/office/drawing/2014/main" xmlns="" id="{79D8BF95-FFDF-4A18-A2C0-3A8ADA936FB9}"/>
                </a:ext>
              </a:extLst>
            </p:cNvPr>
            <p:cNvSpPr/>
            <p:nvPr/>
          </p:nvSpPr>
          <p:spPr bwMode="auto">
            <a:xfrm>
              <a:off x="6258188" y="3012992"/>
              <a:ext cx="356182" cy="1342007"/>
            </a:xfrm>
            <a:prstGeom prst="leftBrace">
              <a:avLst>
                <a:gd name="adj1" fmla="val 8333"/>
                <a:gd name="adj2" fmla="val 12012"/>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3" name="Group 32">
              <a:extLst>
                <a:ext uri="{FF2B5EF4-FFF2-40B4-BE49-F238E27FC236}">
                  <a16:creationId xmlns:a16="http://schemas.microsoft.com/office/drawing/2014/main" xmlns="" id="{751D8613-6764-495E-9CD0-1D0DBB5B4213}"/>
                </a:ext>
              </a:extLst>
            </p:cNvPr>
            <p:cNvGrpSpPr/>
            <p:nvPr/>
          </p:nvGrpSpPr>
          <p:grpSpPr>
            <a:xfrm>
              <a:off x="6017023" y="2952001"/>
              <a:ext cx="344891" cy="400110"/>
              <a:chOff x="6094942" y="2194339"/>
              <a:chExt cx="344891" cy="400110"/>
            </a:xfrm>
          </p:grpSpPr>
          <p:sp>
            <p:nvSpPr>
              <p:cNvPr id="34" name="Oval 33">
                <a:extLst>
                  <a:ext uri="{FF2B5EF4-FFF2-40B4-BE49-F238E27FC236}">
                    <a16:creationId xmlns:a16="http://schemas.microsoft.com/office/drawing/2014/main" xmlns="" id="{E65E52AE-85AB-463F-86B1-D5EAF86039A0}"/>
                  </a:ext>
                </a:extLst>
              </p:cNvPr>
              <p:cNvSpPr/>
              <p:nvPr/>
            </p:nvSpPr>
            <p:spPr bwMode="auto">
              <a:xfrm>
                <a:off x="6094942" y="2223242"/>
                <a:ext cx="336729" cy="363537"/>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xmlns="" id="{EE5913A4-EAE6-4560-9C9A-FE35EC1454CC}"/>
                  </a:ext>
                </a:extLst>
              </p:cNvPr>
              <p:cNvSpPr txBox="1"/>
              <p:nvPr/>
            </p:nvSpPr>
            <p:spPr>
              <a:xfrm>
                <a:off x="6103104" y="2194339"/>
                <a:ext cx="336729" cy="400110"/>
              </a:xfrm>
              <a:prstGeom prst="rect">
                <a:avLst/>
              </a:prstGeom>
              <a:noFill/>
            </p:spPr>
            <p:txBody>
              <a:bodyPr wrap="square" rtlCol="0">
                <a:spAutoFit/>
              </a:bodyPr>
              <a:lstStyle/>
              <a:p>
                <a:r>
                  <a:rPr lang="en-US" sz="2000">
                    <a:solidFill>
                      <a:schemeClr val="tx1"/>
                    </a:solidFill>
                  </a:rPr>
                  <a:t>2</a:t>
                </a:r>
              </a:p>
            </p:txBody>
          </p:sp>
        </p:grpSp>
      </p:grpSp>
      <p:grpSp>
        <p:nvGrpSpPr>
          <p:cNvPr id="59" name="Group 58">
            <a:extLst>
              <a:ext uri="{FF2B5EF4-FFF2-40B4-BE49-F238E27FC236}">
                <a16:creationId xmlns:a16="http://schemas.microsoft.com/office/drawing/2014/main" xmlns="" id="{6D89B38C-C379-409F-B7E7-6D9CD8CD5F78}"/>
              </a:ext>
            </a:extLst>
          </p:cNvPr>
          <p:cNvGrpSpPr/>
          <p:nvPr/>
        </p:nvGrpSpPr>
        <p:grpSpPr>
          <a:xfrm>
            <a:off x="5743424" y="4194204"/>
            <a:ext cx="5877637" cy="2028898"/>
            <a:chOff x="5743424" y="4379334"/>
            <a:chExt cx="5877637" cy="2028898"/>
          </a:xfrm>
        </p:grpSpPr>
        <p:sp>
          <p:nvSpPr>
            <p:cNvPr id="40" name="Rectangle 39">
              <a:extLst>
                <a:ext uri="{FF2B5EF4-FFF2-40B4-BE49-F238E27FC236}">
                  <a16:creationId xmlns:a16="http://schemas.microsoft.com/office/drawing/2014/main" xmlns="" id="{F1F23780-D044-43F5-ABC5-F9EEEAB36EE6}"/>
                </a:ext>
              </a:extLst>
            </p:cNvPr>
            <p:cNvSpPr/>
            <p:nvPr/>
          </p:nvSpPr>
          <p:spPr bwMode="auto">
            <a:xfrm>
              <a:off x="7319664" y="4450087"/>
              <a:ext cx="676960"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AP</a:t>
              </a:r>
            </a:p>
          </p:txBody>
        </p:sp>
        <p:sp>
          <p:nvSpPr>
            <p:cNvPr id="42" name="Rectangle 41">
              <a:extLst>
                <a:ext uri="{FF2B5EF4-FFF2-40B4-BE49-F238E27FC236}">
                  <a16:creationId xmlns:a16="http://schemas.microsoft.com/office/drawing/2014/main" xmlns="" id="{95252161-7470-4063-B7B6-A0328E6810F5}"/>
                </a:ext>
              </a:extLst>
            </p:cNvPr>
            <p:cNvSpPr/>
            <p:nvPr/>
          </p:nvSpPr>
          <p:spPr bwMode="auto">
            <a:xfrm>
              <a:off x="6392076" y="5697417"/>
              <a:ext cx="992365" cy="62718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43" name="Rectangle 42">
              <a:extLst>
                <a:ext uri="{FF2B5EF4-FFF2-40B4-BE49-F238E27FC236}">
                  <a16:creationId xmlns:a16="http://schemas.microsoft.com/office/drawing/2014/main" xmlns="" id="{C9C5BB76-6AAB-472C-BE9D-C43BB1FD2EB9}"/>
                </a:ext>
              </a:extLst>
            </p:cNvPr>
            <p:cNvSpPr/>
            <p:nvPr/>
          </p:nvSpPr>
          <p:spPr bwMode="auto">
            <a:xfrm>
              <a:off x="7899169" y="5691265"/>
              <a:ext cx="992365" cy="62718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44" name="Rectangle 43">
              <a:extLst>
                <a:ext uri="{FF2B5EF4-FFF2-40B4-BE49-F238E27FC236}">
                  <a16:creationId xmlns:a16="http://schemas.microsoft.com/office/drawing/2014/main" xmlns="" id="{CC0964F2-1600-48BC-8D85-B41A650C86F8}"/>
                </a:ext>
              </a:extLst>
            </p:cNvPr>
            <p:cNvSpPr/>
            <p:nvPr/>
          </p:nvSpPr>
          <p:spPr bwMode="auto">
            <a:xfrm>
              <a:off x="6757441" y="5094289"/>
              <a:ext cx="1794018" cy="31852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Object/Action</a:t>
              </a:r>
            </a:p>
          </p:txBody>
        </p:sp>
        <p:cxnSp>
          <p:nvCxnSpPr>
            <p:cNvPr id="46" name="Straight Arrow Connector 45">
              <a:extLst>
                <a:ext uri="{FF2B5EF4-FFF2-40B4-BE49-F238E27FC236}">
                  <a16:creationId xmlns:a16="http://schemas.microsoft.com/office/drawing/2014/main" xmlns="" id="{E531B195-5EDC-46CB-8A30-9AE6C04B62C0}"/>
                </a:ext>
              </a:extLst>
            </p:cNvPr>
            <p:cNvCxnSpPr/>
            <p:nvPr/>
          </p:nvCxnSpPr>
          <p:spPr bwMode="auto">
            <a:xfrm flipH="1">
              <a:off x="6906695" y="4911436"/>
              <a:ext cx="452932" cy="644237"/>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48" name="Straight Arrow Connector 47">
              <a:extLst>
                <a:ext uri="{FF2B5EF4-FFF2-40B4-BE49-F238E27FC236}">
                  <a16:creationId xmlns:a16="http://schemas.microsoft.com/office/drawing/2014/main" xmlns="" id="{85BB79D6-2D51-4991-B9D1-C0E0102E1117}"/>
                </a:ext>
              </a:extLst>
            </p:cNvPr>
            <p:cNvCxnSpPr/>
            <p:nvPr/>
          </p:nvCxnSpPr>
          <p:spPr bwMode="auto">
            <a:xfrm>
              <a:off x="7924482" y="4908055"/>
              <a:ext cx="497996" cy="682173"/>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49" name="Rectangle 48">
              <a:extLst>
                <a:ext uri="{FF2B5EF4-FFF2-40B4-BE49-F238E27FC236}">
                  <a16:creationId xmlns:a16="http://schemas.microsoft.com/office/drawing/2014/main" xmlns="" id="{F3D800DC-32AF-49AD-8DF7-6ECC751954C6}"/>
                </a:ext>
              </a:extLst>
            </p:cNvPr>
            <p:cNvSpPr/>
            <p:nvPr/>
          </p:nvSpPr>
          <p:spPr bwMode="auto">
            <a:xfrm>
              <a:off x="9640914" y="4469384"/>
              <a:ext cx="1539704" cy="41961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a:t>
              </a:r>
              <a:r>
                <a:rPr lang="en-US" sz="1800">
                  <a:solidFill>
                    <a:schemeClr val="tx1"/>
                  </a:solidFill>
                  <a:latin typeface="Times New Roman" pitchFamily="16" charset="0"/>
                  <a:ea typeface="MS Gothic" charset="-128"/>
                </a:rPr>
                <a:t>STA</a:t>
              </a:r>
              <a:endParaRPr kumimoji="0" lang="en-US" sz="1800" b="0" i="0" u="none" strike="noStrike" cap="none" normalizeH="0" baseline="0">
                <a:ln>
                  <a:noFill/>
                </a:ln>
                <a:solidFill>
                  <a:schemeClr val="tx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xmlns="" id="{B2523344-468E-4C5F-9150-4994B6A0424D}"/>
                </a:ext>
              </a:extLst>
            </p:cNvPr>
            <p:cNvSpPr/>
            <p:nvPr/>
          </p:nvSpPr>
          <p:spPr bwMode="auto">
            <a:xfrm>
              <a:off x="9121603" y="5691265"/>
              <a:ext cx="992365" cy="62978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51" name="Rectangle 50">
              <a:extLst>
                <a:ext uri="{FF2B5EF4-FFF2-40B4-BE49-F238E27FC236}">
                  <a16:creationId xmlns:a16="http://schemas.microsoft.com/office/drawing/2014/main" xmlns="" id="{EB4D4DEC-A81A-4C17-BC7D-E6F12C4E29F6}"/>
                </a:ext>
              </a:extLst>
            </p:cNvPr>
            <p:cNvSpPr/>
            <p:nvPr/>
          </p:nvSpPr>
          <p:spPr bwMode="auto">
            <a:xfrm>
              <a:off x="10628696" y="5697417"/>
              <a:ext cx="992365" cy="61748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52" name="Rectangle 51">
              <a:extLst>
                <a:ext uri="{FF2B5EF4-FFF2-40B4-BE49-F238E27FC236}">
                  <a16:creationId xmlns:a16="http://schemas.microsoft.com/office/drawing/2014/main" xmlns="" id="{33DB3BD2-7693-45DD-9848-F329F6D808B7}"/>
                </a:ext>
              </a:extLst>
            </p:cNvPr>
            <p:cNvSpPr/>
            <p:nvPr/>
          </p:nvSpPr>
          <p:spPr bwMode="auto">
            <a:xfrm>
              <a:off x="9494158" y="5176483"/>
              <a:ext cx="1794018" cy="31852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Object/Action</a:t>
              </a:r>
            </a:p>
          </p:txBody>
        </p:sp>
        <p:cxnSp>
          <p:nvCxnSpPr>
            <p:cNvPr id="53" name="Straight Arrow Connector 52">
              <a:extLst>
                <a:ext uri="{FF2B5EF4-FFF2-40B4-BE49-F238E27FC236}">
                  <a16:creationId xmlns:a16="http://schemas.microsoft.com/office/drawing/2014/main" xmlns="" id="{BB993DA6-8AD4-4D99-87EA-00D2307DA952}"/>
                </a:ext>
              </a:extLst>
            </p:cNvPr>
            <p:cNvCxnSpPr/>
            <p:nvPr/>
          </p:nvCxnSpPr>
          <p:spPr bwMode="auto">
            <a:xfrm flipH="1">
              <a:off x="9643412" y="4993630"/>
              <a:ext cx="452932" cy="644237"/>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54" name="Straight Arrow Connector 53">
              <a:extLst>
                <a:ext uri="{FF2B5EF4-FFF2-40B4-BE49-F238E27FC236}">
                  <a16:creationId xmlns:a16="http://schemas.microsoft.com/office/drawing/2014/main" xmlns="" id="{592D4EBB-6FE9-41E0-97EF-88F31457953F}"/>
                </a:ext>
              </a:extLst>
            </p:cNvPr>
            <p:cNvCxnSpPr>
              <a:cxnSpLocks/>
            </p:cNvCxnSpPr>
            <p:nvPr/>
          </p:nvCxnSpPr>
          <p:spPr bwMode="auto">
            <a:xfrm>
              <a:off x="10661199" y="4990249"/>
              <a:ext cx="519419" cy="61278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56" name="Left Brace 55">
              <a:extLst>
                <a:ext uri="{FF2B5EF4-FFF2-40B4-BE49-F238E27FC236}">
                  <a16:creationId xmlns:a16="http://schemas.microsoft.com/office/drawing/2014/main" xmlns="" id="{78283259-1362-40C6-B2A0-E2E013FDC5E3}"/>
                </a:ext>
              </a:extLst>
            </p:cNvPr>
            <p:cNvSpPr/>
            <p:nvPr/>
          </p:nvSpPr>
          <p:spPr bwMode="auto">
            <a:xfrm>
              <a:off x="5934146" y="4379334"/>
              <a:ext cx="435089" cy="2028898"/>
            </a:xfrm>
            <a:prstGeom prst="leftBrace">
              <a:avLst>
                <a:gd name="adj1" fmla="val 8333"/>
                <a:gd name="adj2" fmla="val 49228"/>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Oval 57">
              <a:extLst>
                <a:ext uri="{FF2B5EF4-FFF2-40B4-BE49-F238E27FC236}">
                  <a16:creationId xmlns:a16="http://schemas.microsoft.com/office/drawing/2014/main" xmlns="" id="{204DC303-DCC9-4E93-8741-93968B271C55}"/>
                </a:ext>
              </a:extLst>
            </p:cNvPr>
            <p:cNvSpPr/>
            <p:nvPr/>
          </p:nvSpPr>
          <p:spPr bwMode="auto">
            <a:xfrm>
              <a:off x="5743424" y="5207222"/>
              <a:ext cx="339437" cy="35667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a:ln>
                    <a:noFill/>
                  </a:ln>
                  <a:solidFill>
                    <a:schemeClr val="tx1"/>
                  </a:solidFill>
                  <a:effectLst/>
                  <a:latin typeface="Times New Roman" pitchFamily="16" charset="0"/>
                  <a:ea typeface="MS Gothic" charset="-128"/>
                </a:rPr>
                <a:t>3</a:t>
              </a:r>
            </a:p>
          </p:txBody>
        </p:sp>
      </p:grpSp>
    </p:spTree>
    <p:extLst>
      <p:ext uri="{BB962C8B-B14F-4D97-AF65-F5344CB8AC3E}">
        <p14:creationId xmlns:p14="http://schemas.microsoft.com/office/powerpoint/2010/main" val="2974656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938F43-8429-4EAF-B1C7-A0F243B8C8DA}"/>
              </a:ext>
            </a:extLst>
          </p:cNvPr>
          <p:cNvSpPr>
            <a:spLocks noGrp="1"/>
          </p:cNvSpPr>
          <p:nvPr>
            <p:ph type="title"/>
          </p:nvPr>
        </p:nvSpPr>
        <p:spPr/>
        <p:txBody>
          <a:bodyPr/>
          <a:lstStyle/>
          <a:p>
            <a:r>
              <a:rPr lang="tr-TR" err="1"/>
              <a:t>Negotiating</a:t>
            </a:r>
            <a:r>
              <a:rPr lang="tr-TR"/>
              <a:t> </a:t>
            </a:r>
            <a:r>
              <a:rPr lang="tr-TR" err="1"/>
              <a:t>Operational</a:t>
            </a:r>
            <a:r>
              <a:rPr lang="tr-TR"/>
              <a:t> </a:t>
            </a:r>
            <a:r>
              <a:rPr lang="tr-TR" err="1"/>
              <a:t>Parameters</a:t>
            </a:r>
            <a:endParaRPr lang="en-US" err="1"/>
          </a:p>
        </p:txBody>
      </p:sp>
      <p:sp>
        <p:nvSpPr>
          <p:cNvPr id="3" name="Content Placeholder 2">
            <a:extLst>
              <a:ext uri="{FF2B5EF4-FFF2-40B4-BE49-F238E27FC236}">
                <a16:creationId xmlns:a16="http://schemas.microsoft.com/office/drawing/2014/main" xmlns="" id="{15A699D9-C47B-4188-B053-F30C350E6DBA}"/>
              </a:ext>
            </a:extLst>
          </p:cNvPr>
          <p:cNvSpPr>
            <a:spLocks noGrp="1"/>
          </p:cNvSpPr>
          <p:nvPr>
            <p:ph idx="1"/>
          </p:nvPr>
        </p:nvSpPr>
        <p:spPr/>
        <p:txBody>
          <a:bodyPr/>
          <a:lstStyle/>
          <a:p>
            <a:pPr algn="just"/>
            <a:r>
              <a:rPr lang="tr-TR" sz="2000" dirty="0" err="1"/>
              <a:t>For</a:t>
            </a:r>
            <a:r>
              <a:rPr lang="tr-TR" sz="2000" dirty="0"/>
              <a:t> </a:t>
            </a:r>
            <a:r>
              <a:rPr lang="en-US" sz="2000" dirty="0"/>
              <a:t>trigger-based sensing, two options:</a:t>
            </a:r>
            <a:endParaRPr lang="tr-TR" sz="2000" dirty="0"/>
          </a:p>
          <a:p>
            <a:pPr marL="457200" indent="-457200" algn="just">
              <a:buFont typeface="Arial" panose="020B0604020202020204" pitchFamily="34" charset="0"/>
              <a:buChar char="•"/>
            </a:pPr>
            <a:r>
              <a:rPr lang="en-US" sz="2000" dirty="0">
                <a:cs typeface="Times New Roman"/>
              </a:rPr>
              <a:t>Negotiation during sensing session setup</a:t>
            </a:r>
          </a:p>
          <a:p>
            <a:pPr marL="857250" lvl="1" indent="-457200" algn="just">
              <a:buFont typeface="Arial" panose="020B0604020202020204" pitchFamily="34" charset="0"/>
              <a:buChar char="•"/>
            </a:pPr>
            <a:r>
              <a:rPr lang="en-US" sz="1800" dirty="0">
                <a:cs typeface="Times New Roman"/>
              </a:rPr>
              <a:t>Pros: Only transmitted once during a session.</a:t>
            </a:r>
          </a:p>
          <a:p>
            <a:pPr marL="857250" lvl="1" indent="-457200" algn="just">
              <a:buFont typeface="Arial" panose="020B0604020202020204" pitchFamily="34" charset="0"/>
              <a:buChar char="•"/>
            </a:pPr>
            <a:r>
              <a:rPr lang="en-US" sz="1800" dirty="0">
                <a:cs typeface="Times New Roman"/>
              </a:rPr>
              <a:t>Cons: Cannot adapt to changing requirements. Session will need to be terminated and re-negotiated.</a:t>
            </a:r>
          </a:p>
          <a:p>
            <a:pPr marL="457200" indent="-457200" algn="just">
              <a:buFont typeface="Arial" panose="020B0604020202020204" pitchFamily="34" charset="0"/>
              <a:buChar char="•"/>
            </a:pPr>
            <a:r>
              <a:rPr lang="en-US" sz="2000" dirty="0">
                <a:cs typeface="Times New Roman"/>
              </a:rPr>
              <a:t>Negotiation during measurement setup</a:t>
            </a:r>
          </a:p>
          <a:p>
            <a:pPr marL="857250" lvl="1" indent="-457200" algn="just">
              <a:buFont typeface="Arial" panose="020B0604020202020204" pitchFamily="34" charset="0"/>
              <a:buChar char="•"/>
            </a:pPr>
            <a:r>
              <a:rPr lang="en-US" sz="1800" dirty="0">
                <a:cs typeface="Times New Roman"/>
              </a:rPr>
              <a:t>Pros: Can transmit as necessary</a:t>
            </a:r>
          </a:p>
          <a:p>
            <a:pPr marL="857250" lvl="1" indent="-457200" algn="just">
              <a:buFont typeface="Arial" panose="020B0604020202020204" pitchFamily="34" charset="0"/>
              <a:buChar char="•"/>
            </a:pPr>
            <a:r>
              <a:rPr lang="en-US" sz="1800" dirty="0">
                <a:cs typeface="Times New Roman"/>
              </a:rPr>
              <a:t>Cons: RSTA may not be able to support these parameters</a:t>
            </a:r>
            <a:endParaRPr lang="tr-TR" sz="1800" dirty="0">
              <a:cs typeface="Times New Roman"/>
            </a:endParaRPr>
          </a:p>
          <a:p>
            <a:pPr marL="0" indent="0" algn="just"/>
            <a:r>
              <a:rPr lang="en-US" sz="2000" dirty="0">
                <a:solidFill>
                  <a:schemeClr val="tx1"/>
                </a:solidFill>
              </a:rPr>
              <a:t>Suggestion:</a:t>
            </a:r>
            <a:endParaRPr lang="en-US" sz="2000" dirty="0">
              <a:solidFill>
                <a:schemeClr val="tx1"/>
              </a:solidFill>
              <a:cs typeface="Times New Roman"/>
            </a:endParaRPr>
          </a:p>
          <a:p>
            <a:pPr lvl="1" algn="just">
              <a:buFont typeface="Arial" panose="020B0604020202020204" pitchFamily="34" charset="0"/>
              <a:buChar char="•"/>
            </a:pPr>
            <a:r>
              <a:rPr lang="en-US" sz="1800" dirty="0">
                <a:solidFill>
                  <a:schemeClr val="tx1"/>
                </a:solidFill>
              </a:rPr>
              <a:t>Negotiating operational parameters should be compulsory in the sensing session setup and optional in the measurement setup. </a:t>
            </a:r>
            <a:endParaRPr lang="en-US" sz="1800" dirty="0">
              <a:solidFill>
                <a:schemeClr val="tx1"/>
              </a:solidFill>
              <a:cs typeface="Times New Roman"/>
            </a:endParaRPr>
          </a:p>
          <a:p>
            <a:pPr lvl="1" algn="just">
              <a:buFont typeface="Arial" panose="020B0604020202020204" pitchFamily="34" charset="0"/>
              <a:buChar char="•"/>
            </a:pPr>
            <a:r>
              <a:rPr lang="en-US" sz="1800" dirty="0">
                <a:solidFill>
                  <a:schemeClr val="tx1"/>
                </a:solidFill>
                <a:cs typeface="Times New Roman"/>
              </a:rPr>
              <a:t>If the operational parameters are not defined in the measurement setup, they are assumed unchanged</a:t>
            </a:r>
          </a:p>
          <a:p>
            <a:endParaRPr lang="en-US" sz="2000" dirty="0"/>
          </a:p>
        </p:txBody>
      </p:sp>
      <p:sp>
        <p:nvSpPr>
          <p:cNvPr id="4" name="Slide Number Placeholder 3">
            <a:extLst>
              <a:ext uri="{FF2B5EF4-FFF2-40B4-BE49-F238E27FC236}">
                <a16:creationId xmlns:a16="http://schemas.microsoft.com/office/drawing/2014/main" xmlns="" id="{E3F59230-CCEF-4A45-BBD1-A36B9303BE29}"/>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xmlns="" id="{0BD4C655-2F18-445C-970B-44D04A0FD242}"/>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77C4D7B4-08C5-4138-B43C-7F0931C5A6C4}"/>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804683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n-lt"/>
                <a:cs typeface="+mn-lt"/>
              </a:rPr>
              <a:t>Operational </a:t>
            </a:r>
            <a:r>
              <a:rPr lang="en-GB">
                <a:ea typeface="+mn-lt"/>
                <a:cs typeface="+mn-lt"/>
              </a:rPr>
              <a:t>Parameters </a:t>
            </a:r>
            <a:r>
              <a:rPr lang="en-US">
                <a:ea typeface="+mn-lt"/>
                <a:cs typeface="+mn-lt"/>
              </a:rPr>
              <a:t>A</a:t>
            </a:r>
            <a:r>
              <a:rPr lang="en-US"/>
              <a:t>ffecting Sensing Performance</a:t>
            </a:r>
          </a:p>
        </p:txBody>
      </p:sp>
      <p:sp>
        <p:nvSpPr>
          <p:cNvPr id="3" name="Content Placeholder 2"/>
          <p:cNvSpPr>
            <a:spLocks noGrp="1"/>
          </p:cNvSpPr>
          <p:nvPr>
            <p:ph idx="1"/>
          </p:nvPr>
        </p:nvSpPr>
        <p:spPr>
          <a:xfrm>
            <a:off x="1316051" y="1981201"/>
            <a:ext cx="9959433" cy="4113213"/>
          </a:xfrm>
        </p:spPr>
        <p:txBody>
          <a:bodyPr/>
          <a:lstStyle/>
          <a:p>
            <a:pPr marL="0" indent="0" algn="just"/>
            <a:r>
              <a:rPr lang="en-US" sz="2000"/>
              <a:t>Requested sensing rate</a:t>
            </a:r>
            <a:endParaRPr lang="tr-TR"/>
          </a:p>
          <a:p>
            <a:pPr lvl="1" algn="just">
              <a:buFont typeface="Arial" panose="020B0604020202020204" pitchFamily="34" charset="0"/>
              <a:buChar char="•"/>
            </a:pPr>
            <a:r>
              <a:rPr lang="en-US" altLang="zh-CN" sz="1800" kern="0">
                <a:ea typeface="MS PGothic"/>
              </a:rPr>
              <a:t>The </a:t>
            </a:r>
            <a:r>
              <a:rPr lang="en-US" sz="1800" b="0">
                <a:ea typeface="MS PGothic"/>
              </a:rPr>
              <a:t>minimum number of frames per second to be transmitted by the transmitting device</a:t>
            </a:r>
            <a:r>
              <a:rPr lang="en-US" sz="1800">
                <a:ea typeface="MS PGothic"/>
              </a:rPr>
              <a:t>. </a:t>
            </a:r>
            <a:endParaRPr lang="en-US" sz="1800">
              <a:cs typeface="Times New Roman"/>
            </a:endParaRPr>
          </a:p>
          <a:p>
            <a:pPr marL="0" indent="0" algn="just"/>
            <a:r>
              <a:rPr lang="en-US" sz="2000"/>
              <a:t>Bandwidth or channel width</a:t>
            </a:r>
            <a:endParaRPr lang="en-US" sz="2000">
              <a:cs typeface="Times New Roman"/>
            </a:endParaRPr>
          </a:p>
          <a:p>
            <a:pPr lvl="1" algn="just">
              <a:buFont typeface="Arial" panose="020B0604020202020204" pitchFamily="34" charset="0"/>
              <a:buChar char="•"/>
            </a:pPr>
            <a:r>
              <a:rPr lang="en-US" altLang="zh-CN" sz="1800">
                <a:ea typeface="MS PGothic"/>
              </a:rPr>
              <a:t>T</a:t>
            </a:r>
            <a:r>
              <a:rPr lang="en-US" altLang="zh-CN" sz="1800" kern="0">
                <a:ea typeface="MS PGothic"/>
              </a:rPr>
              <a:t>he uninterrupted bandwidth of transmission</a:t>
            </a:r>
            <a:endParaRPr lang="en-US" sz="1800">
              <a:cs typeface="Times New Roman"/>
            </a:endParaRPr>
          </a:p>
          <a:p>
            <a:pPr marL="0" indent="0" algn="just"/>
            <a:r>
              <a:rPr lang="en-US" sz="2000"/>
              <a:t>Beamwidth</a:t>
            </a:r>
            <a:endParaRPr lang="en-US" sz="2000">
              <a:cs typeface="Times New Roman"/>
            </a:endParaRPr>
          </a:p>
          <a:p>
            <a:pPr lvl="1" algn="just">
              <a:buFont typeface="Arial" panose="020B0604020202020204" pitchFamily="34" charset="0"/>
              <a:buChar char="•"/>
            </a:pPr>
            <a:r>
              <a:rPr lang="en-US" sz="1800" b="0">
                <a:ea typeface="MS PGothic"/>
              </a:rPr>
              <a:t>The </a:t>
            </a:r>
            <a:r>
              <a:rPr lang="en-US" sz="1800">
                <a:ea typeface="MS PGothic"/>
              </a:rPr>
              <a:t>relative beamwidth</a:t>
            </a:r>
            <a:r>
              <a:rPr lang="en-US" sz="1800" b="0">
                <a:ea typeface="MS PGothic"/>
              </a:rPr>
              <a:t> (coarse, mid, fine) for above-60 GHz.</a:t>
            </a:r>
            <a:endParaRPr lang="en-US" sz="1800">
              <a:cs typeface="Times New Roman"/>
            </a:endParaRPr>
          </a:p>
          <a:p>
            <a:pPr marL="0" indent="0" algn="just"/>
            <a:r>
              <a:rPr lang="en-US" sz="2000"/>
              <a:t>Transmit output power</a:t>
            </a:r>
            <a:endParaRPr lang="en-US" sz="2000">
              <a:cs typeface="Times New Roman"/>
            </a:endParaRPr>
          </a:p>
          <a:p>
            <a:pPr lvl="1" algn="just">
              <a:buFont typeface="Arial" panose="020B0604020202020204" pitchFamily="34" charset="0"/>
              <a:buChar char="•"/>
            </a:pPr>
            <a:r>
              <a:rPr lang="en-US" sz="1800" b="0">
                <a:ea typeface="MS PGothic"/>
              </a:rPr>
              <a:t>T</a:t>
            </a:r>
            <a:r>
              <a:rPr lang="en-US" sz="1800" b="0" kern="0"/>
              <a:t>he accepted minimum and maximum transmit output power of the transmission.</a:t>
            </a:r>
            <a:endParaRPr lang="en-US" altLang="zh-CN" sz="1800" kern="0">
              <a:cs typeface="Times New Roman"/>
            </a:endParaRPr>
          </a:p>
          <a:p>
            <a:pPr lvl="1">
              <a:buFont typeface="Arial" panose="020B0604020202020204" pitchFamily="34" charset="0"/>
              <a:buChar char="•"/>
            </a:pPr>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p:cNvSpPr>
            <a:spLocks noGrp="1"/>
          </p:cNvSpPr>
          <p:nvPr>
            <p:ph type="dt" idx="15"/>
          </p:nvPr>
        </p:nvSpPr>
        <p:spPr/>
        <p:txBody>
          <a:bodyPr/>
          <a:lstStyle/>
          <a:p>
            <a:r>
              <a:rPr lang="en-US" dirty="0" smtClean="0"/>
              <a:t>December</a:t>
            </a:r>
            <a:r>
              <a:rPr lang="en-US" dirty="0" smtClean="0"/>
              <a:t> </a:t>
            </a:r>
            <a:r>
              <a:rPr lang="en-US" dirty="0"/>
              <a:t>2021</a:t>
            </a:r>
            <a:endParaRPr lang="en-GB" dirty="0"/>
          </a:p>
        </p:txBody>
      </p:sp>
    </p:spTree>
    <p:extLst>
      <p:ext uri="{BB962C8B-B14F-4D97-AF65-F5344CB8AC3E}">
        <p14:creationId xmlns:p14="http://schemas.microsoft.com/office/powerpoint/2010/main" val="380526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a:t>Some Operational Parameters: Requested Sensing Rate 1/2</a:t>
            </a:r>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sz="2000" dirty="0"/>
              <a:t>The frequency of NDP and corresponding measurements determines the </a:t>
            </a:r>
            <a:r>
              <a:rPr lang="en-US" sz="2000" i="1" dirty="0"/>
              <a:t>time</a:t>
            </a:r>
            <a:r>
              <a:rPr lang="en-US" sz="2000" dirty="0"/>
              <a:t> resolution of the measurements. </a:t>
            </a:r>
            <a:endParaRPr lang="tr-TR" dirty="0"/>
          </a:p>
          <a:p>
            <a:pPr marL="0" indent="0" algn="just"/>
            <a:r>
              <a:rPr lang="en-US" sz="2000" dirty="0"/>
              <a:t>Different sensing applications can have different requirements for the time resolution. </a:t>
            </a:r>
            <a:endParaRPr lang="en-US" sz="2000" dirty="0">
              <a:cs typeface="Times New Roman"/>
            </a:endParaRPr>
          </a:p>
          <a:p>
            <a:pPr algn="just">
              <a:buFont typeface="Arial" panose="020B0604020202020204" pitchFamily="34" charset="0"/>
              <a:buChar char="•"/>
            </a:pPr>
            <a:r>
              <a:rPr lang="en-US" sz="2000" dirty="0"/>
              <a:t>For example:</a:t>
            </a:r>
            <a:endParaRPr lang="en-US" sz="2000" dirty="0">
              <a:cs typeface="Times New Roman"/>
            </a:endParaRPr>
          </a:p>
          <a:p>
            <a:pPr lvl="1" algn="just">
              <a:buFont typeface="Arial" panose="020B0604020202020204" pitchFamily="34" charset="0"/>
              <a:buChar char="•"/>
            </a:pPr>
            <a:r>
              <a:rPr lang="en-US" sz="1800" dirty="0"/>
              <a:t>Gesture recognition needs more frequent measurements, 100 measurements/second</a:t>
            </a:r>
            <a:endParaRPr lang="en-US" sz="1800" dirty="0">
              <a:cs typeface="Times New Roman"/>
            </a:endParaRPr>
          </a:p>
          <a:p>
            <a:pPr lvl="1" algn="just">
              <a:buFont typeface="Arial" panose="020B0604020202020204" pitchFamily="34" charset="0"/>
              <a:buChar char="•"/>
            </a:pPr>
            <a:r>
              <a:rPr lang="en-US" sz="1800" dirty="0"/>
              <a:t>Sleep monitoring can perform well with 5 measurements/second </a:t>
            </a:r>
            <a:endParaRPr lang="en-US" sz="1800" dirty="0">
              <a:cs typeface="Times New Roman"/>
            </a:endParaRPr>
          </a:p>
          <a:p>
            <a:pPr marL="0" indent="0" algn="just"/>
            <a:r>
              <a:rPr lang="en-US" sz="2000" dirty="0"/>
              <a:t>If there are too few NDP and corresponding measurements, the measurements become </a:t>
            </a:r>
            <a:r>
              <a:rPr lang="en-US" sz="2000" i="1" dirty="0"/>
              <a:t>old, </a:t>
            </a:r>
            <a:r>
              <a:rPr lang="en-US" sz="2000" dirty="0"/>
              <a:t>meaning they are outdated.</a:t>
            </a:r>
            <a:endParaRPr lang="en-US" sz="2000" dirty="0">
              <a:cs typeface="Times New Roman"/>
            </a:endParaRPr>
          </a:p>
          <a:p>
            <a:pPr marL="0" indent="0" algn="just"/>
            <a:r>
              <a:rPr lang="en-US" sz="2000" dirty="0"/>
              <a:t>If there are too many NDP and corresponding measurements, the network traffic will increase unnecessarily. The extra measurements may not result in a significant increase in sensing performance.</a:t>
            </a:r>
            <a:endParaRPr lang="en-US" sz="2000" dirty="0">
              <a:cs typeface="Times New Roman"/>
            </a:endParaRPr>
          </a:p>
          <a:p>
            <a:pPr marL="0" indent="0"/>
            <a:endParaRPr lang="en-US" sz="2000" dirty="0"/>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860844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a:t>Some Operational Parameters: Requested Sensing Rate 2/2</a:t>
            </a:r>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dirty="0"/>
              <a:t>Transmitting NDPs with a strict rate is not implementable due to equipment shortcomings, no free channels at that time, and collisions.</a:t>
            </a:r>
            <a:endParaRPr lang="tr-TR" dirty="0"/>
          </a:p>
          <a:p>
            <a:pPr marL="0" indent="0" algn="just"/>
            <a:endParaRPr lang="en-US" dirty="0">
              <a:cs typeface="Times New Roman"/>
            </a:endParaRPr>
          </a:p>
          <a:p>
            <a:pPr marL="0" indent="0" algn="just"/>
            <a:r>
              <a:rPr lang="en-US" dirty="0"/>
              <a:t>For similar reasons, the time interval between consecutive transmissions may not be implementable as well.</a:t>
            </a:r>
            <a:endParaRPr lang="en-US" dirty="0">
              <a:cs typeface="Times New Roman"/>
            </a:endParaRPr>
          </a:p>
          <a:p>
            <a:pPr marL="0" indent="0" algn="just"/>
            <a:endParaRPr lang="en-US" dirty="0">
              <a:cs typeface="Times New Roman"/>
            </a:endParaRPr>
          </a:p>
          <a:p>
            <a:pPr marL="0" indent="0" algn="just"/>
            <a:r>
              <a:rPr lang="en-US" dirty="0"/>
              <a:t>Suggested definition:</a:t>
            </a:r>
            <a:endParaRPr lang="en-US" dirty="0">
              <a:cs typeface="Times New Roman"/>
            </a:endParaRPr>
          </a:p>
          <a:p>
            <a:pPr algn="just">
              <a:buFont typeface="Arial" panose="020B0604020202020204" pitchFamily="34" charset="0"/>
              <a:buChar char="•"/>
            </a:pPr>
            <a:r>
              <a:rPr lang="en-US" altLang="zh-CN" b="0" dirty="0">
                <a:ea typeface="MS PGothic"/>
              </a:rPr>
              <a:t>T</a:t>
            </a:r>
            <a:r>
              <a:rPr lang="en-US" altLang="zh-CN" sz="2400" b="0" kern="0" dirty="0">
                <a:ea typeface="MS PGothic"/>
              </a:rPr>
              <a:t>he</a:t>
            </a:r>
            <a:r>
              <a:rPr lang="en-US" altLang="zh-CN" sz="2400" kern="0" dirty="0">
                <a:ea typeface="MS PGothic"/>
              </a:rPr>
              <a:t> </a:t>
            </a:r>
            <a:r>
              <a:rPr lang="en-US" sz="2400" b="0" dirty="0">
                <a:ea typeface="MS PGothic"/>
              </a:rPr>
              <a:t>minimum number of frames per second to be transmitted by the transmitting device. </a:t>
            </a:r>
            <a:endParaRPr lang="tr-TR" altLang="zh-CN" sz="2400" b="0" kern="0" dirty="0">
              <a:ea typeface="MS PGothic"/>
              <a:cs typeface="Times New Roman"/>
            </a:endParaRPr>
          </a:p>
          <a:p>
            <a:pPr marL="0" indent="0"/>
            <a:endParaRPr lang="en-US" dirty="0"/>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3649396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A6A60C-D84B-4490-82CF-D246648A75CC}"/>
              </a:ext>
            </a:extLst>
          </p:cNvPr>
          <p:cNvSpPr>
            <a:spLocks noGrp="1"/>
          </p:cNvSpPr>
          <p:nvPr>
            <p:ph type="title"/>
          </p:nvPr>
        </p:nvSpPr>
        <p:spPr/>
        <p:txBody>
          <a:bodyPr/>
          <a:lstStyle/>
          <a:p>
            <a:r>
              <a:rPr lang="en-US" dirty="0"/>
              <a:t>Some Operational Parameters: Bandwidth </a:t>
            </a:r>
            <a:r>
              <a:rPr lang="en-US" dirty="0" smtClean="0"/>
              <a:t>1/2</a:t>
            </a:r>
            <a:endParaRPr lang="en-US" dirty="0"/>
          </a:p>
        </p:txBody>
      </p:sp>
      <p:sp>
        <p:nvSpPr>
          <p:cNvPr id="3" name="Content Placeholder 2">
            <a:extLst>
              <a:ext uri="{FF2B5EF4-FFF2-40B4-BE49-F238E27FC236}">
                <a16:creationId xmlns:a16="http://schemas.microsoft.com/office/drawing/2014/main" xmlns="" id="{71ADAD0E-3DD7-4738-A7EA-5582CF576149}"/>
              </a:ext>
            </a:extLst>
          </p:cNvPr>
          <p:cNvSpPr>
            <a:spLocks noGrp="1"/>
          </p:cNvSpPr>
          <p:nvPr>
            <p:ph idx="1"/>
          </p:nvPr>
        </p:nvSpPr>
        <p:spPr>
          <a:xfrm>
            <a:off x="914401" y="1830390"/>
            <a:ext cx="10361084" cy="4113213"/>
          </a:xfrm>
        </p:spPr>
        <p:txBody>
          <a:bodyPr/>
          <a:lstStyle/>
          <a:p>
            <a:pPr marL="0" indent="0" algn="just"/>
            <a:r>
              <a:rPr lang="en-US" dirty="0"/>
              <a:t>Bandwidth affects range resolution in radar sensing. The wider the bandwidth, the finer the resolution. </a:t>
            </a:r>
            <a:endParaRPr lang="tr-TR" dirty="0"/>
          </a:p>
          <a:p>
            <a:pPr algn="just">
              <a:buFont typeface="Arial" panose="020B0604020202020204" pitchFamily="34" charset="0"/>
              <a:buChar char="•"/>
            </a:pPr>
            <a:r>
              <a:rPr lang="en-US" altLang="zh-CN" b="0" dirty="0">
                <a:ea typeface="MS PGothic"/>
              </a:rPr>
              <a:t>For autonomous vehicles and V2V scenarios, radar using 802.11p PPDU has been thoroughly studied and found that the 10 MHz BW allowed is not sufficient for the desired range resolution (and thus target </a:t>
            </a:r>
            <a:r>
              <a:rPr lang="en-US" altLang="zh-CN" b="0" dirty="0" err="1">
                <a:ea typeface="MS PGothic"/>
              </a:rPr>
              <a:t>separability</a:t>
            </a:r>
            <a:r>
              <a:rPr lang="en-US" altLang="zh-CN" b="0" dirty="0">
                <a:ea typeface="MS PGothic"/>
              </a:rPr>
              <a:t>) while around 100 MHz is sufficient [ref].</a:t>
            </a:r>
            <a:endParaRPr lang="en-US" altLang="zh-CN" b="0" dirty="0">
              <a:ea typeface="MS PGothic"/>
              <a:cs typeface="Times New Roman"/>
            </a:endParaRPr>
          </a:p>
          <a:p>
            <a:pPr algn="just">
              <a:buFont typeface="Arial" panose="020B0604020202020204" pitchFamily="34" charset="0"/>
              <a:buChar char="•"/>
            </a:pPr>
            <a:r>
              <a:rPr lang="en-US" altLang="zh-CN" b="0" dirty="0">
                <a:ea typeface="MS PGothic"/>
              </a:rPr>
              <a:t>Therefore, if BW is negotiable, bf amendment can be used in such applications.</a:t>
            </a:r>
            <a:endParaRPr lang="en-US" altLang="zh-CN" b="0" dirty="0">
              <a:ea typeface="MS PGothic"/>
              <a:cs typeface="Times New Roman"/>
            </a:endParaRPr>
          </a:p>
          <a:p>
            <a:pPr marL="0" indent="0" algn="just"/>
            <a:r>
              <a:rPr lang="en-US" altLang="zh-CN" dirty="0">
                <a:ea typeface="MS PGothic"/>
              </a:rPr>
              <a:t>Bandwidth also increases the number of measurements per frame for CSI-based sensing, therefore capturing more information, even if a compressed CSI matric is reported.</a:t>
            </a:r>
            <a:r>
              <a:rPr lang="en-US" altLang="zh-CN" b="0" dirty="0">
                <a:ea typeface="MS PGothic"/>
              </a:rPr>
              <a:t>  </a:t>
            </a:r>
            <a:endParaRPr lang="tr-TR" altLang="zh-CN" sz="2400" b="0" kern="0" dirty="0">
              <a:ea typeface="MS PGothic"/>
              <a:cs typeface="Times New Roman"/>
            </a:endParaRPr>
          </a:p>
        </p:txBody>
      </p:sp>
      <p:sp>
        <p:nvSpPr>
          <p:cNvPr id="4" name="Slide Number Placeholder 3">
            <a:extLst>
              <a:ext uri="{FF2B5EF4-FFF2-40B4-BE49-F238E27FC236}">
                <a16:creationId xmlns:a16="http://schemas.microsoft.com/office/drawing/2014/main" xmlns=""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xmlns=""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xmlns="" id="{3A37D31D-8231-4326-B970-962A89BE0C3B}"/>
              </a:ext>
            </a:extLst>
          </p:cNvPr>
          <p:cNvSpPr>
            <a:spLocks noGrp="1"/>
          </p:cNvSpPr>
          <p:nvPr>
            <p:ph type="dt" idx="15"/>
          </p:nvPr>
        </p:nvSpPr>
        <p:spPr/>
        <p:txBody>
          <a:bodyPr/>
          <a:lstStyle/>
          <a:p>
            <a:r>
              <a:rPr lang="en-US" dirty="0" smtClean="0"/>
              <a:t>December</a:t>
            </a:r>
            <a:r>
              <a:rPr lang="en-US" dirty="0" smtClean="0"/>
              <a:t> 2021</a:t>
            </a:r>
            <a:endParaRPr lang="en-GB" dirty="0"/>
          </a:p>
        </p:txBody>
      </p:sp>
    </p:spTree>
    <p:extLst>
      <p:ext uri="{BB962C8B-B14F-4D97-AF65-F5344CB8AC3E}">
        <p14:creationId xmlns:p14="http://schemas.microsoft.com/office/powerpoint/2010/main" val="1413500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1712</Words>
  <Application>Microsoft Office PowerPoint</Application>
  <PresentationFormat>Custom</PresentationFormat>
  <Paragraphs>326</Paragraphs>
  <Slides>23</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Document</vt:lpstr>
      <vt:lpstr>Definitions of Some Sensing Operational Parameters </vt:lpstr>
      <vt:lpstr>Abstract</vt:lpstr>
      <vt:lpstr>Motivation for Defining Some NDP Transmission Parameters as Sensing Operational Parameters</vt:lpstr>
      <vt:lpstr>Sensing Scenario and Use-Cases Overview</vt:lpstr>
      <vt:lpstr>Negotiating Operational Parameters</vt:lpstr>
      <vt:lpstr>Operational Parameters Affecting Sensing Performance</vt:lpstr>
      <vt:lpstr>Some Operational Parameters: Requested Sensing Rate 1/2</vt:lpstr>
      <vt:lpstr>Some Operational Parameters: Requested Sensing Rate 2/2</vt:lpstr>
      <vt:lpstr>Some Operational Parameters: Bandwidth 1/2</vt:lpstr>
      <vt:lpstr>Some Operational Parameters: Bandwidth 2/2</vt:lpstr>
      <vt:lpstr>Some Operational Parameters: Beamwidth 1/2</vt:lpstr>
      <vt:lpstr>Some Operational Parameters: Beamwidth 2/2</vt:lpstr>
      <vt:lpstr>Some Operational Parameters: Transmit Output Power 1/2</vt:lpstr>
      <vt:lpstr>Some Operational Parameters: Transmit Output Power 2/2</vt:lpstr>
      <vt:lpstr>PowerPoint Presentation</vt:lpstr>
      <vt:lpstr>SP-2</vt:lpstr>
      <vt:lpstr>PowerPoint Presentation</vt:lpstr>
      <vt:lpstr>References</vt:lpstr>
      <vt:lpstr>PowerPoint Presentation</vt:lpstr>
      <vt:lpstr>Requested Sensing Rate</vt:lpstr>
      <vt:lpstr>Contiguous Bandwidth or Channel Width</vt:lpstr>
      <vt:lpstr>Beamwidth</vt:lpstr>
      <vt:lpstr>Transmit Output Power</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Adjustable Sensing Parameters</dc:title>
  <dc:creator>Halise TÜRKMEN</dc:creator>
  <cp:lastModifiedBy>Başak Özbakış</cp:lastModifiedBy>
  <cp:revision>12</cp:revision>
  <cp:lastPrinted>1601-01-01T00:00:00Z</cp:lastPrinted>
  <dcterms:created xsi:type="dcterms:W3CDTF">2021-08-05T14:28:59Z</dcterms:created>
  <dcterms:modified xsi:type="dcterms:W3CDTF">2021-12-24T06:32:37Z</dcterms:modified>
</cp:coreProperties>
</file>