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908"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1" r:id="rId17"/>
    <p:sldId id="911" r:id="rId18"/>
    <p:sldId id="926" r:id="rId19"/>
    <p:sldId id="870" r:id="rId20"/>
    <p:sldId id="925" r:id="rId21"/>
    <p:sldId id="875" r:id="rId22"/>
    <p:sldId id="874" r:id="rId23"/>
    <p:sldId id="882" r:id="rId24"/>
    <p:sldId id="927" r:id="rId25"/>
    <p:sldId id="912" r:id="rId26"/>
    <p:sldId id="913" r:id="rId27"/>
    <p:sldId id="914" r:id="rId28"/>
    <p:sldId id="915" r:id="rId29"/>
    <p:sldId id="916" r:id="rId30"/>
    <p:sldId id="917" r:id="rId31"/>
    <p:sldId id="918" r:id="rId32"/>
    <p:sldId id="919" r:id="rId33"/>
    <p:sldId id="920" r:id="rId34"/>
    <p:sldId id="921" r:id="rId35"/>
    <p:sldId id="922" r:id="rId36"/>
    <p:sldId id="923" r:id="rId37"/>
    <p:sldId id="924" r:id="rId38"/>
    <p:sldId id="907"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1491" autoAdjust="0"/>
  </p:normalViewPr>
  <p:slideViewPr>
    <p:cSldViewPr>
      <p:cViewPr varScale="1">
        <p:scale>
          <a:sx n="102" d="100"/>
          <a:sy n="102" d="100"/>
        </p:scale>
        <p:origin x="142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2624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8224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6762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3360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7299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71818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206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8739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57876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4375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9214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609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14037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70616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22673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29517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6333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44823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6765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6139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61053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802.11-21/2028r2</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zh-CN" dirty="0" smtClean="0">
                <a:solidFill>
                  <a:srgbClr val="0000FF"/>
                </a:solidFill>
              </a:rPr>
              <a:t>January </a:t>
            </a:r>
            <a:r>
              <a:rPr lang="en-US" altLang="en-US" dirty="0" smtClean="0"/>
              <a:t>2022</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2022-01-04</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57753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066345"/>
              </p:ext>
            </p:extLst>
          </p:nvPr>
        </p:nvGraphicFramePr>
        <p:xfrm>
          <a:off x="3124201" y="1747470"/>
          <a:ext cx="5867400" cy="1551384"/>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a:t>
                      </a:r>
                      <a:r>
                        <a:rPr lang="en-US" altLang="zh-CN" sz="900" kern="1200" baseline="0" dirty="0" smtClean="0">
                          <a:solidFill>
                            <a:srgbClr val="00B050"/>
                          </a:solidFill>
                          <a:latin typeface="+mn-lt"/>
                          <a:ea typeface="+mn-ea"/>
                          <a:cs typeface="+mn-cs"/>
                        </a:rPr>
                        <a:t> list of topics </a:t>
                      </a:r>
                      <a:r>
                        <a:rPr lang="en-US" altLang="zh-CN" sz="900" kern="1200" baseline="0" smtClean="0">
                          <a:solidFill>
                            <a:srgbClr val="00B050"/>
                          </a:solidFill>
                          <a:latin typeface="+mn-lt"/>
                          <a:ea typeface="+mn-ea"/>
                          <a:cs typeface="+mn-cs"/>
                        </a:rPr>
                        <a:t>for D0.1 Spec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21/2029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Halise Turkmen (VESTEL)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Definitions of Some Sensing Operational Parameters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21/1980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taxonomy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discussion-on-measurement-setup-id-setting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06815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10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72095163"/>
              </p:ext>
            </p:extLst>
          </p:nvPr>
        </p:nvGraphicFramePr>
        <p:xfrm>
          <a:off x="3124201" y="1747470"/>
          <a:ext cx="5867400" cy="224323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a:t>
                      </a:r>
                      <a:r>
                        <a:rPr lang="en-US" altLang="zh-CN" sz="900" kern="1200" baseline="0" dirty="0" smtClean="0">
                          <a:solidFill>
                            <a:srgbClr val="00B050"/>
                          </a:solidFill>
                          <a:latin typeface="+mn-lt"/>
                          <a:ea typeface="+mn-ea"/>
                          <a:cs typeface="+mn-cs"/>
                        </a:rPr>
                        <a:t> list of topics for D0.1 Spec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21/2015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DMG-Sensing-procedure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21/1941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Pei Zhou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discussion-on-measurement-setup-id-setting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22/0036</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Rui Du(Huawei)</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functionality indicator</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DMG-passive-sensing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DMG-Multi-Static-procedure-instance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22/0040</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DMG-use-of-multiple-</a:t>
                      </a:r>
                      <a:r>
                        <a:rPr lang="en-US" altLang="zh-CN" sz="900" kern="1200" dirty="0" err="1" smtClean="0">
                          <a:solidFill>
                            <a:schemeClr val="tx1"/>
                          </a:solidFill>
                          <a:latin typeface="+mn-lt"/>
                          <a:ea typeface="+mn-ea"/>
                          <a:cs typeface="+mn-cs"/>
                        </a:rPr>
                        <a:t>Golay</a:t>
                      </a:r>
                      <a:r>
                        <a:rPr lang="en-US" altLang="zh-CN" sz="900" kern="1200" dirty="0" smtClean="0">
                          <a:solidFill>
                            <a:schemeClr val="tx1"/>
                          </a:solidFill>
                          <a:latin typeface="+mn-lt"/>
                          <a:ea typeface="+mn-ea"/>
                          <a:cs typeface="+mn-cs"/>
                        </a:rPr>
                        <a:t>-</a:t>
                      </a:r>
                      <a:r>
                        <a:rPr lang="en-US" altLang="zh-CN" sz="900" kern="1200" dirty="0" err="1" smtClean="0">
                          <a:solidFill>
                            <a:schemeClr val="tx1"/>
                          </a:solidFill>
                          <a:latin typeface="+mn-lt"/>
                          <a:ea typeface="+mn-ea"/>
                          <a:cs typeface="+mn-cs"/>
                        </a:rPr>
                        <a:t>seq</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87262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11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smtClean="0"/>
              <a:t>Motion (</a:t>
            </a:r>
            <a:r>
              <a:rPr lang="en-US" altLang="zh-CN" sz="1600" dirty="0" smtClean="0">
                <a:solidFill>
                  <a:srgbClr val="0000FF"/>
                </a:solidFill>
              </a:rPr>
              <a:t>41-53</a:t>
            </a:r>
            <a:r>
              <a:rPr lang="en-US" altLang="zh-CN" sz="1600" dirty="0" smtClean="0"/>
              <a:t>)</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39192430"/>
              </p:ext>
            </p:extLst>
          </p:nvPr>
        </p:nvGraphicFramePr>
        <p:xfrm>
          <a:off x="3124201" y="1747470"/>
          <a:ext cx="5867400" cy="193311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22/0036</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Rui Du(Huawei)</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functionality indicator</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DMG-passive-sensing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DMG-Multi-Static-procedure-instance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22/0040</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DMG-use-of-multiple-</a:t>
                      </a:r>
                      <a:r>
                        <a:rPr lang="en-US" altLang="zh-CN" sz="900" kern="1200" dirty="0" err="1" smtClean="0">
                          <a:solidFill>
                            <a:schemeClr val="tx1"/>
                          </a:solidFill>
                          <a:latin typeface="+mn-lt"/>
                          <a:ea typeface="+mn-ea"/>
                          <a:cs typeface="+mn-cs"/>
                        </a:rPr>
                        <a:t>Golay</a:t>
                      </a:r>
                      <a:r>
                        <a:rPr lang="en-US" altLang="zh-CN" sz="900" kern="1200" dirty="0" smtClean="0">
                          <a:solidFill>
                            <a:schemeClr val="tx1"/>
                          </a:solidFill>
                          <a:latin typeface="+mn-lt"/>
                          <a:ea typeface="+mn-ea"/>
                          <a:cs typeface="+mn-cs"/>
                        </a:rPr>
                        <a:t>-</a:t>
                      </a:r>
                      <a:r>
                        <a:rPr lang="en-US" altLang="zh-CN" sz="900" kern="1200" dirty="0" err="1" smtClean="0">
                          <a:solidFill>
                            <a:schemeClr val="tx1"/>
                          </a:solidFill>
                          <a:latin typeface="+mn-lt"/>
                          <a:ea typeface="+mn-ea"/>
                          <a:cs typeface="+mn-cs"/>
                        </a:rPr>
                        <a:t>seq</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36039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January 4, 10, 11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Timeline </a:t>
            </a:r>
            <a:r>
              <a:rPr lang="en-US" altLang="zh-CN" sz="2800" dirty="0" smtClean="0"/>
              <a:t>for D0.1 (Tentative)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Times New Roman" pitchFamily="16" charset="0"/>
              <a:buChar char="•"/>
            </a:pPr>
            <a:r>
              <a:rPr lang="en-US" altLang="zh-CN" sz="2000" dirty="0"/>
              <a:t>Week of January 3</a:t>
            </a:r>
          </a:p>
          <a:p>
            <a:pPr lvl="1">
              <a:buFont typeface="Times New Roman" pitchFamily="16" charset="0"/>
              <a:buChar char="•"/>
            </a:pPr>
            <a:r>
              <a:rPr lang="en-US" altLang="zh-CN" sz="1600" dirty="0">
                <a:solidFill>
                  <a:schemeClr val="bg1">
                    <a:lumMod val="50000"/>
                  </a:schemeClr>
                </a:solidFill>
              </a:rPr>
              <a:t>Editor provides initial list of topics (and updated SFD revision)  (Tuesday)</a:t>
            </a:r>
          </a:p>
          <a:p>
            <a:pPr lvl="1">
              <a:buFont typeface="Times New Roman" pitchFamily="16" charset="0"/>
              <a:buChar char="•"/>
            </a:pPr>
            <a:r>
              <a:rPr lang="en-US" altLang="zh-CN" sz="1600" dirty="0">
                <a:solidFill>
                  <a:schemeClr val="bg1">
                    <a:lumMod val="50000"/>
                  </a:schemeClr>
                </a:solidFill>
              </a:rPr>
              <a:t>Chair issues call for volunteers                                                      (Tuesday)</a:t>
            </a:r>
          </a:p>
          <a:p>
            <a:pPr lvl="1">
              <a:buFont typeface="Times New Roman" pitchFamily="16" charset="0"/>
              <a:buChar char="•"/>
            </a:pPr>
            <a:r>
              <a:rPr lang="en-US" altLang="zh-CN" sz="1600" dirty="0"/>
              <a:t>POCs and volunteers are identified for topics in the initial list     (Friday)</a:t>
            </a:r>
          </a:p>
          <a:p>
            <a:pPr>
              <a:buFont typeface="Times New Roman" pitchFamily="16" charset="0"/>
              <a:buChar char="•"/>
            </a:pPr>
            <a:r>
              <a:rPr lang="en-US" altLang="zh-CN" sz="2000" dirty="0"/>
              <a:t>January 21</a:t>
            </a:r>
          </a:p>
          <a:p>
            <a:pPr lvl="1">
              <a:buFont typeface="Times New Roman" pitchFamily="16" charset="0"/>
              <a:buChar char="•"/>
            </a:pPr>
            <a:r>
              <a:rPr lang="en-US" altLang="zh-CN" sz="1600" dirty="0"/>
              <a:t>Deadline for baseline document for each topic (in the initial list) to be uploaded</a:t>
            </a:r>
          </a:p>
          <a:p>
            <a:pPr>
              <a:buFont typeface="Times New Roman" pitchFamily="16" charset="0"/>
              <a:buChar char="•"/>
            </a:pPr>
            <a:r>
              <a:rPr lang="en-US" altLang="zh-CN" sz="2000" dirty="0"/>
              <a:t>February </a:t>
            </a:r>
            <a:r>
              <a:rPr lang="en-US" altLang="zh-CN" sz="2000" strike="sngStrike" dirty="0" smtClean="0">
                <a:solidFill>
                  <a:srgbClr val="FF0000"/>
                </a:solidFill>
              </a:rPr>
              <a:t>22 </a:t>
            </a:r>
            <a:r>
              <a:rPr lang="en-US" altLang="zh-CN" sz="2000" dirty="0" smtClean="0">
                <a:solidFill>
                  <a:srgbClr val="FF0000"/>
                </a:solidFill>
              </a:rPr>
              <a:t>18 </a:t>
            </a:r>
            <a:r>
              <a:rPr lang="en-US" altLang="zh-CN" sz="2000" dirty="0"/>
              <a:t>(</a:t>
            </a:r>
            <a:r>
              <a:rPr lang="en-US" altLang="zh-CN" sz="2000" strike="sngStrike" dirty="0" smtClean="0">
                <a:solidFill>
                  <a:srgbClr val="FF0000"/>
                </a:solidFill>
              </a:rPr>
              <a:t>Tuesday</a:t>
            </a:r>
            <a:r>
              <a:rPr lang="en-US" altLang="zh-CN" sz="2000" dirty="0" smtClean="0">
                <a:solidFill>
                  <a:srgbClr val="FF0000"/>
                </a:solidFill>
              </a:rPr>
              <a:t> Thursday</a:t>
            </a:r>
            <a:r>
              <a:rPr lang="en-US" altLang="zh-CN" sz="2000" dirty="0" smtClean="0"/>
              <a:t>)</a:t>
            </a:r>
            <a:endParaRPr lang="en-US" altLang="zh-CN" sz="2000" dirty="0"/>
          </a:p>
          <a:p>
            <a:pPr lvl="1">
              <a:buFont typeface="Times New Roman" pitchFamily="16" charset="0"/>
              <a:buChar char="•"/>
            </a:pPr>
            <a:r>
              <a:rPr lang="en-US" altLang="zh-CN" sz="1600" dirty="0"/>
              <a:t>Request motion</a:t>
            </a:r>
          </a:p>
          <a:p>
            <a:pPr>
              <a:buFont typeface="Times New Roman" pitchFamily="16" charset="0"/>
              <a:buChar char="•"/>
            </a:pPr>
            <a:r>
              <a:rPr lang="en-US" altLang="zh-CN" sz="2000" dirty="0"/>
              <a:t>March </a:t>
            </a:r>
            <a:r>
              <a:rPr lang="en-US" altLang="zh-CN" sz="2000" strike="sngStrike" dirty="0" smtClean="0">
                <a:solidFill>
                  <a:srgbClr val="FF0000"/>
                </a:solidFill>
              </a:rPr>
              <a:t>8</a:t>
            </a:r>
            <a:r>
              <a:rPr lang="en-US" altLang="zh-CN" sz="2000" dirty="0" smtClean="0">
                <a:solidFill>
                  <a:srgbClr val="FF0000"/>
                </a:solidFill>
              </a:rPr>
              <a:t> 1</a:t>
            </a:r>
            <a:r>
              <a:rPr lang="en-US" altLang="zh-CN" sz="2000" dirty="0" smtClean="0"/>
              <a:t>(Tuesday</a:t>
            </a:r>
            <a:r>
              <a:rPr lang="en-US" altLang="zh-CN" sz="2000" dirty="0"/>
              <a:t>)</a:t>
            </a:r>
          </a:p>
          <a:p>
            <a:pPr lvl="1">
              <a:buFont typeface="Times New Roman" pitchFamily="16" charset="0"/>
              <a:buChar char="•"/>
            </a:pPr>
            <a:r>
              <a:rPr lang="en-US" altLang="zh-CN" sz="1600" dirty="0" smtClean="0"/>
              <a:t>Deadline </a:t>
            </a:r>
            <a:r>
              <a:rPr lang="en-US" altLang="zh-CN" sz="1600" dirty="0"/>
              <a:t>for contributions to pass motion and be included in D0.1</a:t>
            </a:r>
          </a:p>
          <a:p>
            <a:pPr>
              <a:buFont typeface="Times New Roman" pitchFamily="16" charset="0"/>
              <a:buChar char="•"/>
            </a:pPr>
            <a:r>
              <a:rPr lang="en-US" altLang="zh-CN" sz="2000" dirty="0"/>
              <a:t>March </a:t>
            </a:r>
            <a:r>
              <a:rPr lang="en-US" altLang="zh-CN" sz="2000" strike="sngStrike" dirty="0">
                <a:solidFill>
                  <a:srgbClr val="FF0000"/>
                </a:solidFill>
              </a:rPr>
              <a:t>11</a:t>
            </a:r>
            <a:r>
              <a:rPr lang="en-US" altLang="zh-CN" sz="2000" dirty="0">
                <a:solidFill>
                  <a:srgbClr val="FF0000"/>
                </a:solidFill>
              </a:rPr>
              <a:t> </a:t>
            </a:r>
            <a:r>
              <a:rPr lang="en-US" altLang="zh-CN" sz="2000" dirty="0" smtClean="0">
                <a:solidFill>
                  <a:srgbClr val="FF0000"/>
                </a:solidFill>
              </a:rPr>
              <a:t>4</a:t>
            </a:r>
            <a:r>
              <a:rPr lang="en-US" altLang="zh-CN" sz="2000" dirty="0" smtClean="0"/>
              <a:t>(Friday</a:t>
            </a:r>
            <a:r>
              <a:rPr lang="en-US" altLang="zh-CN" sz="2000" dirty="0"/>
              <a:t>)</a:t>
            </a:r>
          </a:p>
          <a:p>
            <a:pPr lvl="1">
              <a:buFont typeface="Times New Roman" pitchFamily="16" charset="0"/>
              <a:buChar char="•"/>
            </a:pPr>
            <a:r>
              <a:rPr lang="en-US" altLang="zh-CN" sz="1600" dirty="0"/>
              <a:t>Deadline for the technical editor release D0.1</a:t>
            </a:r>
          </a:p>
          <a:p>
            <a:pPr>
              <a:buFont typeface="Times New Roman" pitchFamily="16" charset="0"/>
              <a:buChar char="•"/>
            </a:pPr>
            <a:r>
              <a:rPr lang="en-US" altLang="zh-CN" sz="2000" dirty="0"/>
              <a:t>March 2022 IEEE Plenary (March </a:t>
            </a:r>
            <a:r>
              <a:rPr lang="en-US" altLang="zh-CN" sz="2000" strike="sngStrike" dirty="0" smtClean="0">
                <a:solidFill>
                  <a:srgbClr val="FF0000"/>
                </a:solidFill>
              </a:rPr>
              <a:t>13-18</a:t>
            </a:r>
            <a:r>
              <a:rPr lang="en-US" altLang="zh-CN" sz="2000" dirty="0" smtClean="0">
                <a:solidFill>
                  <a:srgbClr val="FF0000"/>
                </a:solidFill>
              </a:rPr>
              <a:t> 7-15</a:t>
            </a:r>
            <a:r>
              <a:rPr lang="en-US" altLang="zh-CN" sz="2000" dirty="0" smtClean="0"/>
              <a:t>)</a:t>
            </a:r>
            <a:endParaRPr lang="en-US" altLang="zh-CN" sz="2000" dirty="0"/>
          </a:p>
          <a:p>
            <a:pPr lvl="1">
              <a:buFont typeface="Times New Roman" pitchFamily="16" charset="0"/>
              <a:buChar char="•"/>
            </a:pPr>
            <a:r>
              <a:rPr lang="en-US" altLang="zh-CN" sz="1600" dirty="0"/>
              <a:t>Approve D0.1, seek approval to go to comment collection</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955444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22</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23</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January     </a:t>
            </a:r>
            <a:r>
              <a:rPr lang="en-US" altLang="zh-CN" dirty="0">
                <a:cs typeface="Times New Roman" panose="02020603050405020304" pitchFamily="18" charset="0"/>
              </a:rPr>
              <a:t>10  (Monday),  9am - 11:00am ET 		January     11   (Tuesday),  9am - 11:00am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700"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b="1" dirty="0">
                <a:solidFill>
                  <a:srgbClr val="00B050"/>
                </a:solidFill>
                <a:cs typeface="Times New Roman" panose="02020603050405020304" pitchFamily="18" charset="0"/>
              </a:rPr>
              <a:t>January Interim</a:t>
            </a:r>
            <a:endParaRPr lang="en-US" altLang="zh-CN"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18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a:t>
            </a:r>
            <a:r>
              <a:rPr lang="en-US" altLang="zh-CN" dirty="0">
                <a:solidFill>
                  <a:srgbClr val="00B050"/>
                </a:solidFill>
                <a:cs typeface="Times New Roman" panose="02020603050405020304" pitchFamily="18" charset="0"/>
              </a:rPr>
              <a:t>ET </a:t>
            </a:r>
            <a:r>
              <a:rPr lang="en-US" altLang="zh-CN" dirty="0" smtClean="0">
                <a:solidFill>
                  <a:srgbClr val="00B050"/>
                </a:solidFill>
                <a:cs typeface="Times New Roman" panose="02020603050405020304" pitchFamily="18" charset="0"/>
              </a:rPr>
              <a:t>	January 19 (Wednesday), 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21 (Friday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 </a:t>
            </a:r>
            <a:r>
              <a:rPr lang="en-US" altLang="zh-CN" sz="900" dirty="0" smtClean="0">
                <a:cs typeface="Times New Roman" panose="02020603050405020304" pitchFamily="18" charset="0"/>
              </a:rPr>
              <a:t>(</a:t>
            </a:r>
            <a:r>
              <a:rPr lang="en-US" altLang="zh-CN" sz="900" dirty="0">
                <a:cs typeface="Times New Roman" panose="02020603050405020304" pitchFamily="18" charset="0"/>
              </a:rPr>
              <a:t>Deadline for baseline document for each topic (in the initial list) to be uploaded</a:t>
            </a:r>
            <a:r>
              <a:rPr lang="en-US" altLang="zh-CN" sz="900" dirty="0" smtClean="0">
                <a:cs typeface="Times New Roman" panose="02020603050405020304" pitchFamily="18" charset="0"/>
              </a:rPr>
              <a:t>)</a:t>
            </a: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24 (Monday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00" dirty="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7  </a:t>
            </a:r>
            <a:r>
              <a:rPr lang="en-US" altLang="zh-CN" dirty="0">
                <a:solidFill>
                  <a:srgbClr val="FF3300"/>
                </a:solidFill>
                <a:cs typeface="Times New Roman" panose="02020603050405020304" pitchFamily="18" charset="0"/>
              </a:rPr>
              <a:t>(Monday),  9am - 11:00am ET 		 </a:t>
            </a:r>
            <a:r>
              <a:rPr lang="en-US" altLang="zh-CN" dirty="0" smtClean="0">
                <a:solidFill>
                  <a:srgbClr val="FF3300"/>
                </a:solidFill>
                <a:cs typeface="Times New Roman" panose="02020603050405020304" pitchFamily="18" charset="0"/>
              </a:rPr>
              <a:t>February    8   </a:t>
            </a:r>
            <a:r>
              <a:rPr lang="en-US" altLang="zh-CN" dirty="0">
                <a:solidFill>
                  <a:srgbClr val="FF3300"/>
                </a:solidFill>
                <a:cs typeface="Times New Roman" panose="02020603050405020304" pitchFamily="18" charset="0"/>
              </a:rPr>
              <a:t>(Tuesday),  9am - 11:00am </a:t>
            </a:r>
            <a:r>
              <a:rPr lang="en-US" altLang="zh-CN" dirty="0" smtClean="0">
                <a:solidFill>
                  <a:srgbClr val="FF33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chemeClr val="accent2"/>
                </a:solidFill>
                <a:cs typeface="Times New Roman" panose="02020603050405020304" pitchFamily="18" charset="0"/>
              </a:rPr>
              <a:t>February   </a:t>
            </a:r>
            <a:r>
              <a:rPr lang="en-US" altLang="zh-CN" dirty="0" smtClean="0">
                <a:solidFill>
                  <a:schemeClr val="accent2"/>
                </a:solidFill>
                <a:cs typeface="Times New Roman" panose="02020603050405020304" pitchFamily="18" charset="0"/>
              </a:rPr>
              <a:t>10  (Thursday),  </a:t>
            </a:r>
            <a:r>
              <a:rPr lang="en-US" altLang="zh-CN" dirty="0">
                <a:solidFill>
                  <a:schemeClr val="accent2"/>
                </a:solidFill>
                <a:cs typeface="Times New Roman" panose="02020603050405020304" pitchFamily="18" charset="0"/>
              </a:rPr>
              <a:t>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February   </a:t>
            </a:r>
            <a:r>
              <a:rPr lang="en-US" altLang="zh-CN" dirty="0" smtClean="0">
                <a:solidFill>
                  <a:srgbClr val="FF3300"/>
                </a:solidFill>
                <a:cs typeface="Times New Roman" panose="02020603050405020304" pitchFamily="18" charset="0"/>
              </a:rPr>
              <a:t>14  </a:t>
            </a:r>
            <a:r>
              <a:rPr lang="en-US" altLang="zh-CN" dirty="0">
                <a:solidFill>
                  <a:srgbClr val="FF3300"/>
                </a:solidFill>
                <a:cs typeface="Times New Roman" panose="02020603050405020304" pitchFamily="18" charset="0"/>
              </a:rPr>
              <a:t>(Monday),  9am - 11:00am ET 		 February </a:t>
            </a:r>
            <a:r>
              <a:rPr lang="en-US" altLang="zh-CN" dirty="0" smtClean="0">
                <a:solidFill>
                  <a:srgbClr val="FF3300"/>
                </a:solidFill>
                <a:cs typeface="Times New Roman" panose="02020603050405020304" pitchFamily="18" charset="0"/>
              </a:rPr>
              <a:t> 15   </a:t>
            </a:r>
            <a:r>
              <a:rPr lang="en-US" altLang="zh-CN" dirty="0">
                <a:solidFill>
                  <a:srgbClr val="FF330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chemeClr val="accent2"/>
                </a:solidFill>
                <a:cs typeface="Times New Roman" panose="02020603050405020304" pitchFamily="18" charset="0"/>
              </a:rPr>
              <a:t>February   17  (Thursday),  9am - 11:00am ET </a:t>
            </a:r>
            <a:r>
              <a:rPr lang="en-US" altLang="zh-CN" sz="1000" dirty="0" smtClean="0">
                <a:solidFill>
                  <a:srgbClr val="000000"/>
                </a:solidFill>
                <a:cs typeface="Times New Roman" panose="02020603050405020304" pitchFamily="18" charset="0"/>
              </a:rPr>
              <a:t>(February 18 is the Deadline </a:t>
            </a:r>
            <a:r>
              <a:rPr lang="en-US" altLang="zh-CN" sz="1000" dirty="0">
                <a:solidFill>
                  <a:srgbClr val="000000"/>
                </a:solidFill>
                <a:cs typeface="Times New Roman" panose="02020603050405020304" pitchFamily="18" charset="0"/>
              </a:rPr>
              <a:t>for requesting motion</a:t>
            </a:r>
            <a:r>
              <a:rPr lang="en-US" altLang="zh-CN" sz="1000" dirty="0" smtClean="0">
                <a:solidFill>
                  <a:srgbClr val="000000"/>
                </a:solidFill>
                <a:cs typeface="Times New Roman" panose="02020603050405020304" pitchFamily="18" charset="0"/>
              </a:rPr>
              <a:t>)</a:t>
            </a:r>
            <a:endParaRPr lang="en-US" altLang="zh-CN" dirty="0" smtClean="0">
              <a:solidFill>
                <a:schemeClr val="accent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22   </a:t>
            </a:r>
            <a:r>
              <a:rPr lang="en-US" altLang="zh-CN" dirty="0">
                <a:solidFill>
                  <a:srgbClr val="FF3300"/>
                </a:solidFill>
                <a:cs typeface="Times New Roman" panose="02020603050405020304" pitchFamily="18" charset="0"/>
              </a:rPr>
              <a:t>(Tuesday),  9am - 11:00am ET </a:t>
            </a:r>
            <a:r>
              <a:rPr lang="en-US" altLang="zh-CN" sz="1000" strike="sngStrike" dirty="0" smtClean="0">
                <a:cs typeface="Times New Roman" panose="02020603050405020304" pitchFamily="18" charset="0"/>
              </a:rPr>
              <a:t>(Deadline for requesting motion)</a:t>
            </a:r>
            <a:endParaRPr lang="en-US" altLang="zh-CN"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chemeClr val="accent2"/>
                </a:solidFill>
                <a:cs typeface="Times New Roman" panose="02020603050405020304" pitchFamily="18" charset="0"/>
              </a:rPr>
              <a:t>February   </a:t>
            </a:r>
            <a:r>
              <a:rPr lang="en-US" altLang="zh-CN" dirty="0" smtClean="0">
                <a:solidFill>
                  <a:schemeClr val="accent2"/>
                </a:solidFill>
                <a:cs typeface="Times New Roman" panose="02020603050405020304" pitchFamily="18" charset="0"/>
              </a:rPr>
              <a:t>24  </a:t>
            </a:r>
            <a:r>
              <a:rPr lang="en-US" altLang="zh-CN" dirty="0">
                <a:solidFill>
                  <a:schemeClr val="accent2"/>
                </a:solidFill>
                <a:cs typeface="Times New Roman" panose="02020603050405020304" pitchFamily="18" charset="0"/>
              </a:rPr>
              <a:t>(Thursday),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28  </a:t>
            </a:r>
            <a:r>
              <a:rPr lang="en-US" altLang="zh-CN" dirty="0">
                <a:solidFill>
                  <a:srgbClr val="FF3300"/>
                </a:solidFill>
                <a:cs typeface="Times New Roman" panose="02020603050405020304" pitchFamily="18" charset="0"/>
              </a:rPr>
              <a:t>(Monday),  9am - 11:00am ET 		 </a:t>
            </a:r>
            <a:endParaRPr lang="en-US" altLang="zh-CN" dirty="0" smtClean="0">
              <a:solidFill>
                <a:srgbClr val="FF3300"/>
              </a:solidFill>
              <a:cs typeface="Times New Roman" panose="02020603050405020304" pitchFamily="18" charset="0"/>
            </a:endParaRP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1   (Tuesday),  9am - 11:00am ET </a:t>
            </a:r>
            <a:r>
              <a:rPr lang="en-US" altLang="zh-CN" sz="1050" dirty="0">
                <a:solidFill>
                  <a:srgbClr val="000000"/>
                </a:solidFill>
                <a:cs typeface="Times New Roman" panose="02020603050405020304" pitchFamily="18" charset="0"/>
              </a:rPr>
              <a:t>(Deadline for contributions to pass motion and be included in D0.1) </a:t>
            </a:r>
            <a:endParaRPr lang="en-US" altLang="zh-CN"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b="1" dirty="0" smtClean="0">
                <a:solidFill>
                  <a:srgbClr val="7030A0"/>
                </a:solidFill>
                <a:cs typeface="Times New Roman" panose="02020603050405020304" pitchFamily="18" charset="0"/>
              </a:rPr>
              <a:t>March       3   (</a:t>
            </a:r>
            <a:r>
              <a:rPr lang="en-US" altLang="zh-CN" b="1" dirty="0">
                <a:solidFill>
                  <a:srgbClr val="7030A0"/>
                </a:solidFill>
                <a:cs typeface="Times New Roman" panose="02020603050405020304" pitchFamily="18" charset="0"/>
              </a:rPr>
              <a:t>Thursday), </a:t>
            </a:r>
            <a:r>
              <a:rPr lang="en-US" altLang="zh-CN" b="1" dirty="0" smtClean="0">
                <a:solidFill>
                  <a:srgbClr val="7030A0"/>
                </a:solidFill>
                <a:cs typeface="Times New Roman" panose="02020603050405020304" pitchFamily="18" charset="0"/>
              </a:rPr>
              <a:t>10am </a:t>
            </a:r>
            <a:r>
              <a:rPr lang="en-US" altLang="zh-CN" b="1" dirty="0">
                <a:solidFill>
                  <a:srgbClr val="7030A0"/>
                </a:solidFill>
                <a:cs typeface="Times New Roman" panose="02020603050405020304" pitchFamily="18" charset="0"/>
              </a:rPr>
              <a:t>- 11:00am </a:t>
            </a:r>
            <a:r>
              <a:rPr lang="en-US" altLang="zh-CN" b="1" dirty="0" smtClean="0">
                <a:solidFill>
                  <a:srgbClr val="7030A0"/>
                </a:solidFill>
                <a:cs typeface="Times New Roman" panose="02020603050405020304" pitchFamily="18" charset="0"/>
              </a:rPr>
              <a:t>ET ** (CAC)</a:t>
            </a:r>
            <a:endParaRPr lang="en-US" altLang="zh-CN" b="1" dirty="0">
              <a:solidFill>
                <a:srgbClr val="7030A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smtClean="0"/>
          </a:p>
          <a:p>
            <a:pPr marL="400050" lvl="2" indent="0" algn="just">
              <a:spcBef>
                <a:spcPct val="0"/>
              </a:spcBef>
              <a:spcAft>
                <a:spcPts val="0"/>
              </a:spcAft>
              <a:buClr>
                <a:srgbClr val="000000"/>
              </a:buClr>
              <a:buNone/>
              <a:defRPr/>
            </a:pPr>
            <a:r>
              <a:rPr lang="en-US" altLang="zh-CN" b="1" dirty="0" smtClean="0"/>
              <a:t>March </a:t>
            </a:r>
            <a:r>
              <a:rPr lang="en-US" altLang="zh-CN" b="1" dirty="0"/>
              <a:t>2022 IEEE Plenary (March </a:t>
            </a:r>
            <a:r>
              <a:rPr lang="en-US" altLang="zh-CN" b="1" strike="sngStrike" dirty="0">
                <a:solidFill>
                  <a:srgbClr val="FF0000"/>
                </a:solidFill>
              </a:rPr>
              <a:t>13-18</a:t>
            </a:r>
            <a:r>
              <a:rPr lang="en-US" altLang="zh-CN" b="1" dirty="0">
                <a:solidFill>
                  <a:srgbClr val="FF0000"/>
                </a:solidFill>
              </a:rPr>
              <a:t> 7-15</a:t>
            </a:r>
            <a:r>
              <a:rPr lang="en-US" altLang="zh-CN" b="1" dirty="0"/>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a:t>
            </a:r>
            <a:r>
              <a:rPr lang="en-US" altLang="zh-CN" dirty="0">
                <a:solidFill>
                  <a:srgbClr val="FF3300"/>
                </a:solidFill>
                <a:cs typeface="Times New Roman" panose="02020603050405020304" pitchFamily="18" charset="0"/>
              </a:rPr>
              <a:t>8   (Tuesday),  </a:t>
            </a:r>
            <a:r>
              <a:rPr lang="en-US" altLang="zh-CN" dirty="0" smtClean="0">
                <a:solidFill>
                  <a:srgbClr val="FF3300"/>
                </a:solidFill>
                <a:cs typeface="Times New Roman" panose="02020603050405020304" pitchFamily="18" charset="0"/>
              </a:rPr>
              <a:t>    9am </a:t>
            </a:r>
            <a:r>
              <a:rPr lang="en-US" altLang="zh-CN" dirty="0">
                <a:solidFill>
                  <a:srgbClr val="FF3300"/>
                </a:solidFill>
                <a:cs typeface="Times New Roman" panose="02020603050405020304" pitchFamily="18" charset="0"/>
              </a:rPr>
              <a:t>- 11:00am ET </a:t>
            </a:r>
            <a:r>
              <a:rPr lang="en-US" altLang="zh-CN" sz="1050" strike="sngStrike" dirty="0">
                <a:cs typeface="Times New Roman" panose="02020603050405020304" pitchFamily="18" charset="0"/>
              </a:rPr>
              <a:t>(Deadline for contributions to pass motion and be included in </a:t>
            </a:r>
            <a:r>
              <a:rPr lang="en-US" altLang="zh-CN" sz="1050" strike="sngStrike" dirty="0" smtClean="0">
                <a:cs typeface="Times New Roman" panose="02020603050405020304" pitchFamily="18" charset="0"/>
              </a:rPr>
              <a:t>D0.1)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9   </a:t>
            </a:r>
            <a:r>
              <a:rPr lang="en-US" altLang="zh-CN" dirty="0" smtClean="0">
                <a:solidFill>
                  <a:srgbClr val="FF0000"/>
                </a:solidFill>
                <a:cs typeface="Times New Roman" panose="02020603050405020304" pitchFamily="18" charset="0"/>
              </a:rPr>
              <a:t>(Wednesday</a:t>
            </a:r>
            <a:r>
              <a:rPr lang="en-US" altLang="zh-CN" dirty="0">
                <a:solidFill>
                  <a:srgbClr val="FF0000"/>
                </a:solidFill>
                <a:cs typeface="Times New Roman" panose="02020603050405020304" pitchFamily="18" charset="0"/>
              </a:rPr>
              <a:t>),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11  </a:t>
            </a:r>
            <a:r>
              <a:rPr lang="en-US" altLang="zh-CN" dirty="0" smtClean="0">
                <a:solidFill>
                  <a:srgbClr val="FF0000"/>
                </a:solidFill>
                <a:cs typeface="Times New Roman" panose="02020603050405020304" pitchFamily="18" charset="0"/>
              </a:rPr>
              <a:t>(Friday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a:t>
            </a: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14  </a:t>
            </a:r>
            <a:r>
              <a:rPr lang="en-US" altLang="zh-CN" dirty="0" smtClean="0">
                <a:solidFill>
                  <a:srgbClr val="FF0000"/>
                </a:solidFill>
                <a:cs typeface="Times New Roman" panose="02020603050405020304" pitchFamily="18" charset="0"/>
              </a:rPr>
              <a:t>(Monday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ET</a:t>
            </a:r>
          </a:p>
          <a:p>
            <a:pPr lvl="1" indent="-228600" algn="just">
              <a:spcBef>
                <a:spcPct val="0"/>
              </a:spcBef>
              <a:spcAft>
                <a:spcPts val="0"/>
              </a:spcAft>
              <a:buClr>
                <a:srgbClr val="000000"/>
              </a:buClr>
              <a:buFont typeface="Arial" panose="020B0604020202020204" pitchFamily="34" charset="0"/>
              <a:buChar char="•"/>
              <a:defRPr/>
            </a:pPr>
            <a:endParaRPr lang="en-US" altLang="zh-CN" sz="1100" b="1" dirty="0">
              <a:cs typeface="Times New Roman" panose="02020603050405020304" pitchFamily="18" charset="0"/>
            </a:endParaRPr>
          </a:p>
          <a:p>
            <a:pPr marL="0" lvl="1" indent="0" algn="just">
              <a:spcBef>
                <a:spcPct val="0"/>
              </a:spcBef>
              <a:spcAft>
                <a:spcPts val="0"/>
              </a:spcAft>
              <a:buClr>
                <a:srgbClr val="000000"/>
              </a:buClr>
              <a:buNone/>
              <a:defRPr/>
            </a:pPr>
            <a:r>
              <a:rPr lang="en-US" altLang="zh-CN" sz="1200" b="1" dirty="0" smtClean="0">
                <a:cs typeface="Times New Roman" panose="02020603050405020304" pitchFamily="18" charset="0"/>
              </a:rPr>
              <a:t>** Note: when conflict with CAC, the call will be changed from </a:t>
            </a:r>
            <a:r>
              <a:rPr lang="en-US" altLang="zh-CN" sz="1200" b="1" dirty="0" smtClean="0">
                <a:solidFill>
                  <a:srgbClr val="FF3300"/>
                </a:solidFill>
                <a:cs typeface="Times New Roman" panose="02020603050405020304" pitchFamily="18" charset="0"/>
              </a:rPr>
              <a:t>9am</a:t>
            </a:r>
            <a:r>
              <a:rPr lang="en-US" altLang="zh-CN" sz="1200" b="1" dirty="0" smtClean="0">
                <a:cs typeface="Times New Roman" panose="02020603050405020304" pitchFamily="18" charset="0"/>
              </a:rPr>
              <a:t> - 11:00am to </a:t>
            </a:r>
            <a:r>
              <a:rPr lang="en-US" altLang="zh-CN" sz="1200" b="1" dirty="0" smtClean="0">
                <a:solidFill>
                  <a:srgbClr val="FF3300"/>
                </a:solidFill>
                <a:cs typeface="Times New Roman" panose="02020603050405020304" pitchFamily="18" charset="0"/>
              </a:rPr>
              <a:t>10am</a:t>
            </a:r>
            <a:r>
              <a:rPr lang="en-US" altLang="zh-CN" sz="1200" b="1" dirty="0">
                <a:cs typeface="Times New Roman" panose="02020603050405020304" pitchFamily="18" charset="0"/>
              </a:rPr>
              <a:t> - 11:00am  </a:t>
            </a:r>
            <a:endParaRPr lang="en-US" altLang="zh-CN" sz="1200" b="1" dirty="0" smtClean="0">
              <a:cs typeface="Times New Roman" panose="02020603050405020304" pitchFamily="18" charset="0"/>
            </a:endParaRPr>
          </a:p>
          <a:p>
            <a:pPr marL="0" lvl="1" indent="0" algn="just">
              <a:spcBef>
                <a:spcPct val="0"/>
              </a:spcBef>
              <a:spcAft>
                <a:spcPts val="0"/>
              </a:spcAft>
              <a:buClr>
                <a:srgbClr val="000000"/>
              </a:buClr>
              <a:buNone/>
              <a:defRPr/>
            </a:pPr>
            <a:r>
              <a:rPr lang="en-US" altLang="zh-CN" sz="1200" b="1" dirty="0" smtClean="0">
                <a:cs typeface="Times New Roman" panose="02020603050405020304" pitchFamily="18" charset="0"/>
              </a:rPr>
              <a:t>    ( Jan-March </a:t>
            </a:r>
            <a:r>
              <a:rPr lang="en-US" altLang="zh-CN" sz="1200" b="1" dirty="0">
                <a:cs typeface="Times New Roman" panose="02020603050405020304" pitchFamily="18" charset="0"/>
              </a:rPr>
              <a:t>2022 CAC </a:t>
            </a:r>
            <a:r>
              <a:rPr lang="en-US" altLang="zh-CN" sz="1200" b="1" dirty="0" smtClean="0">
                <a:cs typeface="Times New Roman" panose="02020603050405020304" pitchFamily="18" charset="0"/>
              </a:rPr>
              <a:t>calls (TBD): Monday </a:t>
            </a:r>
            <a:r>
              <a:rPr lang="en-US" altLang="zh-CN" sz="1200" b="1" dirty="0">
                <a:solidFill>
                  <a:srgbClr val="FF0000"/>
                </a:solidFill>
                <a:cs typeface="Times New Roman" panose="02020603050405020304" pitchFamily="18" charset="0"/>
              </a:rPr>
              <a:t>February 21 </a:t>
            </a:r>
            <a:r>
              <a:rPr lang="en-US" altLang="zh-CN" sz="1200" b="1" dirty="0">
                <a:cs typeface="Times New Roman" panose="02020603050405020304" pitchFamily="18" charset="0"/>
              </a:rPr>
              <a:t>and Thursday </a:t>
            </a:r>
            <a:r>
              <a:rPr lang="en-US" altLang="zh-CN" sz="1200" b="1" dirty="0">
                <a:solidFill>
                  <a:srgbClr val="FF0000"/>
                </a:solidFill>
                <a:cs typeface="Times New Roman" panose="02020603050405020304" pitchFamily="18" charset="0"/>
              </a:rPr>
              <a:t>March </a:t>
            </a:r>
            <a:r>
              <a:rPr lang="en-US" altLang="zh-CN" sz="1200" b="1" dirty="0" smtClean="0">
                <a:solidFill>
                  <a:srgbClr val="FF0000"/>
                </a:solidFill>
                <a:cs typeface="Times New Roman" panose="02020603050405020304" pitchFamily="18" charset="0"/>
              </a:rPr>
              <a:t>3</a:t>
            </a:r>
            <a:r>
              <a:rPr lang="en-US" altLang="zh-CN" sz="1200" b="1" dirty="0" smtClean="0">
                <a:cs typeface="Times New Roman" panose="02020603050405020304" pitchFamily="18" charset="0"/>
              </a:rPr>
              <a:t> )</a:t>
            </a:r>
            <a:endParaRPr lang="en-US" altLang="zh-CN" sz="1200" b="1" dirty="0">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for Teleconference </a:t>
            </a:r>
            <a:r>
              <a:rPr lang="en-US" altLang="zh-CN" sz="3200" dirty="0"/>
              <a:t>Times</a:t>
            </a:r>
            <a:endParaRPr lang="en-US" altLang="en-US" sz="3200" dirty="0">
              <a:solidFill>
                <a:schemeClr val="tx2"/>
              </a:solidFill>
            </a:endParaRPr>
          </a:p>
        </p:txBody>
      </p:sp>
      <p:sp>
        <p:nvSpPr>
          <p:cNvPr id="10" name="Rectangle 3"/>
          <p:cNvSpPr txBox="1">
            <a:spLocks noChangeArrowheads="1"/>
          </p:cNvSpPr>
          <p:nvPr/>
        </p:nvSpPr>
        <p:spPr bwMode="auto">
          <a:xfrm>
            <a:off x="685800" y="1524000"/>
            <a:ext cx="8077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ctr">
              <a:spcBef>
                <a:spcPct val="0"/>
              </a:spcBef>
              <a:spcAft>
                <a:spcPts val="0"/>
              </a:spcAft>
              <a:buClr>
                <a:srgbClr val="000000"/>
              </a:buClr>
              <a:buNone/>
              <a:defRPr/>
            </a:pPr>
            <a:r>
              <a:rPr lang="en-US" altLang="zh-CN" sz="3200" b="1" dirty="0" smtClean="0">
                <a:cs typeface="Times New Roman" panose="02020603050405020304" pitchFamily="18" charset="0"/>
              </a:rPr>
              <a:t>SP1</a:t>
            </a:r>
          </a:p>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Where is </a:t>
            </a:r>
            <a:r>
              <a:rPr lang="en-US" altLang="zh-CN" sz="1800" b="1" dirty="0" smtClean="0">
                <a:cs typeface="Times New Roman" panose="02020603050405020304" pitchFamily="18" charset="0"/>
              </a:rPr>
              <a:t>your working place (Different time zone)</a:t>
            </a:r>
            <a:endParaRPr lang="en-US" altLang="zh-CN" sz="18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West coast of US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Israel</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Europe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China, Singapore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Korea</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cs typeface="Times New Roman" panose="02020603050405020304" pitchFamily="18" charset="0"/>
              </a:rPr>
              <a:t>Other</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0" lvl="1" indent="0" algn="ctr">
              <a:spcBef>
                <a:spcPct val="0"/>
              </a:spcBef>
              <a:spcAft>
                <a:spcPts val="0"/>
              </a:spcAft>
              <a:buClr>
                <a:srgbClr val="000000"/>
              </a:buClr>
              <a:buNone/>
              <a:defRPr/>
            </a:pPr>
            <a:r>
              <a:rPr lang="en-US" altLang="zh-CN" sz="3200" b="1" dirty="0" smtClean="0">
                <a:cs typeface="Times New Roman" panose="02020603050405020304" pitchFamily="18" charset="0"/>
              </a:rPr>
              <a:t>SP2:</a:t>
            </a:r>
            <a:endParaRPr lang="en-US" altLang="zh-CN" sz="3200" b="1"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Do </a:t>
            </a:r>
            <a:r>
              <a:rPr lang="en-US" altLang="zh-CN" sz="1800" b="1" dirty="0">
                <a:cs typeface="Times New Roman" panose="02020603050405020304" pitchFamily="18" charset="0"/>
              </a:rPr>
              <a:t>you agree the plan for the future Teleconference times in Slide 23 of 21/2028r2?:</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1200" b="1" dirty="0">
              <a:cs typeface="Times New Roman" panose="02020603050405020304" pitchFamily="18" charset="0"/>
            </a:endParaRPr>
          </a:p>
          <a:p>
            <a:pPr marL="0" lvl="1" indent="0" algn="just">
              <a:spcBef>
                <a:spcPct val="0"/>
              </a:spcBef>
              <a:spcAft>
                <a:spcPts val="0"/>
              </a:spcAft>
              <a:buClr>
                <a:srgbClr val="000000"/>
              </a:buClr>
              <a:buNone/>
              <a:defRPr/>
            </a:pPr>
            <a:r>
              <a:rPr lang="en-US" altLang="zh-CN" sz="1400" b="1" dirty="0" smtClean="0">
                <a:cs typeface="Times New Roman" panose="02020603050405020304" pitchFamily="18" charset="0"/>
              </a:rPr>
              <a:t>* </a:t>
            </a:r>
            <a:r>
              <a:rPr lang="en-US" altLang="zh-CN" sz="1400" b="1" dirty="0" smtClean="0">
                <a:cs typeface="Times New Roman" panose="02020603050405020304" pitchFamily="18" charset="0"/>
              </a:rPr>
              <a:t>Note: </a:t>
            </a:r>
            <a:r>
              <a:rPr lang="en-US" altLang="zh-CN" sz="1400" b="1" dirty="0" smtClean="0">
                <a:cs typeface="Times New Roman" panose="02020603050405020304" pitchFamily="18" charset="0"/>
              </a:rPr>
              <a:t>The SP results only provide the information for the group. Based on the SP results, the Chair may offline contact some group members for further suggestion.</a:t>
            </a:r>
            <a:endParaRPr lang="en-US" altLang="zh-CN" sz="1400" b="1" dirty="0">
              <a:cs typeface="Times New Roman" panose="02020603050405020304" pitchFamily="18" charset="0"/>
            </a:endParaRPr>
          </a:p>
        </p:txBody>
      </p:sp>
    </p:spTree>
    <p:extLst>
      <p:ext uri="{BB962C8B-B14F-4D97-AF65-F5344CB8AC3E}">
        <p14:creationId xmlns:p14="http://schemas.microsoft.com/office/powerpoint/2010/main" val="9583760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44008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60351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75392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18Y</a:t>
            </a:r>
            <a:r>
              <a:rPr lang="en-US" altLang="zh-CN" kern="0"/>
              <a:t>/ </a:t>
            </a:r>
            <a:r>
              <a:rPr lang="en-US" altLang="zh-CN" kern="0" smtClean="0"/>
              <a:t>7N</a:t>
            </a:r>
            <a:r>
              <a:rPr lang="en-US" altLang="zh-CN" kern="0"/>
              <a:t>/ </a:t>
            </a:r>
            <a:r>
              <a:rPr lang="en-US" altLang="zh-CN" kern="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8291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PPDU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0717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January 4, 10, </a:t>
            </a:r>
            <a:r>
              <a:rPr lang="da-DK" altLang="en-US" dirty="0" smtClean="0">
                <a:solidFill>
                  <a:srgbClr val="0000FF"/>
                </a:solidFill>
              </a:rPr>
              <a:t>11.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270770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Feedback </a:t>
            </a:r>
            <a:r>
              <a:rPr lang="en-US" altLang="zh-CN" sz="1400" dirty="0"/>
              <a:t>capabilities </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788055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last) the following parameters </a:t>
            </a:r>
            <a:r>
              <a:rPr lang="en-US" altLang="zh-CN" sz="1600" dirty="0" smtClean="0"/>
              <a:t>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3798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061497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67670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26683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989213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51446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974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114875</TotalTime>
  <Words>3403</Words>
  <Application>Microsoft Office PowerPoint</Application>
  <PresentationFormat>全屏显示(4:3)</PresentationFormat>
  <Paragraphs>694</Paragraphs>
  <Slides>38</Slides>
  <Notes>38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38</vt:i4>
      </vt:variant>
    </vt:vector>
  </HeadingPairs>
  <TitlesOfParts>
    <vt:vector size="48" baseType="lpstr">
      <vt:lpstr>MS Gothic</vt:lpstr>
      <vt:lpstr>MS PGothic</vt:lpstr>
      <vt:lpstr>微软雅黑</vt:lpstr>
      <vt:lpstr>Arial</vt:lpstr>
      <vt:lpstr>Calibri</vt:lpstr>
      <vt:lpstr>Helvetica</vt:lpstr>
      <vt:lpstr>Monotype Sorts</vt:lpstr>
      <vt:lpstr>Times New Roman</vt:lpstr>
      <vt:lpstr>Wingdings</vt:lpstr>
      <vt:lpstr>802-11-Submission</vt:lpstr>
      <vt:lpstr>Task Group bf Meeting agenda, January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4924</cp:revision>
  <cp:lastPrinted>2014-11-04T15:04:57Z</cp:lastPrinted>
  <dcterms:created xsi:type="dcterms:W3CDTF">2007-04-17T18:10:23Z</dcterms:created>
  <dcterms:modified xsi:type="dcterms:W3CDTF">2022-01-11T02:53:07Z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1641303061</vt:lpwstr>
  </property>
</Properties>
</file>