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908"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01" r:id="rId17"/>
    <p:sldId id="911" r:id="rId18"/>
    <p:sldId id="870" r:id="rId19"/>
    <p:sldId id="925" r:id="rId20"/>
    <p:sldId id="875" r:id="rId21"/>
    <p:sldId id="874" r:id="rId22"/>
    <p:sldId id="882" r:id="rId23"/>
    <p:sldId id="912" r:id="rId24"/>
    <p:sldId id="913" r:id="rId25"/>
    <p:sldId id="914" r:id="rId26"/>
    <p:sldId id="915" r:id="rId27"/>
    <p:sldId id="916" r:id="rId28"/>
    <p:sldId id="917" r:id="rId29"/>
    <p:sldId id="918" r:id="rId30"/>
    <p:sldId id="919" r:id="rId31"/>
    <p:sldId id="920" r:id="rId32"/>
    <p:sldId id="921" r:id="rId33"/>
    <p:sldId id="922" r:id="rId34"/>
    <p:sldId id="923" r:id="rId35"/>
    <p:sldId id="924" r:id="rId36"/>
    <p:sldId id="907" r:id="rId3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6424" autoAdjust="0"/>
  </p:normalViewPr>
  <p:slideViewPr>
    <p:cSldViewPr>
      <p:cViewPr varScale="1">
        <p:scale>
          <a:sx n="108" d="100"/>
          <a:sy n="108" d="100"/>
        </p:scale>
        <p:origin x="1242"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51"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o Da Silva" userId="1934ba45-2a66-4d12-ada7-d0d4ec66cbb2" providerId="ADAL" clId="{F586CAFB-37C2-49E0-BF5B-434DF33FB5EC}"/>
    <pc:docChg chg="custSel modSld">
      <pc:chgData name="Claudio Da Silva" userId="1934ba45-2a66-4d12-ada7-d0d4ec66cbb2" providerId="ADAL" clId="{F586CAFB-37C2-49E0-BF5B-434DF33FB5EC}" dt="2021-09-24T14:54:02.054" v="333" actId="20577"/>
      <pc:docMkLst>
        <pc:docMk/>
      </pc:docMkLst>
      <pc:sldChg chg="modSp mod">
        <pc:chgData name="Claudio Da Silva" userId="1934ba45-2a66-4d12-ada7-d0d4ec66cbb2" providerId="ADAL" clId="{F586CAFB-37C2-49E0-BF5B-434DF33FB5EC}" dt="2021-09-24T14:54:02.054" v="333" actId="20577"/>
        <pc:sldMkLst>
          <pc:docMk/>
          <pc:sldMk cId="2208787036" sldId="875"/>
        </pc:sldMkLst>
        <pc:spChg chg="mod">
          <ac:chgData name="Claudio Da Silva" userId="1934ba45-2a66-4d12-ada7-d0d4ec66cbb2" providerId="ADAL" clId="{F586CAFB-37C2-49E0-BF5B-434DF33FB5EC}" dt="2021-09-24T14:34:02.924" v="20" actId="6549"/>
          <ac:spMkLst>
            <pc:docMk/>
            <pc:sldMk cId="2208787036" sldId="875"/>
            <ac:spMk id="21507" creationId="{00000000-0000-0000-0000-000000000000}"/>
          </ac:spMkLst>
        </pc:spChg>
        <pc:spChg chg="mod">
          <ac:chgData name="Claudio Da Silva" userId="1934ba45-2a66-4d12-ada7-d0d4ec66cbb2" providerId="ADAL" clId="{F586CAFB-37C2-49E0-BF5B-434DF33FB5EC}" dt="2021-09-24T14:54:02.054" v="333" actId="20577"/>
          <ac:spMkLst>
            <pc:docMk/>
            <pc:sldMk cId="2208787036" sldId="875"/>
            <ac:spMk id="2150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26246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82240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67627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43640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16729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50294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0533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71818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58739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57876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843756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9214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6099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140379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7061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22673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295179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863339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448232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8567654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61395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61053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802.11-21/2028r1</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January </a:t>
            </a:r>
            <a:r>
              <a:rPr lang="en-US" altLang="en-US" sz="1800" b="1" dirty="0" smtClean="0"/>
              <a:t>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1A8072B-F843-426D-AC66-CF03E3771DB0}" type="slidenum">
              <a:rPr lang="en-US" altLang="en-US" sz="1200" b="0" smtClean="0"/>
              <a:pPr>
                <a:spcBef>
                  <a:spcPct val="0"/>
                </a:spcBef>
                <a:buFontTx/>
                <a:buNone/>
              </a:pPr>
              <a:t>1</a:t>
            </a:fld>
            <a:endParaRPr lang="en-US" altLang="en-US" sz="1200" b="0"/>
          </a:p>
        </p:txBody>
      </p:sp>
      <p:sp>
        <p:nvSpPr>
          <p:cNvPr id="4100" name="Rectangle 2"/>
          <p:cNvSpPr>
            <a:spLocks noGrp="1" noChangeArrowheads="1"/>
          </p:cNvSpPr>
          <p:nvPr>
            <p:ph type="title"/>
          </p:nvPr>
        </p:nvSpPr>
        <p:spPr>
          <a:xfrm>
            <a:off x="381000" y="914400"/>
            <a:ext cx="8686800" cy="1066800"/>
          </a:xfrm>
        </p:spPr>
        <p:txBody>
          <a:bodyPr/>
          <a:lstStyle/>
          <a:p>
            <a:r>
              <a:rPr lang="en-US" altLang="en-US" dirty="0"/>
              <a:t>Task Group </a:t>
            </a:r>
            <a:r>
              <a:rPr lang="en-US" altLang="zh-CN" dirty="0"/>
              <a:t>bf</a:t>
            </a:r>
            <a:r>
              <a:rPr lang="en-US" altLang="en-US" dirty="0"/>
              <a:t/>
            </a:r>
            <a:br>
              <a:rPr lang="en-US" altLang="en-US" dirty="0"/>
            </a:br>
            <a:r>
              <a:rPr lang="en-US" altLang="en-US" dirty="0"/>
              <a:t>Meeting agenda, </a:t>
            </a:r>
            <a:r>
              <a:rPr lang="en-US" altLang="zh-CN" dirty="0" smtClean="0">
                <a:solidFill>
                  <a:srgbClr val="0000FF"/>
                </a:solidFill>
              </a:rPr>
              <a:t>January </a:t>
            </a:r>
            <a:r>
              <a:rPr lang="en-US" altLang="en-US" dirty="0" smtClean="0"/>
              <a:t>2022</a:t>
            </a:r>
            <a:endParaRPr lang="en-US" altLang="en-US" dirty="0"/>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2022-01-04</a:t>
            </a:r>
            <a:endParaRPr lang="en-US" altLang="en-US" sz="2000" b="0" dirty="0"/>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6577532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10</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11</a:t>
            </a:fld>
            <a:endParaRPr lang="en-GB" altLang="en-US" sz="1200" b="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12</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smtClean="0"/>
              <a:pPr>
                <a:spcBef>
                  <a:spcPct val="0"/>
                </a:spcBef>
                <a:buFontTx/>
                <a:buNone/>
              </a:pPr>
              <a:t>13</a:t>
            </a:fld>
            <a:endParaRPr lang="en-GB" altLang="en-US" sz="1200" b="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smtClean="0"/>
              <a:pPr>
                <a:spcBef>
                  <a:spcPct val="0"/>
                </a:spcBef>
                <a:buFontTx/>
                <a:buNone/>
              </a:pPr>
              <a:t>14</a:t>
            </a:fld>
            <a:endParaRPr lang="en-GB" altLang="en-US" sz="1200" b="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smtClean="0"/>
              <a:pPr>
                <a:spcBef>
                  <a:spcPct val="0"/>
                </a:spcBef>
                <a:buFontTx/>
                <a:buNone/>
              </a:pPr>
              <a:t>15</a:t>
            </a:fld>
            <a:endParaRPr lang="en-US" altLang="en-US" sz="1200" b="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16</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a:solidFill>
                  <a:srgbClr val="0000FF"/>
                </a:solidFill>
                <a:cs typeface="Times New Roman" panose="02020603050405020304" pitchFamily="18" charset="0"/>
              </a:rPr>
              <a:t>January </a:t>
            </a:r>
            <a:r>
              <a:rPr lang="en-US" altLang="zh-CN" sz="3000" dirty="0" smtClean="0">
                <a:solidFill>
                  <a:srgbClr val="0000FF"/>
                </a:solidFill>
                <a:cs typeface="Times New Roman" panose="02020603050405020304" pitchFamily="18" charset="0"/>
              </a:rPr>
              <a:t>4</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0000FF"/>
                </a:solidFill>
              </a:rPr>
              <a:t>Docs in </a:t>
            </a:r>
            <a:r>
              <a:rPr lang="en-US" altLang="zh-CN" sz="1600" b="1" dirty="0" smtClean="0">
                <a:solidFill>
                  <a:srgbClr val="0000FF"/>
                </a:solidFill>
              </a:rPr>
              <a:t>Blue </a:t>
            </a:r>
            <a:r>
              <a:rPr lang="en-US" sz="1600" b="1" dirty="0" smtClean="0">
                <a:solidFill>
                  <a:srgbClr val="0000FF"/>
                </a:solidFill>
              </a:rPr>
              <a:t>were </a:t>
            </a:r>
            <a:r>
              <a:rPr lang="en-US" sz="1600" b="1" dirty="0">
                <a:solidFill>
                  <a:srgbClr val="0000FF"/>
                </a:solidFill>
              </a:rPr>
              <a:t>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922066345"/>
              </p:ext>
            </p:extLst>
          </p:nvPr>
        </p:nvGraphicFramePr>
        <p:xfrm>
          <a:off x="3124201" y="1747470"/>
          <a:ext cx="5867400" cy="1551384"/>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22/0009</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rgbClr val="00B050"/>
                          </a:solidFill>
                        </a:rPr>
                        <a:t>Claudio da Silva (Meta Platforms, Inc)</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Discussion:</a:t>
                      </a:r>
                      <a:r>
                        <a:rPr lang="en-US" altLang="zh-CN" sz="900" kern="1200" baseline="0" dirty="0" smtClean="0">
                          <a:solidFill>
                            <a:srgbClr val="00B050"/>
                          </a:solidFill>
                          <a:latin typeface="+mn-lt"/>
                          <a:ea typeface="+mn-ea"/>
                          <a:cs typeface="+mn-cs"/>
                        </a:rPr>
                        <a:t> list of topics </a:t>
                      </a:r>
                      <a:r>
                        <a:rPr lang="en-US" altLang="zh-CN" sz="900" kern="1200" baseline="0" smtClean="0">
                          <a:solidFill>
                            <a:srgbClr val="00B050"/>
                          </a:solidFill>
                          <a:latin typeface="+mn-lt"/>
                          <a:ea typeface="+mn-ea"/>
                          <a:cs typeface="+mn-cs"/>
                        </a:rPr>
                        <a:t>for D0.1 Spec Text Writing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baseline="0" dirty="0" smtClean="0">
                          <a:solidFill>
                            <a:srgbClr val="00B050"/>
                          </a:solidFill>
                          <a:latin typeface="+mn-lt"/>
                          <a:ea typeface="+mn-ea"/>
                          <a:cs typeface="+mn-cs"/>
                        </a:rPr>
                        <a:t>30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21/2029</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Halise Turkmen (VESTEL)</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Definitions of Some Sensing Operational Parameters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21/1980</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Solomon Trainin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 Sensing taxonomy</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21/2015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DMG-Sensing-procedure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smtClean="0">
                          <a:solidFill>
                            <a:schemeClr val="tx1"/>
                          </a:solidFill>
                        </a:rPr>
                        <a:t>Pei Zhou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discussion-on-measurement-setup-id-setting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068158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17</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a:solidFill>
                  <a:srgbClr val="0000FF"/>
                </a:solidFill>
                <a:cs typeface="Times New Roman" panose="02020603050405020304" pitchFamily="18" charset="0"/>
              </a:rPr>
              <a:t>January </a:t>
            </a:r>
            <a:r>
              <a:rPr lang="en-US" altLang="zh-CN" sz="3000" dirty="0" smtClean="0">
                <a:solidFill>
                  <a:srgbClr val="0000FF"/>
                </a:solidFill>
                <a:cs typeface="Times New Roman" panose="02020603050405020304" pitchFamily="18" charset="0"/>
              </a:rPr>
              <a:t>10</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0000FF"/>
                </a:solidFill>
              </a:rPr>
              <a:t>Docs in </a:t>
            </a:r>
            <a:r>
              <a:rPr lang="en-US" altLang="zh-CN" sz="1600" b="1" dirty="0" smtClean="0">
                <a:solidFill>
                  <a:srgbClr val="0000FF"/>
                </a:solidFill>
              </a:rPr>
              <a:t>Blue </a:t>
            </a:r>
            <a:r>
              <a:rPr lang="en-US" sz="1600" b="1" dirty="0" smtClean="0">
                <a:solidFill>
                  <a:srgbClr val="0000FF"/>
                </a:solidFill>
              </a:rPr>
              <a:t>were </a:t>
            </a:r>
            <a:r>
              <a:rPr lang="en-US" sz="1600" b="1" dirty="0">
                <a:solidFill>
                  <a:srgbClr val="0000FF"/>
                </a:solidFill>
              </a:rPr>
              <a:t>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737042015"/>
              </p:ext>
            </p:extLst>
          </p:nvPr>
        </p:nvGraphicFramePr>
        <p:xfrm>
          <a:off x="3124201" y="1747470"/>
          <a:ext cx="5867400" cy="1933110"/>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21/2015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DMG-Sensing-procedure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smtClean="0">
                          <a:solidFill>
                            <a:schemeClr val="tx1"/>
                          </a:solidFill>
                        </a:rPr>
                        <a:t>Pei Zhou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discussion-on-measurement-setup-id-setting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22/0036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Rui Du(Huawei)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WLAN sensing functionality indicator</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22/0002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Assaf Kasher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DMG-passive-sensing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25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21/2023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Assaf Kasher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DMG-Multi-Static-procedure-instance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22/0040</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Assaf Kasher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DMG-use-of-multiple-</a:t>
                      </a:r>
                      <a:r>
                        <a:rPr lang="en-US" altLang="zh-CN" sz="900" kern="1200" dirty="0" err="1" smtClean="0">
                          <a:solidFill>
                            <a:schemeClr val="tx1"/>
                          </a:solidFill>
                          <a:latin typeface="+mn-lt"/>
                          <a:ea typeface="+mn-ea"/>
                          <a:cs typeface="+mn-cs"/>
                        </a:rPr>
                        <a:t>Golay</a:t>
                      </a:r>
                      <a:r>
                        <a:rPr lang="en-US" altLang="zh-CN" sz="900" kern="1200" dirty="0" smtClean="0">
                          <a:solidFill>
                            <a:schemeClr val="tx1"/>
                          </a:solidFill>
                          <a:latin typeface="+mn-lt"/>
                          <a:ea typeface="+mn-ea"/>
                          <a:cs typeface="+mn-cs"/>
                        </a:rPr>
                        <a:t>-</a:t>
                      </a:r>
                      <a:r>
                        <a:rPr lang="en-US" altLang="zh-CN" sz="900" kern="1200" dirty="0" err="1" smtClean="0">
                          <a:solidFill>
                            <a:schemeClr val="tx1"/>
                          </a:solidFill>
                          <a:latin typeface="+mn-lt"/>
                          <a:ea typeface="+mn-ea"/>
                          <a:cs typeface="+mn-cs"/>
                        </a:rPr>
                        <a:t>seq</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Assaf Kasher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22/0031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procedure part two</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22/0038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WLAN Sensing Use Cases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872628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18</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 </a:t>
            </a:r>
            <a:r>
              <a:rPr lang="en-US" altLang="zh-CN" sz="2800" smtClean="0"/>
              <a:t>(</a:t>
            </a:r>
            <a:r>
              <a:rPr lang="en-US" altLang="zh-CN" sz="2800" smtClean="0">
                <a:solidFill>
                  <a:srgbClr val="FF0000"/>
                </a:solidFill>
              </a:rPr>
              <a:t>Updated</a:t>
            </a:r>
            <a:r>
              <a:rPr lang="en-US" altLang="zh-CN" sz="2800" smtClean="0"/>
              <a:t>)</a:t>
            </a:r>
            <a:endParaRPr lang="en-US" altLang="zh-CN" sz="2800" dirty="0"/>
          </a:p>
        </p:txBody>
      </p:sp>
      <p:sp>
        <p:nvSpPr>
          <p:cNvPr id="21508" name="Rectangle 3"/>
          <p:cNvSpPr txBox="1">
            <a:spLocks noChangeArrowheads="1"/>
          </p:cNvSpPr>
          <p:nvPr/>
        </p:nvSpPr>
        <p:spPr bwMode="auto">
          <a:xfrm>
            <a:off x="685800" y="1447800"/>
            <a:ext cx="8305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a:t>
            </a:r>
            <a:r>
              <a:rPr lang="en-US" altLang="zh-CN" sz="2400" i="1" dirty="0" smtClean="0">
                <a:solidFill>
                  <a:srgbClr val="FF0000"/>
                </a:solidFill>
              </a:rPr>
              <a:t>2022 </a:t>
            </a:r>
            <a:r>
              <a:rPr lang="en-US" altLang="zh-CN" sz="2400" i="1" dirty="0" smtClean="0">
                <a:solidFill>
                  <a:srgbClr val="FF0000"/>
                </a:solidFill>
                <a:sym typeface="Wingdings" panose="05000000000000000000" pitchFamily="2" charset="2"/>
              </a:rPr>
              <a:t> March, 2022</a:t>
            </a:r>
            <a:endParaRPr lang="en-US" altLang="zh-CN" sz="2400" i="1" dirty="0">
              <a:solidFill>
                <a:srgbClr val="FF0000"/>
              </a:solidFill>
            </a:endParaRPr>
          </a:p>
          <a:p>
            <a:pPr lvl="1" algn="just"/>
            <a:r>
              <a:rPr lang="en-US" altLang="zh-CN" sz="2400" dirty="0">
                <a:solidFill>
                  <a:srgbClr val="FF0000"/>
                </a:solidFill>
              </a:rPr>
              <a:t>Initial Letter Ballot (D1.0)	</a:t>
            </a:r>
            <a:r>
              <a:rPr lang="en-US" altLang="zh-CN" sz="2400" i="1" dirty="0">
                <a:solidFill>
                  <a:srgbClr val="FF0000"/>
                </a:solidFill>
              </a:rPr>
              <a:t>Jul, 2022 </a:t>
            </a:r>
            <a:r>
              <a:rPr lang="en-US" altLang="zh-CN" sz="2400" i="1" dirty="0">
                <a:solidFill>
                  <a:srgbClr val="FF0000"/>
                </a:solidFill>
                <a:sym typeface="Wingdings" panose="05000000000000000000" pitchFamily="2" charset="2"/>
              </a:rPr>
              <a:t> </a:t>
            </a:r>
            <a:r>
              <a:rPr lang="en-US" altLang="zh-CN" sz="2400" i="1" dirty="0" smtClean="0">
                <a:solidFill>
                  <a:srgbClr val="FF0000"/>
                </a:solidFill>
                <a:sym typeface="Wingdings" panose="05000000000000000000" pitchFamily="2" charset="2"/>
              </a:rPr>
              <a:t> Sept</a:t>
            </a:r>
            <a:r>
              <a:rPr lang="en-US" altLang="zh-CN" sz="2400" i="1" dirty="0" smtClean="0">
                <a:solidFill>
                  <a:srgbClr val="FF0000"/>
                </a:solidFill>
              </a:rPr>
              <a:t>, 2022</a:t>
            </a:r>
            <a:endParaRPr lang="en-US" altLang="zh-CN" sz="2400" i="1" dirty="0">
              <a:solidFill>
                <a:srgbClr val="FF0000"/>
              </a:solidFill>
            </a:endParaRP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1400862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19</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Timeline </a:t>
            </a:r>
            <a:r>
              <a:rPr lang="en-US" altLang="zh-CN" sz="2800" dirty="0" smtClean="0"/>
              <a:t>for D0.1 (Tentative)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Times New Roman" pitchFamily="16" charset="0"/>
              <a:buChar char="•"/>
            </a:pPr>
            <a:r>
              <a:rPr lang="en-US" altLang="zh-CN" sz="2000" dirty="0"/>
              <a:t>Week of January 3</a:t>
            </a:r>
          </a:p>
          <a:p>
            <a:pPr lvl="1">
              <a:buFont typeface="Times New Roman" pitchFamily="16" charset="0"/>
              <a:buChar char="•"/>
            </a:pPr>
            <a:r>
              <a:rPr lang="en-US" altLang="zh-CN" sz="1600" dirty="0">
                <a:solidFill>
                  <a:schemeClr val="bg1">
                    <a:lumMod val="50000"/>
                  </a:schemeClr>
                </a:solidFill>
              </a:rPr>
              <a:t>Editor provides initial list of topics (and updated SFD revision)  (Tuesday)</a:t>
            </a:r>
          </a:p>
          <a:p>
            <a:pPr lvl="1">
              <a:buFont typeface="Times New Roman" pitchFamily="16" charset="0"/>
              <a:buChar char="•"/>
            </a:pPr>
            <a:r>
              <a:rPr lang="en-US" altLang="zh-CN" sz="1600" dirty="0">
                <a:solidFill>
                  <a:schemeClr val="bg1">
                    <a:lumMod val="50000"/>
                  </a:schemeClr>
                </a:solidFill>
              </a:rPr>
              <a:t>Chair issues call for volunteers                                                      (Tuesday)</a:t>
            </a:r>
          </a:p>
          <a:p>
            <a:pPr lvl="1">
              <a:buFont typeface="Times New Roman" pitchFamily="16" charset="0"/>
              <a:buChar char="•"/>
            </a:pPr>
            <a:r>
              <a:rPr lang="en-US" altLang="zh-CN" sz="1600" dirty="0"/>
              <a:t>POCs and volunteers are identified for topics in the initial list     (Friday)</a:t>
            </a:r>
          </a:p>
          <a:p>
            <a:pPr>
              <a:buFont typeface="Times New Roman" pitchFamily="16" charset="0"/>
              <a:buChar char="•"/>
            </a:pPr>
            <a:r>
              <a:rPr lang="en-US" altLang="zh-CN" sz="2000" dirty="0"/>
              <a:t>January 21</a:t>
            </a:r>
          </a:p>
          <a:p>
            <a:pPr lvl="1">
              <a:buFont typeface="Times New Roman" pitchFamily="16" charset="0"/>
              <a:buChar char="•"/>
            </a:pPr>
            <a:r>
              <a:rPr lang="en-US" altLang="zh-CN" sz="1600" dirty="0"/>
              <a:t>Deadline for baseline document for each topic (in the initial list) to be uploaded</a:t>
            </a:r>
          </a:p>
          <a:p>
            <a:pPr>
              <a:buFont typeface="Times New Roman" pitchFamily="16" charset="0"/>
              <a:buChar char="•"/>
            </a:pPr>
            <a:r>
              <a:rPr lang="en-US" altLang="zh-CN" sz="2000" dirty="0"/>
              <a:t>February </a:t>
            </a:r>
            <a:r>
              <a:rPr lang="en-US" altLang="zh-CN" sz="2000" strike="sngStrike" dirty="0" smtClean="0">
                <a:solidFill>
                  <a:srgbClr val="FF0000"/>
                </a:solidFill>
              </a:rPr>
              <a:t>22 </a:t>
            </a:r>
            <a:r>
              <a:rPr lang="en-US" altLang="zh-CN" sz="2000" dirty="0" smtClean="0">
                <a:solidFill>
                  <a:srgbClr val="FF0000"/>
                </a:solidFill>
              </a:rPr>
              <a:t>18 </a:t>
            </a:r>
            <a:r>
              <a:rPr lang="en-US" altLang="zh-CN" sz="2000" dirty="0"/>
              <a:t>(</a:t>
            </a:r>
            <a:r>
              <a:rPr lang="en-US" altLang="zh-CN" sz="2000" strike="sngStrike" dirty="0" smtClean="0">
                <a:solidFill>
                  <a:srgbClr val="FF0000"/>
                </a:solidFill>
              </a:rPr>
              <a:t>Tuesday</a:t>
            </a:r>
            <a:r>
              <a:rPr lang="en-US" altLang="zh-CN" sz="2000" dirty="0" smtClean="0">
                <a:solidFill>
                  <a:srgbClr val="FF0000"/>
                </a:solidFill>
              </a:rPr>
              <a:t> Thursday</a:t>
            </a:r>
            <a:r>
              <a:rPr lang="en-US" altLang="zh-CN" sz="2000" dirty="0" smtClean="0"/>
              <a:t>)</a:t>
            </a:r>
            <a:endParaRPr lang="en-US" altLang="zh-CN" sz="2000" dirty="0"/>
          </a:p>
          <a:p>
            <a:pPr lvl="1">
              <a:buFont typeface="Times New Roman" pitchFamily="16" charset="0"/>
              <a:buChar char="•"/>
            </a:pPr>
            <a:r>
              <a:rPr lang="en-US" altLang="zh-CN" sz="1600" dirty="0"/>
              <a:t>Request motion</a:t>
            </a:r>
          </a:p>
          <a:p>
            <a:pPr>
              <a:buFont typeface="Times New Roman" pitchFamily="16" charset="0"/>
              <a:buChar char="•"/>
            </a:pPr>
            <a:r>
              <a:rPr lang="en-US" altLang="zh-CN" sz="2000" dirty="0"/>
              <a:t>March </a:t>
            </a:r>
            <a:r>
              <a:rPr lang="en-US" altLang="zh-CN" sz="2000" strike="sngStrike" dirty="0" smtClean="0">
                <a:solidFill>
                  <a:srgbClr val="FF0000"/>
                </a:solidFill>
              </a:rPr>
              <a:t>8</a:t>
            </a:r>
            <a:r>
              <a:rPr lang="en-US" altLang="zh-CN" sz="2000" dirty="0" smtClean="0">
                <a:solidFill>
                  <a:srgbClr val="FF0000"/>
                </a:solidFill>
              </a:rPr>
              <a:t> 1</a:t>
            </a:r>
            <a:r>
              <a:rPr lang="en-US" altLang="zh-CN" sz="2000" dirty="0" smtClean="0"/>
              <a:t>(Tuesday</a:t>
            </a:r>
            <a:r>
              <a:rPr lang="en-US" altLang="zh-CN" sz="2000" dirty="0"/>
              <a:t>)</a:t>
            </a:r>
          </a:p>
          <a:p>
            <a:pPr lvl="1">
              <a:buFont typeface="Times New Roman" pitchFamily="16" charset="0"/>
              <a:buChar char="•"/>
            </a:pPr>
            <a:r>
              <a:rPr lang="en-US" altLang="zh-CN" sz="1600" dirty="0" smtClean="0"/>
              <a:t>Deadline </a:t>
            </a:r>
            <a:r>
              <a:rPr lang="en-US" altLang="zh-CN" sz="1600" dirty="0"/>
              <a:t>for contributions to pass motion and be included in D0.1</a:t>
            </a:r>
          </a:p>
          <a:p>
            <a:pPr>
              <a:buFont typeface="Times New Roman" pitchFamily="16" charset="0"/>
              <a:buChar char="•"/>
            </a:pPr>
            <a:r>
              <a:rPr lang="en-US" altLang="zh-CN" sz="2000" dirty="0"/>
              <a:t>March </a:t>
            </a:r>
            <a:r>
              <a:rPr lang="en-US" altLang="zh-CN" sz="2000" strike="sngStrike" dirty="0">
                <a:solidFill>
                  <a:srgbClr val="FF0000"/>
                </a:solidFill>
              </a:rPr>
              <a:t>11</a:t>
            </a:r>
            <a:r>
              <a:rPr lang="en-US" altLang="zh-CN" sz="2000" dirty="0">
                <a:solidFill>
                  <a:srgbClr val="FF0000"/>
                </a:solidFill>
              </a:rPr>
              <a:t> </a:t>
            </a:r>
            <a:r>
              <a:rPr lang="en-US" altLang="zh-CN" sz="2000" dirty="0" smtClean="0">
                <a:solidFill>
                  <a:srgbClr val="FF0000"/>
                </a:solidFill>
              </a:rPr>
              <a:t>4</a:t>
            </a:r>
            <a:r>
              <a:rPr lang="en-US" altLang="zh-CN" sz="2000" dirty="0" smtClean="0"/>
              <a:t>(Friday</a:t>
            </a:r>
            <a:r>
              <a:rPr lang="en-US" altLang="zh-CN" sz="2000" dirty="0"/>
              <a:t>)</a:t>
            </a:r>
          </a:p>
          <a:p>
            <a:pPr lvl="1">
              <a:buFont typeface="Times New Roman" pitchFamily="16" charset="0"/>
              <a:buChar char="•"/>
            </a:pPr>
            <a:r>
              <a:rPr lang="en-US" altLang="zh-CN" sz="1600" dirty="0"/>
              <a:t>Deadline for the technical editor release D0.1</a:t>
            </a:r>
          </a:p>
          <a:p>
            <a:pPr>
              <a:buFont typeface="Times New Roman" pitchFamily="16" charset="0"/>
              <a:buChar char="•"/>
            </a:pPr>
            <a:r>
              <a:rPr lang="en-US" altLang="zh-CN" sz="2000" dirty="0"/>
              <a:t>March 2022 IEEE Plenary (March </a:t>
            </a:r>
            <a:r>
              <a:rPr lang="en-US" altLang="zh-CN" sz="2000" strike="sngStrike" dirty="0" smtClean="0">
                <a:solidFill>
                  <a:srgbClr val="FF0000"/>
                </a:solidFill>
              </a:rPr>
              <a:t>13-18</a:t>
            </a:r>
            <a:r>
              <a:rPr lang="en-US" altLang="zh-CN" sz="2000" dirty="0" smtClean="0">
                <a:solidFill>
                  <a:srgbClr val="FF0000"/>
                </a:solidFill>
              </a:rPr>
              <a:t> 7-15</a:t>
            </a:r>
            <a:r>
              <a:rPr lang="en-US" altLang="zh-CN" sz="2000" dirty="0" smtClean="0"/>
              <a:t>)</a:t>
            </a:r>
            <a:endParaRPr lang="en-US" altLang="zh-CN" sz="2000" dirty="0"/>
          </a:p>
          <a:p>
            <a:pPr lvl="1">
              <a:buFont typeface="Times New Roman" pitchFamily="16" charset="0"/>
              <a:buChar char="•"/>
            </a:pPr>
            <a:r>
              <a:rPr lang="en-US" altLang="zh-CN" sz="1600" dirty="0"/>
              <a:t>Approve D0.1, seek approval to go to comment collection</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39554445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a:solidFill>
                  <a:srgbClr val="0000FF"/>
                </a:solidFill>
                <a:cs typeface="Times New Roman" panose="02020603050405020304" pitchFamily="18" charset="0"/>
              </a:rPr>
              <a:t>IEEE 802.11 Task Group bf</a:t>
            </a:r>
            <a:br>
              <a:rPr lang="en-US" altLang="en-US" sz="3600">
                <a:solidFill>
                  <a:srgbClr val="0000FF"/>
                </a:solidFill>
                <a:cs typeface="Times New Roman" panose="02020603050405020304" pitchFamily="18" charset="0"/>
              </a:rPr>
            </a:br>
            <a:r>
              <a:rPr lang="en-US" altLang="en-US" sz="3600">
                <a:solidFill>
                  <a:srgbClr val="0000FF"/>
                </a:solidFill>
                <a:cs typeface="Times New Roman" panose="02020603050405020304" pitchFamily="18" charset="0"/>
              </a:rPr>
              <a:t>WLAN Sensing</a:t>
            </a:r>
            <a:br>
              <a:rPr lang="en-US" altLang="en-US" sz="3600">
                <a:solidFill>
                  <a:srgbClr val="0000FF"/>
                </a:solidFill>
                <a:cs typeface="Times New Roman" panose="02020603050405020304" pitchFamily="18" charset="0"/>
              </a:rPr>
            </a:br>
            <a:endParaRPr lang="en-CA" altLang="en-US" sz="200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solidFill>
                  <a:srgbClr val="0000FF"/>
                </a:solidFill>
              </a:rPr>
              <a:t>January 4, 10, 11</a:t>
            </a:r>
            <a:endParaRPr lang="en-US" altLang="en-US" dirty="0">
              <a:solidFill>
                <a:srgbClr val="0000FF"/>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a:t>
            </a:r>
            <a:r>
              <a:rPr lang="en-US" altLang="en-US" dirty="0">
                <a:cs typeface="Times New Roman" panose="02020603050405020304" pitchFamily="18" charset="0"/>
              </a:rPr>
              <a:t>ET – </a:t>
            </a:r>
            <a:r>
              <a:rPr lang="en-US" altLang="en-US" dirty="0" smtClean="0">
                <a:cs typeface="Times New Roman" panose="02020603050405020304" pitchFamily="18" charset="0"/>
              </a:rPr>
              <a:t>11:00am </a:t>
            </a:r>
            <a:r>
              <a:rPr lang="en-US" altLang="en-US" dirty="0">
                <a:cs typeface="Times New Roman" panose="02020603050405020304" pitchFamily="18" charset="0"/>
              </a:rPr>
              <a:t>ET</a:t>
            </a:r>
          </a:p>
          <a:p>
            <a:pPr algn="ctr">
              <a:lnSpc>
                <a:spcPct val="90000"/>
              </a:lnSpc>
              <a:buFontTx/>
              <a:buNone/>
            </a:pPr>
            <a:endParaRPr lang="en-US" altLang="en-US" sz="2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35B70FC0-6934-411C-80A2-3E6276AAFEC3}" type="slidenum">
              <a:rPr lang="en-US" altLang="en-US" sz="1200" b="0" smtClean="0"/>
              <a:pPr>
                <a:spcBef>
                  <a:spcPct val="0"/>
                </a:spcBef>
                <a:buFontTx/>
                <a:buNone/>
              </a:pPr>
              <a:t>2</a:t>
            </a:fld>
            <a:endParaRPr lang="en-US" altLang="en-US" sz="1200" b="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20</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2087870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21</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1779980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22</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8077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January     </a:t>
            </a:r>
            <a:r>
              <a:rPr lang="en-US" altLang="zh-CN" dirty="0">
                <a:cs typeface="Times New Roman" panose="02020603050405020304" pitchFamily="18" charset="0"/>
              </a:rPr>
              <a:t>10  (Monday),  9am - 11:00am ET 		January     11   (Tuesday),  9am - 11:00am </a:t>
            </a:r>
            <a:r>
              <a:rPr lang="en-US" altLang="zh-CN"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700" dirty="0" smtClean="0">
              <a:solidFill>
                <a:srgbClr val="FF0000"/>
              </a:solidFill>
              <a:cs typeface="Times New Roman" panose="02020603050405020304" pitchFamily="18" charset="0"/>
            </a:endParaRPr>
          </a:p>
          <a:p>
            <a:pPr marL="400050" lvl="2" indent="0" algn="just">
              <a:spcBef>
                <a:spcPct val="0"/>
              </a:spcBef>
              <a:spcAft>
                <a:spcPts val="0"/>
              </a:spcAft>
              <a:buClr>
                <a:srgbClr val="000000"/>
              </a:buClr>
              <a:buNone/>
              <a:defRPr/>
            </a:pPr>
            <a:r>
              <a:rPr lang="en-US" altLang="zh-CN" b="1" dirty="0">
                <a:solidFill>
                  <a:srgbClr val="00B050"/>
                </a:solidFill>
                <a:cs typeface="Times New Roman" panose="02020603050405020304" pitchFamily="18" charset="0"/>
              </a:rPr>
              <a:t>January Interim</a:t>
            </a:r>
            <a:endParaRPr lang="en-US" altLang="zh-CN" b="1"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18 </a:t>
            </a:r>
            <a:r>
              <a:rPr lang="en-US" altLang="zh-CN" dirty="0">
                <a:solidFill>
                  <a:srgbClr val="00B050"/>
                </a:solidFill>
                <a:cs typeface="Times New Roman" panose="02020603050405020304" pitchFamily="18" charset="0"/>
              </a:rPr>
              <a:t>(Tuesday), </a:t>
            </a:r>
            <a:r>
              <a:rPr lang="en-US" altLang="zh-CN" dirty="0" smtClean="0">
                <a:solidFill>
                  <a:srgbClr val="00B050"/>
                </a:solidFill>
                <a:cs typeface="Times New Roman" panose="02020603050405020304" pitchFamily="18" charset="0"/>
              </a:rPr>
              <a:t>9am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11:00am </a:t>
            </a:r>
            <a:r>
              <a:rPr lang="en-US" altLang="zh-CN" dirty="0">
                <a:solidFill>
                  <a:srgbClr val="00B050"/>
                </a:solidFill>
                <a:cs typeface="Times New Roman" panose="02020603050405020304" pitchFamily="18" charset="0"/>
              </a:rPr>
              <a:t>ET </a:t>
            </a:r>
            <a:r>
              <a:rPr lang="en-US" altLang="zh-CN" dirty="0" smtClean="0">
                <a:solidFill>
                  <a:srgbClr val="00B050"/>
                </a:solidFill>
                <a:cs typeface="Times New Roman" panose="02020603050405020304" pitchFamily="18" charset="0"/>
              </a:rPr>
              <a:t>	January 19 (Wednesday), 9am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11:00am 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21 (Friday</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9am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11:00am ET </a:t>
            </a:r>
            <a:r>
              <a:rPr lang="en-US" altLang="zh-CN" sz="900" dirty="0" smtClean="0">
                <a:cs typeface="Times New Roman" panose="02020603050405020304" pitchFamily="18" charset="0"/>
              </a:rPr>
              <a:t>(</a:t>
            </a:r>
            <a:r>
              <a:rPr lang="en-US" altLang="zh-CN" sz="900" dirty="0">
                <a:cs typeface="Times New Roman" panose="02020603050405020304" pitchFamily="18" charset="0"/>
              </a:rPr>
              <a:t>Deadline for baseline document for each topic (in the initial list) to be uploaded</a:t>
            </a:r>
            <a:r>
              <a:rPr lang="en-US" altLang="zh-CN" sz="900" dirty="0" smtClean="0">
                <a:cs typeface="Times New Roman" panose="02020603050405020304" pitchFamily="18" charset="0"/>
              </a:rPr>
              <a:t>)</a:t>
            </a:r>
            <a:endParaRPr lang="en-US" altLang="zh-CN"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24 (Monday</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9am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000" dirty="0">
              <a:solidFill>
                <a:srgbClr val="FF0000"/>
              </a:solidFill>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3300"/>
                </a:solidFill>
                <a:cs typeface="Times New Roman" panose="02020603050405020304" pitchFamily="18" charset="0"/>
              </a:rPr>
              <a:t>February     7  </a:t>
            </a:r>
            <a:r>
              <a:rPr lang="en-US" altLang="zh-CN" dirty="0">
                <a:solidFill>
                  <a:srgbClr val="FF3300"/>
                </a:solidFill>
                <a:cs typeface="Times New Roman" panose="02020603050405020304" pitchFamily="18" charset="0"/>
              </a:rPr>
              <a:t>(Monday),  9am - 11:00am ET 		 </a:t>
            </a:r>
            <a:r>
              <a:rPr lang="en-US" altLang="zh-CN" dirty="0" smtClean="0">
                <a:solidFill>
                  <a:srgbClr val="FF3300"/>
                </a:solidFill>
                <a:cs typeface="Times New Roman" panose="02020603050405020304" pitchFamily="18" charset="0"/>
              </a:rPr>
              <a:t>February    8   </a:t>
            </a:r>
            <a:r>
              <a:rPr lang="en-US" altLang="zh-CN" dirty="0">
                <a:solidFill>
                  <a:srgbClr val="FF3300"/>
                </a:solidFill>
                <a:cs typeface="Times New Roman" panose="02020603050405020304" pitchFamily="18" charset="0"/>
              </a:rPr>
              <a:t>(Tuesday),  9am - 11:00am </a:t>
            </a:r>
            <a:r>
              <a:rPr lang="en-US" altLang="zh-CN" dirty="0" smtClean="0">
                <a:solidFill>
                  <a:srgbClr val="FF33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chemeClr val="accent2"/>
                </a:solidFill>
                <a:cs typeface="Times New Roman" panose="02020603050405020304" pitchFamily="18" charset="0"/>
              </a:rPr>
              <a:t>February   </a:t>
            </a:r>
            <a:r>
              <a:rPr lang="en-US" altLang="zh-CN" dirty="0" smtClean="0">
                <a:solidFill>
                  <a:schemeClr val="accent2"/>
                </a:solidFill>
                <a:cs typeface="Times New Roman" panose="02020603050405020304" pitchFamily="18" charset="0"/>
              </a:rPr>
              <a:t>10  (Thursday),  </a:t>
            </a:r>
            <a:r>
              <a:rPr lang="en-US" altLang="zh-CN" dirty="0">
                <a:solidFill>
                  <a:schemeClr val="accent2"/>
                </a:solidFill>
                <a:cs typeface="Times New Roman" panose="02020603050405020304" pitchFamily="18" charset="0"/>
              </a:rPr>
              <a:t>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3300"/>
                </a:solidFill>
                <a:cs typeface="Times New Roman" panose="02020603050405020304" pitchFamily="18" charset="0"/>
              </a:rPr>
              <a:t>February   </a:t>
            </a:r>
            <a:r>
              <a:rPr lang="en-US" altLang="zh-CN" dirty="0" smtClean="0">
                <a:solidFill>
                  <a:srgbClr val="FF3300"/>
                </a:solidFill>
                <a:cs typeface="Times New Roman" panose="02020603050405020304" pitchFamily="18" charset="0"/>
              </a:rPr>
              <a:t>14  </a:t>
            </a:r>
            <a:r>
              <a:rPr lang="en-US" altLang="zh-CN" dirty="0">
                <a:solidFill>
                  <a:srgbClr val="FF3300"/>
                </a:solidFill>
                <a:cs typeface="Times New Roman" panose="02020603050405020304" pitchFamily="18" charset="0"/>
              </a:rPr>
              <a:t>(Monday),  9am - 11:00am ET 		 February </a:t>
            </a:r>
            <a:r>
              <a:rPr lang="en-US" altLang="zh-CN" dirty="0" smtClean="0">
                <a:solidFill>
                  <a:srgbClr val="FF3300"/>
                </a:solidFill>
                <a:cs typeface="Times New Roman" panose="02020603050405020304" pitchFamily="18" charset="0"/>
              </a:rPr>
              <a:t> 15   </a:t>
            </a:r>
            <a:r>
              <a:rPr lang="en-US" altLang="zh-CN" dirty="0">
                <a:solidFill>
                  <a:srgbClr val="FF3300"/>
                </a:solidFill>
                <a:cs typeface="Times New Roman" panose="02020603050405020304" pitchFamily="18" charset="0"/>
              </a:rPr>
              <a:t>(Tuesday),  9am - 11:00am ET</a:t>
            </a:r>
          </a:p>
          <a:p>
            <a:pPr marL="685800" lvl="2" indent="-285750" algn="just" defTabSz="914400">
              <a:spcBef>
                <a:spcPct val="0"/>
              </a:spcBef>
              <a:spcAft>
                <a:spcPts val="0"/>
              </a:spcAft>
              <a:buClr>
                <a:srgbClr val="000000"/>
              </a:buClr>
              <a:buFont typeface="Times New Roman" panose="02020603050405020304" pitchFamily="18" charset="0"/>
              <a:buChar char="―"/>
              <a:defRPr/>
            </a:pPr>
            <a:r>
              <a:rPr lang="en-US" altLang="zh-CN" dirty="0" smtClean="0">
                <a:solidFill>
                  <a:schemeClr val="accent2"/>
                </a:solidFill>
                <a:cs typeface="Times New Roman" panose="02020603050405020304" pitchFamily="18" charset="0"/>
              </a:rPr>
              <a:t>February   17  (Thursday),  9am - 11:00am ET </a:t>
            </a:r>
            <a:r>
              <a:rPr lang="en-US" altLang="zh-CN" sz="1000" dirty="0" smtClean="0">
                <a:solidFill>
                  <a:srgbClr val="000000"/>
                </a:solidFill>
                <a:cs typeface="Times New Roman" panose="02020603050405020304" pitchFamily="18" charset="0"/>
              </a:rPr>
              <a:t>(February 18 is the Deadline </a:t>
            </a:r>
            <a:r>
              <a:rPr lang="en-US" altLang="zh-CN" sz="1000" dirty="0">
                <a:solidFill>
                  <a:srgbClr val="000000"/>
                </a:solidFill>
                <a:cs typeface="Times New Roman" panose="02020603050405020304" pitchFamily="18" charset="0"/>
              </a:rPr>
              <a:t>for requesting motion</a:t>
            </a:r>
            <a:r>
              <a:rPr lang="en-US" altLang="zh-CN" sz="1000" dirty="0" smtClean="0">
                <a:solidFill>
                  <a:srgbClr val="000000"/>
                </a:solidFill>
                <a:cs typeface="Times New Roman" panose="02020603050405020304" pitchFamily="18" charset="0"/>
              </a:rPr>
              <a:t>)</a:t>
            </a:r>
            <a:endParaRPr lang="en-US" altLang="zh-CN" dirty="0" smtClean="0">
              <a:solidFill>
                <a:schemeClr val="accent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3300"/>
                </a:solidFill>
                <a:cs typeface="Times New Roman" panose="02020603050405020304" pitchFamily="18" charset="0"/>
              </a:rPr>
              <a:t>February   </a:t>
            </a:r>
            <a:r>
              <a:rPr lang="en-US" altLang="zh-CN" dirty="0" smtClean="0">
                <a:solidFill>
                  <a:srgbClr val="FF3300"/>
                </a:solidFill>
                <a:cs typeface="Times New Roman" panose="02020603050405020304" pitchFamily="18" charset="0"/>
              </a:rPr>
              <a:t>22   </a:t>
            </a:r>
            <a:r>
              <a:rPr lang="en-US" altLang="zh-CN" dirty="0">
                <a:solidFill>
                  <a:srgbClr val="FF3300"/>
                </a:solidFill>
                <a:cs typeface="Times New Roman" panose="02020603050405020304" pitchFamily="18" charset="0"/>
              </a:rPr>
              <a:t>(Tuesday),  9am - 11:00am ET </a:t>
            </a:r>
            <a:r>
              <a:rPr lang="en-US" altLang="zh-CN" sz="1000" strike="sngStrike" dirty="0" smtClean="0">
                <a:cs typeface="Times New Roman" panose="02020603050405020304" pitchFamily="18" charset="0"/>
              </a:rPr>
              <a:t>(Deadline for requesting motion)</a:t>
            </a:r>
            <a:endParaRPr lang="en-US" altLang="zh-CN" strike="sngStrike"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chemeClr val="accent2"/>
                </a:solidFill>
                <a:cs typeface="Times New Roman" panose="02020603050405020304" pitchFamily="18" charset="0"/>
              </a:rPr>
              <a:t>February   </a:t>
            </a:r>
            <a:r>
              <a:rPr lang="en-US" altLang="zh-CN" dirty="0" smtClean="0">
                <a:solidFill>
                  <a:schemeClr val="accent2"/>
                </a:solidFill>
                <a:cs typeface="Times New Roman" panose="02020603050405020304" pitchFamily="18" charset="0"/>
              </a:rPr>
              <a:t>24  </a:t>
            </a:r>
            <a:r>
              <a:rPr lang="en-US" altLang="zh-CN" dirty="0">
                <a:solidFill>
                  <a:schemeClr val="accent2"/>
                </a:solidFill>
                <a:cs typeface="Times New Roman" panose="02020603050405020304" pitchFamily="18" charset="0"/>
              </a:rPr>
              <a:t>(Thursday),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3300"/>
                </a:solidFill>
                <a:cs typeface="Times New Roman" panose="02020603050405020304" pitchFamily="18" charset="0"/>
              </a:rPr>
              <a:t>February   28  </a:t>
            </a:r>
            <a:r>
              <a:rPr lang="en-US" altLang="zh-CN" dirty="0">
                <a:solidFill>
                  <a:srgbClr val="FF3300"/>
                </a:solidFill>
                <a:cs typeface="Times New Roman" panose="02020603050405020304" pitchFamily="18" charset="0"/>
              </a:rPr>
              <a:t>(Monday),  9am - 11:00am ET 		 </a:t>
            </a:r>
            <a:endParaRPr lang="en-US" altLang="zh-CN" dirty="0" smtClean="0">
              <a:solidFill>
                <a:srgbClr val="FF3300"/>
              </a:solidFill>
              <a:cs typeface="Times New Roman" panose="02020603050405020304" pitchFamily="18" charset="0"/>
            </a:endParaRPr>
          </a:p>
          <a:p>
            <a:pPr marL="685800" lvl="2" indent="-285750" algn="just" defTabSz="914400">
              <a:spcBef>
                <a:spcPct val="0"/>
              </a:spcBef>
              <a:spcAft>
                <a:spcPts val="0"/>
              </a:spcAft>
              <a:buClr>
                <a:srgbClr val="000000"/>
              </a:buClr>
              <a:buFont typeface="Times New Roman" panose="02020603050405020304" pitchFamily="18" charset="0"/>
              <a:buChar char="―"/>
              <a:defRPr/>
            </a:pPr>
            <a:r>
              <a:rPr lang="en-US" altLang="zh-CN" dirty="0" smtClean="0">
                <a:solidFill>
                  <a:srgbClr val="FF3300"/>
                </a:solidFill>
                <a:cs typeface="Times New Roman" panose="02020603050405020304" pitchFamily="18" charset="0"/>
              </a:rPr>
              <a:t>March        1   (Tuesday),  9am - 11:00am ET </a:t>
            </a:r>
            <a:r>
              <a:rPr lang="en-US" altLang="zh-CN" sz="1050" dirty="0">
                <a:solidFill>
                  <a:srgbClr val="000000"/>
                </a:solidFill>
                <a:cs typeface="Times New Roman" panose="02020603050405020304" pitchFamily="18" charset="0"/>
              </a:rPr>
              <a:t>(Deadline for contributions to pass motion and be included in D0.1) </a:t>
            </a:r>
            <a:endParaRPr lang="en-US" altLang="zh-CN" dirty="0" smtClean="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b="1" dirty="0" smtClean="0">
                <a:solidFill>
                  <a:srgbClr val="7030A0"/>
                </a:solidFill>
                <a:cs typeface="Times New Roman" panose="02020603050405020304" pitchFamily="18" charset="0"/>
              </a:rPr>
              <a:t>March       </a:t>
            </a:r>
            <a:r>
              <a:rPr lang="en-US" altLang="zh-CN" b="1" dirty="0" smtClean="0">
                <a:solidFill>
                  <a:srgbClr val="7030A0"/>
                </a:solidFill>
                <a:cs typeface="Times New Roman" panose="02020603050405020304" pitchFamily="18" charset="0"/>
              </a:rPr>
              <a:t>3   (</a:t>
            </a:r>
            <a:r>
              <a:rPr lang="en-US" altLang="zh-CN" b="1" dirty="0">
                <a:solidFill>
                  <a:srgbClr val="7030A0"/>
                </a:solidFill>
                <a:cs typeface="Times New Roman" panose="02020603050405020304" pitchFamily="18" charset="0"/>
              </a:rPr>
              <a:t>Thursday), </a:t>
            </a:r>
            <a:r>
              <a:rPr lang="en-US" altLang="zh-CN" b="1" dirty="0" smtClean="0">
                <a:solidFill>
                  <a:srgbClr val="7030A0"/>
                </a:solidFill>
                <a:cs typeface="Times New Roman" panose="02020603050405020304" pitchFamily="18" charset="0"/>
              </a:rPr>
              <a:t>10am </a:t>
            </a:r>
            <a:r>
              <a:rPr lang="en-US" altLang="zh-CN" b="1" dirty="0">
                <a:solidFill>
                  <a:srgbClr val="7030A0"/>
                </a:solidFill>
                <a:cs typeface="Times New Roman" panose="02020603050405020304" pitchFamily="18" charset="0"/>
              </a:rPr>
              <a:t>- 11:00am </a:t>
            </a:r>
            <a:r>
              <a:rPr lang="en-US" altLang="zh-CN" b="1" dirty="0" smtClean="0">
                <a:solidFill>
                  <a:srgbClr val="7030A0"/>
                </a:solidFill>
                <a:cs typeface="Times New Roman" panose="02020603050405020304" pitchFamily="18" charset="0"/>
              </a:rPr>
              <a:t>ET ** (CAC)</a:t>
            </a:r>
            <a:endParaRPr lang="en-US" altLang="zh-CN" b="1" dirty="0">
              <a:solidFill>
                <a:srgbClr val="7030A0"/>
              </a:solidFill>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600" dirty="0" smtClean="0"/>
          </a:p>
          <a:p>
            <a:pPr marL="400050" lvl="2" indent="0" algn="just">
              <a:spcBef>
                <a:spcPct val="0"/>
              </a:spcBef>
              <a:spcAft>
                <a:spcPts val="0"/>
              </a:spcAft>
              <a:buClr>
                <a:srgbClr val="000000"/>
              </a:buClr>
              <a:buNone/>
              <a:defRPr/>
            </a:pPr>
            <a:r>
              <a:rPr lang="en-US" altLang="zh-CN" b="1" dirty="0" smtClean="0"/>
              <a:t>March </a:t>
            </a:r>
            <a:r>
              <a:rPr lang="en-US" altLang="zh-CN" b="1" dirty="0"/>
              <a:t>2022 IEEE Plenary (March </a:t>
            </a:r>
            <a:r>
              <a:rPr lang="en-US" altLang="zh-CN" b="1" strike="sngStrike" dirty="0">
                <a:solidFill>
                  <a:srgbClr val="FF0000"/>
                </a:solidFill>
              </a:rPr>
              <a:t>13-18</a:t>
            </a:r>
            <a:r>
              <a:rPr lang="en-US" altLang="zh-CN" b="1" dirty="0">
                <a:solidFill>
                  <a:srgbClr val="FF0000"/>
                </a:solidFill>
              </a:rPr>
              <a:t> 7-15</a:t>
            </a:r>
            <a:r>
              <a:rPr lang="en-US" altLang="zh-CN" b="1" dirty="0"/>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3300"/>
                </a:solidFill>
                <a:cs typeface="Times New Roman" panose="02020603050405020304" pitchFamily="18" charset="0"/>
              </a:rPr>
              <a:t>March        </a:t>
            </a:r>
            <a:r>
              <a:rPr lang="en-US" altLang="zh-CN" dirty="0">
                <a:solidFill>
                  <a:srgbClr val="FF3300"/>
                </a:solidFill>
                <a:cs typeface="Times New Roman" panose="02020603050405020304" pitchFamily="18" charset="0"/>
              </a:rPr>
              <a:t>8   (Tuesday),  </a:t>
            </a:r>
            <a:r>
              <a:rPr lang="en-US" altLang="zh-CN" dirty="0" smtClean="0">
                <a:solidFill>
                  <a:srgbClr val="FF3300"/>
                </a:solidFill>
                <a:cs typeface="Times New Roman" panose="02020603050405020304" pitchFamily="18" charset="0"/>
              </a:rPr>
              <a:t>    9am </a:t>
            </a:r>
            <a:r>
              <a:rPr lang="en-US" altLang="zh-CN" dirty="0">
                <a:solidFill>
                  <a:srgbClr val="FF3300"/>
                </a:solidFill>
                <a:cs typeface="Times New Roman" panose="02020603050405020304" pitchFamily="18" charset="0"/>
              </a:rPr>
              <a:t>- 11:00am ET </a:t>
            </a:r>
            <a:r>
              <a:rPr lang="en-US" altLang="zh-CN" sz="1050" strike="sngStrike" dirty="0">
                <a:cs typeface="Times New Roman" panose="02020603050405020304" pitchFamily="18" charset="0"/>
              </a:rPr>
              <a:t>(Deadline for contributions to pass motion and be included in </a:t>
            </a:r>
            <a:r>
              <a:rPr lang="en-US" altLang="zh-CN" sz="1050" strike="sngStrike" dirty="0" smtClean="0">
                <a:cs typeface="Times New Roman" panose="02020603050405020304" pitchFamily="18" charset="0"/>
              </a:rPr>
              <a:t>D0.1)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3300"/>
                </a:solidFill>
                <a:cs typeface="Times New Roman" panose="02020603050405020304" pitchFamily="18" charset="0"/>
              </a:rPr>
              <a:t>March        </a:t>
            </a:r>
            <a:r>
              <a:rPr lang="en-US" altLang="zh-CN" dirty="0" smtClean="0">
                <a:solidFill>
                  <a:srgbClr val="FF3300"/>
                </a:solidFill>
                <a:cs typeface="Times New Roman" panose="02020603050405020304" pitchFamily="18" charset="0"/>
              </a:rPr>
              <a:t>9   </a:t>
            </a:r>
            <a:r>
              <a:rPr lang="en-US" altLang="zh-CN" dirty="0" smtClean="0">
                <a:solidFill>
                  <a:srgbClr val="FF0000"/>
                </a:solidFill>
                <a:cs typeface="Times New Roman" panose="02020603050405020304" pitchFamily="18" charset="0"/>
              </a:rPr>
              <a:t>(Wednesday</a:t>
            </a:r>
            <a:r>
              <a:rPr lang="en-US" altLang="zh-CN" dirty="0">
                <a:solidFill>
                  <a:srgbClr val="FF0000"/>
                </a:solidFill>
                <a:cs typeface="Times New Roman" panose="02020603050405020304" pitchFamily="18" charset="0"/>
              </a:rPr>
              <a:t>),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3300"/>
                </a:solidFill>
                <a:cs typeface="Times New Roman" panose="02020603050405020304" pitchFamily="18" charset="0"/>
              </a:rPr>
              <a:t>March        </a:t>
            </a:r>
            <a:r>
              <a:rPr lang="en-US" altLang="zh-CN" dirty="0" smtClean="0">
                <a:solidFill>
                  <a:srgbClr val="FF3300"/>
                </a:solidFill>
                <a:cs typeface="Times New Roman" panose="02020603050405020304" pitchFamily="18" charset="0"/>
              </a:rPr>
              <a:t>11  </a:t>
            </a:r>
            <a:r>
              <a:rPr lang="en-US" altLang="zh-CN" dirty="0" smtClean="0">
                <a:solidFill>
                  <a:srgbClr val="FF0000"/>
                </a:solidFill>
                <a:cs typeface="Times New Roman" panose="02020603050405020304" pitchFamily="18" charset="0"/>
              </a:rPr>
              <a:t>(Friday</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9am </a:t>
            </a:r>
            <a:r>
              <a:rPr lang="en-US" altLang="zh-CN" dirty="0">
                <a:solidFill>
                  <a:srgbClr val="FF0000"/>
                </a:solidFill>
                <a:cs typeface="Times New Roman" panose="02020603050405020304" pitchFamily="18" charset="0"/>
              </a:rPr>
              <a:t>- 11:00am </a:t>
            </a:r>
            <a:r>
              <a:rPr lang="en-US" altLang="zh-CN" dirty="0" smtClean="0">
                <a:solidFill>
                  <a:srgbClr val="FF0000"/>
                </a:solidFill>
                <a:cs typeface="Times New Roman" panose="02020603050405020304" pitchFamily="18" charset="0"/>
              </a:rPr>
              <a:t>ET</a:t>
            </a: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3300"/>
                </a:solidFill>
                <a:cs typeface="Times New Roman" panose="02020603050405020304" pitchFamily="18" charset="0"/>
              </a:rPr>
              <a:t>March        </a:t>
            </a:r>
            <a:r>
              <a:rPr lang="en-US" altLang="zh-CN" dirty="0" smtClean="0">
                <a:solidFill>
                  <a:srgbClr val="FF3300"/>
                </a:solidFill>
                <a:cs typeface="Times New Roman" panose="02020603050405020304" pitchFamily="18" charset="0"/>
              </a:rPr>
              <a:t>14  </a:t>
            </a:r>
            <a:r>
              <a:rPr lang="en-US" altLang="zh-CN" dirty="0" smtClean="0">
                <a:solidFill>
                  <a:srgbClr val="FF0000"/>
                </a:solidFill>
                <a:cs typeface="Times New Roman" panose="02020603050405020304" pitchFamily="18" charset="0"/>
              </a:rPr>
              <a:t>(Monday</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9am </a:t>
            </a:r>
            <a:r>
              <a:rPr lang="en-US" altLang="zh-CN" dirty="0">
                <a:solidFill>
                  <a:srgbClr val="FF0000"/>
                </a:solidFill>
                <a:cs typeface="Times New Roman" panose="02020603050405020304" pitchFamily="18" charset="0"/>
              </a:rPr>
              <a:t>- 11:00am ET</a:t>
            </a:r>
          </a:p>
          <a:p>
            <a:pPr lvl="1" indent="-228600" algn="just">
              <a:spcBef>
                <a:spcPct val="0"/>
              </a:spcBef>
              <a:spcAft>
                <a:spcPts val="0"/>
              </a:spcAft>
              <a:buClr>
                <a:srgbClr val="000000"/>
              </a:buClr>
              <a:buFont typeface="Arial" panose="020B0604020202020204" pitchFamily="34" charset="0"/>
              <a:buChar char="•"/>
              <a:defRPr/>
            </a:pPr>
            <a:endParaRPr lang="en-US" altLang="zh-CN" sz="1100" b="1" dirty="0">
              <a:cs typeface="Times New Roman" panose="02020603050405020304" pitchFamily="18" charset="0"/>
            </a:endParaRPr>
          </a:p>
          <a:p>
            <a:pPr marL="0" lvl="1" indent="0" algn="just">
              <a:spcBef>
                <a:spcPct val="0"/>
              </a:spcBef>
              <a:spcAft>
                <a:spcPts val="0"/>
              </a:spcAft>
              <a:buClr>
                <a:srgbClr val="000000"/>
              </a:buClr>
              <a:buNone/>
              <a:defRPr/>
            </a:pPr>
            <a:r>
              <a:rPr lang="en-US" altLang="zh-CN" sz="1200" b="1" dirty="0" smtClean="0">
                <a:cs typeface="Times New Roman" panose="02020603050405020304" pitchFamily="18" charset="0"/>
              </a:rPr>
              <a:t>** Note: when conflict with CAC, the call will be changed from </a:t>
            </a:r>
            <a:r>
              <a:rPr lang="en-US" altLang="zh-CN" sz="1200" b="1" dirty="0" smtClean="0">
                <a:solidFill>
                  <a:srgbClr val="FF3300"/>
                </a:solidFill>
                <a:cs typeface="Times New Roman" panose="02020603050405020304" pitchFamily="18" charset="0"/>
              </a:rPr>
              <a:t>9am</a:t>
            </a:r>
            <a:r>
              <a:rPr lang="en-US" altLang="zh-CN" sz="1200" b="1" dirty="0" smtClean="0">
                <a:cs typeface="Times New Roman" panose="02020603050405020304" pitchFamily="18" charset="0"/>
              </a:rPr>
              <a:t> - 11:00am to </a:t>
            </a:r>
            <a:r>
              <a:rPr lang="en-US" altLang="zh-CN" sz="1200" b="1" dirty="0" smtClean="0">
                <a:solidFill>
                  <a:srgbClr val="FF3300"/>
                </a:solidFill>
                <a:cs typeface="Times New Roman" panose="02020603050405020304" pitchFamily="18" charset="0"/>
              </a:rPr>
              <a:t>10am</a:t>
            </a:r>
            <a:r>
              <a:rPr lang="en-US" altLang="zh-CN" sz="1200" b="1" dirty="0">
                <a:cs typeface="Times New Roman" panose="02020603050405020304" pitchFamily="18" charset="0"/>
              </a:rPr>
              <a:t> - 11:00am  </a:t>
            </a:r>
            <a:endParaRPr lang="en-US" altLang="zh-CN" sz="1200" b="1" dirty="0" smtClean="0">
              <a:cs typeface="Times New Roman" panose="02020603050405020304" pitchFamily="18" charset="0"/>
            </a:endParaRPr>
          </a:p>
          <a:p>
            <a:pPr marL="0" lvl="1" indent="0" algn="just">
              <a:spcBef>
                <a:spcPct val="0"/>
              </a:spcBef>
              <a:spcAft>
                <a:spcPts val="0"/>
              </a:spcAft>
              <a:buClr>
                <a:srgbClr val="000000"/>
              </a:buClr>
              <a:buNone/>
              <a:defRPr/>
            </a:pPr>
            <a:r>
              <a:rPr lang="en-US" altLang="zh-CN" sz="1200" b="1" dirty="0" smtClean="0">
                <a:cs typeface="Times New Roman" panose="02020603050405020304" pitchFamily="18" charset="0"/>
              </a:rPr>
              <a:t>    ( Jan-March </a:t>
            </a:r>
            <a:r>
              <a:rPr lang="en-US" altLang="zh-CN" sz="1200" b="1" dirty="0">
                <a:cs typeface="Times New Roman" panose="02020603050405020304" pitchFamily="18" charset="0"/>
              </a:rPr>
              <a:t>2022 CAC </a:t>
            </a:r>
            <a:r>
              <a:rPr lang="en-US" altLang="zh-CN" sz="1200" b="1" dirty="0" smtClean="0">
                <a:cs typeface="Times New Roman" panose="02020603050405020304" pitchFamily="18" charset="0"/>
              </a:rPr>
              <a:t>calls (TBD): Monday </a:t>
            </a:r>
            <a:r>
              <a:rPr lang="en-US" altLang="zh-CN" sz="1200" b="1" dirty="0">
                <a:solidFill>
                  <a:srgbClr val="FF0000"/>
                </a:solidFill>
                <a:cs typeface="Times New Roman" panose="02020603050405020304" pitchFamily="18" charset="0"/>
              </a:rPr>
              <a:t>February 21 </a:t>
            </a:r>
            <a:r>
              <a:rPr lang="en-US" altLang="zh-CN" sz="1200" b="1" dirty="0">
                <a:cs typeface="Times New Roman" panose="02020603050405020304" pitchFamily="18" charset="0"/>
              </a:rPr>
              <a:t>and Thursday </a:t>
            </a:r>
            <a:r>
              <a:rPr lang="en-US" altLang="zh-CN" sz="1200" b="1" dirty="0">
                <a:solidFill>
                  <a:srgbClr val="FF0000"/>
                </a:solidFill>
                <a:cs typeface="Times New Roman" panose="02020603050405020304" pitchFamily="18" charset="0"/>
              </a:rPr>
              <a:t>March </a:t>
            </a:r>
            <a:r>
              <a:rPr lang="en-US" altLang="zh-CN" sz="1200" b="1" dirty="0" smtClean="0">
                <a:solidFill>
                  <a:srgbClr val="FF0000"/>
                </a:solidFill>
                <a:cs typeface="Times New Roman" panose="02020603050405020304" pitchFamily="18" charset="0"/>
              </a:rPr>
              <a:t>3</a:t>
            </a:r>
            <a:r>
              <a:rPr lang="en-US" altLang="zh-CN" sz="1200" b="1" dirty="0" smtClean="0">
                <a:cs typeface="Times New Roman" panose="02020603050405020304" pitchFamily="18" charset="0"/>
              </a:rPr>
              <a:t> </a:t>
            </a:r>
            <a:r>
              <a:rPr lang="en-US" altLang="zh-CN" sz="1200" b="1" dirty="0" smtClean="0">
                <a:cs typeface="Times New Roman" panose="02020603050405020304" pitchFamily="18" charset="0"/>
              </a:rPr>
              <a:t>)</a:t>
            </a:r>
            <a:endParaRPr lang="en-US" altLang="zh-CN" sz="1200" b="1" dirty="0">
              <a:cs typeface="Times New Roman" panose="02020603050405020304" pitchFamily="18" charset="0"/>
            </a:endParaRPr>
          </a:p>
        </p:txBody>
      </p:sp>
    </p:spTree>
    <p:extLst>
      <p:ext uri="{BB962C8B-B14F-4D97-AF65-F5344CB8AC3E}">
        <p14:creationId xmlns:p14="http://schemas.microsoft.com/office/powerpoint/2010/main" val="37855034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23</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 (</a:t>
            </a:r>
            <a:r>
              <a:rPr lang="en-US" altLang="zh-CN" sz="4000" dirty="0"/>
              <a:t>January 11</a:t>
            </a:r>
            <a:r>
              <a:rPr lang="en-US" altLang="zh-CN" sz="4000" dirty="0" smtClean="0"/>
              <a:t>)</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smtClean="0"/>
          </a:p>
          <a:p>
            <a:pPr marL="342900" lvl="1" indent="-342900" algn="just">
              <a:buFont typeface="Arial" panose="020B0604020202020204" pitchFamily="34" charset="0"/>
              <a:buChar char="•"/>
              <a:defRPr/>
            </a:pPr>
            <a:r>
              <a:rPr lang="en-US" altLang="zh-CN" sz="1600" b="1" kern="0" dirty="0" smtClean="0"/>
              <a:t>Do </a:t>
            </a:r>
            <a:r>
              <a:rPr lang="en-US" altLang="zh-CN" sz="1600" b="1" kern="0" dirty="0"/>
              <a:t>you support to add to the 11bf SFD that sensing measurement setup request and response frames, which allow to perform a sensing measurement setup, are defined, and the following mechanism is enabled</a:t>
            </a:r>
            <a:r>
              <a:rPr lang="en-US" altLang="zh-CN" sz="1600" b="1" kern="0" dirty="0" smtClean="0"/>
              <a:t>?</a:t>
            </a:r>
            <a:endParaRPr lang="en-US" altLang="zh-CN" sz="1600" b="1" kern="0" dirty="0"/>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smtClean="0"/>
              <a:t>Move: </a:t>
            </a:r>
            <a:r>
              <a:rPr lang="en-US" altLang="zh-CN" sz="1600" b="1" kern="0" dirty="0" err="1"/>
              <a:t>Insun</a:t>
            </a:r>
            <a:r>
              <a:rPr lang="en-US" altLang="zh-CN" sz="1600" b="1" kern="0" dirty="0"/>
              <a:t> Jang</a:t>
            </a:r>
            <a:r>
              <a:rPr lang="en-US" altLang="zh-CN" sz="1600" b="1" kern="0" dirty="0" smtClean="0"/>
              <a:t>	</a:t>
            </a:r>
            <a:r>
              <a:rPr lang="en-US" altLang="zh-CN" sz="1600" b="1" dirty="0" smtClean="0"/>
              <a:t>	</a:t>
            </a:r>
            <a:r>
              <a:rPr lang="en-US" altLang="zh-CN" sz="1600" b="1" kern="0" dirty="0"/>
              <a:t>Second</a:t>
            </a:r>
            <a:r>
              <a:rPr lang="en-US" altLang="zh-CN" sz="1600" b="1" kern="0" dirty="0" smtClean="0"/>
              <a:t>:</a:t>
            </a:r>
          </a:p>
          <a:p>
            <a:pPr marL="342900" lvl="1" indent="-342900" algn="just">
              <a:buFont typeface="Arial" panose="020B0604020202020204" pitchFamily="34" charset="0"/>
              <a:buChar char="•"/>
              <a:defRPr/>
            </a:pPr>
            <a:r>
              <a:rPr lang="en-US" altLang="zh-CN" sz="1600" b="1" kern="0" dirty="0" smtClean="0"/>
              <a:t>Preliminary Result: (   Y/  N/  A)</a:t>
            </a:r>
          </a:p>
          <a:p>
            <a:pPr marL="342900" lvl="1" indent="-342900" algn="just">
              <a:buFont typeface="Arial" panose="020B0604020202020204" pitchFamily="34" charset="0"/>
              <a:buChar char="•"/>
              <a:defRPr/>
            </a:pPr>
            <a:r>
              <a:rPr lang="en-US" altLang="zh-CN" sz="1600" b="1" kern="0" dirty="0" smtClean="0"/>
              <a:t>Result</a:t>
            </a:r>
            <a:r>
              <a:rPr lang="en-US" altLang="zh-CN" sz="1600" b="1" kern="0" dirty="0"/>
              <a:t>*: </a:t>
            </a:r>
            <a:endParaRPr lang="en-US" altLang="zh-CN" sz="1000" kern="0" dirty="0" smtClean="0"/>
          </a:p>
          <a:p>
            <a:pPr marL="0" lvl="1" indent="0">
              <a:buNone/>
              <a:defRPr/>
            </a:pPr>
            <a:endParaRPr lang="en-US" altLang="zh-CN" sz="1400" kern="0" dirty="0" smtClean="0"/>
          </a:p>
          <a:p>
            <a:pPr marL="0" lvl="1" indent="0">
              <a:buNone/>
              <a:defRPr/>
            </a:pPr>
            <a:r>
              <a:rPr lang="en-US" altLang="zh-CN" sz="1400" kern="0" dirty="0" smtClean="0"/>
              <a:t>Note</a:t>
            </a:r>
            <a:r>
              <a:rPr lang="zh-CN" altLang="en-US" sz="1400" kern="0" dirty="0" smtClean="0"/>
              <a:t>：  </a:t>
            </a:r>
            <a:endParaRPr lang="en-US" altLang="zh-CN" sz="1400" kern="0" dirty="0" smtClean="0"/>
          </a:p>
          <a:p>
            <a:pPr marL="628650" lvl="2">
              <a:buFont typeface="微软雅黑" panose="020B0503020204020204" pitchFamily="34" charset="-122"/>
              <a:buChar char="–"/>
              <a:defRPr/>
            </a:pPr>
            <a:r>
              <a:rPr lang="en-US" altLang="zh-CN" sz="1100" kern="0" dirty="0" smtClean="0"/>
              <a:t>* </a:t>
            </a:r>
            <a:r>
              <a:rPr lang="en-US" altLang="zh-CN" sz="1100" kern="0" dirty="0"/>
              <a:t>Amended result accounts for removal of </a:t>
            </a:r>
            <a:r>
              <a:rPr lang="en-US" altLang="zh-CN" sz="1100" kern="0" dirty="0" smtClean="0">
                <a:solidFill>
                  <a:srgbClr val="FF0000"/>
                </a:solidFill>
              </a:rPr>
              <a:t>X</a:t>
            </a:r>
            <a:r>
              <a:rPr lang="en-US" altLang="zh-CN" sz="1100" kern="0" dirty="0" smtClean="0"/>
              <a:t> </a:t>
            </a:r>
            <a:r>
              <a:rPr lang="en-US" altLang="zh-CN" sz="1100" kern="0" dirty="0"/>
              <a:t>votes of non-voting members.</a:t>
            </a:r>
          </a:p>
          <a:p>
            <a:pPr marL="628650" lvl="2">
              <a:buFont typeface="微软雅黑" panose="020B0503020204020204" pitchFamily="34" charset="-122"/>
              <a:buChar char="–"/>
              <a:defRPr/>
            </a:pPr>
            <a:r>
              <a:rPr lang="en-US" altLang="zh-CN" sz="1100" kern="0" dirty="0"/>
              <a:t>Related document </a:t>
            </a:r>
            <a:r>
              <a:rPr lang="en-US" altLang="zh-CN" sz="1100" kern="0" dirty="0" smtClean="0"/>
              <a:t>21/1735r3</a:t>
            </a:r>
          </a:p>
          <a:p>
            <a:pPr marL="628650" lvl="2">
              <a:buFont typeface="微软雅黑" panose="020B0503020204020204" pitchFamily="34" charset="-122"/>
              <a:buChar char="–"/>
              <a:defRPr/>
            </a:pPr>
            <a:r>
              <a:rPr lang="en-US" altLang="zh-CN" sz="1100" kern="0" dirty="0" smtClean="0"/>
              <a:t>SP </a:t>
            </a:r>
            <a:r>
              <a:rPr lang="en-US" altLang="zh-CN" sz="1100" kern="0" dirty="0"/>
              <a:t>Result:  </a:t>
            </a:r>
            <a:r>
              <a:rPr lang="en-US" altLang="zh-CN" sz="1100" kern="0" dirty="0" smtClean="0"/>
              <a:t>25Y</a:t>
            </a:r>
            <a:r>
              <a:rPr lang="en-US" altLang="zh-CN" sz="1100" kern="0" dirty="0"/>
              <a:t>/ </a:t>
            </a:r>
            <a:r>
              <a:rPr lang="en-US" altLang="zh-CN" sz="1100" kern="0" dirty="0" smtClean="0"/>
              <a:t>0N</a:t>
            </a:r>
            <a:r>
              <a:rPr lang="en-US" altLang="zh-CN" sz="1100" kern="0" dirty="0"/>
              <a:t>/ </a:t>
            </a:r>
            <a:r>
              <a:rPr lang="en-US" altLang="zh-CN" sz="1100" kern="0" dirty="0" smtClean="0"/>
              <a:t>9A</a:t>
            </a:r>
            <a:endParaRPr lang="en-US" altLang="zh-CN" sz="1100" kern="0" dirty="0"/>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440085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24</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152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smtClean="0"/>
              <a:t>The </a:t>
            </a:r>
            <a:r>
              <a:rPr lang="en-US" altLang="zh-CN" sz="1400" dirty="0"/>
              <a:t>11bf amendment shall define at least one measurement report type for 2D, 3D and 4D filtered maps, for DMG/EDMG.</a:t>
            </a:r>
          </a:p>
          <a:p>
            <a:pPr lvl="1"/>
            <a:r>
              <a:rPr lang="en-US" altLang="zh-CN" sz="1400" dirty="0" smtClean="0"/>
              <a:t>This </a:t>
            </a:r>
            <a:r>
              <a:rPr lang="en-US" altLang="zh-CN" sz="1400" dirty="0"/>
              <a:t>measurement report type is an optional feature.</a:t>
            </a:r>
          </a:p>
          <a:p>
            <a:pPr lvl="1"/>
            <a:r>
              <a:rPr lang="en-US" altLang="zh-CN" sz="1400" dirty="0" smtClean="0"/>
              <a:t>Supporting </a:t>
            </a:r>
            <a:r>
              <a:rPr lang="en-US" altLang="zh-CN" sz="1400" dirty="0"/>
              <a:t>2D, 3D and 4D are each optional feature </a:t>
            </a:r>
          </a:p>
          <a:p>
            <a:pPr lvl="1"/>
            <a:r>
              <a:rPr lang="en-US" altLang="zh-CN" sz="1400" dirty="0" smtClean="0"/>
              <a:t>The </a:t>
            </a:r>
            <a:r>
              <a:rPr lang="en-US" altLang="zh-CN" sz="1400" dirty="0"/>
              <a:t>details of the measurement report format is TBD</a:t>
            </a:r>
          </a:p>
          <a:p>
            <a:pPr lvl="1"/>
            <a:r>
              <a:rPr lang="en-US" altLang="zh-CN" sz="1400" dirty="0" smtClean="0"/>
              <a:t>2D </a:t>
            </a:r>
            <a:r>
              <a:rPr lang="en-US" altLang="zh-CN" sz="1400" dirty="0"/>
              <a:t>is a two-dimensional map, where the two dimensions are any from: Range, Azimuth, Elevation &amp; Doppler.</a:t>
            </a:r>
          </a:p>
          <a:p>
            <a:pPr lvl="1"/>
            <a:r>
              <a:rPr lang="en-US" altLang="zh-CN" sz="1400" dirty="0" smtClean="0"/>
              <a:t>3D </a:t>
            </a:r>
            <a:r>
              <a:rPr lang="en-US" altLang="zh-CN" sz="1400" dirty="0"/>
              <a:t>is a three-dimensional map, where the three dimensions are any from: Range, Azimuth, Elevation &amp; Doppler.</a:t>
            </a:r>
          </a:p>
          <a:p>
            <a:pPr lvl="1"/>
            <a:r>
              <a:rPr lang="en-US" altLang="zh-CN" sz="1400" dirty="0" smtClean="0"/>
              <a:t>4D </a:t>
            </a:r>
            <a:r>
              <a:rPr lang="en-US" altLang="zh-CN" sz="1400" dirty="0"/>
              <a:t>is a four-dimensional map, where the four dimensions are: Range, Azimuth, Elevation &amp; Doppler</a:t>
            </a:r>
            <a:r>
              <a:rPr lang="en-US" altLang="zh-CN" sz="1400" dirty="0" smtClean="0"/>
              <a:t>.</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21/1801r2</a:t>
            </a:r>
          </a:p>
          <a:p>
            <a:pPr marL="628650" lvl="2">
              <a:buFont typeface="微软雅黑" panose="020B0503020204020204" pitchFamily="34" charset="-122"/>
              <a:buChar char="–"/>
              <a:defRPr/>
            </a:pPr>
            <a:r>
              <a:rPr lang="en-US" altLang="zh-CN" kern="0" dirty="0"/>
              <a:t>SP Result:  </a:t>
            </a:r>
            <a:r>
              <a:rPr lang="en-US" altLang="zh-CN" kern="0" dirty="0" smtClean="0"/>
              <a:t>8Y</a:t>
            </a:r>
            <a:r>
              <a:rPr lang="en-US" altLang="zh-CN" kern="0" dirty="0"/>
              <a:t>/ </a:t>
            </a:r>
            <a:r>
              <a:rPr lang="en-US" altLang="zh-CN" kern="0" dirty="0" smtClean="0"/>
              <a:t>4N</a:t>
            </a:r>
            <a:r>
              <a:rPr lang="en-US" altLang="zh-CN" kern="0" dirty="0"/>
              <a:t>/ </a:t>
            </a:r>
            <a:r>
              <a:rPr lang="en-US" altLang="zh-CN" kern="0" dirty="0" smtClean="0"/>
              <a:t>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560351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25</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smtClean="0"/>
              <a:t>The </a:t>
            </a:r>
            <a:r>
              <a:rPr lang="en-US" altLang="zh-CN" sz="1600" dirty="0"/>
              <a:t>11bf amendment shall define at least one measurement report type for targets, for DMG/EDMG.</a:t>
            </a:r>
          </a:p>
          <a:p>
            <a:pPr lvl="1"/>
            <a:r>
              <a:rPr lang="en-US" altLang="zh-CN" sz="1600" dirty="0"/>
              <a:t>(“Target” is a detected object)</a:t>
            </a:r>
          </a:p>
          <a:p>
            <a:pPr lvl="1"/>
            <a:r>
              <a:rPr lang="en-US" altLang="zh-CN" sz="1600" dirty="0" smtClean="0"/>
              <a:t>This </a:t>
            </a:r>
            <a:r>
              <a:rPr lang="en-US" altLang="zh-CN" sz="1600" dirty="0"/>
              <a:t>measurement report type is an optional feature.</a:t>
            </a:r>
          </a:p>
          <a:p>
            <a:pPr lvl="1"/>
            <a:r>
              <a:rPr lang="en-US" altLang="zh-CN" sz="1600" dirty="0" smtClean="0"/>
              <a:t>The </a:t>
            </a:r>
            <a:r>
              <a:rPr lang="en-US" altLang="zh-CN" sz="1600" dirty="0"/>
              <a:t>details of the measurement report format is TBD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21/1801r2</a:t>
            </a:r>
          </a:p>
          <a:p>
            <a:pPr marL="628650" lvl="2">
              <a:buFont typeface="微软雅黑" panose="020B0503020204020204" pitchFamily="34" charset="-122"/>
              <a:buChar char="–"/>
              <a:defRPr/>
            </a:pPr>
            <a:r>
              <a:rPr lang="en-US" altLang="zh-CN" kern="0" dirty="0"/>
              <a:t>SP Result:  </a:t>
            </a:r>
            <a:r>
              <a:rPr lang="en-US" altLang="zh-CN" kern="0" dirty="0" smtClean="0"/>
              <a:t>8Y</a:t>
            </a:r>
            <a:r>
              <a:rPr lang="en-US" altLang="zh-CN" kern="0" dirty="0"/>
              <a:t>/ </a:t>
            </a:r>
            <a:r>
              <a:rPr lang="en-US" altLang="zh-CN" kern="0" dirty="0" smtClean="0"/>
              <a:t>10N</a:t>
            </a:r>
            <a:r>
              <a:rPr lang="en-US" altLang="zh-CN" kern="0" dirty="0"/>
              <a:t>/ </a:t>
            </a:r>
            <a:r>
              <a:rPr lang="en-US" altLang="zh-CN" kern="0" dirty="0" smtClean="0"/>
              <a:t>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753922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26</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A </a:t>
            </a:r>
            <a:r>
              <a:rPr lang="en-US" altLang="zh-CN" sz="1600" dirty="0"/>
              <a:t>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Chris Beg</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21/1924r0</a:t>
            </a:r>
          </a:p>
          <a:p>
            <a:pPr marL="628650" lvl="2">
              <a:buFont typeface="微软雅黑" panose="020B0503020204020204" pitchFamily="34" charset="-122"/>
              <a:buChar char="–"/>
              <a:defRPr/>
            </a:pPr>
            <a:r>
              <a:rPr lang="en-US" altLang="zh-CN" kern="0" dirty="0"/>
              <a:t>SP Result</a:t>
            </a:r>
            <a:r>
              <a:rPr lang="en-US" altLang="zh-CN" kern="0"/>
              <a:t>:  </a:t>
            </a:r>
            <a:r>
              <a:rPr lang="en-US" altLang="zh-CN" kern="0" smtClean="0"/>
              <a:t>18Y</a:t>
            </a:r>
            <a:r>
              <a:rPr lang="en-US" altLang="zh-CN" kern="0"/>
              <a:t>/ </a:t>
            </a:r>
            <a:r>
              <a:rPr lang="en-US" altLang="zh-CN" kern="0" smtClean="0"/>
              <a:t>7N</a:t>
            </a:r>
            <a:r>
              <a:rPr lang="en-US" altLang="zh-CN" kern="0"/>
              <a:t>/ </a:t>
            </a:r>
            <a:r>
              <a:rPr lang="en-US" altLang="zh-CN" kern="0" smtClean="0"/>
              <a:t>17A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8291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27</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 </a:t>
            </a:r>
            <a:r>
              <a:rPr lang="en-US" altLang="zh-CN" sz="1600" dirty="0"/>
              <a:t>transmitter initiator bi-static sensing is based on a BRP request in a BRP-RX/TX, BRP-TX, BRP-RX PPDU and the BRP response</a:t>
            </a:r>
          </a:p>
          <a:p>
            <a:pPr lvl="1">
              <a:buFont typeface="Arial" panose="020B0604020202020204" pitchFamily="34" charset="0"/>
              <a:buChar char="–"/>
              <a:defRPr/>
            </a:pPr>
            <a:r>
              <a:rPr lang="en-US" altLang="zh-CN" sz="1600" dirty="0" smtClean="0"/>
              <a:t>Feedback </a:t>
            </a:r>
            <a:r>
              <a:rPr lang="en-US" altLang="zh-CN" sz="1600" dirty="0"/>
              <a:t>for the measurement is carried in the BRP response</a:t>
            </a:r>
          </a:p>
          <a:p>
            <a:pPr lvl="2">
              <a:buFont typeface="Arial" panose="020B0604020202020204" pitchFamily="34" charset="0"/>
              <a:buChar char="•"/>
              <a:defRPr/>
            </a:pPr>
            <a:r>
              <a:rPr lang="en-US" altLang="zh-CN" sz="1400" dirty="0" smtClean="0"/>
              <a:t>Feedback </a:t>
            </a:r>
            <a:r>
              <a:rPr lang="en-US" altLang="zh-CN" sz="1400" dirty="0"/>
              <a:t>may be delayed</a:t>
            </a:r>
          </a:p>
          <a:p>
            <a:pPr lvl="2">
              <a:buFont typeface="Arial" panose="020B0604020202020204" pitchFamily="34" charset="0"/>
              <a:buChar char="•"/>
              <a:defRPr/>
            </a:pPr>
            <a:r>
              <a:rPr lang="en-US" altLang="zh-CN" sz="1400" dirty="0" smtClean="0"/>
              <a:t>Feedback </a:t>
            </a:r>
            <a:r>
              <a:rPr lang="en-US" altLang="zh-CN" sz="1400" dirty="0"/>
              <a:t>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1N</a:t>
            </a:r>
            <a:r>
              <a:rPr lang="en-US" altLang="zh-CN" kern="0" dirty="0"/>
              <a:t>/ </a:t>
            </a:r>
            <a:r>
              <a:rPr lang="en-US" altLang="zh-CN" kern="0" dirty="0" smtClean="0"/>
              <a:t>22A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907173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28</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46</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EDMG/DMG </a:t>
            </a:r>
            <a:r>
              <a:rPr lang="en-US" altLang="zh-CN" sz="1600" dirty="0"/>
              <a:t>sensing receiver initiator bi-static sensing is based on a BRP request frame that includes a request for the responder to transmit a BRP-RX/TX, BRP-TX, BRP-RX PPDU.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11Y</a:t>
            </a:r>
            <a:r>
              <a:rPr lang="en-US" altLang="zh-CN" kern="0" dirty="0"/>
              <a:t>/ </a:t>
            </a:r>
            <a:r>
              <a:rPr lang="en-US" altLang="zh-CN" kern="0" dirty="0" smtClean="0"/>
              <a:t>0N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270770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29</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47</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EDMG/DMG </a:t>
            </a:r>
            <a:r>
              <a:rPr lang="en-US" altLang="zh-CN" sz="1600" dirty="0"/>
              <a:t>Bi/multi-static sensing capability set may include (at least</a:t>
            </a:r>
            <a:r>
              <a:rPr lang="en-US" altLang="zh-CN" sz="1600" dirty="0" smtClean="0"/>
              <a:t>):</a:t>
            </a:r>
          </a:p>
          <a:p>
            <a:pPr lvl="2">
              <a:defRPr/>
            </a:pPr>
            <a:r>
              <a:rPr lang="en-US" altLang="zh-CN" sz="1400" dirty="0" smtClean="0"/>
              <a:t>TRN </a:t>
            </a:r>
            <a:r>
              <a:rPr lang="en-US" altLang="zh-CN" sz="1400" dirty="0"/>
              <a:t>field </a:t>
            </a:r>
            <a:r>
              <a:rPr lang="en-US" altLang="zh-CN" sz="1400" dirty="0" err="1"/>
              <a:t>Golay</a:t>
            </a:r>
            <a:r>
              <a:rPr lang="en-US" altLang="zh-CN" sz="1400" dirty="0"/>
              <a:t> sequence lengths supported</a:t>
            </a:r>
          </a:p>
          <a:p>
            <a:pPr lvl="2">
              <a:defRPr/>
            </a:pPr>
            <a:r>
              <a:rPr lang="en-US" altLang="zh-CN" sz="1400" dirty="0" smtClean="0"/>
              <a:t>number </a:t>
            </a:r>
            <a:r>
              <a:rPr lang="en-US" altLang="zh-CN" sz="1400" dirty="0"/>
              <a:t>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smtClean="0"/>
              <a:t>Feedback </a:t>
            </a:r>
            <a:r>
              <a:rPr lang="en-US" altLang="zh-CN" sz="1400" dirty="0"/>
              <a:t>capabilities </a:t>
            </a:r>
          </a:p>
          <a:p>
            <a:pPr lvl="2">
              <a:defRPr/>
            </a:pPr>
            <a:r>
              <a:rPr lang="en-US" altLang="zh-CN" sz="1400" dirty="0" smtClean="0"/>
              <a:t>Beam </a:t>
            </a:r>
            <a:r>
              <a:rPr lang="en-US" altLang="zh-CN" sz="1400" dirty="0"/>
              <a:t>sets in which every beam has direction, gain, and beam width</a:t>
            </a:r>
            <a:r>
              <a:rPr lang="en-US" altLang="zh-CN" sz="1400" dirty="0" smtClean="0"/>
              <a:t>.</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0N</a:t>
            </a:r>
            <a:r>
              <a:rPr lang="en-US" altLang="zh-CN" kern="0" dirty="0"/>
              <a:t>/ </a:t>
            </a:r>
            <a:r>
              <a:rPr lang="en-US" altLang="zh-CN" kern="0" dirty="0" smtClean="0"/>
              <a:t>18A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3788055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3388ED4-44FC-4D14-9DF0-EF4B3505936F}" type="slidenum">
              <a:rPr lang="en-US" altLang="en-US" sz="1200" b="0" smtClean="0"/>
              <a:pPr>
                <a:spcBef>
                  <a:spcPct val="0"/>
                </a:spcBef>
                <a:buFontTx/>
                <a:buNone/>
              </a:pPr>
              <a:t>3</a:t>
            </a:fld>
            <a:endParaRPr lang="en-US" altLang="en-US" sz="1200" b="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None/>
            </a:pPr>
            <a:r>
              <a:rPr lang="en-US" altLang="en-US" dirty="0"/>
              <a:t>This presentation contains the IEEE 802.11 Task Group bf agenda items for the teleconference calls on </a:t>
            </a:r>
            <a:r>
              <a:rPr lang="da-DK" altLang="en-US" dirty="0">
                <a:solidFill>
                  <a:srgbClr val="0000FF"/>
                </a:solidFill>
              </a:rPr>
              <a:t>January 4, 10, </a:t>
            </a:r>
            <a:r>
              <a:rPr lang="da-DK" altLang="en-US" dirty="0" smtClean="0">
                <a:solidFill>
                  <a:srgbClr val="0000FF"/>
                </a:solidFill>
              </a:rPr>
              <a:t>11.</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30</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48</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In </a:t>
            </a:r>
            <a:r>
              <a:rPr lang="en-US" altLang="zh-CN" sz="1600" dirty="0"/>
              <a:t>an EDMG/DMG Bi/Multi-static measurement setup exchange (at last) the following parameters </a:t>
            </a:r>
            <a:r>
              <a:rPr lang="en-US" altLang="zh-CN" sz="1600" dirty="0" smtClean="0"/>
              <a:t>exchanged:</a:t>
            </a:r>
            <a:endParaRPr lang="en-US" altLang="zh-CN" sz="1600" dirty="0"/>
          </a:p>
          <a:p>
            <a:pPr lvl="2">
              <a:defRPr/>
            </a:pPr>
            <a:r>
              <a:rPr lang="en-US" altLang="zh-CN" sz="1400" dirty="0" smtClean="0"/>
              <a:t>set </a:t>
            </a:r>
            <a:r>
              <a:rPr lang="en-US" altLang="zh-CN" sz="1400" dirty="0"/>
              <a:t>of beam directions in TX (sets of TX AWV settings to be used in the measurements</a:t>
            </a:r>
            <a:r>
              <a:rPr lang="en-US" altLang="zh-CN" sz="1400" dirty="0" smtClean="0"/>
              <a:t>)</a:t>
            </a:r>
          </a:p>
          <a:p>
            <a:pPr lvl="2">
              <a:defRPr/>
            </a:pPr>
            <a:r>
              <a:rPr lang="en-US" altLang="zh-CN" sz="1400" dirty="0" smtClean="0"/>
              <a:t>set </a:t>
            </a:r>
            <a:r>
              <a:rPr lang="en-US" altLang="zh-CN" sz="1400" dirty="0"/>
              <a:t>of beam directions in RX (sets of RX AWV settings to be used in the measurements)</a:t>
            </a:r>
          </a:p>
          <a:p>
            <a:pPr lvl="2">
              <a:defRPr/>
            </a:pPr>
            <a:r>
              <a:rPr lang="en-US" altLang="zh-CN" sz="1400" dirty="0" smtClean="0"/>
              <a:t>beamforming </a:t>
            </a:r>
            <a:r>
              <a:rPr lang="en-US" altLang="zh-CN" sz="1400" dirty="0"/>
              <a:t>TRN field information such as TRN-P, TRN-M, TRN-N</a:t>
            </a:r>
          </a:p>
          <a:p>
            <a:pPr lvl="2">
              <a:defRPr/>
            </a:pPr>
            <a:r>
              <a:rPr lang="en-US" altLang="zh-CN" sz="1400" dirty="0" smtClean="0"/>
              <a:t>location </a:t>
            </a:r>
            <a:r>
              <a:rPr lang="en-US" altLang="zh-CN" sz="1400" dirty="0"/>
              <a:t>and orientation of each of the STAs</a:t>
            </a:r>
          </a:p>
          <a:p>
            <a:pPr lvl="3">
              <a:defRPr/>
            </a:pPr>
            <a:r>
              <a:rPr lang="en-US" altLang="zh-CN" sz="1200" dirty="0" smtClean="0"/>
              <a:t>coordinates </a:t>
            </a:r>
            <a:r>
              <a:rPr lang="en-US" altLang="zh-CN" sz="1200" dirty="0"/>
              <a:t>can be local or earth coordinates</a:t>
            </a:r>
          </a:p>
          <a:p>
            <a:pPr lvl="3">
              <a:defRPr/>
            </a:pPr>
            <a:r>
              <a:rPr lang="en-US" altLang="zh-CN" sz="1200" dirty="0" smtClean="0"/>
              <a:t>relative </a:t>
            </a:r>
            <a:r>
              <a:rPr lang="en-US" altLang="zh-CN" sz="1200" dirty="0"/>
              <a:t>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smtClean="0"/>
              <a:t>Scheduling</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10Y</a:t>
            </a:r>
            <a:r>
              <a:rPr lang="en-US" altLang="zh-CN" kern="0" dirty="0"/>
              <a:t>/ </a:t>
            </a:r>
            <a:r>
              <a:rPr lang="en-US" altLang="zh-CN" kern="0" dirty="0" smtClean="0"/>
              <a:t>1N</a:t>
            </a:r>
            <a:r>
              <a:rPr lang="en-US" altLang="zh-CN" kern="0" dirty="0"/>
              <a:t>/ </a:t>
            </a:r>
            <a:r>
              <a:rPr lang="en-US" altLang="zh-CN" kern="0" dirty="0" smtClean="0"/>
              <a:t>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3798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31</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49</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Truncated </a:t>
            </a:r>
            <a:r>
              <a:rPr lang="en-US" altLang="zh-CN" sz="1600" dirty="0"/>
              <a:t>Channel Impulse Response(TCIR) described as follows should be considered as one optional type of the sensing measurement results for sub-7GHz sensing</a:t>
            </a:r>
            <a:r>
              <a:rPr lang="en-US" altLang="zh-CN" sz="1600" dirty="0" smtClean="0"/>
              <a:t>.</a:t>
            </a:r>
            <a:endParaRPr lang="en-US" altLang="zh-CN" sz="1600" dirty="0"/>
          </a:p>
          <a:p>
            <a:pPr lvl="2">
              <a:defRPr/>
            </a:pPr>
            <a:r>
              <a:rPr lang="en-US" altLang="zh-CN" sz="1400" dirty="0" smtClean="0"/>
              <a:t>Calculating </a:t>
            </a:r>
            <a:r>
              <a:rPr lang="en-US" altLang="zh-CN" sz="1400" dirty="0"/>
              <a:t>the CIR (time domain) from frequency domain CSI through IDFT(usually, IFFT) .</a:t>
            </a:r>
          </a:p>
          <a:p>
            <a:pPr lvl="2">
              <a:defRPr/>
            </a:pPr>
            <a:r>
              <a:rPr lang="en-US" altLang="zh-CN" sz="1400" dirty="0" smtClean="0"/>
              <a:t>Reporting </a:t>
            </a:r>
            <a:r>
              <a:rPr lang="en-US" altLang="zh-CN" sz="1400" dirty="0"/>
              <a:t>the subset of complex samples corresponding to the range of interest of the entire CIR .</a:t>
            </a:r>
          </a:p>
          <a:p>
            <a:pPr lvl="2">
              <a:defRPr/>
            </a:pPr>
            <a:r>
              <a:rPr lang="en-US" altLang="zh-CN" sz="1400" dirty="0" smtClean="0"/>
              <a:t>Note</a:t>
            </a:r>
            <a:r>
              <a:rPr lang="en-US" altLang="zh-CN" sz="1400" dirty="0"/>
              <a:t>: the size of the subset is </a:t>
            </a:r>
            <a:r>
              <a:rPr lang="en-US" altLang="zh-CN" sz="1400" dirty="0" smtClean="0"/>
              <a:t>TBD</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21/1288r4</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3N</a:t>
            </a:r>
            <a:r>
              <a:rPr lang="en-US" altLang="zh-CN" kern="0" dirty="0"/>
              <a:t>/ </a:t>
            </a:r>
            <a:r>
              <a:rPr lang="en-US" altLang="zh-CN" kern="0" dirty="0" smtClean="0"/>
              <a:t>20A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061497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32</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The </a:t>
            </a:r>
            <a:r>
              <a:rPr lang="en-US" altLang="zh-CN" sz="1600" dirty="0"/>
              <a:t>11bf amendment shall define a new </a:t>
            </a:r>
            <a:r>
              <a:rPr lang="en-US" altLang="zh-CN" sz="1600" dirty="0" err="1"/>
              <a:t>subclause</a:t>
            </a:r>
            <a:r>
              <a:rPr lang="en-US" altLang="zh-CN" sz="1600" dirty="0"/>
              <a:t> under 6.3 (MLME SAP interface) that specifies request, confirm, indication, and response primitives for WLAN sensing</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21/1949r0</a:t>
            </a:r>
          </a:p>
          <a:p>
            <a:pPr marL="628650" lvl="2">
              <a:buFont typeface="微软雅黑" panose="020B0503020204020204" pitchFamily="34" charset="-122"/>
              <a:buChar char="–"/>
              <a:defRPr/>
            </a:pPr>
            <a:r>
              <a:rPr lang="en-US" altLang="zh-CN" kern="0" dirty="0"/>
              <a:t>SP Result:  </a:t>
            </a:r>
            <a:r>
              <a:rPr lang="en-US" altLang="zh-CN" kern="0" dirty="0" smtClean="0"/>
              <a:t>28Y</a:t>
            </a:r>
            <a:r>
              <a:rPr lang="en-US" altLang="zh-CN" kern="0" dirty="0"/>
              <a:t>/ 0</a:t>
            </a:r>
            <a:r>
              <a:rPr lang="en-US" altLang="zh-CN" kern="0" dirty="0" smtClean="0"/>
              <a:t>N</a:t>
            </a:r>
            <a:r>
              <a:rPr lang="en-US" altLang="zh-CN" kern="0" dirty="0"/>
              <a:t>/ 6</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167670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33</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The </a:t>
            </a:r>
            <a:r>
              <a:rPr lang="en-US" altLang="zh-CN" sz="1600" dirty="0"/>
              <a:t>sensing measurement setup procedure consists of</a:t>
            </a:r>
          </a:p>
          <a:p>
            <a:pPr marL="990600" lvl="1">
              <a:buFont typeface="Arial" panose="020B0604020202020204" pitchFamily="34" charset="0"/>
              <a:buChar char="•"/>
              <a:defRPr/>
            </a:pPr>
            <a:r>
              <a:rPr lang="en-US" altLang="zh-CN" sz="1400" dirty="0" smtClean="0"/>
              <a:t>the </a:t>
            </a:r>
            <a:r>
              <a:rPr lang="en-US" altLang="zh-CN" sz="1400" dirty="0"/>
              <a:t>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smtClean="0"/>
              <a:t>the </a:t>
            </a:r>
            <a:r>
              <a:rPr lang="en-US" altLang="zh-CN" sz="1400" dirty="0"/>
              <a:t>transmission of a sensing measurement setup response frame by the intended sensing responder followed by the transmission of an </a:t>
            </a:r>
            <a:r>
              <a:rPr lang="en-US" altLang="zh-CN" sz="1400" dirty="0" err="1"/>
              <a:t>Ack</a:t>
            </a:r>
            <a:r>
              <a:rPr lang="en-US" altLang="zh-CN" sz="1400" dirty="0"/>
              <a:t> frame by the sensing initiator</a:t>
            </a:r>
            <a:r>
              <a:rPr lang="en-US" altLang="zh-CN" sz="1400" dirty="0" smtClean="0"/>
              <a:t>.</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20Y</a:t>
            </a:r>
            <a:r>
              <a:rPr lang="en-US" altLang="zh-CN" kern="0" dirty="0"/>
              <a:t>/ </a:t>
            </a:r>
            <a:r>
              <a:rPr lang="en-US" altLang="zh-CN" kern="0" dirty="0" smtClean="0"/>
              <a:t> 1N</a:t>
            </a:r>
            <a:r>
              <a:rPr lang="en-US" altLang="zh-CN" kern="0" dirty="0"/>
              <a:t>/ </a:t>
            </a:r>
            <a:r>
              <a:rPr lang="en-US" altLang="zh-CN" kern="0" dirty="0" smtClean="0"/>
              <a:t> 15A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126683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34</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In </a:t>
            </a:r>
            <a:r>
              <a:rPr lang="en-US" altLang="zh-CN" sz="1600" dirty="0"/>
              <a:t>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smtClean="0"/>
              <a:t>For </a:t>
            </a:r>
            <a:r>
              <a:rPr lang="en-US" altLang="zh-CN" sz="1600" dirty="0"/>
              <a:t>the accept case, whether the responder may provide its preferred operational parameters or not is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14Y</a:t>
            </a:r>
            <a:r>
              <a:rPr lang="en-US" altLang="zh-CN" kern="0" dirty="0"/>
              <a:t>/ </a:t>
            </a:r>
            <a:r>
              <a:rPr lang="en-US" altLang="zh-CN" kern="0" dirty="0" smtClean="0"/>
              <a:t> 6N</a:t>
            </a:r>
            <a:r>
              <a:rPr lang="en-US" altLang="zh-CN" kern="0" dirty="0"/>
              <a:t>/ </a:t>
            </a:r>
            <a:r>
              <a:rPr lang="en-US" altLang="zh-CN" kern="0" dirty="0" smtClean="0"/>
              <a:t> 14A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989213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35</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smtClean="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smtClean="0"/>
              <a:t>Note</a:t>
            </a:r>
            <a:r>
              <a:rPr lang="en-US" altLang="zh-CN" sz="1600" dirty="0"/>
              <a:t>: Other public and protected action frames for sensing are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23Y</a:t>
            </a:r>
            <a:r>
              <a:rPr lang="en-US" altLang="zh-CN" kern="0" dirty="0"/>
              <a:t>/ </a:t>
            </a:r>
            <a:r>
              <a:rPr lang="en-US" altLang="zh-CN" kern="0" dirty="0" smtClean="0"/>
              <a:t> 0N</a:t>
            </a:r>
            <a:r>
              <a:rPr lang="en-US" altLang="zh-CN" kern="0" dirty="0"/>
              <a:t>/ </a:t>
            </a:r>
            <a:r>
              <a:rPr lang="en-US" altLang="zh-CN" kern="0" dirty="0" smtClean="0"/>
              <a:t> 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9514465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36</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a:t>
            </a:r>
            <a:r>
              <a:rPr lang="en-US" altLang="zh-CN" kern="0" dirty="0" err="1" smtClean="0"/>
              <a:t>XXXXrX</a:t>
            </a:r>
            <a:endParaRPr lang="en-US" altLang="zh-CN" kern="0" dirty="0" smtClean="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9974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smtClean="0"/>
              <a:pPr>
                <a:spcBef>
                  <a:spcPct val="0"/>
                </a:spcBef>
                <a:buFontTx/>
                <a:buNone/>
              </a:pPr>
              <a:t>4</a:t>
            </a:fld>
            <a:endParaRPr lang="en-US" altLang="en-US" sz="1200" b="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TGbf</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Access to Reflector, Documentation,  Member</a:t>
            </a:r>
            <a:r>
              <a:rPr lang="en-US" altLang="ja-JP" sz="1800" dirty="0"/>
              <a:t>’s Area</a:t>
            </a:r>
          </a:p>
          <a:p>
            <a:pPr lvl="1"/>
            <a:r>
              <a:rPr lang="en-US" altLang="en-US" sz="1600" dirty="0"/>
              <a:t>Contact Jon Rosdahl –  </a:t>
            </a:r>
            <a:r>
              <a:rPr lang="en-US" altLang="en-US" sz="1600" dirty="0">
                <a:hlinkClick r:id="rId5"/>
              </a:rPr>
              <a:t>jrosdahl@ieee.org</a:t>
            </a:r>
            <a:endParaRPr lang="zh-CN" altLang="en-US" sz="1800" dirty="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51BF392-DC75-4EA3-8AFD-A42AEF28B41B}" type="slidenum">
              <a:rPr lang="en-US" altLang="en-US" sz="1200" b="0" smtClean="0"/>
              <a:pPr>
                <a:spcBef>
                  <a:spcPct val="0"/>
                </a:spcBef>
                <a:buFontTx/>
                <a:buNone/>
              </a:pPr>
              <a:t>5</a:t>
            </a:fld>
            <a:endParaRPr lang="en-US" altLang="en-US" sz="1200" b="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smtClean="0"/>
              <a:pPr>
                <a:spcBef>
                  <a:spcPct val="0"/>
                </a:spcBef>
                <a:buFontTx/>
                <a:buNone/>
              </a:pPr>
              <a:t>6</a:t>
            </a:fld>
            <a:endParaRPr lang="en-GB" altLang="en-US" sz="1200" b="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FontTx/>
              <a:buNone/>
              <a:defRPr/>
            </a:pPr>
            <a:endParaRPr lang="en-US" altLang="en-US" sz="1600" dirty="0"/>
          </a:p>
          <a:p>
            <a:pPr marL="0" indent="0" algn="ctr">
              <a:buFontTx/>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smtClean="0"/>
              <a:pPr>
                <a:spcBef>
                  <a:spcPct val="0"/>
                </a:spcBef>
                <a:buFontTx/>
                <a:buNone/>
              </a:pPr>
              <a:t>7</a:t>
            </a:fld>
            <a:endParaRPr lang="en-GB" altLang="en-US" sz="1200" b="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a:t/>
            </a:r>
            <a:br>
              <a:rPr lang="en-US" altLang="en-US" sz="1800" dirty="0"/>
            </a:br>
            <a:endParaRPr lang="en-US" altLang="en-US" sz="1800" dirty="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smtClean="0"/>
              <a:pPr>
                <a:spcBef>
                  <a:spcPct val="0"/>
                </a:spcBef>
                <a:buFontTx/>
                <a:buNone/>
              </a:pPr>
              <a:t>8</a:t>
            </a:fld>
            <a:endParaRPr lang="en-US" altLang="en-US" sz="1200" b="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smtClean="0"/>
              <a:pPr>
                <a:spcBef>
                  <a:spcPct val="0"/>
                </a:spcBef>
                <a:buFontTx/>
                <a:buNone/>
              </a:pPr>
              <a:t>9</a:t>
            </a:fld>
            <a:endParaRPr lang="en-US" altLang="en-US" sz="1200" b="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114632</TotalTime>
  <Words>3133</Words>
  <Application>Microsoft Office PowerPoint</Application>
  <PresentationFormat>全屏显示(4:3)</PresentationFormat>
  <Paragraphs>609</Paragraphs>
  <Slides>36</Slides>
  <Notes>36</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36</vt:i4>
      </vt:variant>
    </vt:vector>
  </HeadingPairs>
  <TitlesOfParts>
    <vt:vector size="46"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January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4914</cp:revision>
  <cp:lastPrinted>2014-11-04T15:04:57Z</cp:lastPrinted>
  <dcterms:created xsi:type="dcterms:W3CDTF">2007-04-17T18:10:23Z</dcterms:created>
  <dcterms:modified xsi:type="dcterms:W3CDTF">2022-01-10T02:27:11Z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(3)lEcUmNvy2PIfz1XcAqfmw1plin5sZIIuK+7oii38om8UVnupXG3zPVjeI98am9IK1n+RsAk/
0nsr2d8au7+H7GHusakob8MSa1xTWPYx/Wtnr9W1z9Zwp5pus2SQp+OngESvxa8Ib8Vu/SVc
OsuZX84eyIBPeCLF2uWVSYlKf6aEanTPLiqMNatL6vdzy74c0YJegjpZgG+LRrx6iJwZ8ATS
MT0nia+J+5C1WDc/mB</vt:lpwstr>
  </property>
  <property fmtid="{D5CDD505-2E9C-101B-9397-08002B2CF9AE}" pid="27" name="_2015_ms_pID_7253431">
    <vt:lpwstr>opJURZs1qhahgSeJQAvHsrQbR576xpHXCcpOYJuHfYwGs2fcOnwHym
0x5fyNRgiiaoxvPur/wDlvc0v0u2I7NEqt/whs6pDnwe3/QAIpxfV9rHfcfT7l6LgPaeRNpQ
BxQkicFOAkFRAy/QeuDdLiSlnVp8UceDtIB/VAM8b6TatjHypqF7YMyjw1glP+5ljlUr36jk
RQ6EWe2W/qyc6FgJchZyMddVtfqZEDTpbDV5</vt:lpwstr>
  </property>
  <property fmtid="{D5CDD505-2E9C-101B-9397-08002B2CF9AE}" pid="28" name="_2015_ms_pID_7253432">
    <vt:lpwstr>lQ==</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1641303061</vt:lpwstr>
  </property>
</Properties>
</file>