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908"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1" r:id="rId17"/>
    <p:sldId id="870" r:id="rId18"/>
    <p:sldId id="875" r:id="rId19"/>
    <p:sldId id="874" r:id="rId20"/>
    <p:sldId id="882" r:id="rId21"/>
    <p:sldId id="893" r:id="rId22"/>
    <p:sldId id="899" r:id="rId23"/>
    <p:sldId id="900" r:id="rId24"/>
    <p:sldId id="898" r:id="rId25"/>
    <p:sldId id="902" r:id="rId26"/>
    <p:sldId id="903" r:id="rId27"/>
    <p:sldId id="904" r:id="rId28"/>
    <p:sldId id="905" r:id="rId29"/>
    <p:sldId id="906" r:id="rId30"/>
    <p:sldId id="909" r:id="rId31"/>
    <p:sldId id="90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6424" autoAdjust="0"/>
  </p:normalViewPr>
  <p:slideViewPr>
    <p:cSldViewPr>
      <p:cViewPr varScale="1">
        <p:scale>
          <a:sx n="108" d="100"/>
          <a:sy n="108" d="100"/>
        </p:scale>
        <p:origin x="124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624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0431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9073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648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03217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3355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49640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3295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1498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16537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802.11-21/2028r0</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zh-CN" dirty="0" smtClean="0">
                <a:solidFill>
                  <a:srgbClr val="0000FF"/>
                </a:solidFill>
              </a:rPr>
              <a:t>January </a:t>
            </a:r>
            <a:r>
              <a:rPr lang="en-US" altLang="en-US" dirty="0" smtClean="0"/>
              <a:t>2022</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2022-01-04</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57753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73199682"/>
              </p:ext>
            </p:extLst>
          </p:nvPr>
        </p:nvGraphicFramePr>
        <p:xfrm>
          <a:off x="3124201" y="1747470"/>
          <a:ext cx="5867400" cy="1551384"/>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a:t>
                      </a:r>
                      <a:r>
                        <a:rPr lang="en-US" altLang="zh-CN" sz="900" kern="1200" baseline="0" dirty="0" smtClean="0">
                          <a:solidFill>
                            <a:schemeClr val="tx1"/>
                          </a:solidFill>
                          <a:latin typeface="+mn-lt"/>
                          <a:ea typeface="+mn-ea"/>
                          <a:cs typeface="+mn-cs"/>
                        </a:rPr>
                        <a:t> list of topics </a:t>
                      </a:r>
                      <a:r>
                        <a:rPr lang="en-US" altLang="zh-CN" sz="900" kern="1200" baseline="0" smtClean="0">
                          <a:solidFill>
                            <a:schemeClr val="tx1"/>
                          </a:solidFill>
                          <a:latin typeface="+mn-lt"/>
                          <a:ea typeface="+mn-ea"/>
                          <a:cs typeface="+mn-cs"/>
                        </a:rPr>
                        <a:t>for D0.1 Spec Text Writing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Halise Turkmen (VESTEL)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Definitions of Some Sensing Operational Parameters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21/1980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discussion-on-measurement-setup-id-setting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19</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January 4, 10, 11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20</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rgbClr val="FF0000"/>
                </a:solidFill>
                <a:cs typeface="Times New Roman" panose="02020603050405020304" pitchFamily="18" charset="0"/>
              </a:rPr>
              <a:t>January       3  (Monday),  9am - 11:00am ET	</a:t>
            </a:r>
            <a:r>
              <a:rPr lang="en-US" altLang="zh-CN" sz="1400" dirty="0">
                <a:solidFill>
                  <a:srgbClr val="FF0000"/>
                </a:solidFill>
                <a:cs typeface="Times New Roman" panose="02020603050405020304" pitchFamily="18" charset="0"/>
              </a:rPr>
              <a:t>	</a:t>
            </a:r>
            <a:r>
              <a:rPr lang="en-US" altLang="zh-CN" sz="1400" dirty="0">
                <a:cs typeface="Times New Roman" panose="02020603050405020304" pitchFamily="18" charset="0"/>
              </a:rPr>
              <a:t>January       4   (Tuesday),  9am - 11:00am </a:t>
            </a:r>
            <a:r>
              <a:rPr lang="en-US" altLang="zh-CN" sz="1400" dirty="0" smtClean="0">
                <a:cs typeface="Times New Roman" panose="02020603050405020304" pitchFamily="18" charset="0"/>
              </a:rPr>
              <a:t>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cs typeface="Times New Roman" panose="02020603050405020304" pitchFamily="18" charset="0"/>
              </a:rPr>
              <a:t>January     10  (Monday),  9am - 11:00am ET 		January     11   (Tuesday),  9am - 11:00am </a:t>
            </a:r>
            <a:r>
              <a:rPr lang="en-US" altLang="zh-CN" sz="1400"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February</a:t>
            </a:r>
            <a:r>
              <a:rPr lang="en-US" altLang="zh-CN" sz="1400" dirty="0" smtClean="0">
                <a:solidFill>
                  <a:srgbClr val="FF3300"/>
                </a:solidFill>
                <a:cs typeface="Times New Roman" panose="02020603050405020304" pitchFamily="18" charset="0"/>
              </a:rPr>
              <a:t>     7  </a:t>
            </a:r>
            <a:r>
              <a:rPr lang="en-US" altLang="zh-CN" sz="1400" dirty="0">
                <a:solidFill>
                  <a:srgbClr val="FF3300"/>
                </a:solidFill>
                <a:cs typeface="Times New Roman" panose="02020603050405020304" pitchFamily="18" charset="0"/>
              </a:rPr>
              <a:t>(Monday),  9am - 11:00am ET 		 </a:t>
            </a:r>
            <a:r>
              <a:rPr lang="en-US" altLang="zh-CN" sz="1400" dirty="0" smtClean="0">
                <a:solidFill>
                  <a:srgbClr val="FF3300"/>
                </a:solidFill>
                <a:cs typeface="Times New Roman" panose="02020603050405020304" pitchFamily="18" charset="0"/>
              </a:rPr>
              <a:t>February    8   </a:t>
            </a:r>
            <a:r>
              <a:rPr lang="en-US" altLang="zh-CN" sz="1400" dirty="0">
                <a:solidFill>
                  <a:srgbClr val="FF330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February   </a:t>
            </a:r>
            <a:r>
              <a:rPr lang="en-US" altLang="zh-CN" sz="1400" dirty="0" smtClean="0">
                <a:solidFill>
                  <a:srgbClr val="FF3300"/>
                </a:solidFill>
                <a:cs typeface="Times New Roman" panose="02020603050405020304" pitchFamily="18" charset="0"/>
              </a:rPr>
              <a:t>14  </a:t>
            </a:r>
            <a:r>
              <a:rPr lang="en-US" altLang="zh-CN" sz="1400" dirty="0">
                <a:solidFill>
                  <a:srgbClr val="FF3300"/>
                </a:solidFill>
                <a:cs typeface="Times New Roman" panose="02020603050405020304" pitchFamily="18" charset="0"/>
              </a:rPr>
              <a:t>(Monday),  9am - 11:00am ET 		 February </a:t>
            </a:r>
            <a:r>
              <a:rPr lang="en-US" altLang="zh-CN" sz="1400" dirty="0" smtClean="0">
                <a:solidFill>
                  <a:srgbClr val="FF3300"/>
                </a:solidFill>
                <a:cs typeface="Times New Roman" panose="02020603050405020304" pitchFamily="18" charset="0"/>
              </a:rPr>
              <a:t> 15   </a:t>
            </a:r>
            <a:r>
              <a:rPr lang="en-US" altLang="zh-CN" sz="1400" dirty="0">
                <a:solidFill>
                  <a:srgbClr val="FF330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February   </a:t>
            </a:r>
            <a:r>
              <a:rPr lang="en-US" altLang="zh-CN" sz="1400" dirty="0" smtClean="0">
                <a:solidFill>
                  <a:srgbClr val="FF3300"/>
                </a:solidFill>
                <a:cs typeface="Times New Roman" panose="02020603050405020304" pitchFamily="18" charset="0"/>
              </a:rPr>
              <a:t>21  </a:t>
            </a:r>
            <a:r>
              <a:rPr lang="en-US" altLang="zh-CN" sz="1400" dirty="0">
                <a:solidFill>
                  <a:srgbClr val="FF3300"/>
                </a:solidFill>
                <a:cs typeface="Times New Roman" panose="02020603050405020304" pitchFamily="18" charset="0"/>
              </a:rPr>
              <a:t>(Monday),  9am - 11:00am ET 		 February  </a:t>
            </a:r>
            <a:r>
              <a:rPr lang="en-US" altLang="zh-CN" sz="1400" dirty="0" smtClean="0">
                <a:solidFill>
                  <a:srgbClr val="FF3300"/>
                </a:solidFill>
                <a:cs typeface="Times New Roman" panose="02020603050405020304" pitchFamily="18" charset="0"/>
              </a:rPr>
              <a:t>22   </a:t>
            </a:r>
            <a:r>
              <a:rPr lang="en-US" altLang="zh-CN" sz="1400" dirty="0">
                <a:solidFill>
                  <a:srgbClr val="FF330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February   </a:t>
            </a:r>
            <a:r>
              <a:rPr lang="en-US" altLang="zh-CN" sz="1400" dirty="0" smtClean="0">
                <a:solidFill>
                  <a:srgbClr val="FF3300"/>
                </a:solidFill>
                <a:cs typeface="Times New Roman" panose="02020603050405020304" pitchFamily="18" charset="0"/>
              </a:rPr>
              <a:t>28  </a:t>
            </a:r>
            <a:r>
              <a:rPr lang="en-US" altLang="zh-CN" sz="1400" dirty="0">
                <a:solidFill>
                  <a:srgbClr val="FF3300"/>
                </a:solidFill>
                <a:cs typeface="Times New Roman" panose="02020603050405020304" pitchFamily="18" charset="0"/>
              </a:rPr>
              <a:t>(Monday),  9am - 11:00am ET 		 </a:t>
            </a:r>
            <a:r>
              <a:rPr lang="en-US" altLang="zh-CN" sz="1400" dirty="0" smtClean="0">
                <a:solidFill>
                  <a:srgbClr val="FF3300"/>
                </a:solidFill>
                <a:cs typeface="Times New Roman" panose="02020603050405020304" pitchFamily="18" charset="0"/>
              </a:rPr>
              <a:t>March        1   </a:t>
            </a:r>
            <a:r>
              <a:rPr lang="en-US" altLang="zh-CN" sz="1400" dirty="0">
                <a:solidFill>
                  <a:srgbClr val="FF330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a:t>
            </a:r>
            <a:r>
              <a:rPr lang="en-US" altLang="zh-CN" sz="1400" dirty="0" smtClean="0">
                <a:solidFill>
                  <a:srgbClr val="FF3300"/>
                </a:solidFill>
                <a:cs typeface="Times New Roman" panose="02020603050405020304" pitchFamily="18" charset="0"/>
              </a:rPr>
              <a:t>        7  </a:t>
            </a:r>
            <a:r>
              <a:rPr lang="en-US" altLang="zh-CN" sz="1400" dirty="0">
                <a:solidFill>
                  <a:srgbClr val="FF3300"/>
                </a:solidFill>
                <a:cs typeface="Times New Roman" panose="02020603050405020304" pitchFamily="18" charset="0"/>
              </a:rPr>
              <a:t>(Monday),  9am - 11:00am ET 		 March        </a:t>
            </a:r>
            <a:r>
              <a:rPr lang="en-US" altLang="zh-CN" sz="1400" dirty="0" smtClean="0">
                <a:solidFill>
                  <a:srgbClr val="FF3300"/>
                </a:solidFill>
                <a:cs typeface="Times New Roman" panose="02020603050405020304" pitchFamily="18" charset="0"/>
              </a:rPr>
              <a:t>8   </a:t>
            </a:r>
            <a:r>
              <a:rPr lang="en-US" altLang="zh-CN" sz="1400" dirty="0">
                <a:solidFill>
                  <a:srgbClr val="FF330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Note: when conflict with CAC, the call will be changed from </a:t>
            </a:r>
            <a:r>
              <a:rPr lang="en-US" altLang="zh-CN" sz="1800" b="1" dirty="0">
                <a:solidFill>
                  <a:srgbClr val="FF3300"/>
                </a:solidFill>
                <a:cs typeface="Times New Roman" panose="02020603050405020304" pitchFamily="18" charset="0"/>
              </a:rPr>
              <a:t>9am</a:t>
            </a:r>
            <a:r>
              <a:rPr lang="en-US" altLang="zh-CN" sz="1800" b="1" dirty="0">
                <a:cs typeface="Times New Roman" panose="02020603050405020304" pitchFamily="18" charset="0"/>
              </a:rPr>
              <a:t> - 11:00am to </a:t>
            </a:r>
            <a:r>
              <a:rPr lang="en-US" altLang="zh-CN" sz="1800" b="1" dirty="0">
                <a:solidFill>
                  <a:srgbClr val="FF3300"/>
                </a:solidFill>
                <a:cs typeface="Times New Roman" panose="02020603050405020304" pitchFamily="18" charset="0"/>
              </a:rPr>
              <a:t>10am</a:t>
            </a:r>
            <a:r>
              <a:rPr lang="en-US" altLang="zh-CN" sz="1800" b="1" dirty="0">
                <a:cs typeface="Times New Roman" panose="02020603050405020304" pitchFamily="18" charset="0"/>
              </a:rPr>
              <a:t> - 11:00am </a:t>
            </a: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report method for 2D, 3D and 4D filtered maps, for DMG/EDMG.</a:t>
            </a:r>
          </a:p>
          <a:p>
            <a:pPr lvl="1"/>
            <a:r>
              <a:rPr lang="en-US" altLang="zh-CN" sz="1400" dirty="0" smtClean="0"/>
              <a:t>This </a:t>
            </a:r>
            <a:r>
              <a:rPr lang="en-US" altLang="zh-CN" sz="1400" dirty="0"/>
              <a:t>report method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7N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4685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report method for targets, for DMG/EDMG.</a:t>
            </a:r>
          </a:p>
          <a:p>
            <a:pPr marL="457200" lvl="1" indent="0">
              <a:buNone/>
            </a:pPr>
            <a:r>
              <a:rPr lang="en-US" altLang="zh-CN" sz="1600" dirty="0" smtClean="0"/>
              <a:t>	(“</a:t>
            </a:r>
            <a:r>
              <a:rPr lang="en-US" altLang="zh-CN" sz="1600" dirty="0"/>
              <a:t>Target” is a detected object)</a:t>
            </a:r>
          </a:p>
          <a:p>
            <a:pPr lvl="1"/>
            <a:r>
              <a:rPr lang="en-US" altLang="zh-CN" sz="1600" dirty="0" smtClean="0"/>
              <a:t>This </a:t>
            </a:r>
            <a:r>
              <a:rPr lang="en-US" altLang="zh-CN" sz="1600" dirty="0"/>
              <a:t>report method is an optional feature.</a:t>
            </a:r>
          </a:p>
          <a:p>
            <a:pPr lvl="1"/>
            <a:r>
              <a:rPr lang="en-US" altLang="zh-CN" sz="1600" dirty="0" smtClean="0"/>
              <a:t>The </a:t>
            </a:r>
            <a:r>
              <a:rPr lang="en-US" altLang="zh-CN" sz="1600" dirty="0"/>
              <a:t>details of the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8N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7987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278224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895019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14779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57193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6225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3158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January 4, 10, </a:t>
            </a:r>
            <a:r>
              <a:rPr lang="da-DK" altLang="en-US" dirty="0" smtClean="0">
                <a:solidFill>
                  <a:srgbClr val="0000FF"/>
                </a:solidFill>
              </a:rPr>
              <a:t>11.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7972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114286</TotalTime>
  <Words>2566</Words>
  <Application>Microsoft Office PowerPoint</Application>
  <PresentationFormat>全屏显示(4:3)</PresentationFormat>
  <Paragraphs>467</Paragraphs>
  <Slides>31</Slides>
  <Notes>31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4887</cp:revision>
  <cp:lastPrinted>2014-11-04T15:04:57Z</cp:lastPrinted>
  <dcterms:created xsi:type="dcterms:W3CDTF">2007-04-17T18:10:23Z</dcterms:created>
  <dcterms:modified xsi:type="dcterms:W3CDTF">2021-12-28T02:13:32Z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1639665048</vt:lpwstr>
  </property>
</Properties>
</file>