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68" r:id="rId20"/>
    <p:sldId id="354" r:id="rId21"/>
    <p:sldId id="351" r:id="rId22"/>
    <p:sldId id="346" r:id="rId23"/>
    <p:sldId id="347" r:id="rId24"/>
    <p:sldId id="344" r:id="rId25"/>
    <p:sldId id="333" r:id="rId26"/>
    <p:sldId id="322" r:id="rId27"/>
    <p:sldId id="320" r:id="rId28"/>
    <p:sldId id="327" r:id="rId29"/>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802.11-21/2024r00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21,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2021-12-21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14"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F49B0-BE6C-314F-BCCB-1627A322E381}"/>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EA18A96A-27E3-084D-9C67-1976B24A38BC}"/>
              </a:ext>
            </a:extLst>
          </p:cNvPr>
          <p:cNvSpPr>
            <a:spLocks noGrp="1"/>
          </p:cNvSpPr>
          <p:nvPr>
            <p:ph idx="1"/>
          </p:nvPr>
        </p:nvSpPr>
        <p:spPr/>
        <p:txBody>
          <a:bodyPr/>
          <a:lstStyle/>
          <a:p>
            <a:r>
              <a:rPr lang="en-US" dirty="0"/>
              <a:t>Motion tab (2022-01-04 –ready for motion) populated in 11-21/1758.</a:t>
            </a:r>
          </a:p>
          <a:p>
            <a:pPr marL="285750" indent="-285750">
              <a:buFont typeface="Arial" panose="020B0604020202020204" pitchFamily="34" charset="0"/>
              <a:buChar char="•"/>
            </a:pPr>
            <a:r>
              <a:rPr lang="en-US" dirty="0"/>
              <a:t>Contains CIDs ready for motion from previous </a:t>
            </a:r>
            <a:r>
              <a:rPr lang="en-US" dirty="0" err="1"/>
              <a:t>telcos</a:t>
            </a:r>
            <a:endParaRPr lang="en-US" dirty="0"/>
          </a:p>
          <a:p>
            <a:pPr marL="285750" indent="-285750">
              <a:buFont typeface="Arial" panose="020B0604020202020204" pitchFamily="34" charset="0"/>
              <a:buChar char="•"/>
            </a:pPr>
            <a:r>
              <a:rPr lang="en-US" dirty="0"/>
              <a:t>To be updated with progress from today’s telco</a:t>
            </a:r>
          </a:p>
          <a:p>
            <a:pPr marL="285750" indent="-285750">
              <a:buFont typeface="Arial" panose="020B0604020202020204" pitchFamily="34" charset="0"/>
              <a:buChar char="•"/>
            </a:pPr>
            <a:endParaRPr lang="en-US" dirty="0"/>
          </a:p>
          <a:p>
            <a:pPr marL="0" indent="0"/>
            <a:r>
              <a:rPr lang="en-US" dirty="0"/>
              <a:t>D2.1 – ready; to be available soon in the members area</a:t>
            </a:r>
          </a:p>
          <a:p>
            <a:pPr marL="285750" indent="-285750">
              <a:buFont typeface="Arial" panose="020B0604020202020204" pitchFamily="34" charset="0"/>
              <a:buChar char="•"/>
            </a:pPr>
            <a:r>
              <a:rPr lang="en-US" dirty="0"/>
              <a:t>Contains all resolutions discussed and approved from the November plenary</a:t>
            </a:r>
          </a:p>
          <a:p>
            <a:pPr marL="285750" indent="-285750">
              <a:buFont typeface="Arial" panose="020B0604020202020204" pitchFamily="34" charset="0"/>
              <a:buChar char="•"/>
            </a:pPr>
            <a:r>
              <a:rPr lang="en-US" dirty="0"/>
              <a:t>Thanks Carol</a:t>
            </a:r>
          </a:p>
          <a:p>
            <a:pPr marL="0" indent="0"/>
            <a:endParaRPr lang="en-US" dirty="0"/>
          </a:p>
          <a:p>
            <a:pPr marL="0" indent="0"/>
            <a:r>
              <a:rPr lang="en-US" dirty="0"/>
              <a:t>D2.0 – for sale – with IEEE Editors for publication</a:t>
            </a:r>
          </a:p>
        </p:txBody>
      </p:sp>
      <p:sp>
        <p:nvSpPr>
          <p:cNvPr id="4" name="Slide Number Placeholder 3">
            <a:extLst>
              <a:ext uri="{FF2B5EF4-FFF2-40B4-BE49-F238E27FC236}">
                <a16:creationId xmlns:a16="http://schemas.microsoft.com/office/drawing/2014/main" id="{1DCF2D98-9C71-F643-A464-6DEE394EF9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4B2266F-B38D-5B40-8215-FB0104D4A2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FBE50A-9C92-964D-9F03-3D8E6B3E5639}"/>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409812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21,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Tree>
    <p:extLst>
      <p:ext uri="{BB962C8B-B14F-4D97-AF65-F5344CB8AC3E}">
        <p14:creationId xmlns:p14="http://schemas.microsoft.com/office/powerpoint/2010/main" val="3438742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=m17179566011eccdbae6e65ec21fa6aa4</a:t>
            </a:r>
          </a:p>
          <a:p>
            <a:endParaRPr lang="en-GB" sz="1600" dirty="0"/>
          </a:p>
          <a:p>
            <a:r>
              <a:rPr lang="en-GB" sz="1600" dirty="0"/>
              <a:t>Meeting number: 234 969 76106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December 2021</a:t>
            </a:r>
            <a:endParaRPr lang="en-GB" dirty="0"/>
          </a:p>
        </p:txBody>
      </p:sp>
      <p:graphicFrame>
        <p:nvGraphicFramePr>
          <p:cNvPr id="3" name="Table 2">
            <a:extLst>
              <a:ext uri="{FF2B5EF4-FFF2-40B4-BE49-F238E27FC236}">
                <a16:creationId xmlns:a16="http://schemas.microsoft.com/office/drawing/2014/main" id="{25814BD2-EAD0-CE49-A16F-5DD571EF9CF3}"/>
              </a:ext>
            </a:extLst>
          </p:cNvPr>
          <p:cNvGraphicFramePr>
            <a:graphicFrameLocks noGrp="1"/>
          </p:cNvGraphicFramePr>
          <p:nvPr/>
        </p:nvGraphicFramePr>
        <p:xfrm>
          <a:off x="687388" y="1600200"/>
          <a:ext cx="7770812" cy="1945713"/>
        </p:xfrm>
        <a:graphic>
          <a:graphicData uri="http://schemas.openxmlformats.org/drawingml/2006/table">
            <a:tbl>
              <a:tblPr>
                <a:tableStyleId>{5C22544A-7EE6-4342-B048-85BDC9FD1C3A}</a:tableStyleId>
              </a:tblPr>
              <a:tblGrid>
                <a:gridCol w="785508">
                  <a:extLst>
                    <a:ext uri="{9D8B030D-6E8A-4147-A177-3AD203B41FA5}">
                      <a16:colId xmlns:a16="http://schemas.microsoft.com/office/drawing/2014/main" val="1521344097"/>
                    </a:ext>
                  </a:extLst>
                </a:gridCol>
                <a:gridCol w="409307">
                  <a:extLst>
                    <a:ext uri="{9D8B030D-6E8A-4147-A177-3AD203B41FA5}">
                      <a16:colId xmlns:a16="http://schemas.microsoft.com/office/drawing/2014/main" val="530982093"/>
                    </a:ext>
                  </a:extLst>
                </a:gridCol>
                <a:gridCol w="409307">
                  <a:extLst>
                    <a:ext uri="{9D8B030D-6E8A-4147-A177-3AD203B41FA5}">
                      <a16:colId xmlns:a16="http://schemas.microsoft.com/office/drawing/2014/main" val="306798183"/>
                    </a:ext>
                  </a:extLst>
                </a:gridCol>
                <a:gridCol w="409307">
                  <a:extLst>
                    <a:ext uri="{9D8B030D-6E8A-4147-A177-3AD203B41FA5}">
                      <a16:colId xmlns:a16="http://schemas.microsoft.com/office/drawing/2014/main" val="3055779747"/>
                    </a:ext>
                  </a:extLst>
                </a:gridCol>
                <a:gridCol w="2215073">
                  <a:extLst>
                    <a:ext uri="{9D8B030D-6E8A-4147-A177-3AD203B41FA5}">
                      <a16:colId xmlns:a16="http://schemas.microsoft.com/office/drawing/2014/main" val="3425409889"/>
                    </a:ext>
                  </a:extLst>
                </a:gridCol>
                <a:gridCol w="2215073">
                  <a:extLst>
                    <a:ext uri="{9D8B030D-6E8A-4147-A177-3AD203B41FA5}">
                      <a16:colId xmlns:a16="http://schemas.microsoft.com/office/drawing/2014/main" val="2443080478"/>
                    </a:ext>
                  </a:extLst>
                </a:gridCol>
                <a:gridCol w="1327237">
                  <a:extLst>
                    <a:ext uri="{9D8B030D-6E8A-4147-A177-3AD203B41FA5}">
                      <a16:colId xmlns:a16="http://schemas.microsoft.com/office/drawing/2014/main" val="1964314888"/>
                    </a:ext>
                  </a:extLst>
                </a:gridCol>
              </a:tblGrid>
              <a:tr h="298182">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a:t>
                      </a:r>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1962278375"/>
                  </a:ext>
                </a:extLst>
              </a:tr>
              <a:tr h="298182">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1920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Proposed Comment Resolutions for LB257 Clause 9.4.1.68</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Revisit for CID 2008</a:t>
                      </a:r>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595757990"/>
                  </a:ext>
                </a:extLst>
              </a:tr>
              <a:tr h="298182">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2016</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Proposed Comment Resolutions for Two CDs - Clause 9.4.1.69 (LB257)</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2925724174"/>
                  </a:ext>
                </a:extLst>
              </a:tr>
              <a:tr h="298182">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2017</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 Resolution Spreadsheet for Document 2016</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3589379708"/>
                  </a:ext>
                </a:extLst>
              </a:tr>
              <a:tr h="298182">
                <a:tc>
                  <a:txBody>
                    <a:bodyPr/>
                    <a:lstStyle/>
                    <a:p>
                      <a:pPr algn="r" fontAlgn="b"/>
                      <a:r>
                        <a:rPr lang="en-GB" sz="900" u="none" strike="noStrike">
                          <a:effectLst/>
                        </a:rPr>
                        <a:t>20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Comments Resolution for CID 2178,2179,2180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Pei Zhou (OPPO)</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2312803573"/>
                  </a:ext>
                </a:extLst>
              </a:tr>
              <a:tr h="156621">
                <a:tc>
                  <a:txBody>
                    <a:bodyPr/>
                    <a:lstStyle/>
                    <a:p>
                      <a:pPr algn="r" fontAlgn="b"/>
                      <a:r>
                        <a:rPr lang="en-GB" sz="900" u="none" strike="noStrike">
                          <a:effectLst/>
                        </a:rPr>
                        <a:t>100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1540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topology-and-address-mapping</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Michael Montemurro (Huawei)</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3209978060"/>
                  </a:ext>
                </a:extLst>
              </a:tr>
              <a:tr h="298182">
                <a:tc>
                  <a:txBody>
                    <a:bodyPr/>
                    <a:lstStyle/>
                    <a:p>
                      <a:pPr algn="r" fontAlgn="b"/>
                      <a:r>
                        <a:rPr lang="en-GB" sz="900" u="none" strike="noStrike">
                          <a:effectLst/>
                        </a:rPr>
                        <a:t>200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1939</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11bc_Regulatory_concern_of_11bc_in_Japan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Hiroshi Mano (Koden-TI)</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dirty="0">
                          <a:effectLst/>
                        </a:rPr>
                        <a:t>Revisit (tbc)</a:t>
                      </a:r>
                      <a:endParaRPr lang="en-GB" sz="900" b="0" i="0" u="none" strike="no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296821702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3515</TotalTime>
  <Words>2269</Words>
  <Application>Microsoft Macintosh PowerPoint</Application>
  <PresentationFormat>On-screen Show (16:9)</PresentationFormat>
  <Paragraphs>294</Paragraphs>
  <Slides>28</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802-11-BCS-Chair-Slides-Template</vt:lpstr>
      <vt:lpstr>Document</vt:lpstr>
      <vt:lpstr>Agenda TGbc Telco December 21,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335</cp:revision>
  <cp:lastPrinted>1601-01-01T00:00:00Z</cp:lastPrinted>
  <dcterms:created xsi:type="dcterms:W3CDTF">2020-02-25T15:01:23Z</dcterms:created>
  <dcterms:modified xsi:type="dcterms:W3CDTF">2021-12-21T14:01:39Z</dcterms:modified>
  <cp:category/>
</cp:coreProperties>
</file>