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60" r:id="rId3"/>
  </p:sldMasterIdLst>
  <p:notesMasterIdLst>
    <p:notesMasterId r:id="rId12"/>
  </p:notesMasterIdLst>
  <p:handoutMasterIdLst>
    <p:handoutMasterId r:id="rId13"/>
  </p:handoutMasterIdLst>
  <p:sldIdLst>
    <p:sldId id="256" r:id="rId4"/>
    <p:sldId id="283" r:id="rId5"/>
    <p:sldId id="268" r:id="rId6"/>
    <p:sldId id="290" r:id="rId7"/>
    <p:sldId id="281" r:id="rId8"/>
    <p:sldId id="873" r:id="rId9"/>
    <p:sldId id="872" r:id="rId10"/>
    <p:sldId id="27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0"/>
  </p:normalViewPr>
  <p:slideViewPr>
    <p:cSldViewPr>
      <p:cViewPr varScale="1">
        <p:scale>
          <a:sx n="107" d="100"/>
          <a:sy n="107" d="100"/>
        </p:scale>
        <p:origin x="480" y="11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Liwen Chu et al,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802.11-21/1532r0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December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Liwen Chu et al,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188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357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48325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482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dirty="0"/>
              <a:t>Liwen Chu et al,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AE0A0-C734-49C6-8589-782FE7F88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5A68E0-B650-48DE-9452-399C95DC7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F0971D-1A12-4919-A11C-8F3929C1FE77}"/>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3CB26082-9764-4F2B-B3FC-BFE301CE06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29219-22FA-4F84-8494-301973AC0BD9}"/>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97753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E4D8D-9EC0-466C-9B6D-856297ECBE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723D08-7C57-4B28-9F0A-4AA30F3D7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0A7D7-718C-4F58-AF1E-5A0DF53D9E5C}"/>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EEBBFE0A-A350-4CFE-A7CD-929C45A521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DD0F4-D838-412B-9A50-9BE7D8023754}"/>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37678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2249A-0010-4C84-84AF-EE2339C737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0957E8E-95E3-4772-B9D8-D78912F85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64A78F-ED58-4700-AC40-5D2E4C422BF9}"/>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EE5569F7-2B25-4C07-87D2-21CA6C6DF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13EAFB-57A7-4978-A98B-4A2A98A0E21E}"/>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981930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1A4EE-ACCD-4A53-BBDC-C1083AE466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F63FB-7147-4169-9E72-BF7D418865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7335F9-BC36-483B-AB16-434C2FF5A1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B3F9FB-0265-4BC8-8705-A8C1C6E38E4F}"/>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6" name="Footer Placeholder 5">
            <a:extLst>
              <a:ext uri="{FF2B5EF4-FFF2-40B4-BE49-F238E27FC236}">
                <a16:creationId xmlns:a16="http://schemas.microsoft.com/office/drawing/2014/main" id="{18374460-F94B-4BAC-A709-9C6E2F4E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865CDB-6713-4A2A-944B-01021AFB022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2311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62016-7244-4C07-9FB7-FECB211557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09BDF0-07DC-4327-B892-A220D3382E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6EB747-6958-4139-B782-A01CEB846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46520C-FFC3-4C60-9E12-A682597358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E03250-BD38-447A-940A-1FF9FC027C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1B6DA-D101-4932-8054-A54107E6A6A3}"/>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8" name="Footer Placeholder 7">
            <a:extLst>
              <a:ext uri="{FF2B5EF4-FFF2-40B4-BE49-F238E27FC236}">
                <a16:creationId xmlns:a16="http://schemas.microsoft.com/office/drawing/2014/main" id="{9DC75429-2A70-47AF-81A6-6BDC095319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8A31A64-CB02-4F27-9F88-144A73C07CCB}"/>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3842068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3F7A-1CF3-47DA-A24F-0932EC0670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8FF22D-D8A7-4BEE-AE7F-DE930D8AE7F3}"/>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4" name="Footer Placeholder 3">
            <a:extLst>
              <a:ext uri="{FF2B5EF4-FFF2-40B4-BE49-F238E27FC236}">
                <a16:creationId xmlns:a16="http://schemas.microsoft.com/office/drawing/2014/main" id="{ADD7451E-5B89-41AF-85D4-4A6E733D0B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FE4B01-DDC8-43E8-AFD5-180574B3F0F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603924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AA056-EEF4-4114-AB11-085ACCD24E64}"/>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3" name="Footer Placeholder 2">
            <a:extLst>
              <a:ext uri="{FF2B5EF4-FFF2-40B4-BE49-F238E27FC236}">
                <a16:creationId xmlns:a16="http://schemas.microsoft.com/office/drawing/2014/main" id="{7C2DF6BC-2529-456A-9B14-F1ADAED93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56B5E5-E2DC-47CE-8AED-5343BBCE14C3}"/>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561785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B208E-2F33-4A89-8919-41D53A0386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B9BC31-647F-4B34-AE89-22326B2025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F12054-1D25-40CC-B180-C7A43370EB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353A68-0B65-49C0-B03C-C1F9A980D002}"/>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6" name="Footer Placeholder 5">
            <a:extLst>
              <a:ext uri="{FF2B5EF4-FFF2-40B4-BE49-F238E27FC236}">
                <a16:creationId xmlns:a16="http://schemas.microsoft.com/office/drawing/2014/main" id="{35AD57C0-E68D-4577-B1E2-3040A7BBDE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3A3CE-14CC-42B3-8BF5-B1757E272C51}"/>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780469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5AA3-E9DA-4FB0-9495-AAD99E1E2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CC48AB-83C1-4BF5-9EA0-F10B7BCEDF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58DD86-1A96-47FC-AA08-E2EEE39995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521CAC-5149-4804-8847-419D1713234B}"/>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6" name="Footer Placeholder 5">
            <a:extLst>
              <a:ext uri="{FF2B5EF4-FFF2-40B4-BE49-F238E27FC236}">
                <a16:creationId xmlns:a16="http://schemas.microsoft.com/office/drawing/2014/main" id="{71C1C33F-7484-46BC-A89A-1D7FDA0B6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78D36-36BC-4E71-A1F2-F9ECDC23A156}"/>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6905265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71A1-A57E-48D5-9051-BE695FB2EE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9D557-89EA-4AB6-BB59-825DECDD9D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45977-93AD-4171-8915-732BCC9AB288}"/>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03D854EF-968D-4984-8A5A-27D07A7573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11F78-3D31-4169-84F3-D637ADF06F4A}"/>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105934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7FCC7A-048C-4F6A-B4F5-50D9A5E9D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9329BE-7792-48A1-924E-E664D865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75EEB2-966F-442A-903D-F25BABB12F26}"/>
              </a:ext>
            </a:extLst>
          </p:cNvPr>
          <p:cNvSpPr>
            <a:spLocks noGrp="1"/>
          </p:cNvSpPr>
          <p:nvPr>
            <p:ph type="dt" sz="half" idx="10"/>
          </p:nvPr>
        </p:nvSpPr>
        <p:spPr/>
        <p:txBody>
          <a:body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9682F85B-6D18-4CA1-867B-2453275D8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79C68E-4307-4A2E-BFF9-D9A501801EDC}"/>
              </a:ext>
            </a:extLst>
          </p:cNvPr>
          <p:cNvSpPr>
            <a:spLocks noGrp="1"/>
          </p:cNvSpPr>
          <p:nvPr>
            <p:ph type="sldNum" sz="quarter" idx="12"/>
          </p:nvPr>
        </p:nvSpPr>
        <p:spPr/>
        <p:txBody>
          <a:bodyPr/>
          <a:lstStyle/>
          <a:p>
            <a:fld id="{DEA78314-07F3-4C29-93F5-E8A5E77D9486}" type="slidenum">
              <a:rPr lang="en-US" smtClean="0"/>
              <a:t>‹#›</a:t>
            </a:fld>
            <a:endParaRPr lang="en-US"/>
          </a:p>
        </p:txBody>
      </p:sp>
    </p:spTree>
    <p:extLst>
      <p:ext uri="{BB962C8B-B14F-4D97-AF65-F5344CB8AC3E}">
        <p14:creationId xmlns:p14="http://schemas.microsoft.com/office/powerpoint/2010/main" val="2679355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8655-25D6-4A36-8C8A-BC6A124673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CA6259-3143-40B2-8742-3E1DEFDFE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3E758-8DDA-4474-ADC2-E9EEC4EB18AA}"/>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56B1FFDF-36DA-42D2-A22D-2AAF898799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2566E-5EB4-47FD-8E36-BCE825218A0E}"/>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49610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D7394-2A33-4E44-AAD3-8908D3FA2E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F4DAF-ED18-44BB-8505-680710D8C3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36400-71E1-4E9A-BA5A-B7A73ACA4BED}"/>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CB3A6B32-72CD-4BE8-AB65-F03CBC6B4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C1971-85EB-41C6-80BA-C032F76EAF4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712008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0AAB-FA64-4726-8564-2F548C4DFC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AEBE16-FBB9-46BD-8135-91054CF83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22B87-169D-4738-963C-40F70058ABCB}"/>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8A1C6C27-62A5-49D5-808C-6EBCCF0A7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A3E62-A123-4172-AF1D-738A7D81335A}"/>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6965034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4EA84-18D0-4CC4-93D0-ADF484A7E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DA4362-16A9-4D52-845B-EEE2629B9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844E1B-5C0D-4E5C-8213-23372759F6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086426-8E75-4EB9-A282-4350AB5D46B3}"/>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6" name="Footer Placeholder 5">
            <a:extLst>
              <a:ext uri="{FF2B5EF4-FFF2-40B4-BE49-F238E27FC236}">
                <a16:creationId xmlns:a16="http://schemas.microsoft.com/office/drawing/2014/main" id="{8CE8FE58-0295-48D6-A524-1A20F826C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C7D40-D29C-4829-9BAA-6EF819E4508D}"/>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3610917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6170-FA3E-4FA7-8C42-BF4BA464E2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0608CA-F59D-4E79-ACE6-1C163490E7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604575-ED29-4E47-A9AF-5FAF8097AD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FE60C3-6915-41E0-8791-8EC89ECD0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9C3B1A-6BE9-45FB-A232-FFBB2686F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21643-7F5A-475A-8762-7C31224E315E}"/>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8" name="Footer Placeholder 7">
            <a:extLst>
              <a:ext uri="{FF2B5EF4-FFF2-40B4-BE49-F238E27FC236}">
                <a16:creationId xmlns:a16="http://schemas.microsoft.com/office/drawing/2014/main" id="{FA2D35FD-903C-4725-B840-07C451CFCC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5EFB1-15F4-40D5-BB4C-2A709C21AEB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65880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8272-893A-4898-B258-66361D2641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8BB56F-4000-4477-8872-A812B481E63C}"/>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4" name="Footer Placeholder 3">
            <a:extLst>
              <a:ext uri="{FF2B5EF4-FFF2-40B4-BE49-F238E27FC236}">
                <a16:creationId xmlns:a16="http://schemas.microsoft.com/office/drawing/2014/main" id="{D76DCECD-D5C7-4F7C-A323-DB5937C8D8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DF4E8-3B40-483A-8C71-851B1C340DB2}"/>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1326888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27969F-3C62-4271-9AD7-168214BA4CD1}"/>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3" name="Footer Placeholder 2">
            <a:extLst>
              <a:ext uri="{FF2B5EF4-FFF2-40B4-BE49-F238E27FC236}">
                <a16:creationId xmlns:a16="http://schemas.microsoft.com/office/drawing/2014/main" id="{28A116AD-73F3-4F68-BD5E-0935B2CD2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D7F77D-BF8C-4DD8-B2F5-A1BEEA6FA34F}"/>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9804760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4AC89-D6F3-4478-A0A3-F59650D2CC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67E77-194F-41B0-BB02-75B0ACB76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8A9908-E780-46D7-B76C-DDF3D22E3A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965B4-BCD5-49D6-9043-8D4B5A182993}"/>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6" name="Footer Placeholder 5">
            <a:extLst>
              <a:ext uri="{FF2B5EF4-FFF2-40B4-BE49-F238E27FC236}">
                <a16:creationId xmlns:a16="http://schemas.microsoft.com/office/drawing/2014/main" id="{E477D816-6B2B-4DD4-A6E2-E88F781E8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2CAAFF-C1CA-432F-BA13-1CCCEFD37743}"/>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2160909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867B-08BC-4108-B25C-58B49859E4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285BE2-854D-421C-B473-A8358226C1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BB27D0-A9C4-44B2-BF15-8B84C4F13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BB639-3288-4E07-88CB-48F314E8CEC3}"/>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6" name="Footer Placeholder 5">
            <a:extLst>
              <a:ext uri="{FF2B5EF4-FFF2-40B4-BE49-F238E27FC236}">
                <a16:creationId xmlns:a16="http://schemas.microsoft.com/office/drawing/2014/main" id="{2A5EF837-EE33-452C-BEFD-A256716EBF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5456D4-0AB2-4671-8D1A-63823BC94190}"/>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83157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6DC4C-D130-4D63-8359-649ABB5612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ADA7C0-22F5-4F89-B3FE-D5135469BB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49A2F-9419-42BF-945B-25D1798B4DFE}"/>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49DEEC0C-3C38-4C7C-8044-D48B5DD1E6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9B4E8-65E7-4295-A128-4C62DB0F36D8}"/>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21410682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25E29-213F-48E0-BBF7-D871B0567E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897336-0000-4212-87F6-487C338882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7DC9A-A5A1-4C07-892B-A56C59CBA0F5}"/>
              </a:ext>
            </a:extLst>
          </p:cNvPr>
          <p:cNvSpPr>
            <a:spLocks noGrp="1"/>
          </p:cNvSpPr>
          <p:nvPr>
            <p:ph type="dt" sz="half" idx="10"/>
          </p:nvPr>
        </p:nvSpPr>
        <p:spPr/>
        <p:txBody>
          <a:body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72DF323E-52C3-49A8-BAF7-7A1AE991C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DC45B3-F2EF-4F17-8876-8981E3AA0E0B}"/>
              </a:ext>
            </a:extLst>
          </p:cNvPr>
          <p:cNvSpPr>
            <a:spLocks noGrp="1"/>
          </p:cNvSpPr>
          <p:nvPr>
            <p:ph type="sldNum" sz="quarter" idx="12"/>
          </p:nvPr>
        </p:nvSpPr>
        <p:spPr/>
        <p:txBody>
          <a:bodyPr/>
          <a:lstStyle/>
          <a:p>
            <a:fld id="{BD7407E9-C42C-4AEB-B2A0-FEDAB1B4F207}" type="slidenum">
              <a:rPr lang="en-US" smtClean="0"/>
              <a:t>‹#›</a:t>
            </a:fld>
            <a:endParaRPr lang="en-US"/>
          </a:p>
        </p:txBody>
      </p:sp>
    </p:spTree>
    <p:extLst>
      <p:ext uri="{BB962C8B-B14F-4D97-AF65-F5344CB8AC3E}">
        <p14:creationId xmlns:p14="http://schemas.microsoft.com/office/powerpoint/2010/main" val="342395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2021</a:t>
            </a:r>
            <a:endParaRPr lang="en-GB"/>
          </a:p>
        </p:txBody>
      </p:sp>
      <p:sp>
        <p:nvSpPr>
          <p:cNvPr id="6" name="Footer Placeholder 5"/>
          <p:cNvSpPr>
            <a:spLocks noGrp="1"/>
          </p:cNvSpPr>
          <p:nvPr>
            <p:ph type="ftr" idx="11"/>
          </p:nvPr>
        </p:nvSpPr>
        <p:spPr/>
        <p:txBody>
          <a:bodyPr/>
          <a:lstStyle>
            <a:lvl1pPr>
              <a:defRPr/>
            </a:lvl1pPr>
          </a:lstStyle>
          <a:p>
            <a:r>
              <a:rPr lang="en-GB" dirty="0"/>
              <a:t>Liwen Chu et al,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Liwen Chu et al, NXP Semiconductors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2021</a:t>
            </a:r>
            <a:endParaRPr lang="en-GB"/>
          </a:p>
        </p:txBody>
      </p:sp>
      <p:sp>
        <p:nvSpPr>
          <p:cNvPr id="4" name="Footer Placeholder 3"/>
          <p:cNvSpPr>
            <a:spLocks noGrp="1"/>
          </p:cNvSpPr>
          <p:nvPr>
            <p:ph type="ftr" idx="11"/>
          </p:nvPr>
        </p:nvSpPr>
        <p:spPr/>
        <p:txBody>
          <a:bodyPr/>
          <a:lstStyle>
            <a:lvl1pPr>
              <a:defRPr/>
            </a:lvl1pPr>
          </a:lstStyle>
          <a:p>
            <a:r>
              <a:rPr lang="en-GB" dirty="0"/>
              <a:t>Liwen Chu et al,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2021</a:t>
            </a:r>
            <a:endParaRPr lang="en-GB"/>
          </a:p>
        </p:txBody>
      </p:sp>
      <p:sp>
        <p:nvSpPr>
          <p:cNvPr id="3" name="Footer Placeholder 2"/>
          <p:cNvSpPr>
            <a:spLocks noGrp="1"/>
          </p:cNvSpPr>
          <p:nvPr>
            <p:ph type="ftr" idx="11"/>
          </p:nvPr>
        </p:nvSpPr>
        <p:spPr/>
        <p:txBody>
          <a:bodyPr/>
          <a:lstStyle>
            <a:lvl1pPr>
              <a:defRPr/>
            </a:lvl1pPr>
          </a:lstStyle>
          <a:p>
            <a:r>
              <a:rPr lang="en-GB" dirty="0"/>
              <a:t>Liwen Chu et al,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2021</a:t>
            </a:r>
            <a:endParaRPr lang="en-GB"/>
          </a:p>
        </p:txBody>
      </p:sp>
      <p:sp>
        <p:nvSpPr>
          <p:cNvPr id="5" name="Footer Placeholder 4"/>
          <p:cNvSpPr>
            <a:spLocks noGrp="1"/>
          </p:cNvSpPr>
          <p:nvPr>
            <p:ph type="ftr" idx="11"/>
          </p:nvPr>
        </p:nvSpPr>
        <p:spPr/>
        <p:txBody>
          <a:bodyPr/>
          <a:lstStyle>
            <a:lvl1pPr>
              <a:defRPr/>
            </a:lvl1pPr>
          </a:lstStyle>
          <a:p>
            <a:r>
              <a:rPr lang="en-GB" dirty="0"/>
              <a:t>Liwen Chu et al,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et al, NXP Semiconductors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7ADB4-3433-49FB-9DB2-65F671F23E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44E148-44E0-45A3-A538-F280A6E9B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C2A3B-1648-4201-9021-C6BD3848D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D5056-3076-43DA-8FD6-DE02A540C792}" type="datetimeFigureOut">
              <a:rPr lang="en-US" smtClean="0"/>
              <a:t>1/24/2022</a:t>
            </a:fld>
            <a:endParaRPr lang="en-US"/>
          </a:p>
        </p:txBody>
      </p:sp>
      <p:sp>
        <p:nvSpPr>
          <p:cNvPr id="5" name="Footer Placeholder 4">
            <a:extLst>
              <a:ext uri="{FF2B5EF4-FFF2-40B4-BE49-F238E27FC236}">
                <a16:creationId xmlns:a16="http://schemas.microsoft.com/office/drawing/2014/main" id="{7FEBE518-6CCE-4627-A801-9E4F25838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F707B-0EB5-414C-B66B-7F90E3BD4E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78314-07F3-4C29-93F5-E8A5E77D9486}" type="slidenum">
              <a:rPr lang="en-US" smtClean="0"/>
              <a:t>‹#›</a:t>
            </a:fld>
            <a:endParaRPr lang="en-US"/>
          </a:p>
        </p:txBody>
      </p:sp>
    </p:spTree>
    <p:extLst>
      <p:ext uri="{BB962C8B-B14F-4D97-AF65-F5344CB8AC3E}">
        <p14:creationId xmlns:p14="http://schemas.microsoft.com/office/powerpoint/2010/main" val="2726295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3A8EE1-011A-4F77-B627-E6CCA5CFCA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2282E1-0703-4485-AC93-720734D5E0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C1D5F-3D0A-4EAD-967B-72D117E93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B07C2-0A04-4482-915D-B47CC7DB2DAD}" type="datetimeFigureOut">
              <a:rPr lang="en-US" smtClean="0"/>
              <a:t>1/24/2022</a:t>
            </a:fld>
            <a:endParaRPr lang="en-US"/>
          </a:p>
        </p:txBody>
      </p:sp>
      <p:sp>
        <p:nvSpPr>
          <p:cNvPr id="5" name="Footer Placeholder 4">
            <a:extLst>
              <a:ext uri="{FF2B5EF4-FFF2-40B4-BE49-F238E27FC236}">
                <a16:creationId xmlns:a16="http://schemas.microsoft.com/office/drawing/2014/main" id="{9E9DD526-11C9-4C88-A44D-218F54363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D84D23-6650-42A1-9239-987068D14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407E9-C42C-4AEB-B2A0-FEDAB1B4F207}" type="slidenum">
              <a:rPr lang="en-US" smtClean="0"/>
              <a:t>‹#›</a:t>
            </a:fld>
            <a:endParaRPr lang="en-US"/>
          </a:p>
        </p:txBody>
      </p:sp>
    </p:spTree>
    <p:extLst>
      <p:ext uri="{BB962C8B-B14F-4D97-AF65-F5344CB8AC3E}">
        <p14:creationId xmlns:p14="http://schemas.microsoft.com/office/powerpoint/2010/main" val="2363565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Sensing NDP Announcement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2022-01-22</a:t>
            </a:r>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GB" dirty="0"/>
              <a:t>Liwen Chu et al,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90819080"/>
              </p:ext>
            </p:extLst>
          </p:nvPr>
        </p:nvGraphicFramePr>
        <p:xfrm>
          <a:off x="987425" y="2417763"/>
          <a:ext cx="10226675" cy="2479675"/>
        </p:xfrm>
        <a:graphic>
          <a:graphicData uri="http://schemas.openxmlformats.org/presentationml/2006/ole">
            <mc:AlternateContent xmlns:mc="http://schemas.openxmlformats.org/markup-compatibility/2006">
              <mc:Choice xmlns:v="urn:schemas-microsoft-com:vml" Requires="v">
                <p:oleObj spid="_x0000_s1250" name="Document" r:id="rId4" imgW="10450351" imgH="2534113" progId="Word.Document.8">
                  <p:embed/>
                </p:oleObj>
              </mc:Choice>
              <mc:Fallback>
                <p:oleObj name="Document" r:id="rId4" imgW="10450351" imgH="2534113" progId="Word.Document.8">
                  <p:embed/>
                  <p:pic>
                    <p:nvPicPr>
                      <p:cNvPr id="0" name="Picture 3"/>
                      <p:cNvPicPr>
                        <a:picLocks noChangeAspect="1" noChangeArrowheads="1"/>
                      </p:cNvPicPr>
                      <p:nvPr/>
                    </p:nvPicPr>
                    <p:blipFill>
                      <a:blip r:embed="rId5"/>
                      <a:srcRect/>
                      <a:stretch>
                        <a:fillRect/>
                      </a:stretch>
                    </p:blipFill>
                    <p:spPr bwMode="auto">
                      <a:xfrm>
                        <a:off x="987425" y="2417763"/>
                        <a:ext cx="10226675"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latin typeface="Times New Roman" panose="02020603050405020304" pitchFamily="18" charset="0"/>
              </a:rPr>
              <a:t>Ranging NDP defines NTB ranging and TB ranging where NDPA solicits NDP</a:t>
            </a:r>
            <a:r>
              <a:rPr lang="en-GB" sz="2000" dirty="0"/>
              <a:t>.</a:t>
            </a:r>
          </a:p>
          <a:p>
            <a:pPr>
              <a:buFont typeface="Times New Roman" pitchFamily="16" charset="0"/>
              <a:buChar char="•"/>
            </a:pPr>
            <a:r>
              <a:rPr lang="en-GB" sz="2000" dirty="0" err="1"/>
              <a:t>TGbf</a:t>
            </a:r>
            <a:r>
              <a:rPr lang="en-GB" sz="2000" dirty="0"/>
              <a:t> discussed the usage of NDP for sensing measurement.</a:t>
            </a:r>
          </a:p>
          <a:p>
            <a:pPr>
              <a:buFont typeface="Times New Roman" pitchFamily="16" charset="0"/>
              <a:buChar char="•"/>
            </a:pPr>
            <a:r>
              <a:rPr lang="en-GB" sz="2000" dirty="0"/>
              <a:t>This presentation discusses the NDP Announcement for sensing in order to avoid  introducing significant changes compared with 11az.</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a:t>
            </a:fld>
            <a:endParaRPr lang="en-GB" dirty="0"/>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97300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NDP Announcement in 802.11 Baseline</a:t>
            </a:r>
            <a:endParaRPr lang="en-GB" dirty="0"/>
          </a:p>
        </p:txBody>
      </p:sp>
      <p:sp>
        <p:nvSpPr>
          <p:cNvPr id="9218" name="Rectangle 2"/>
          <p:cNvSpPr>
            <a:spLocks noGrp="1" noChangeArrowheads="1"/>
          </p:cNvSpPr>
          <p:nvPr>
            <p:ph idx="1"/>
          </p:nvPr>
        </p:nvSpPr>
        <p:spPr>
          <a:xfrm>
            <a:off x="762000" y="1372393"/>
            <a:ext cx="10361084" cy="1218407"/>
          </a:xfrm>
          <a:ln/>
        </p:spPr>
        <p:txBody>
          <a:bodyPr/>
          <a:lstStyle/>
          <a:p>
            <a:pPr>
              <a:buFont typeface="Arial" panose="020B0604020202020204" pitchFamily="34" charset="0"/>
              <a:buChar char="•"/>
            </a:pPr>
            <a:r>
              <a:rPr lang="en-US" sz="1800" dirty="0"/>
              <a:t>Four types of NDP Announcement frames are defined</a:t>
            </a:r>
            <a:r>
              <a:rPr lang="en-US" sz="1800" kern="0" dirty="0"/>
              <a:t>.</a:t>
            </a:r>
          </a:p>
          <a:p>
            <a:pPr>
              <a:buFont typeface="Arial" panose="020B0604020202020204" pitchFamily="34" charset="0"/>
              <a:buChar char="•"/>
            </a:pPr>
            <a:r>
              <a:rPr lang="en-US" sz="1800" kern="0" dirty="0"/>
              <a:t>Each STA Info field of VHT NDP Announcement has 2-byte length.</a:t>
            </a:r>
          </a:p>
          <a:p>
            <a:pPr>
              <a:buFont typeface="Arial" panose="020B0604020202020204" pitchFamily="34" charset="0"/>
              <a:buChar char="•"/>
            </a:pPr>
            <a:r>
              <a:rPr lang="en-US" sz="1800" kern="0" dirty="0"/>
              <a:t>Each STA Info field of HE/EHT/Ranging NDP Announcement has 4-byte length. </a:t>
            </a:r>
          </a:p>
          <a:p>
            <a:pPr>
              <a:buFont typeface="Times New Roman" pitchFamily="16" charset="0"/>
              <a:buChar char="•"/>
            </a:pPr>
            <a:endParaRPr lang="en-US" sz="1800" i="1" dirty="0"/>
          </a:p>
          <a:p>
            <a:pPr>
              <a:buFont typeface="Times New Roman" pitchFamily="16" charset="0"/>
              <a:buChar char="•"/>
            </a:pPr>
            <a:endParaRPr lang="en-US" sz="1800" i="1" dirty="0"/>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grpSp>
        <p:nvGrpSpPr>
          <p:cNvPr id="7" name="Group 6">
            <a:extLst>
              <a:ext uri="{FF2B5EF4-FFF2-40B4-BE49-F238E27FC236}">
                <a16:creationId xmlns:a16="http://schemas.microsoft.com/office/drawing/2014/main" id="{C564C422-1058-40BB-8AF5-DB19366B2EF3}"/>
              </a:ext>
            </a:extLst>
          </p:cNvPr>
          <p:cNvGrpSpPr/>
          <p:nvPr/>
        </p:nvGrpSpPr>
        <p:grpSpPr>
          <a:xfrm>
            <a:off x="413505" y="2681001"/>
            <a:ext cx="4282633" cy="1040771"/>
            <a:chOff x="1246993" y="2710132"/>
            <a:chExt cx="4282633" cy="1040771"/>
          </a:xfrm>
        </p:grpSpPr>
        <p:pic>
          <p:nvPicPr>
            <p:cNvPr id="8" name="Picture 7">
              <a:extLst>
                <a:ext uri="{FF2B5EF4-FFF2-40B4-BE49-F238E27FC236}">
                  <a16:creationId xmlns:a16="http://schemas.microsoft.com/office/drawing/2014/main" id="{66555D61-4F84-4494-9F83-40AE9A1999CC}"/>
                </a:ext>
              </a:extLst>
            </p:cNvPr>
            <p:cNvPicPr>
              <a:picLocks noChangeAspect="1"/>
            </p:cNvPicPr>
            <p:nvPr/>
          </p:nvPicPr>
          <p:blipFill>
            <a:blip r:embed="rId3"/>
            <a:stretch>
              <a:fillRect/>
            </a:stretch>
          </p:blipFill>
          <p:spPr>
            <a:xfrm>
              <a:off x="1246993" y="2710132"/>
              <a:ext cx="4282633" cy="718868"/>
            </a:xfrm>
            <a:prstGeom prst="rect">
              <a:avLst/>
            </a:prstGeom>
          </p:spPr>
        </p:pic>
        <p:sp>
          <p:nvSpPr>
            <p:cNvPr id="9" name="TextBox 8">
              <a:extLst>
                <a:ext uri="{FF2B5EF4-FFF2-40B4-BE49-F238E27FC236}">
                  <a16:creationId xmlns:a16="http://schemas.microsoft.com/office/drawing/2014/main" id="{58792857-46BE-4B35-A524-3AE1C25778C5}"/>
                </a:ext>
              </a:extLst>
            </p:cNvPr>
            <p:cNvSpPr txBox="1"/>
            <p:nvPr/>
          </p:nvSpPr>
          <p:spPr>
            <a:xfrm>
              <a:off x="4262470" y="3259991"/>
              <a:ext cx="984324" cy="259441"/>
            </a:xfrm>
            <a:prstGeom prst="rect">
              <a:avLst/>
            </a:prstGeom>
            <a:solidFill>
              <a:schemeClr val="bg1"/>
            </a:solidFill>
          </p:spPr>
          <p:txBody>
            <a:bodyPr wrap="none" lIns="91440" tIns="45720" rIns="91440" rtlCol="0" anchor="t">
              <a:noAutofit/>
            </a:bodyPr>
            <a:lstStyle/>
            <a:p>
              <a:r>
                <a:rPr lang="en-US" sz="900" dirty="0"/>
                <a:t>n</a:t>
              </a:r>
              <a:r>
                <a:rPr lang="en-US" sz="900" dirty="0">
                  <a:solidFill>
                    <a:schemeClr val="tx1"/>
                  </a:solidFill>
                </a:rPr>
                <a:t>n</a:t>
              </a:r>
              <a:r>
                <a:rPr lang="en-US" sz="900" dirty="0">
                  <a:solidFill>
                    <a:schemeClr val="tx1"/>
                  </a:solidFill>
                  <a:sym typeface="Symbol" panose="05050102010706020507" pitchFamily="18" charset="2"/>
                </a:rPr>
                <a:t></a:t>
              </a:r>
              <a:r>
                <a:rPr lang="en-US" sz="900" dirty="0">
                  <a:solidFill>
                    <a:schemeClr val="tx1"/>
                  </a:solidFill>
                </a:rPr>
                <a:t>2 or n</a:t>
              </a:r>
              <a:r>
                <a:rPr lang="en-US" sz="900" dirty="0">
                  <a:solidFill>
                    <a:schemeClr val="tx1"/>
                  </a:solidFill>
                  <a:sym typeface="Symbol" panose="05050102010706020507" pitchFamily="18" charset="2"/>
                </a:rPr>
                <a:t></a:t>
              </a:r>
              <a:r>
                <a:rPr lang="en-US" sz="900" dirty="0">
                  <a:solidFill>
                    <a:schemeClr val="tx1"/>
                  </a:solidFill>
                </a:rPr>
                <a:t>4</a:t>
              </a:r>
            </a:p>
          </p:txBody>
        </p:sp>
        <p:sp>
          <p:nvSpPr>
            <p:cNvPr id="10" name="TextBox 9">
              <a:extLst>
                <a:ext uri="{FF2B5EF4-FFF2-40B4-BE49-F238E27FC236}">
                  <a16:creationId xmlns:a16="http://schemas.microsoft.com/office/drawing/2014/main" id="{55ACEAC4-3BB7-41CF-927E-81BEE8713F4D}"/>
                </a:ext>
              </a:extLst>
            </p:cNvPr>
            <p:cNvSpPr txBox="1"/>
            <p:nvPr/>
          </p:nvSpPr>
          <p:spPr>
            <a:xfrm>
              <a:off x="3216477" y="3519432"/>
              <a:ext cx="1282121" cy="231471"/>
            </a:xfrm>
            <a:prstGeom prst="rect">
              <a:avLst/>
            </a:prstGeom>
            <a:solidFill>
              <a:schemeClr val="bg1"/>
            </a:solidFill>
          </p:spPr>
          <p:txBody>
            <a:bodyPr wrap="none" lIns="91440" tIns="45720" rIns="91440" rtlCol="0" anchor="t">
              <a:noAutofit/>
            </a:bodyPr>
            <a:lstStyle/>
            <a:p>
              <a:r>
                <a:rPr lang="en-US" sz="900" dirty="0"/>
                <a:t>NDP Announcement</a:t>
              </a:r>
              <a:endParaRPr lang="en-US" sz="900" dirty="0">
                <a:solidFill>
                  <a:schemeClr val="tx1"/>
                </a:solidFill>
              </a:endParaRPr>
            </a:p>
          </p:txBody>
        </p:sp>
      </p:grpSp>
      <p:grpSp>
        <p:nvGrpSpPr>
          <p:cNvPr id="11" name="Group 10">
            <a:extLst>
              <a:ext uri="{FF2B5EF4-FFF2-40B4-BE49-F238E27FC236}">
                <a16:creationId xmlns:a16="http://schemas.microsoft.com/office/drawing/2014/main" id="{7D6E2B6B-F97F-48AC-AC7B-610851B0471E}"/>
              </a:ext>
            </a:extLst>
          </p:cNvPr>
          <p:cNvGrpSpPr/>
          <p:nvPr/>
        </p:nvGrpSpPr>
        <p:grpSpPr>
          <a:xfrm>
            <a:off x="1045915" y="4495800"/>
            <a:ext cx="3017812" cy="759125"/>
            <a:chOff x="1829396" y="4012008"/>
            <a:chExt cx="2916821" cy="759125"/>
          </a:xfrm>
        </p:grpSpPr>
        <p:pic>
          <p:nvPicPr>
            <p:cNvPr id="12" name="Picture 11">
              <a:extLst>
                <a:ext uri="{FF2B5EF4-FFF2-40B4-BE49-F238E27FC236}">
                  <a16:creationId xmlns:a16="http://schemas.microsoft.com/office/drawing/2014/main" id="{8211DE2A-EB0C-4961-82A1-13FE2AF08E4A}"/>
                </a:ext>
              </a:extLst>
            </p:cNvPr>
            <p:cNvPicPr>
              <a:picLocks noChangeAspect="1"/>
            </p:cNvPicPr>
            <p:nvPr/>
          </p:nvPicPr>
          <p:blipFill>
            <a:blip r:embed="rId4"/>
            <a:stretch>
              <a:fillRect/>
            </a:stretch>
          </p:blipFill>
          <p:spPr>
            <a:xfrm>
              <a:off x="1829397" y="4012008"/>
              <a:ext cx="2916820" cy="759125"/>
            </a:xfrm>
            <a:prstGeom prst="rect">
              <a:avLst/>
            </a:prstGeom>
          </p:spPr>
        </p:pic>
        <p:sp>
          <p:nvSpPr>
            <p:cNvPr id="13" name="TextBox 12">
              <a:extLst>
                <a:ext uri="{FF2B5EF4-FFF2-40B4-BE49-F238E27FC236}">
                  <a16:creationId xmlns:a16="http://schemas.microsoft.com/office/drawing/2014/main" id="{2F466775-9ECE-4E6F-BFCB-15AF5DBFCF09}"/>
                </a:ext>
              </a:extLst>
            </p:cNvPr>
            <p:cNvSpPr txBox="1"/>
            <p:nvPr/>
          </p:nvSpPr>
          <p:spPr>
            <a:xfrm>
              <a:off x="1829396" y="4604091"/>
              <a:ext cx="2916821" cy="159194"/>
            </a:xfrm>
            <a:prstGeom prst="rect">
              <a:avLst/>
            </a:prstGeom>
            <a:solidFill>
              <a:schemeClr val="bg1"/>
            </a:solidFill>
          </p:spPr>
          <p:txBody>
            <a:bodyPr wrap="none" lIns="91440" tIns="45720" rIns="91440" rtlCol="0" anchor="t">
              <a:noAutofit/>
            </a:bodyPr>
            <a:lstStyle/>
            <a:p>
              <a:r>
                <a:rPr lang="en-US" sz="900" b="1" dirty="0">
                  <a:solidFill>
                    <a:schemeClr val="tx1"/>
                  </a:solidFill>
                </a:rPr>
                <a:t>                      Sounding Dialog Token             </a:t>
              </a:r>
            </a:p>
          </p:txBody>
        </p:sp>
      </p:grpSp>
      <p:pic>
        <p:nvPicPr>
          <p:cNvPr id="14" name="Picture 13">
            <a:extLst>
              <a:ext uri="{FF2B5EF4-FFF2-40B4-BE49-F238E27FC236}">
                <a16:creationId xmlns:a16="http://schemas.microsoft.com/office/drawing/2014/main" id="{778DACB1-DF13-4B94-90FD-2260FF8F55C4}"/>
              </a:ext>
            </a:extLst>
          </p:cNvPr>
          <p:cNvPicPr>
            <a:picLocks noChangeAspect="1"/>
          </p:cNvPicPr>
          <p:nvPr/>
        </p:nvPicPr>
        <p:blipFill>
          <a:blip r:embed="rId5"/>
          <a:stretch>
            <a:fillRect/>
          </a:stretch>
        </p:blipFill>
        <p:spPr>
          <a:xfrm>
            <a:off x="5470227" y="4274599"/>
            <a:ext cx="3588152" cy="1662023"/>
          </a:xfrm>
          <a:prstGeom prst="rect">
            <a:avLst/>
          </a:prstGeom>
        </p:spPr>
      </p:pic>
      <p:grpSp>
        <p:nvGrpSpPr>
          <p:cNvPr id="15" name="Group 14">
            <a:extLst>
              <a:ext uri="{FF2B5EF4-FFF2-40B4-BE49-F238E27FC236}">
                <a16:creationId xmlns:a16="http://schemas.microsoft.com/office/drawing/2014/main" id="{F61A4CFC-F815-41EB-B021-02BF5CAA8A8B}"/>
              </a:ext>
            </a:extLst>
          </p:cNvPr>
          <p:cNvGrpSpPr/>
          <p:nvPr/>
        </p:nvGrpSpPr>
        <p:grpSpPr>
          <a:xfrm>
            <a:off x="5444334" y="2573890"/>
            <a:ext cx="4953965" cy="1284235"/>
            <a:chOff x="5444334" y="2573890"/>
            <a:chExt cx="4953965" cy="1284235"/>
          </a:xfrm>
        </p:grpSpPr>
        <p:grpSp>
          <p:nvGrpSpPr>
            <p:cNvPr id="16" name="Group 15">
              <a:extLst>
                <a:ext uri="{FF2B5EF4-FFF2-40B4-BE49-F238E27FC236}">
                  <a16:creationId xmlns:a16="http://schemas.microsoft.com/office/drawing/2014/main" id="{EABC71E0-554C-4682-94F9-61D9CF9CAD8B}"/>
                </a:ext>
              </a:extLst>
            </p:cNvPr>
            <p:cNvGrpSpPr/>
            <p:nvPr/>
          </p:nvGrpSpPr>
          <p:grpSpPr>
            <a:xfrm>
              <a:off x="5444334" y="2815430"/>
              <a:ext cx="4953965" cy="1042695"/>
              <a:chOff x="6170687" y="2794813"/>
              <a:chExt cx="4953965" cy="1042695"/>
            </a:xfrm>
          </p:grpSpPr>
          <p:pic>
            <p:nvPicPr>
              <p:cNvPr id="18" name="Picture 17">
                <a:extLst>
                  <a:ext uri="{FF2B5EF4-FFF2-40B4-BE49-F238E27FC236}">
                    <a16:creationId xmlns:a16="http://schemas.microsoft.com/office/drawing/2014/main" id="{7783543E-B089-4189-8F18-902D30286407}"/>
                  </a:ext>
                </a:extLst>
              </p:cNvPr>
              <p:cNvPicPr>
                <a:picLocks noChangeAspect="1"/>
              </p:cNvPicPr>
              <p:nvPr/>
            </p:nvPicPr>
            <p:blipFill>
              <a:blip r:embed="rId6"/>
              <a:stretch>
                <a:fillRect/>
              </a:stretch>
            </p:blipFill>
            <p:spPr>
              <a:xfrm>
                <a:off x="6170687" y="2794813"/>
                <a:ext cx="4953965" cy="724619"/>
              </a:xfrm>
              <a:prstGeom prst="rect">
                <a:avLst/>
              </a:prstGeom>
            </p:spPr>
          </p:pic>
          <p:sp>
            <p:nvSpPr>
              <p:cNvPr id="19" name="TextBox 18">
                <a:extLst>
                  <a:ext uri="{FF2B5EF4-FFF2-40B4-BE49-F238E27FC236}">
                    <a16:creationId xmlns:a16="http://schemas.microsoft.com/office/drawing/2014/main" id="{465D1040-79CE-40AA-84F9-02F352405678}"/>
                  </a:ext>
                </a:extLst>
              </p:cNvPr>
              <p:cNvSpPr txBox="1"/>
              <p:nvPr/>
            </p:nvSpPr>
            <p:spPr>
              <a:xfrm>
                <a:off x="7659095" y="3606037"/>
                <a:ext cx="2495625" cy="231471"/>
              </a:xfrm>
              <a:prstGeom prst="rect">
                <a:avLst/>
              </a:prstGeom>
              <a:solidFill>
                <a:schemeClr val="bg1"/>
              </a:solidFill>
            </p:spPr>
            <p:txBody>
              <a:bodyPr wrap="none" lIns="91440" tIns="45720" rIns="91440" rtlCol="0" anchor="t">
                <a:noAutofit/>
              </a:bodyPr>
              <a:lstStyle/>
              <a:p>
                <a:r>
                  <a:rPr lang="en-US" sz="900" b="1" dirty="0">
                    <a:solidFill>
                      <a:schemeClr val="tx1"/>
                    </a:solidFill>
                  </a:rPr>
                  <a:t>STA Info field in Ranging NDP Announcement</a:t>
                </a:r>
              </a:p>
            </p:txBody>
          </p:sp>
        </p:grpSp>
        <p:pic>
          <p:nvPicPr>
            <p:cNvPr id="17" name="Picture 16">
              <a:extLst>
                <a:ext uri="{FF2B5EF4-FFF2-40B4-BE49-F238E27FC236}">
                  <a16:creationId xmlns:a16="http://schemas.microsoft.com/office/drawing/2014/main" id="{F4CB51A0-848A-45E3-A35D-5A8167E6C307}"/>
                </a:ext>
              </a:extLst>
            </p:cNvPr>
            <p:cNvPicPr>
              <a:picLocks noChangeAspect="1"/>
            </p:cNvPicPr>
            <p:nvPr/>
          </p:nvPicPr>
          <p:blipFill>
            <a:blip r:embed="rId7"/>
            <a:stretch>
              <a:fillRect/>
            </a:stretch>
          </p:blipFill>
          <p:spPr>
            <a:xfrm>
              <a:off x="5760089" y="2573890"/>
              <a:ext cx="4560425" cy="241540"/>
            </a:xfrm>
            <a:prstGeom prst="rect">
              <a:avLst/>
            </a:prstGeom>
          </p:spPr>
        </p:pic>
      </p:gr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sz="3200" dirty="0"/>
              <a:t>Recap: Sensing Frame Exchange Sequences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
        <p:nvSpPr>
          <p:cNvPr id="22" name="TextBox 21">
            <a:extLst>
              <a:ext uri="{FF2B5EF4-FFF2-40B4-BE49-F238E27FC236}">
                <a16:creationId xmlns:a16="http://schemas.microsoft.com/office/drawing/2014/main" id="{50D25585-99E9-4620-8EF9-C9FF94B21DE2}"/>
              </a:ext>
            </a:extLst>
          </p:cNvPr>
          <p:cNvSpPr txBox="1"/>
          <p:nvPr/>
        </p:nvSpPr>
        <p:spPr>
          <a:xfrm>
            <a:off x="3513496" y="1231629"/>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23" name="Straight Connector 22">
            <a:extLst>
              <a:ext uri="{FF2B5EF4-FFF2-40B4-BE49-F238E27FC236}">
                <a16:creationId xmlns:a16="http://schemas.microsoft.com/office/drawing/2014/main" id="{09E98713-97DC-44DD-A14C-C35FD937298E}"/>
              </a:ext>
            </a:extLst>
          </p:cNvPr>
          <p:cNvCxnSpPr>
            <a:cxnSpLocks/>
          </p:cNvCxnSpPr>
          <p:nvPr/>
        </p:nvCxnSpPr>
        <p:spPr bwMode="auto">
          <a:xfrm flipV="1">
            <a:off x="1408350" y="1717764"/>
            <a:ext cx="8603673" cy="13982"/>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24" name="Straight Connector 23">
            <a:extLst>
              <a:ext uri="{FF2B5EF4-FFF2-40B4-BE49-F238E27FC236}">
                <a16:creationId xmlns:a16="http://schemas.microsoft.com/office/drawing/2014/main" id="{147755CF-4A45-4B0F-99A1-B5C734FEE809}"/>
              </a:ext>
            </a:extLst>
          </p:cNvPr>
          <p:cNvCxnSpPr/>
          <p:nvPr/>
        </p:nvCxnSpPr>
        <p:spPr bwMode="auto">
          <a:xfrm>
            <a:off x="1408350" y="2181005"/>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5" name="Rectangle 24">
            <a:extLst>
              <a:ext uri="{FF2B5EF4-FFF2-40B4-BE49-F238E27FC236}">
                <a16:creationId xmlns:a16="http://schemas.microsoft.com/office/drawing/2014/main" id="{F80D4E52-1EE2-4DE9-B09B-EC69A0105EFB}"/>
              </a:ext>
            </a:extLst>
          </p:cNvPr>
          <p:cNvSpPr/>
          <p:nvPr/>
        </p:nvSpPr>
        <p:spPr bwMode="auto">
          <a:xfrm>
            <a:off x="5714533"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Trigger 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6" name="TextBox 25">
            <a:extLst>
              <a:ext uri="{FF2B5EF4-FFF2-40B4-BE49-F238E27FC236}">
                <a16:creationId xmlns:a16="http://schemas.microsoft.com/office/drawing/2014/main" id="{3ECB7D31-B450-4A2C-A788-224ABEC5D07E}"/>
              </a:ext>
            </a:extLst>
          </p:cNvPr>
          <p:cNvSpPr txBox="1"/>
          <p:nvPr/>
        </p:nvSpPr>
        <p:spPr>
          <a:xfrm>
            <a:off x="1373718" y="1496986"/>
            <a:ext cx="89826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27" name="TextBox 26">
            <a:extLst>
              <a:ext uri="{FF2B5EF4-FFF2-40B4-BE49-F238E27FC236}">
                <a16:creationId xmlns:a16="http://schemas.microsoft.com/office/drawing/2014/main" id="{959971FA-645D-47E8-86C7-DC51E12E8676}"/>
              </a:ext>
            </a:extLst>
          </p:cNvPr>
          <p:cNvSpPr txBox="1"/>
          <p:nvPr/>
        </p:nvSpPr>
        <p:spPr>
          <a:xfrm>
            <a:off x="1373718" y="1959571"/>
            <a:ext cx="11594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28" name="Rectangle 27">
            <a:extLst>
              <a:ext uri="{FF2B5EF4-FFF2-40B4-BE49-F238E27FC236}">
                <a16:creationId xmlns:a16="http://schemas.microsoft.com/office/drawing/2014/main" id="{14D41A07-928F-4E2F-8291-90F80DA37EF3}"/>
              </a:ext>
            </a:extLst>
          </p:cNvPr>
          <p:cNvSpPr/>
          <p:nvPr/>
        </p:nvSpPr>
        <p:spPr bwMode="auto">
          <a:xfrm>
            <a:off x="4247339"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CTS-to-self</a:t>
            </a:r>
          </a:p>
        </p:txBody>
      </p:sp>
      <p:sp>
        <p:nvSpPr>
          <p:cNvPr id="29" name="TextBox 28">
            <a:extLst>
              <a:ext uri="{FF2B5EF4-FFF2-40B4-BE49-F238E27FC236}">
                <a16:creationId xmlns:a16="http://schemas.microsoft.com/office/drawing/2014/main" id="{B6EF91C5-CA14-43CB-B5C9-043F3376C012}"/>
              </a:ext>
            </a:extLst>
          </p:cNvPr>
          <p:cNvSpPr txBox="1"/>
          <p:nvPr/>
        </p:nvSpPr>
        <p:spPr>
          <a:xfrm>
            <a:off x="3735918"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0" name="Rectangle 29">
            <a:extLst>
              <a:ext uri="{FF2B5EF4-FFF2-40B4-BE49-F238E27FC236}">
                <a16:creationId xmlns:a16="http://schemas.microsoft.com/office/drawing/2014/main" id="{353016DD-301E-40C6-BA2D-4FA7D040AC65}"/>
              </a:ext>
            </a:extLst>
          </p:cNvPr>
          <p:cNvSpPr/>
          <p:nvPr/>
        </p:nvSpPr>
        <p:spPr bwMode="auto">
          <a:xfrm>
            <a:off x="2741905" y="1398677"/>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a:t>
            </a:r>
            <a:r>
              <a:rPr kumimoji="0" lang="en-US" sz="900" b="0" i="0" u="none" strike="noStrike" cap="none" normalizeH="0" baseline="0" dirty="0">
                <a:ln>
                  <a:noFill/>
                </a:ln>
                <a:solidFill>
                  <a:schemeClr val="tx1"/>
                </a:solidFill>
                <a:effectLst/>
                <a:latin typeface="Arial" charset="0"/>
                <a:ea typeface="ＭＳ Ｐゴシック" pitchFamily="-112" charset="-128"/>
              </a:rPr>
              <a:t>ll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Trigger Frame</a:t>
            </a:r>
          </a:p>
        </p:txBody>
      </p:sp>
      <p:cxnSp>
        <p:nvCxnSpPr>
          <p:cNvPr id="31" name="Straight Arrow Connector 30">
            <a:extLst>
              <a:ext uri="{FF2B5EF4-FFF2-40B4-BE49-F238E27FC236}">
                <a16:creationId xmlns:a16="http://schemas.microsoft.com/office/drawing/2014/main" id="{18900E5D-744D-4E8D-82AB-1B1582188E20}"/>
              </a:ext>
            </a:extLst>
          </p:cNvPr>
          <p:cNvCxnSpPr/>
          <p:nvPr/>
        </p:nvCxnSpPr>
        <p:spPr bwMode="auto">
          <a:xfrm>
            <a:off x="3658890"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2" name="Straight Arrow Connector 31">
            <a:extLst>
              <a:ext uri="{FF2B5EF4-FFF2-40B4-BE49-F238E27FC236}">
                <a16:creationId xmlns:a16="http://schemas.microsoft.com/office/drawing/2014/main" id="{693562F3-7DBC-491F-B71A-D7DEEFAB8E30}"/>
              </a:ext>
            </a:extLst>
          </p:cNvPr>
          <p:cNvCxnSpPr/>
          <p:nvPr/>
        </p:nvCxnSpPr>
        <p:spPr bwMode="auto">
          <a:xfrm>
            <a:off x="5159328" y="2302357"/>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791C5E27-AD68-4D16-8B60-71587E518DB9}"/>
              </a:ext>
            </a:extLst>
          </p:cNvPr>
          <p:cNvSpPr txBox="1"/>
          <p:nvPr/>
        </p:nvSpPr>
        <p:spPr>
          <a:xfrm>
            <a:off x="52607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4" name="Rectangle 33">
            <a:extLst>
              <a:ext uri="{FF2B5EF4-FFF2-40B4-BE49-F238E27FC236}">
                <a16:creationId xmlns:a16="http://schemas.microsoft.com/office/drawing/2014/main" id="{6B26B9D5-F63B-4BD2-91EB-2224DD78C509}"/>
              </a:ext>
            </a:extLst>
          </p:cNvPr>
          <p:cNvSpPr/>
          <p:nvPr/>
        </p:nvSpPr>
        <p:spPr bwMode="auto">
          <a:xfrm>
            <a:off x="7222075" y="184122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R2I NDP</a:t>
            </a:r>
          </a:p>
        </p:txBody>
      </p:sp>
      <p:cxnSp>
        <p:nvCxnSpPr>
          <p:cNvPr id="35" name="Straight Arrow Connector 34">
            <a:extLst>
              <a:ext uri="{FF2B5EF4-FFF2-40B4-BE49-F238E27FC236}">
                <a16:creationId xmlns:a16="http://schemas.microsoft.com/office/drawing/2014/main" id="{DF37C90D-1B82-4B6D-99DF-4FFFBC797B8B}"/>
              </a:ext>
            </a:extLst>
          </p:cNvPr>
          <p:cNvCxnSpPr/>
          <p:nvPr/>
        </p:nvCxnSpPr>
        <p:spPr bwMode="auto">
          <a:xfrm>
            <a:off x="6631518" y="2298429"/>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TextBox 35">
            <a:extLst>
              <a:ext uri="{FF2B5EF4-FFF2-40B4-BE49-F238E27FC236}">
                <a16:creationId xmlns:a16="http://schemas.microsoft.com/office/drawing/2014/main" id="{A1C1A33B-738D-43A6-8C4A-6CC00AE3D4B1}"/>
              </a:ext>
            </a:extLst>
          </p:cNvPr>
          <p:cNvSpPr txBox="1"/>
          <p:nvPr/>
        </p:nvSpPr>
        <p:spPr>
          <a:xfrm>
            <a:off x="6708546" y="2298429"/>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7" name="TextBox 36">
            <a:extLst>
              <a:ext uri="{FF2B5EF4-FFF2-40B4-BE49-F238E27FC236}">
                <a16:creationId xmlns:a16="http://schemas.microsoft.com/office/drawing/2014/main" id="{BE3A87AD-F461-4D8A-AE70-2CA80A7EC2EB}"/>
              </a:ext>
            </a:extLst>
          </p:cNvPr>
          <p:cNvSpPr txBox="1"/>
          <p:nvPr/>
        </p:nvSpPr>
        <p:spPr>
          <a:xfrm>
            <a:off x="3513496" y="3366914"/>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38" name="Straight Connector 37">
            <a:extLst>
              <a:ext uri="{FF2B5EF4-FFF2-40B4-BE49-F238E27FC236}">
                <a16:creationId xmlns:a16="http://schemas.microsoft.com/office/drawing/2014/main" id="{1FB5BF38-D434-4241-B6E5-5C453E474D3E}"/>
              </a:ext>
            </a:extLst>
          </p:cNvPr>
          <p:cNvCxnSpPr/>
          <p:nvPr/>
        </p:nvCxnSpPr>
        <p:spPr bwMode="auto">
          <a:xfrm>
            <a:off x="1361138" y="3877085"/>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39" name="Straight Connector 38">
            <a:extLst>
              <a:ext uri="{FF2B5EF4-FFF2-40B4-BE49-F238E27FC236}">
                <a16:creationId xmlns:a16="http://schemas.microsoft.com/office/drawing/2014/main" id="{634689A0-C889-4684-9A55-F7DEF15B4269}"/>
              </a:ext>
            </a:extLst>
          </p:cNvPr>
          <p:cNvCxnSpPr>
            <a:cxnSpLocks/>
          </p:cNvCxnSpPr>
          <p:nvPr/>
        </p:nvCxnSpPr>
        <p:spPr bwMode="auto">
          <a:xfrm>
            <a:off x="1361138" y="4316290"/>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40" name="Rectangle 39">
            <a:extLst>
              <a:ext uri="{FF2B5EF4-FFF2-40B4-BE49-F238E27FC236}">
                <a16:creationId xmlns:a16="http://schemas.microsoft.com/office/drawing/2014/main" id="{4779771E-69A1-41D9-95A8-FC3C5370E1BB}"/>
              </a:ext>
            </a:extLst>
          </p:cNvPr>
          <p:cNvSpPr/>
          <p:nvPr/>
        </p:nvSpPr>
        <p:spPr bwMode="auto">
          <a:xfrm>
            <a:off x="7152338" y="353636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 </a:t>
            </a: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41" name="TextBox 40">
            <a:extLst>
              <a:ext uri="{FF2B5EF4-FFF2-40B4-BE49-F238E27FC236}">
                <a16:creationId xmlns:a16="http://schemas.microsoft.com/office/drawing/2014/main" id="{7CB963C2-9AC8-4213-8CF3-FED782CDE9D2}"/>
              </a:ext>
            </a:extLst>
          </p:cNvPr>
          <p:cNvSpPr txBox="1"/>
          <p:nvPr/>
        </p:nvSpPr>
        <p:spPr>
          <a:xfrm>
            <a:off x="1307350" y="3643095"/>
            <a:ext cx="9169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(initiator)</a:t>
            </a:r>
          </a:p>
        </p:txBody>
      </p:sp>
      <p:sp>
        <p:nvSpPr>
          <p:cNvPr id="42" name="TextBox 41">
            <a:extLst>
              <a:ext uri="{FF2B5EF4-FFF2-40B4-BE49-F238E27FC236}">
                <a16:creationId xmlns:a16="http://schemas.microsoft.com/office/drawing/2014/main" id="{22BD260F-867B-4B29-9E7E-565503972EE9}"/>
              </a:ext>
            </a:extLst>
          </p:cNvPr>
          <p:cNvSpPr txBox="1"/>
          <p:nvPr/>
        </p:nvSpPr>
        <p:spPr>
          <a:xfrm>
            <a:off x="1284938" y="4094856"/>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(responder)</a:t>
            </a:r>
          </a:p>
        </p:txBody>
      </p:sp>
      <p:sp>
        <p:nvSpPr>
          <p:cNvPr id="43" name="Rectangle 42">
            <a:extLst>
              <a:ext uri="{FF2B5EF4-FFF2-40B4-BE49-F238E27FC236}">
                <a16:creationId xmlns:a16="http://schemas.microsoft.com/office/drawing/2014/main" id="{90BE2259-92D4-4B9C-9B66-2029C1EFB14E}"/>
              </a:ext>
            </a:extLst>
          </p:cNvPr>
          <p:cNvSpPr/>
          <p:nvPr/>
        </p:nvSpPr>
        <p:spPr bwMode="auto">
          <a:xfrm>
            <a:off x="8669680"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a:t>
            </a:r>
            <a:r>
              <a:rPr kumimoji="0" lang="en-US" sz="900" b="0" i="0" u="none" strike="noStrike" cap="none" normalizeH="0" baseline="0" dirty="0">
                <a:ln>
                  <a:noFill/>
                </a:ln>
                <a:solidFill>
                  <a:schemeClr val="tx1"/>
                </a:solidFill>
                <a:effectLst/>
                <a:latin typeface="Arial" charset="0"/>
                <a:ea typeface="ＭＳ Ｐゴシック" pitchFamily="-112" charset="-128"/>
              </a:rPr>
              <a:t>easurement Report</a:t>
            </a:r>
          </a:p>
        </p:txBody>
      </p:sp>
      <p:sp>
        <p:nvSpPr>
          <p:cNvPr id="44" name="TextBox 43">
            <a:extLst>
              <a:ext uri="{FF2B5EF4-FFF2-40B4-BE49-F238E27FC236}">
                <a16:creationId xmlns:a16="http://schemas.microsoft.com/office/drawing/2014/main" id="{31C5DEF5-7756-4EC9-96F1-C4F216C28ED8}"/>
              </a:ext>
            </a:extLst>
          </p:cNvPr>
          <p:cNvSpPr txBox="1"/>
          <p:nvPr/>
        </p:nvSpPr>
        <p:spPr>
          <a:xfrm>
            <a:off x="3647138"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5" name="Rectangle 44">
            <a:extLst>
              <a:ext uri="{FF2B5EF4-FFF2-40B4-BE49-F238E27FC236}">
                <a16:creationId xmlns:a16="http://schemas.microsoft.com/office/drawing/2014/main" id="{D8EAC938-6041-4598-91BA-9F08DD7B5730}"/>
              </a:ext>
            </a:extLst>
          </p:cNvPr>
          <p:cNvSpPr/>
          <p:nvPr/>
        </p:nvSpPr>
        <p:spPr bwMode="auto">
          <a:xfrm>
            <a:off x="5648640" y="3545776"/>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6" name="Straight Arrow Connector 45">
            <a:extLst>
              <a:ext uri="{FF2B5EF4-FFF2-40B4-BE49-F238E27FC236}">
                <a16:creationId xmlns:a16="http://schemas.microsoft.com/office/drawing/2014/main" id="{92123E59-8B78-4E55-A410-FC0299BDB5FF}"/>
              </a:ext>
            </a:extLst>
          </p:cNvPr>
          <p:cNvCxnSpPr/>
          <p:nvPr/>
        </p:nvCxnSpPr>
        <p:spPr bwMode="auto">
          <a:xfrm>
            <a:off x="3570110"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7" name="Straight Arrow Connector 46">
            <a:extLst>
              <a:ext uri="{FF2B5EF4-FFF2-40B4-BE49-F238E27FC236}">
                <a16:creationId xmlns:a16="http://schemas.microsoft.com/office/drawing/2014/main" id="{62F0FFA4-186B-4CB5-80B8-3C92C8EFADCB}"/>
              </a:ext>
            </a:extLst>
          </p:cNvPr>
          <p:cNvCxnSpPr/>
          <p:nvPr/>
        </p:nvCxnSpPr>
        <p:spPr bwMode="auto">
          <a:xfrm>
            <a:off x="5070548" y="4437642"/>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8" name="TextBox 47">
            <a:extLst>
              <a:ext uri="{FF2B5EF4-FFF2-40B4-BE49-F238E27FC236}">
                <a16:creationId xmlns:a16="http://schemas.microsoft.com/office/drawing/2014/main" id="{C7647CE3-FB86-431A-BDE3-40D6BD1856A8}"/>
              </a:ext>
            </a:extLst>
          </p:cNvPr>
          <p:cNvSpPr txBox="1"/>
          <p:nvPr/>
        </p:nvSpPr>
        <p:spPr>
          <a:xfrm>
            <a:off x="5171966"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49" name="Straight Arrow Connector 48">
            <a:extLst>
              <a:ext uri="{FF2B5EF4-FFF2-40B4-BE49-F238E27FC236}">
                <a16:creationId xmlns:a16="http://schemas.microsoft.com/office/drawing/2014/main" id="{FCC2FF1C-53C8-4057-B472-2F1953F9645B}"/>
              </a:ext>
            </a:extLst>
          </p:cNvPr>
          <p:cNvCxnSpPr/>
          <p:nvPr/>
        </p:nvCxnSpPr>
        <p:spPr bwMode="auto">
          <a:xfrm>
            <a:off x="6574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0" name="TextBox 49">
            <a:extLst>
              <a:ext uri="{FF2B5EF4-FFF2-40B4-BE49-F238E27FC236}">
                <a16:creationId xmlns:a16="http://schemas.microsoft.com/office/drawing/2014/main" id="{FC038EF3-79A8-4015-93F4-085B53C9F01A}"/>
              </a:ext>
            </a:extLst>
          </p:cNvPr>
          <p:cNvSpPr txBox="1"/>
          <p:nvPr/>
        </p:nvSpPr>
        <p:spPr>
          <a:xfrm>
            <a:off x="6678299" y="4435946"/>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1" name="Rectangle 50">
            <a:extLst>
              <a:ext uri="{FF2B5EF4-FFF2-40B4-BE49-F238E27FC236}">
                <a16:creationId xmlns:a16="http://schemas.microsoft.com/office/drawing/2014/main" id="{3D21511B-848E-48C9-A33D-A1012FB76748}"/>
              </a:ext>
            </a:extLst>
          </p:cNvPr>
          <p:cNvSpPr/>
          <p:nvPr/>
        </p:nvSpPr>
        <p:spPr bwMode="auto">
          <a:xfrm>
            <a:off x="4153563" y="3977906"/>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CTS-to-self</a:t>
            </a:r>
          </a:p>
        </p:txBody>
      </p:sp>
      <p:cxnSp>
        <p:nvCxnSpPr>
          <p:cNvPr id="52" name="Straight Arrow Connector 51">
            <a:extLst>
              <a:ext uri="{FF2B5EF4-FFF2-40B4-BE49-F238E27FC236}">
                <a16:creationId xmlns:a16="http://schemas.microsoft.com/office/drawing/2014/main" id="{3A82FD72-926E-4B8C-9380-F64D9D0671D8}"/>
              </a:ext>
            </a:extLst>
          </p:cNvPr>
          <p:cNvCxnSpPr/>
          <p:nvPr/>
        </p:nvCxnSpPr>
        <p:spPr bwMode="auto">
          <a:xfrm>
            <a:off x="8098246" y="4433714"/>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3" name="Rectangle 52">
            <a:extLst>
              <a:ext uri="{FF2B5EF4-FFF2-40B4-BE49-F238E27FC236}">
                <a16:creationId xmlns:a16="http://schemas.microsoft.com/office/drawing/2014/main" id="{B1F8C4A5-8A9E-4D9E-B0BD-07EC49A9F44A}"/>
              </a:ext>
            </a:extLst>
          </p:cNvPr>
          <p:cNvSpPr/>
          <p:nvPr/>
        </p:nvSpPr>
        <p:spPr bwMode="auto">
          <a:xfrm>
            <a:off x="2672867" y="3544925"/>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Poll </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Trigger</a:t>
            </a:r>
            <a:r>
              <a:rPr lang="en-US" sz="900" dirty="0">
                <a:latin typeface="Arial" charset="0"/>
                <a:ea typeface="ＭＳ Ｐゴシック" pitchFamily="-112" charset="-128"/>
              </a:rPr>
              <a:t> </a:t>
            </a:r>
            <a:r>
              <a:rPr lang="en-US" sz="900" dirty="0">
                <a:solidFill>
                  <a:schemeClr val="tx1"/>
                </a:solidFill>
                <a:latin typeface="Arial" charset="0"/>
                <a:ea typeface="ＭＳ Ｐゴシック" pitchFamily="-112" charset="-128"/>
              </a:rPr>
              <a:t>Frame</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54" name="TextBox 53">
            <a:extLst>
              <a:ext uri="{FF2B5EF4-FFF2-40B4-BE49-F238E27FC236}">
                <a16:creationId xmlns:a16="http://schemas.microsoft.com/office/drawing/2014/main" id="{91C5FB8E-5347-43BB-9697-A8BA5AEA1581}"/>
              </a:ext>
            </a:extLst>
          </p:cNvPr>
          <p:cNvSpPr txBox="1"/>
          <p:nvPr/>
        </p:nvSpPr>
        <p:spPr>
          <a:xfrm>
            <a:off x="8178737" y="441765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55" name="TextBox 54">
            <a:extLst>
              <a:ext uri="{FF2B5EF4-FFF2-40B4-BE49-F238E27FC236}">
                <a16:creationId xmlns:a16="http://schemas.microsoft.com/office/drawing/2014/main" id="{57CC77E6-9BDF-400F-B06B-685314BBF561}"/>
              </a:ext>
            </a:extLst>
          </p:cNvPr>
          <p:cNvSpPr txBox="1"/>
          <p:nvPr/>
        </p:nvSpPr>
        <p:spPr>
          <a:xfrm>
            <a:off x="3513496" y="5222823"/>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56" name="Straight Connector 55">
            <a:extLst>
              <a:ext uri="{FF2B5EF4-FFF2-40B4-BE49-F238E27FC236}">
                <a16:creationId xmlns:a16="http://schemas.microsoft.com/office/drawing/2014/main" id="{B8F4EE8A-A010-4D19-A95E-CC4B4A76C3CE}"/>
              </a:ext>
            </a:extLst>
          </p:cNvPr>
          <p:cNvCxnSpPr/>
          <p:nvPr/>
        </p:nvCxnSpPr>
        <p:spPr bwMode="auto">
          <a:xfrm>
            <a:off x="1449918" y="5715238"/>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57" name="Straight Connector 56">
            <a:extLst>
              <a:ext uri="{FF2B5EF4-FFF2-40B4-BE49-F238E27FC236}">
                <a16:creationId xmlns:a16="http://schemas.microsoft.com/office/drawing/2014/main" id="{09927864-8F0F-4CA7-88A0-54B30F382AAE}"/>
              </a:ext>
            </a:extLst>
          </p:cNvPr>
          <p:cNvCxnSpPr>
            <a:cxnSpLocks/>
          </p:cNvCxnSpPr>
          <p:nvPr/>
        </p:nvCxnSpPr>
        <p:spPr bwMode="auto">
          <a:xfrm>
            <a:off x="1449918" y="6172199"/>
            <a:ext cx="8686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8" name="Rectangle 57">
            <a:extLst>
              <a:ext uri="{FF2B5EF4-FFF2-40B4-BE49-F238E27FC236}">
                <a16:creationId xmlns:a16="http://schemas.microsoft.com/office/drawing/2014/main" id="{693234F8-1CE5-4A72-93E0-7A5000A8B102}"/>
              </a:ext>
            </a:extLst>
          </p:cNvPr>
          <p:cNvSpPr/>
          <p:nvPr/>
        </p:nvSpPr>
        <p:spPr bwMode="auto">
          <a:xfrm>
            <a:off x="7241118" y="5374521"/>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a:solidFill>
                  <a:schemeClr val="tx1"/>
                </a:solidFill>
                <a:latin typeface="Arial" charset="0"/>
                <a:ea typeface="ＭＳ Ｐゴシック" pitchFamily="-112" charset="-128"/>
              </a:rPr>
              <a:t>M</a:t>
            </a:r>
            <a:r>
              <a:rPr kumimoji="0" lang="en-US" sz="900" b="0" i="0" u="none" strike="noStrike" cap="none" normalizeH="0" baseline="0">
                <a:ln>
                  <a:noFill/>
                </a:ln>
                <a:solidFill>
                  <a:schemeClr val="tx1"/>
                </a:solidFill>
                <a:effectLst/>
                <a:latin typeface="Arial" charset="0"/>
                <a:ea typeface="ＭＳ Ｐゴシック" pitchFamily="-112" charset="-128"/>
              </a:rPr>
              <a:t>easurement Report</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59" name="TextBox 58">
            <a:extLst>
              <a:ext uri="{FF2B5EF4-FFF2-40B4-BE49-F238E27FC236}">
                <a16:creationId xmlns:a16="http://schemas.microsoft.com/office/drawing/2014/main" id="{48F465B6-2D0A-4F53-BA26-DE1E35074BF7}"/>
              </a:ext>
            </a:extLst>
          </p:cNvPr>
          <p:cNvSpPr txBox="1"/>
          <p:nvPr/>
        </p:nvSpPr>
        <p:spPr>
          <a:xfrm>
            <a:off x="1396129" y="5481248"/>
            <a:ext cx="1060827"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 (</a:t>
            </a:r>
            <a:r>
              <a:rPr lang="en-US" sz="900" b="1" kern="0" dirty="0">
                <a:solidFill>
                  <a:srgbClr val="00B050"/>
                </a:solidFill>
                <a:latin typeface="Arial" panose="020B0604020202020204" pitchFamily="34" charset="0"/>
                <a:cs typeface="Arial" panose="020B0604020202020204" pitchFamily="34" charset="0"/>
              </a:rPr>
              <a:t>respond</a:t>
            </a: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or)</a:t>
            </a:r>
          </a:p>
        </p:txBody>
      </p:sp>
      <p:sp>
        <p:nvSpPr>
          <p:cNvPr id="60" name="TextBox 59">
            <a:extLst>
              <a:ext uri="{FF2B5EF4-FFF2-40B4-BE49-F238E27FC236}">
                <a16:creationId xmlns:a16="http://schemas.microsoft.com/office/drawing/2014/main" id="{40249B32-25BC-444F-9900-3899517D0A3E}"/>
              </a:ext>
            </a:extLst>
          </p:cNvPr>
          <p:cNvSpPr txBox="1"/>
          <p:nvPr/>
        </p:nvSpPr>
        <p:spPr>
          <a:xfrm>
            <a:off x="1373718" y="5950765"/>
            <a:ext cx="108323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err="1">
                <a:solidFill>
                  <a:srgbClr val="00B0F0"/>
                </a:solidFill>
                <a:latin typeface="Arial" panose="020B0604020202020204" pitchFamily="34" charset="0"/>
                <a:cs typeface="Arial" panose="020B0604020202020204" pitchFamily="34" charset="0"/>
              </a:rPr>
              <a:t>initiato</a:t>
            </a: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r)</a:t>
            </a:r>
          </a:p>
        </p:txBody>
      </p:sp>
      <p:sp>
        <p:nvSpPr>
          <p:cNvPr id="61" name="Rectangle 60">
            <a:extLst>
              <a:ext uri="{FF2B5EF4-FFF2-40B4-BE49-F238E27FC236}">
                <a16:creationId xmlns:a16="http://schemas.microsoft.com/office/drawing/2014/main" id="{4F8B59A8-62B8-4FC8-8454-CEDC4D69C194}"/>
              </a:ext>
            </a:extLst>
          </p:cNvPr>
          <p:cNvSpPr/>
          <p:nvPr/>
        </p:nvSpPr>
        <p:spPr bwMode="auto">
          <a:xfrm>
            <a:off x="2753318"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Sensing NDPA</a:t>
            </a:r>
          </a:p>
        </p:txBody>
      </p:sp>
      <p:sp>
        <p:nvSpPr>
          <p:cNvPr id="62" name="TextBox 61">
            <a:extLst>
              <a:ext uri="{FF2B5EF4-FFF2-40B4-BE49-F238E27FC236}">
                <a16:creationId xmlns:a16="http://schemas.microsoft.com/office/drawing/2014/main" id="{C73565E6-53EA-441B-BEBC-A73D0624C53D}"/>
              </a:ext>
            </a:extLst>
          </p:cNvPr>
          <p:cNvSpPr txBox="1"/>
          <p:nvPr/>
        </p:nvSpPr>
        <p:spPr>
          <a:xfrm>
            <a:off x="3735918"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3" name="Rectangle 62">
            <a:extLst>
              <a:ext uri="{FF2B5EF4-FFF2-40B4-BE49-F238E27FC236}">
                <a16:creationId xmlns:a16="http://schemas.microsoft.com/office/drawing/2014/main" id="{B17AB58F-0016-4006-B18F-111AA9D4F3FE}"/>
              </a:ext>
            </a:extLst>
          </p:cNvPr>
          <p:cNvSpPr/>
          <p:nvPr/>
        </p:nvSpPr>
        <p:spPr bwMode="auto">
          <a:xfrm>
            <a:off x="5737420" y="5383929"/>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R2I NDP</a:t>
            </a:r>
          </a:p>
        </p:txBody>
      </p:sp>
      <p:cxnSp>
        <p:nvCxnSpPr>
          <p:cNvPr id="64" name="Straight Arrow Connector 63">
            <a:extLst>
              <a:ext uri="{FF2B5EF4-FFF2-40B4-BE49-F238E27FC236}">
                <a16:creationId xmlns:a16="http://schemas.microsoft.com/office/drawing/2014/main" id="{6A1C57AE-6FEE-4248-BBA4-224391DF6EAF}"/>
              </a:ext>
            </a:extLst>
          </p:cNvPr>
          <p:cNvCxnSpPr/>
          <p:nvPr/>
        </p:nvCxnSpPr>
        <p:spPr bwMode="auto">
          <a:xfrm>
            <a:off x="3658890"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Arrow Connector 64">
            <a:extLst>
              <a:ext uri="{FF2B5EF4-FFF2-40B4-BE49-F238E27FC236}">
                <a16:creationId xmlns:a16="http://schemas.microsoft.com/office/drawing/2014/main" id="{691A094E-4C01-4A19-8904-F8BD0D378F80}"/>
              </a:ext>
            </a:extLst>
          </p:cNvPr>
          <p:cNvCxnSpPr/>
          <p:nvPr/>
        </p:nvCxnSpPr>
        <p:spPr bwMode="auto">
          <a:xfrm>
            <a:off x="5159328" y="6293551"/>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6" name="TextBox 65">
            <a:extLst>
              <a:ext uri="{FF2B5EF4-FFF2-40B4-BE49-F238E27FC236}">
                <a16:creationId xmlns:a16="http://schemas.microsoft.com/office/drawing/2014/main" id="{4891D26A-3CD8-4379-AD38-D1E9C62F84F9}"/>
              </a:ext>
            </a:extLst>
          </p:cNvPr>
          <p:cNvSpPr txBox="1"/>
          <p:nvPr/>
        </p:nvSpPr>
        <p:spPr>
          <a:xfrm>
            <a:off x="5260746"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67" name="Straight Arrow Connector 66">
            <a:extLst>
              <a:ext uri="{FF2B5EF4-FFF2-40B4-BE49-F238E27FC236}">
                <a16:creationId xmlns:a16="http://schemas.microsoft.com/office/drawing/2014/main" id="{9F8CBCC5-BFB6-4569-85BA-5A15D7A1E062}"/>
              </a:ext>
            </a:extLst>
          </p:cNvPr>
          <p:cNvCxnSpPr/>
          <p:nvPr/>
        </p:nvCxnSpPr>
        <p:spPr bwMode="auto">
          <a:xfrm>
            <a:off x="6663026" y="6289623"/>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BADC343-FE8D-4481-BE9D-08371BF40A22}"/>
              </a:ext>
            </a:extLst>
          </p:cNvPr>
          <p:cNvSpPr txBox="1"/>
          <p:nvPr/>
        </p:nvSpPr>
        <p:spPr>
          <a:xfrm>
            <a:off x="6767079" y="629185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9" name="Rectangle 68">
            <a:extLst>
              <a:ext uri="{FF2B5EF4-FFF2-40B4-BE49-F238E27FC236}">
                <a16:creationId xmlns:a16="http://schemas.microsoft.com/office/drawing/2014/main" id="{03C7E78D-22FB-4A86-A7B7-A678DC75225B}"/>
              </a:ext>
            </a:extLst>
          </p:cNvPr>
          <p:cNvSpPr/>
          <p:nvPr/>
        </p:nvSpPr>
        <p:spPr bwMode="auto">
          <a:xfrm>
            <a:off x="4242343" y="5833815"/>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I2R 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Tree>
    <p:extLst>
      <p:ext uri="{BB962C8B-B14F-4D97-AF65-F5344CB8AC3E}">
        <p14:creationId xmlns:p14="http://schemas.microsoft.com/office/powerpoint/2010/main" val="38877344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 Option 1</a:t>
            </a:r>
          </a:p>
        </p:txBody>
      </p:sp>
      <p:sp>
        <p:nvSpPr>
          <p:cNvPr id="9218" name="Rectangle 2"/>
          <p:cNvSpPr>
            <a:spLocks noGrp="1" noChangeArrowheads="1"/>
          </p:cNvSpPr>
          <p:nvPr>
            <p:ph idx="1"/>
          </p:nvPr>
        </p:nvSpPr>
        <p:spPr>
          <a:xfrm>
            <a:off x="914401" y="1143000"/>
            <a:ext cx="10361084" cy="5332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The STA Info field (e.g. B26 and/or B31 in STA Info field) indicates the sensing frame exchange sequence is solicited</a:t>
            </a:r>
            <a:r>
              <a:rPr lang="en-US" sz="1600" b="0" dirty="0"/>
              <a:t>.</a:t>
            </a:r>
            <a:endParaRPr lang="en-GB" sz="1600" b="0" dirty="0">
              <a:latin typeface="Times New Roman" panose="02020603050405020304" pitchFamily="18" charset="0"/>
            </a:endParaRPr>
          </a:p>
          <a:p>
            <a:pPr lvl="1">
              <a:buFont typeface="Arial" panose="020B0604020202020204" pitchFamily="34" charset="0"/>
              <a:buChar char="•"/>
            </a:pPr>
            <a:r>
              <a:rPr lang="en-GB" sz="1600" dirty="0">
                <a:latin typeface="Times New Roman" panose="02020603050405020304" pitchFamily="18" charset="0"/>
              </a:rPr>
              <a:t>Option 1.1:</a:t>
            </a:r>
          </a:p>
          <a:p>
            <a:pPr lvl="2">
              <a:buFont typeface="Arial" panose="020B0604020202020204" pitchFamily="34" charset="0"/>
              <a:buChar char="•"/>
            </a:pPr>
            <a:r>
              <a:rPr lang="en-US" sz="1600" kern="0" dirty="0"/>
              <a:t>Sensing Indication being 0 means Ranging NDP Announcement</a:t>
            </a:r>
          </a:p>
          <a:p>
            <a:pPr lvl="2">
              <a:buFont typeface="Arial" panose="020B0604020202020204" pitchFamily="34" charset="0"/>
              <a:buChar char="•"/>
            </a:pPr>
            <a:r>
              <a:rPr lang="en-US" sz="1600" kern="0" dirty="0"/>
              <a:t>Sensing Indication being 1 means Sensing NDP Announcement</a:t>
            </a:r>
          </a:p>
          <a:p>
            <a:pPr lvl="3">
              <a:buFont typeface="Arial" panose="020B0604020202020204" pitchFamily="34" charset="0"/>
              <a:buChar char="•"/>
            </a:pPr>
            <a:r>
              <a:rPr lang="en-US" kern="0" dirty="0"/>
              <a:t>The different sensing frame exchange sequences are decided by whether the NDP Announcement is transmitted by an AP or a non-AP STA.</a:t>
            </a:r>
          </a:p>
          <a:p>
            <a:pPr lvl="1">
              <a:buFont typeface="Arial" panose="020B0604020202020204" pitchFamily="34" charset="0"/>
              <a:buChar char="•"/>
            </a:pPr>
            <a:r>
              <a:rPr lang="en-US" sz="1600" dirty="0">
                <a:latin typeface="Times New Roman" panose="02020603050405020304" pitchFamily="18" charset="0"/>
              </a:rPr>
              <a:t>Option 1.2:</a:t>
            </a:r>
          </a:p>
          <a:p>
            <a:pPr lvl="2">
              <a:buFont typeface="Arial" panose="020B0604020202020204" pitchFamily="34" charset="0"/>
              <a:buChar char="•"/>
            </a:pPr>
            <a:r>
              <a:rPr lang="en-US" sz="1600" kern="0" dirty="0"/>
              <a:t>Sensing Indication 1 and Sensing Indication 2 being 00 means Ranging NDP Announcement</a:t>
            </a:r>
            <a:r>
              <a:rPr lang="en-US" sz="1600" dirty="0">
                <a:latin typeface="Times New Roman" panose="02020603050405020304" pitchFamily="18" charset="0"/>
              </a:rPr>
              <a:t>.</a:t>
            </a:r>
          </a:p>
          <a:p>
            <a:pPr lvl="2">
              <a:buFont typeface="Arial" panose="020B0604020202020204" pitchFamily="34" charset="0"/>
              <a:buChar char="•"/>
            </a:pPr>
            <a:r>
              <a:rPr lang="en-US" sz="1600" kern="0" dirty="0"/>
              <a:t>Sensing Indication 1 and Sensing Indication 2 being 01 means </a:t>
            </a:r>
            <a:r>
              <a:rPr lang="en-US" sz="1600" dirty="0"/>
              <a:t>Sens</a:t>
            </a:r>
            <a:r>
              <a:rPr lang="en-US" sz="1600" kern="0" dirty="0"/>
              <a:t>ing NDP Announcement for NDPA + I2R NDP + Report</a:t>
            </a:r>
          </a:p>
          <a:p>
            <a:pPr lvl="2">
              <a:buFont typeface="Arial" panose="020B0604020202020204" pitchFamily="34" charset="0"/>
              <a:buChar char="•"/>
            </a:pPr>
            <a:r>
              <a:rPr lang="en-US" sz="1600" kern="0" dirty="0"/>
              <a:t>Sensing Indication 1 and Sensing Indication 2 being 02 means </a:t>
            </a:r>
            <a:r>
              <a:rPr lang="en-US" sz="1600" dirty="0"/>
              <a:t>Sens</a:t>
            </a:r>
            <a:r>
              <a:rPr lang="en-US" sz="1600" kern="0" dirty="0"/>
              <a:t>ing NDP Announcement for NDPA + I2R NDP + R2I NDP + Report</a:t>
            </a: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small.</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3568207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Ranging NDP Announcement for Sensing – Option 2</a:t>
            </a:r>
          </a:p>
        </p:txBody>
      </p:sp>
      <p:sp>
        <p:nvSpPr>
          <p:cNvPr id="9218" name="Rectangle 2"/>
          <p:cNvSpPr>
            <a:spLocks noGrp="1" noChangeArrowheads="1"/>
          </p:cNvSpPr>
          <p:nvPr>
            <p:ph idx="1"/>
          </p:nvPr>
        </p:nvSpPr>
        <p:spPr>
          <a:xfrm>
            <a:off x="929216" y="1524000"/>
            <a:ext cx="10346269" cy="4951414"/>
          </a:xfrm>
          <a:ln/>
        </p:spPr>
        <p:txBody>
          <a:bodyPr/>
          <a:lstStyle/>
          <a:p>
            <a:pPr algn="l">
              <a:buFont typeface="Arial" panose="020B0604020202020204" pitchFamily="34" charset="0"/>
              <a:buChar char="•"/>
            </a:pPr>
            <a:r>
              <a:rPr lang="en-US" sz="1600" b="0" kern="0" dirty="0"/>
              <a:t>Sensing NDP Announcement is derived from Ranging NDP Announcement:</a:t>
            </a:r>
          </a:p>
          <a:p>
            <a:pPr lvl="1">
              <a:buFont typeface="Arial" panose="020B0604020202020204" pitchFamily="34" charset="0"/>
              <a:buChar char="•"/>
            </a:pPr>
            <a:r>
              <a:rPr lang="en-US" sz="1600" kern="0" dirty="0"/>
              <a:t>Reusing the NDP Announcement Variant value 01 of Ranging NDP Announcement</a:t>
            </a:r>
          </a:p>
          <a:p>
            <a:pPr>
              <a:buFont typeface="Arial" panose="020B0604020202020204" pitchFamily="34" charset="0"/>
              <a:buChar char="•"/>
            </a:pPr>
            <a:r>
              <a:rPr lang="en-US" sz="1600" b="0" kern="0" dirty="0"/>
              <a:t>A specific STA Info field indicates the sensing frame exchange sequence is solicited</a:t>
            </a:r>
            <a:r>
              <a:rPr lang="en-US" sz="1600" b="0" dirty="0"/>
              <a:t>.</a:t>
            </a:r>
            <a:endParaRPr lang="en-GB" sz="1600" b="0" dirty="0">
              <a:latin typeface="Times New Roman" panose="02020603050405020304" pitchFamily="18" charset="0"/>
            </a:endParaRPr>
          </a:p>
          <a:p>
            <a:pPr lvl="1">
              <a:buFont typeface="Arial" panose="020B0604020202020204" pitchFamily="34" charset="0"/>
              <a:buChar char="•"/>
            </a:pPr>
            <a:r>
              <a:rPr lang="en-US" sz="1600" dirty="0">
                <a:latin typeface="Times New Roman" panose="02020603050405020304" pitchFamily="18" charset="0"/>
              </a:rPr>
              <a:t>For example, AID11 has a specific value.</a:t>
            </a:r>
            <a:endParaRPr lang="en-US" sz="1600" dirty="0"/>
          </a:p>
          <a:p>
            <a:pPr lvl="2">
              <a:buFont typeface="Arial" panose="020B0604020202020204" pitchFamily="34" charset="0"/>
              <a:buChar char="•"/>
            </a:pPr>
            <a:endParaRPr lang="en-US" sz="1600" dirty="0">
              <a:latin typeface="Times New Roman" panose="02020603050405020304" pitchFamily="18" charset="0"/>
            </a:endParaRPr>
          </a:p>
          <a:p>
            <a:pPr>
              <a:buFont typeface="Arial" panose="020B0604020202020204" pitchFamily="34" charset="0"/>
              <a:buChar char="•"/>
            </a:pPr>
            <a:r>
              <a:rPr lang="en-US" sz="1600" b="0" dirty="0">
                <a:latin typeface="Times New Roman" panose="02020603050405020304" pitchFamily="18" charset="0"/>
              </a:rPr>
              <a:t>With this NDP Announcement, the change compared with 11az is more than Option 1 of Ranging NDP Announcement for Sensing.</a:t>
            </a:r>
            <a:endParaRPr lang="en-GB" sz="1600" b="0" dirty="0">
              <a:latin typeface="Times New Roman" panose="02020603050405020304" pitchFamily="18" charset="0"/>
            </a:endParaRPr>
          </a:p>
          <a:p>
            <a:endParaRPr lang="en-US" sz="1400" kern="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1472144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12066233" cy="914400"/>
          </a:xfrm>
        </p:spPr>
        <p:txBody>
          <a:bodyPr/>
          <a:lstStyle/>
          <a:p>
            <a:r>
              <a:rPr lang="en-US" sz="2800" dirty="0"/>
              <a:t>New Subtype for Sensing NDP Announcement</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29217" y="1600200"/>
            <a:ext cx="10424583" cy="3657600"/>
          </a:xfrm>
          <a:prstGeom prst="rect">
            <a:avLst/>
          </a:prstGeom>
        </p:spPr>
        <p:txBody>
          <a:bodyPr vert="horz" lIns="91440" tIns="45720" rIns="91440" bIns="4572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A new Subtype value is used for control frame extension.</a:t>
            </a:r>
          </a:p>
          <a:p>
            <a:pPr lvl="1"/>
            <a:r>
              <a:rPr lang="en-US" sz="1600" kern="0" dirty="0"/>
              <a:t>Instead of using B11 to B8 of Frame Control field as the Control Frame Extension for more subtype values, in frame body of control frame with the new Subtype value, the additional Subtype field is defined.</a:t>
            </a:r>
          </a:p>
          <a:p>
            <a:pPr lvl="2"/>
            <a:r>
              <a:rPr lang="en-US" sz="1600" kern="0" dirty="0"/>
              <a:t>One value of the additional Subtype field indicates the control frame is Sensing NDP Announcement.</a:t>
            </a:r>
          </a:p>
          <a:p>
            <a:r>
              <a:rPr lang="en-US" sz="1600" kern="0" dirty="0"/>
              <a:t>This method can avoid the usage of reserved bits in Frame Control field of a control frame, so the legacy STAs that receive the control frame will not be confused.</a:t>
            </a:r>
          </a:p>
          <a:p>
            <a:endParaRPr lang="en-US" sz="1600" kern="0" dirty="0"/>
          </a:p>
          <a:p>
            <a:r>
              <a:rPr lang="en-US" sz="1600" kern="0" dirty="0"/>
              <a:t>While this option provides a cleaner design, </a:t>
            </a:r>
            <a:r>
              <a:rPr lang="en-US" sz="1600" b="0" dirty="0">
                <a:latin typeface="Times New Roman" panose="02020603050405020304" pitchFamily="18" charset="0"/>
              </a:rPr>
              <a:t>the change compared with 11az is more than Option 2 of Ranging NDP Announcement for Sensing</a:t>
            </a:r>
            <a:r>
              <a:rPr lang="en-US" sz="1600" kern="0" dirty="0"/>
              <a:t>.</a:t>
            </a:r>
          </a:p>
          <a:p>
            <a:endParaRPr lang="en-US" sz="1600" kern="0" dirty="0"/>
          </a:p>
          <a:p>
            <a:pPr lvl="1"/>
            <a:endParaRPr lang="en-US" sz="1600" kern="0" dirty="0"/>
          </a:p>
          <a:p>
            <a:pPr lvl="1"/>
            <a:endParaRPr lang="en-US" sz="1600" kern="0" dirty="0"/>
          </a:p>
          <a:p>
            <a:pPr lvl="3"/>
            <a:endParaRPr lang="en-US" sz="1200" kern="0" dirty="0"/>
          </a:p>
        </p:txBody>
      </p:sp>
      <p:sp>
        <p:nvSpPr>
          <p:cNvPr id="4" name="Date Placeholder 3">
            <a:extLst>
              <a:ext uri="{FF2B5EF4-FFF2-40B4-BE49-F238E27FC236}">
                <a16:creationId xmlns:a16="http://schemas.microsoft.com/office/drawing/2014/main" id="{1738D304-8A72-4DC8-8B4E-502010727103}"/>
              </a:ext>
            </a:extLst>
          </p:cNvPr>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195202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Various methods to design sensing NDP Announcement frame have been presented.</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the STA Info field for a specific STA indicates whether the NDP Announcement is for sensing NDP</a:t>
            </a: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Reuse current ranging NDP Announcement where a specific STA Info field indicates whether the NDP Announcement is for </a:t>
            </a:r>
            <a:r>
              <a:rPr lang="en-GB" sz="1800">
                <a:latin typeface="Times New Roman" panose="02020603050405020304" pitchFamily="18" charset="0"/>
                <a:ea typeface="Times New Roman" panose="02020603050405020304" pitchFamily="18" charset="0"/>
              </a:rPr>
              <a:t>sensing NDP</a:t>
            </a:r>
            <a:endParaRPr lang="en-GB" sz="1800" dirty="0">
              <a:latin typeface="Times New Roman" panose="02020603050405020304" pitchFamily="18" charset="0"/>
              <a:ea typeface="Times New Roman" panose="02020603050405020304" pitchFamily="18" charset="0"/>
            </a:endParaRPr>
          </a:p>
          <a:p>
            <a:pPr lvl="1">
              <a:buFont typeface="Times New Roman" pitchFamily="16" charset="0"/>
              <a:buChar char="•"/>
            </a:pPr>
            <a:r>
              <a:rPr lang="en-GB" sz="1800" dirty="0">
                <a:latin typeface="Times New Roman" panose="02020603050405020304" pitchFamily="18" charset="0"/>
                <a:ea typeface="Times New Roman" panose="02020603050405020304" pitchFamily="18" charset="0"/>
              </a:rPr>
              <a:t>Define sensing NDP Announcement by using a new control subtype</a:t>
            </a:r>
          </a:p>
          <a:p>
            <a:pPr lvl="1">
              <a:buFont typeface="Times New Roman" pitchFamily="16" charset="0"/>
              <a:buChar char="•"/>
            </a:pP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The reuse of ranging NDP Announcement for sensing leads to small change compared with 11az.</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dirty="0"/>
              <a:t>Liwen Chu et al., NXP Semiconductors</a:t>
            </a:r>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824</Words>
  <Application>Microsoft Office PowerPoint</Application>
  <PresentationFormat>Widescreen</PresentationFormat>
  <Paragraphs>134</Paragraphs>
  <Slides>8</Slides>
  <Notes>7</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7" baseType="lpstr">
      <vt:lpstr>Arial</vt:lpstr>
      <vt:lpstr>Calibri</vt:lpstr>
      <vt:lpstr>Calibri Light</vt:lpstr>
      <vt:lpstr>Times New Roman</vt:lpstr>
      <vt:lpstr>Wingdings</vt:lpstr>
      <vt:lpstr>Office Theme</vt:lpstr>
      <vt:lpstr>1_Custom Design</vt:lpstr>
      <vt:lpstr>Custom Design</vt:lpstr>
      <vt:lpstr>Document</vt:lpstr>
      <vt:lpstr>Sensing NDP Announcement</vt:lpstr>
      <vt:lpstr>Motivation</vt:lpstr>
      <vt:lpstr>Recap: NDP Announcement in 802.11 Baseline</vt:lpstr>
      <vt:lpstr>Recap: Sensing Frame Exchange Sequences </vt:lpstr>
      <vt:lpstr>Ranging NDP Announcement for Sensing - Option 1</vt:lpstr>
      <vt:lpstr>Ranging NDP Announcement for Sensing – Option 2</vt:lpstr>
      <vt:lpstr>New Subtype for Sensing NDP Announcement</vt:lpstr>
      <vt:lpstr>Summary</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TWT for WLAN Sensing</dc:title>
  <dc:creator>Dong Wei</dc:creator>
  <cp:lastModifiedBy>Dong Wei</cp:lastModifiedBy>
  <cp:revision>326</cp:revision>
  <cp:lastPrinted>1601-01-01T00:00:00Z</cp:lastPrinted>
  <dcterms:created xsi:type="dcterms:W3CDTF">2021-08-26T21:34:44Z</dcterms:created>
  <dcterms:modified xsi:type="dcterms:W3CDTF">2022-01-24T06:37:19Z</dcterms:modified>
</cp:coreProperties>
</file>