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411" r:id="rId4"/>
    <p:sldId id="41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07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0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802.11-21/2010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802.11-21/2010r0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2010&amp;is_group=00bc&amp;is_year=20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ocuments?is_dcn=2123&amp;is_group=00bc&amp;is_year=2018" TargetMode="External"/><Relationship Id="rId3" Type="http://schemas.openxmlformats.org/officeDocument/2006/relationships/hyperlink" Target="https://grouper.ieee.org/groups/802/11/Reports/tgbc_update.htm" TargetMode="External"/><Relationship Id="rId7" Type="http://schemas.openxmlformats.org/officeDocument/2006/relationships/hyperlink" Target="https://mentor.ieee.org/802.11/documents?is_dcn=268&amp;is_group=00bc&amp;is_year=201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ocuments?is_dcn=151&amp;is_group=00bc&amp;is_year=2019" TargetMode="External"/><Relationship Id="rId5" Type="http://schemas.openxmlformats.org/officeDocument/2006/relationships/hyperlink" Target="https://mentor.ieee.org/802.11/documents?is_dcn=135&amp;is_group=00bc&amp;is_year=2019" TargetMode="External"/><Relationship Id="rId4" Type="http://schemas.openxmlformats.org/officeDocument/2006/relationships/hyperlink" Target="https://mentor.ieee.org/802.11/documents?is_dcn=825&amp;is_group=0bcs&amp;is_year=2018" TargetMode="External"/><Relationship Id="rId9" Type="http://schemas.openxmlformats.org/officeDocument/2006/relationships/hyperlink" Target="https://www.techstree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P802.11bc - Enhanced Broadcast Services</a:t>
            </a:r>
            <a:br>
              <a:rPr lang="en-GB" b="0" dirty="0"/>
            </a:br>
            <a:r>
              <a:rPr lang="en-GB" sz="2400" b="0" dirty="0"/>
              <a:t>Panel Presentation at IEEE Standards Summit 2021(collocated with IEEE CSCN)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621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164376"/>
              </p:ext>
            </p:extLst>
          </p:nvPr>
        </p:nvGraphicFramePr>
        <p:xfrm>
          <a:off x="993775" y="3127375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10439400" imgH="2755900" progId="Word.Document.8">
                  <p:embed/>
                </p:oleObj>
              </mc:Choice>
              <mc:Fallback>
                <p:oleObj name="Document" r:id="rId4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27375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Summary of Use Cases and Key Features of P802.11bc - Enhanced Broadcast Services.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The most recent version of this presentation is available at:</a:t>
            </a:r>
            <a:br>
              <a:rPr lang="en-GB" sz="1600" dirty="0"/>
            </a:br>
            <a:r>
              <a:rPr lang="en-GB" sz="1600" dirty="0"/>
              <a:t>M. Emmelmann. P802.11bc - Enhanced Broadcast Services. IEEE Standards Summit 2021, collocated with IEEE CSCN IEEE Conference on Standards for Communications and Networking. Virtual Conference, December 15-17, 2021. Online: </a:t>
            </a:r>
            <a:r>
              <a:rPr lang="en-GB" sz="1600" dirty="0">
                <a:hlinkClick r:id="rId3"/>
              </a:rPr>
              <a:t>https://mentor.ieee.org/802.11/documents?is_dcn=2010&amp;is_group=00bc&amp;is_year=2021</a:t>
            </a:r>
            <a:r>
              <a:rPr lang="en-GB" sz="1600" dirty="0"/>
              <a:t> 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0223"/>
          </a:xfrm>
        </p:spPr>
        <p:txBody>
          <a:bodyPr/>
          <a:lstStyle/>
          <a:p>
            <a:r>
              <a:rPr lang="en-GB" dirty="0"/>
              <a:t>802.11bc specifies 9 use cases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62800" y="6476207"/>
            <a:ext cx="4246027" cy="180975"/>
          </a:xfrm>
        </p:spPr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90D3427-FEC1-C942-8C1A-7B3311405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5181599" cy="28807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1800" dirty="0"/>
              <a:t>Downlink Broadcast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Stadium Video Distribution (UC1)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Broadcast Services for Event Production (UC4)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Multi-lingual Emergency Broadcast (UC5)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VR eSports Distribution (UC6)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Multi-channel Data Distribution (UC7)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Lecture Room Slide Distribution (UC8)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Regional Broadcast TV Services (UC9)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261AF1AB-D439-694D-AA23-29D39D1877A9}"/>
              </a:ext>
            </a:extLst>
          </p:cNvPr>
          <p:cNvSpPr txBox="1">
            <a:spLocks/>
          </p:cNvSpPr>
          <p:nvPr/>
        </p:nvSpPr>
        <p:spPr bwMode="auto">
          <a:xfrm>
            <a:off x="6227228" y="1524000"/>
            <a:ext cx="5181599" cy="137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Uplink Broadcast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Low Power Sensor Uplink (UC2)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AP Tagged Uplink (UC10)</a:t>
            </a:r>
          </a:p>
        </p:txBody>
      </p:sp>
      <p:sp>
        <p:nvSpPr>
          <p:cNvPr id="16" name="Content Placeholder 11">
            <a:extLst>
              <a:ext uri="{FF2B5EF4-FFF2-40B4-BE49-F238E27FC236}">
                <a16:creationId xmlns:a16="http://schemas.microsoft.com/office/drawing/2014/main" id="{FD5BF703-AB98-3C41-8D2A-A112AA71EA76}"/>
              </a:ext>
            </a:extLst>
          </p:cNvPr>
          <p:cNvSpPr txBox="1">
            <a:spLocks/>
          </p:cNvSpPr>
          <p:nvPr/>
        </p:nvSpPr>
        <p:spPr bwMode="auto">
          <a:xfrm>
            <a:off x="6227228" y="3061252"/>
            <a:ext cx="5181599" cy="1343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Uplink Broadcast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Intelligent Transportation Broadcast (UC3)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6208AC94-8B3D-094B-A5C1-4F88C343F4FC}"/>
              </a:ext>
            </a:extLst>
          </p:cNvPr>
          <p:cNvSpPr txBox="1">
            <a:spLocks/>
          </p:cNvSpPr>
          <p:nvPr/>
        </p:nvSpPr>
        <p:spPr bwMode="auto">
          <a:xfrm>
            <a:off x="898000" y="4557162"/>
            <a:ext cx="10495483" cy="18436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Challenges: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End devices might not be able to associate to a single AP due the massive amounts of end devices </a:t>
            </a:r>
            <a:r>
              <a:rPr lang="en-US" sz="1800" dirty="0">
                <a:sym typeface="Wingdings" pitchFamily="2" charset="2"/>
              </a:rPr>
              <a:t> Resource constrains at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itchFamily="2" charset="2"/>
              </a:rPr>
              <a:t>Sender (AP or STA) might not know that a receiver exists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itchFamily="2" charset="2"/>
              </a:rPr>
              <a:t>Security or privacy constrains  registration not required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5839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0223"/>
          </a:xfrm>
        </p:spPr>
        <p:txBody>
          <a:bodyPr/>
          <a:lstStyle/>
          <a:p>
            <a:r>
              <a:rPr lang="en-GB" dirty="0"/>
              <a:t>802.11bc – Architecture &amp; Key Feature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62800" y="6476207"/>
            <a:ext cx="4246027" cy="180975"/>
          </a:xfrm>
        </p:spPr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2021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C303C17-A563-EC45-A7EE-BF681E67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58" y="470528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Support of unassociated STAs; as well as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Higher Layer Data (Traffic Stream) mapped to content ID: STAs subscribe / select content to receive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EBCS DL provides frame authentication mechanisms that use public key algorithm and hash chain.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B02BC68-2BAC-3A4E-B49A-2E563EB1AA97}"/>
              </a:ext>
            </a:extLst>
          </p:cNvPr>
          <p:cNvGrpSpPr/>
          <p:nvPr/>
        </p:nvGrpSpPr>
        <p:grpSpPr>
          <a:xfrm>
            <a:off x="547930" y="1219200"/>
            <a:ext cx="5395670" cy="3067963"/>
            <a:chOff x="537353" y="216560"/>
            <a:chExt cx="11346049" cy="6520146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0C62BF8-12C6-1746-B7BE-2B51FFF9D215}"/>
                </a:ext>
              </a:extLst>
            </p:cNvPr>
            <p:cNvCxnSpPr/>
            <p:nvPr/>
          </p:nvCxnSpPr>
          <p:spPr>
            <a:xfrm>
              <a:off x="687136" y="4010002"/>
              <a:ext cx="10001250" cy="114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2DE82A6-F412-C64D-86BA-19019302F5FB}"/>
                </a:ext>
              </a:extLst>
            </p:cNvPr>
            <p:cNvCxnSpPr/>
            <p:nvPr/>
          </p:nvCxnSpPr>
          <p:spPr>
            <a:xfrm flipH="1" flipV="1">
              <a:off x="1520042" y="3289467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9185009-4FE2-BE46-A442-B949D30A7D6A}"/>
                </a:ext>
              </a:extLst>
            </p:cNvPr>
            <p:cNvCxnSpPr/>
            <p:nvPr/>
          </p:nvCxnSpPr>
          <p:spPr>
            <a:xfrm flipH="1" flipV="1">
              <a:off x="2477985" y="4041323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DE09BB-137A-D349-BE83-109B6EB65BBE}"/>
                </a:ext>
              </a:extLst>
            </p:cNvPr>
            <p:cNvCxnSpPr/>
            <p:nvPr/>
          </p:nvCxnSpPr>
          <p:spPr>
            <a:xfrm flipH="1" flipV="1">
              <a:off x="6966858" y="4041323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B8E187B-51B2-9647-A707-DD95A96B8B28}"/>
                </a:ext>
              </a:extLst>
            </p:cNvPr>
            <p:cNvCxnSpPr/>
            <p:nvPr/>
          </p:nvCxnSpPr>
          <p:spPr>
            <a:xfrm flipH="1" flipV="1">
              <a:off x="9664525" y="3289466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Process 17">
              <a:extLst>
                <a:ext uri="{FF2B5EF4-FFF2-40B4-BE49-F238E27FC236}">
                  <a16:creationId xmlns:a16="http://schemas.microsoft.com/office/drawing/2014/main" id="{55EDDE29-FD67-A84D-810D-E732D6E56363}"/>
                </a:ext>
              </a:extLst>
            </p:cNvPr>
            <p:cNvSpPr/>
            <p:nvPr/>
          </p:nvSpPr>
          <p:spPr>
            <a:xfrm>
              <a:off x="8918369" y="2375066"/>
              <a:ext cx="1770016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Router</a:t>
              </a:r>
            </a:p>
          </p:txBody>
        </p:sp>
        <p:sp>
          <p:nvSpPr>
            <p:cNvPr id="21" name="Flowchart: Process 19">
              <a:extLst>
                <a:ext uri="{FF2B5EF4-FFF2-40B4-BE49-F238E27FC236}">
                  <a16:creationId xmlns:a16="http://schemas.microsoft.com/office/drawing/2014/main" id="{6CFFDC77-5725-4343-A800-CEDD1BE64608}"/>
                </a:ext>
              </a:extLst>
            </p:cNvPr>
            <p:cNvSpPr/>
            <p:nvPr/>
          </p:nvSpPr>
          <p:spPr>
            <a:xfrm>
              <a:off x="6234719" y="476185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22" name="Flowchart: Process 21">
              <a:extLst>
                <a:ext uri="{FF2B5EF4-FFF2-40B4-BE49-F238E27FC236}">
                  <a16:creationId xmlns:a16="http://schemas.microsoft.com/office/drawing/2014/main" id="{C357326D-17D5-9745-BFFB-4C469CDFF397}"/>
                </a:ext>
              </a:extLst>
            </p:cNvPr>
            <p:cNvSpPr/>
            <p:nvPr/>
          </p:nvSpPr>
          <p:spPr>
            <a:xfrm>
              <a:off x="1755916" y="476185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23" name="Flowchart: Process 22">
              <a:extLst>
                <a:ext uri="{FF2B5EF4-FFF2-40B4-BE49-F238E27FC236}">
                  <a16:creationId xmlns:a16="http://schemas.microsoft.com/office/drawing/2014/main" id="{391DD0DC-DCF3-4847-942A-E0624DFE378C}"/>
                </a:ext>
              </a:extLst>
            </p:cNvPr>
            <p:cNvSpPr/>
            <p:nvPr/>
          </p:nvSpPr>
          <p:spPr>
            <a:xfrm>
              <a:off x="537353" y="2407068"/>
              <a:ext cx="1940632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Broadcast Source</a:t>
              </a:r>
            </a:p>
          </p:txBody>
        </p:sp>
        <p:cxnSp>
          <p:nvCxnSpPr>
            <p:cNvPr id="24" name="Elbow Connector 23">
              <a:extLst>
                <a:ext uri="{FF2B5EF4-FFF2-40B4-BE49-F238E27FC236}">
                  <a16:creationId xmlns:a16="http://schemas.microsoft.com/office/drawing/2014/main" id="{A5F5BCE0-3064-C84F-B851-57DA101788DC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rot="10800000">
              <a:off x="7968343" y="2161316"/>
              <a:ext cx="950027" cy="670952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3DB032A7-E94D-FB45-92A2-6E2B7DACC69C}"/>
                </a:ext>
              </a:extLst>
            </p:cNvPr>
            <p:cNvSpPr/>
            <p:nvPr/>
          </p:nvSpPr>
          <p:spPr>
            <a:xfrm>
              <a:off x="6595647" y="983574"/>
              <a:ext cx="2975866" cy="1298845"/>
            </a:xfrm>
            <a:prstGeom prst="clou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Internet</a:t>
              </a:r>
              <a:endParaRPr 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62F8E62-CF55-544D-B1EA-ABB101CABA36}"/>
                </a:ext>
              </a:extLst>
            </p:cNvPr>
            <p:cNvCxnSpPr/>
            <p:nvPr/>
          </p:nvCxnSpPr>
          <p:spPr>
            <a:xfrm flipH="1">
              <a:off x="9571513" y="1584722"/>
              <a:ext cx="546264" cy="3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Process 32">
              <a:extLst>
                <a:ext uri="{FF2B5EF4-FFF2-40B4-BE49-F238E27FC236}">
                  <a16:creationId xmlns:a16="http://schemas.microsoft.com/office/drawing/2014/main" id="{401C8E90-2B15-5643-A1E4-3E65CD97275A}"/>
                </a:ext>
              </a:extLst>
            </p:cNvPr>
            <p:cNvSpPr/>
            <p:nvPr/>
          </p:nvSpPr>
          <p:spPr>
            <a:xfrm>
              <a:off x="10082973" y="1088656"/>
              <a:ext cx="1800429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Broadcast</a:t>
              </a:r>
            </a:p>
            <a:p>
              <a:pPr algn="ct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Source</a:t>
              </a:r>
            </a:p>
          </p:txBody>
        </p:sp>
        <p:sp>
          <p:nvSpPr>
            <p:cNvPr id="28" name="Flowchart: Process 33">
              <a:extLst>
                <a:ext uri="{FF2B5EF4-FFF2-40B4-BE49-F238E27FC236}">
                  <a16:creationId xmlns:a16="http://schemas.microsoft.com/office/drawing/2014/main" id="{11D72A8E-F886-9942-92DF-BF9004D375D7}"/>
                </a:ext>
              </a:extLst>
            </p:cNvPr>
            <p:cNvSpPr/>
            <p:nvPr/>
          </p:nvSpPr>
          <p:spPr>
            <a:xfrm>
              <a:off x="3903371" y="5822307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STA</a:t>
              </a:r>
            </a:p>
          </p:txBody>
        </p:sp>
        <p:sp>
          <p:nvSpPr>
            <p:cNvPr id="29" name="Flowchart: Process 34">
              <a:extLst>
                <a:ext uri="{FF2B5EF4-FFF2-40B4-BE49-F238E27FC236}">
                  <a16:creationId xmlns:a16="http://schemas.microsoft.com/office/drawing/2014/main" id="{8544DFBF-5D88-6C45-BC69-DEE52620323F}"/>
                </a:ext>
              </a:extLst>
            </p:cNvPr>
            <p:cNvSpPr/>
            <p:nvPr/>
          </p:nvSpPr>
          <p:spPr>
            <a:xfrm>
              <a:off x="8449635" y="582032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STA</a:t>
              </a:r>
            </a:p>
          </p:txBody>
        </p:sp>
        <p:sp>
          <p:nvSpPr>
            <p:cNvPr id="30" name="Lightning Bolt 29">
              <a:extLst>
                <a:ext uri="{FF2B5EF4-FFF2-40B4-BE49-F238E27FC236}">
                  <a16:creationId xmlns:a16="http://schemas.microsoft.com/office/drawing/2014/main" id="{5D37DFAB-608E-214B-9FD8-9973BE22D91B}"/>
                </a:ext>
              </a:extLst>
            </p:cNvPr>
            <p:cNvSpPr/>
            <p:nvPr/>
          </p:nvSpPr>
          <p:spPr>
            <a:xfrm>
              <a:off x="7051942" y="5804771"/>
              <a:ext cx="524516" cy="358523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Lightning Bolt 30">
              <a:extLst>
                <a:ext uri="{FF2B5EF4-FFF2-40B4-BE49-F238E27FC236}">
                  <a16:creationId xmlns:a16="http://schemas.microsoft.com/office/drawing/2014/main" id="{8B905F26-679B-734F-B83E-12A94F7E10DA}"/>
                </a:ext>
              </a:extLst>
            </p:cNvPr>
            <p:cNvSpPr/>
            <p:nvPr/>
          </p:nvSpPr>
          <p:spPr>
            <a:xfrm rot="5571371">
              <a:off x="6420650" y="5789339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Lightning Bolt 31">
              <a:extLst>
                <a:ext uri="{FF2B5EF4-FFF2-40B4-BE49-F238E27FC236}">
                  <a16:creationId xmlns:a16="http://schemas.microsoft.com/office/drawing/2014/main" id="{0664809E-34F6-234C-9706-63C6D84E8AAB}"/>
                </a:ext>
              </a:extLst>
            </p:cNvPr>
            <p:cNvSpPr/>
            <p:nvPr/>
          </p:nvSpPr>
          <p:spPr>
            <a:xfrm rot="5571371">
              <a:off x="1868896" y="5823836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Lightning Bolt 32">
              <a:extLst>
                <a:ext uri="{FF2B5EF4-FFF2-40B4-BE49-F238E27FC236}">
                  <a16:creationId xmlns:a16="http://schemas.microsoft.com/office/drawing/2014/main" id="{3E7DCBCB-7551-1A45-BCDB-4E23A2C4EC68}"/>
                </a:ext>
              </a:extLst>
            </p:cNvPr>
            <p:cNvSpPr/>
            <p:nvPr/>
          </p:nvSpPr>
          <p:spPr>
            <a:xfrm rot="393376">
              <a:off x="2551827" y="5889666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8622A61-440C-FB44-BCDD-081C370B99B5}"/>
                </a:ext>
              </a:extLst>
            </p:cNvPr>
            <p:cNvSpPr/>
            <p:nvPr/>
          </p:nvSpPr>
          <p:spPr>
            <a:xfrm>
              <a:off x="10760480" y="3729044"/>
              <a:ext cx="805888" cy="669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LAN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A30FDF5-8DA5-2841-8089-EFA1BDD2B4DF}"/>
                </a:ext>
              </a:extLst>
            </p:cNvPr>
            <p:cNvSpPr txBox="1"/>
            <p:nvPr/>
          </p:nvSpPr>
          <p:spPr>
            <a:xfrm>
              <a:off x="2454160" y="216560"/>
              <a:ext cx="4597782" cy="3728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BC Source reside on network. </a:t>
              </a:r>
            </a:p>
            <a:p>
              <a:pPr marL="342900" indent="-342900">
                <a:buAutoNum type="arabicPeriod"/>
              </a:pPr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EBCS traffic stream mapper maps data (content ID)  to/from sink/source to EBCS content.</a:t>
              </a:r>
            </a:p>
            <a:p>
              <a:pPr marL="342900" indent="-342900">
                <a:buAutoNum type="arabicPeriod"/>
              </a:pPr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EBCS Filter filters data by its content ID.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4DC0ECB-191A-D641-90F0-678CE698F38E}"/>
                </a:ext>
              </a:extLst>
            </p:cNvPr>
            <p:cNvSpPr/>
            <p:nvPr/>
          </p:nvSpPr>
          <p:spPr>
            <a:xfrm>
              <a:off x="1299183" y="4398461"/>
              <a:ext cx="2392155" cy="647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EBCS traffic stream mapper</a:t>
              </a:r>
            </a:p>
          </p:txBody>
        </p:sp>
        <p:sp>
          <p:nvSpPr>
            <p:cNvPr id="38" name="Lightning Bolt 37">
              <a:extLst>
                <a:ext uri="{FF2B5EF4-FFF2-40B4-BE49-F238E27FC236}">
                  <a16:creationId xmlns:a16="http://schemas.microsoft.com/office/drawing/2014/main" id="{B090826B-1938-FF43-9181-D468E587FDF3}"/>
                </a:ext>
              </a:extLst>
            </p:cNvPr>
            <p:cNvSpPr/>
            <p:nvPr/>
          </p:nvSpPr>
          <p:spPr>
            <a:xfrm rot="9605679">
              <a:off x="3331784" y="5668943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Lightning Bolt 38">
              <a:extLst>
                <a:ext uri="{FF2B5EF4-FFF2-40B4-BE49-F238E27FC236}">
                  <a16:creationId xmlns:a16="http://schemas.microsoft.com/office/drawing/2014/main" id="{1E37D272-93BE-884F-B3A1-FA983068C2A3}"/>
                </a:ext>
              </a:extLst>
            </p:cNvPr>
            <p:cNvSpPr/>
            <p:nvPr/>
          </p:nvSpPr>
          <p:spPr>
            <a:xfrm rot="15292901">
              <a:off x="5523737" y="5637836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Lightning Bolt 39">
              <a:extLst>
                <a:ext uri="{FF2B5EF4-FFF2-40B4-BE49-F238E27FC236}">
                  <a16:creationId xmlns:a16="http://schemas.microsoft.com/office/drawing/2014/main" id="{89D6C750-5CA3-9841-AE30-CF7C036C1B83}"/>
                </a:ext>
              </a:extLst>
            </p:cNvPr>
            <p:cNvSpPr/>
            <p:nvPr/>
          </p:nvSpPr>
          <p:spPr>
            <a:xfrm rot="10067714">
              <a:off x="8645520" y="5125341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Lightning Bolt 40">
              <a:extLst>
                <a:ext uri="{FF2B5EF4-FFF2-40B4-BE49-F238E27FC236}">
                  <a16:creationId xmlns:a16="http://schemas.microsoft.com/office/drawing/2014/main" id="{482BC273-32C1-FF4D-83A7-221983EBA4E1}"/>
                </a:ext>
              </a:extLst>
            </p:cNvPr>
            <p:cNvSpPr/>
            <p:nvPr/>
          </p:nvSpPr>
          <p:spPr>
            <a:xfrm rot="14724622">
              <a:off x="9334709" y="5091572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4" name="Rectangle 36">
            <a:extLst>
              <a:ext uri="{FF2B5EF4-FFF2-40B4-BE49-F238E27FC236}">
                <a16:creationId xmlns:a16="http://schemas.microsoft.com/office/drawing/2014/main" id="{1795EB2F-BE6C-9041-ABD0-D9034C77E81B}"/>
              </a:ext>
            </a:extLst>
          </p:cNvPr>
          <p:cNvSpPr/>
          <p:nvPr/>
        </p:nvSpPr>
        <p:spPr>
          <a:xfrm>
            <a:off x="4233133" y="3716114"/>
            <a:ext cx="965953" cy="232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EBCS Filter</a:t>
            </a:r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E4921B32-7CC6-2949-9204-1BD9520D7D72}"/>
              </a:ext>
            </a:extLst>
          </p:cNvPr>
          <p:cNvSpPr/>
          <p:nvPr/>
        </p:nvSpPr>
        <p:spPr>
          <a:xfrm>
            <a:off x="3054622" y="3190667"/>
            <a:ext cx="1137601" cy="304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EBCS traffic stream mapper</a:t>
            </a: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15D29F12-2EB7-2B46-809F-2B4B863B69D5}"/>
              </a:ext>
            </a:extLst>
          </p:cNvPr>
          <p:cNvSpPr/>
          <p:nvPr/>
        </p:nvSpPr>
        <p:spPr>
          <a:xfrm>
            <a:off x="1980562" y="3728166"/>
            <a:ext cx="965953" cy="232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EBCS Filter</a:t>
            </a:r>
          </a:p>
        </p:txBody>
      </p:sp>
      <p:grpSp>
        <p:nvGrpSpPr>
          <p:cNvPr id="47" name="Group 13">
            <a:extLst>
              <a:ext uri="{FF2B5EF4-FFF2-40B4-BE49-F238E27FC236}">
                <a16:creationId xmlns:a16="http://schemas.microsoft.com/office/drawing/2014/main" id="{5D4E86A1-AADB-1449-9F3A-6D218EFA63D8}"/>
              </a:ext>
            </a:extLst>
          </p:cNvPr>
          <p:cNvGrpSpPr/>
          <p:nvPr/>
        </p:nvGrpSpPr>
        <p:grpSpPr>
          <a:xfrm>
            <a:off x="6217537" y="1352351"/>
            <a:ext cx="5395670" cy="2937974"/>
            <a:chOff x="537353" y="492817"/>
            <a:chExt cx="11346049" cy="6243889"/>
          </a:xfrm>
        </p:grpSpPr>
        <p:cxnSp>
          <p:nvCxnSpPr>
            <p:cNvPr id="48" name="Straight Connector 14">
              <a:extLst>
                <a:ext uri="{FF2B5EF4-FFF2-40B4-BE49-F238E27FC236}">
                  <a16:creationId xmlns:a16="http://schemas.microsoft.com/office/drawing/2014/main" id="{2332B3C1-A49E-3043-9C4A-2AE81A53D7A9}"/>
                </a:ext>
              </a:extLst>
            </p:cNvPr>
            <p:cNvCxnSpPr/>
            <p:nvPr/>
          </p:nvCxnSpPr>
          <p:spPr>
            <a:xfrm>
              <a:off x="687136" y="4010002"/>
              <a:ext cx="10001250" cy="114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5">
              <a:extLst>
                <a:ext uri="{FF2B5EF4-FFF2-40B4-BE49-F238E27FC236}">
                  <a16:creationId xmlns:a16="http://schemas.microsoft.com/office/drawing/2014/main" id="{FCC4FBBC-E4CB-5F40-AA26-13AC41AC1BA4}"/>
                </a:ext>
              </a:extLst>
            </p:cNvPr>
            <p:cNvCxnSpPr/>
            <p:nvPr/>
          </p:nvCxnSpPr>
          <p:spPr>
            <a:xfrm flipH="1" flipV="1">
              <a:off x="1520042" y="3289467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6">
              <a:extLst>
                <a:ext uri="{FF2B5EF4-FFF2-40B4-BE49-F238E27FC236}">
                  <a16:creationId xmlns:a16="http://schemas.microsoft.com/office/drawing/2014/main" id="{8719738B-B2A6-B54D-B110-EB095324CA94}"/>
                </a:ext>
              </a:extLst>
            </p:cNvPr>
            <p:cNvCxnSpPr/>
            <p:nvPr/>
          </p:nvCxnSpPr>
          <p:spPr>
            <a:xfrm flipH="1" flipV="1">
              <a:off x="2477985" y="4041323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7">
              <a:extLst>
                <a:ext uri="{FF2B5EF4-FFF2-40B4-BE49-F238E27FC236}">
                  <a16:creationId xmlns:a16="http://schemas.microsoft.com/office/drawing/2014/main" id="{A40F7C0E-E5E7-D143-AFAD-55B7E84E341F}"/>
                </a:ext>
              </a:extLst>
            </p:cNvPr>
            <p:cNvCxnSpPr/>
            <p:nvPr/>
          </p:nvCxnSpPr>
          <p:spPr>
            <a:xfrm flipH="1" flipV="1">
              <a:off x="6966858" y="4041323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18">
              <a:extLst>
                <a:ext uri="{FF2B5EF4-FFF2-40B4-BE49-F238E27FC236}">
                  <a16:creationId xmlns:a16="http://schemas.microsoft.com/office/drawing/2014/main" id="{53BD56A5-9F58-5D4F-8D20-D5C3594F646E}"/>
                </a:ext>
              </a:extLst>
            </p:cNvPr>
            <p:cNvCxnSpPr/>
            <p:nvPr/>
          </p:nvCxnSpPr>
          <p:spPr>
            <a:xfrm flipH="1" flipV="1">
              <a:off x="9664525" y="3289466"/>
              <a:ext cx="20139" cy="720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lowchart: Process 17">
              <a:extLst>
                <a:ext uri="{FF2B5EF4-FFF2-40B4-BE49-F238E27FC236}">
                  <a16:creationId xmlns:a16="http://schemas.microsoft.com/office/drawing/2014/main" id="{3F4A5741-5CC8-8B44-A168-5A642E29630C}"/>
                </a:ext>
              </a:extLst>
            </p:cNvPr>
            <p:cNvSpPr/>
            <p:nvPr/>
          </p:nvSpPr>
          <p:spPr>
            <a:xfrm>
              <a:off x="8918369" y="2375066"/>
              <a:ext cx="1770016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Router</a:t>
              </a:r>
            </a:p>
          </p:txBody>
        </p:sp>
        <p:sp>
          <p:nvSpPr>
            <p:cNvPr id="54" name="Flowchart: Process 19">
              <a:extLst>
                <a:ext uri="{FF2B5EF4-FFF2-40B4-BE49-F238E27FC236}">
                  <a16:creationId xmlns:a16="http://schemas.microsoft.com/office/drawing/2014/main" id="{CC1E7BCB-3E30-DC4D-904B-396BED3E2D8F}"/>
                </a:ext>
              </a:extLst>
            </p:cNvPr>
            <p:cNvSpPr/>
            <p:nvPr/>
          </p:nvSpPr>
          <p:spPr>
            <a:xfrm>
              <a:off x="6234719" y="476185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55" name="Flowchart: Process 21">
              <a:extLst>
                <a:ext uri="{FF2B5EF4-FFF2-40B4-BE49-F238E27FC236}">
                  <a16:creationId xmlns:a16="http://schemas.microsoft.com/office/drawing/2014/main" id="{8490E338-4B9F-CD44-8188-55F5C4D9C9B3}"/>
                </a:ext>
              </a:extLst>
            </p:cNvPr>
            <p:cNvSpPr/>
            <p:nvPr/>
          </p:nvSpPr>
          <p:spPr>
            <a:xfrm>
              <a:off x="1755916" y="476185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56" name="Flowchart: Process 22">
              <a:extLst>
                <a:ext uri="{FF2B5EF4-FFF2-40B4-BE49-F238E27FC236}">
                  <a16:creationId xmlns:a16="http://schemas.microsoft.com/office/drawing/2014/main" id="{0CD71FE2-3976-4141-BB91-84D1C55D9117}"/>
                </a:ext>
              </a:extLst>
            </p:cNvPr>
            <p:cNvSpPr/>
            <p:nvPr/>
          </p:nvSpPr>
          <p:spPr>
            <a:xfrm>
              <a:off x="537353" y="2407068"/>
              <a:ext cx="1940632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Broadcast Sink</a:t>
              </a:r>
            </a:p>
          </p:txBody>
        </p:sp>
        <p:cxnSp>
          <p:nvCxnSpPr>
            <p:cNvPr id="57" name="Elbow Connector 23">
              <a:extLst>
                <a:ext uri="{FF2B5EF4-FFF2-40B4-BE49-F238E27FC236}">
                  <a16:creationId xmlns:a16="http://schemas.microsoft.com/office/drawing/2014/main" id="{5A96EE15-89CD-E84B-914E-6E502DCD625C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rot="10800000">
              <a:off x="7968343" y="2161316"/>
              <a:ext cx="950027" cy="670952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loud 24">
              <a:extLst>
                <a:ext uri="{FF2B5EF4-FFF2-40B4-BE49-F238E27FC236}">
                  <a16:creationId xmlns:a16="http://schemas.microsoft.com/office/drawing/2014/main" id="{8362858A-E57A-1349-9210-4D9514DBDEFB}"/>
                </a:ext>
              </a:extLst>
            </p:cNvPr>
            <p:cNvSpPr/>
            <p:nvPr/>
          </p:nvSpPr>
          <p:spPr>
            <a:xfrm>
              <a:off x="6595647" y="983574"/>
              <a:ext cx="2975866" cy="1298845"/>
            </a:xfrm>
            <a:prstGeom prst="clou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Internet</a:t>
              </a:r>
              <a:endParaRPr 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59" name="Straight Connector 25">
              <a:extLst>
                <a:ext uri="{FF2B5EF4-FFF2-40B4-BE49-F238E27FC236}">
                  <a16:creationId xmlns:a16="http://schemas.microsoft.com/office/drawing/2014/main" id="{47BEC385-1E5D-1B43-A20E-7227A54B6F21}"/>
                </a:ext>
              </a:extLst>
            </p:cNvPr>
            <p:cNvCxnSpPr/>
            <p:nvPr/>
          </p:nvCxnSpPr>
          <p:spPr>
            <a:xfrm flipH="1">
              <a:off x="9571513" y="1584722"/>
              <a:ext cx="546264" cy="38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lowchart: Process 32">
              <a:extLst>
                <a:ext uri="{FF2B5EF4-FFF2-40B4-BE49-F238E27FC236}">
                  <a16:creationId xmlns:a16="http://schemas.microsoft.com/office/drawing/2014/main" id="{1DEC405B-7D2F-F149-8235-EA1B1E33CEFE}"/>
                </a:ext>
              </a:extLst>
            </p:cNvPr>
            <p:cNvSpPr/>
            <p:nvPr/>
          </p:nvSpPr>
          <p:spPr>
            <a:xfrm>
              <a:off x="10082973" y="1088656"/>
              <a:ext cx="1800429" cy="914400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Broadcast</a:t>
              </a:r>
            </a:p>
            <a:p>
              <a:pPr algn="ct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Sink</a:t>
              </a:r>
            </a:p>
          </p:txBody>
        </p:sp>
        <p:sp>
          <p:nvSpPr>
            <p:cNvPr id="61" name="Flowchart: Process 33">
              <a:extLst>
                <a:ext uri="{FF2B5EF4-FFF2-40B4-BE49-F238E27FC236}">
                  <a16:creationId xmlns:a16="http://schemas.microsoft.com/office/drawing/2014/main" id="{7DA0CDA6-3944-BC4F-8969-3229BEFEE878}"/>
                </a:ext>
              </a:extLst>
            </p:cNvPr>
            <p:cNvSpPr/>
            <p:nvPr/>
          </p:nvSpPr>
          <p:spPr>
            <a:xfrm>
              <a:off x="3903371" y="5822307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STA</a:t>
              </a:r>
            </a:p>
          </p:txBody>
        </p:sp>
        <p:sp>
          <p:nvSpPr>
            <p:cNvPr id="62" name="Flowchart: Process 34">
              <a:extLst>
                <a:ext uri="{FF2B5EF4-FFF2-40B4-BE49-F238E27FC236}">
                  <a16:creationId xmlns:a16="http://schemas.microsoft.com/office/drawing/2014/main" id="{FA2E2ECA-E94A-5243-BA20-5FF577F73D1A}"/>
                </a:ext>
              </a:extLst>
            </p:cNvPr>
            <p:cNvSpPr/>
            <p:nvPr/>
          </p:nvSpPr>
          <p:spPr>
            <a:xfrm>
              <a:off x="8449635" y="5820329"/>
              <a:ext cx="1484415" cy="914399"/>
            </a:xfrm>
            <a:prstGeom prst="flowChart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STA</a:t>
              </a:r>
            </a:p>
          </p:txBody>
        </p:sp>
        <p:sp>
          <p:nvSpPr>
            <p:cNvPr id="63" name="Lightning Bolt 29">
              <a:extLst>
                <a:ext uri="{FF2B5EF4-FFF2-40B4-BE49-F238E27FC236}">
                  <a16:creationId xmlns:a16="http://schemas.microsoft.com/office/drawing/2014/main" id="{69DD334A-A5CF-AA4A-A26E-407ACAED3C52}"/>
                </a:ext>
              </a:extLst>
            </p:cNvPr>
            <p:cNvSpPr/>
            <p:nvPr/>
          </p:nvSpPr>
          <p:spPr>
            <a:xfrm>
              <a:off x="7051942" y="5804771"/>
              <a:ext cx="524516" cy="358523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Lightning Bolt 30">
              <a:extLst>
                <a:ext uri="{FF2B5EF4-FFF2-40B4-BE49-F238E27FC236}">
                  <a16:creationId xmlns:a16="http://schemas.microsoft.com/office/drawing/2014/main" id="{99345796-5E24-1E4E-864C-68EDB25EC1B4}"/>
                </a:ext>
              </a:extLst>
            </p:cNvPr>
            <p:cNvSpPr/>
            <p:nvPr/>
          </p:nvSpPr>
          <p:spPr>
            <a:xfrm rot="5571371">
              <a:off x="6420650" y="5789339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Lightning Bolt 31">
              <a:extLst>
                <a:ext uri="{FF2B5EF4-FFF2-40B4-BE49-F238E27FC236}">
                  <a16:creationId xmlns:a16="http://schemas.microsoft.com/office/drawing/2014/main" id="{CE1EEB3C-A4C5-974B-A5A3-CF45AD315F00}"/>
                </a:ext>
              </a:extLst>
            </p:cNvPr>
            <p:cNvSpPr/>
            <p:nvPr/>
          </p:nvSpPr>
          <p:spPr>
            <a:xfrm rot="5571371">
              <a:off x="1868896" y="5823836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Lightning Bolt 32">
              <a:extLst>
                <a:ext uri="{FF2B5EF4-FFF2-40B4-BE49-F238E27FC236}">
                  <a16:creationId xmlns:a16="http://schemas.microsoft.com/office/drawing/2014/main" id="{1407042D-C648-BE4C-82B2-5D255F005E23}"/>
                </a:ext>
              </a:extLst>
            </p:cNvPr>
            <p:cNvSpPr/>
            <p:nvPr/>
          </p:nvSpPr>
          <p:spPr>
            <a:xfrm rot="393376">
              <a:off x="2551827" y="5889666"/>
              <a:ext cx="484480" cy="469126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Rectangle 33">
              <a:extLst>
                <a:ext uri="{FF2B5EF4-FFF2-40B4-BE49-F238E27FC236}">
                  <a16:creationId xmlns:a16="http://schemas.microsoft.com/office/drawing/2014/main" id="{3A936AC6-0EA3-764C-9E5D-FE8ADDF66BF4}"/>
                </a:ext>
              </a:extLst>
            </p:cNvPr>
            <p:cNvSpPr/>
            <p:nvPr/>
          </p:nvSpPr>
          <p:spPr>
            <a:xfrm>
              <a:off x="10760480" y="3729044"/>
              <a:ext cx="805888" cy="669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LAN</a:t>
              </a:r>
            </a:p>
          </p:txBody>
        </p:sp>
        <p:sp>
          <p:nvSpPr>
            <p:cNvPr id="68" name="TextBox 34">
              <a:extLst>
                <a:ext uri="{FF2B5EF4-FFF2-40B4-BE49-F238E27FC236}">
                  <a16:creationId xmlns:a16="http://schemas.microsoft.com/office/drawing/2014/main" id="{D142CAD9-5182-DE48-8ECE-37702B337825}"/>
                </a:ext>
              </a:extLst>
            </p:cNvPr>
            <p:cNvSpPr txBox="1"/>
            <p:nvPr/>
          </p:nvSpPr>
          <p:spPr>
            <a:xfrm>
              <a:off x="2266615" y="492817"/>
              <a:ext cx="4597782" cy="2158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BC Sink reside on network. </a:t>
              </a:r>
            </a:p>
            <a:p>
              <a:pPr marL="342900" indent="-342900">
                <a:buAutoNum type="arabicPeriod"/>
              </a:pPr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EBCS proxy decapsulates data from EBCS UL frames and forward to the specified BC sink.</a:t>
              </a:r>
            </a:p>
          </p:txBody>
        </p:sp>
        <p:sp>
          <p:nvSpPr>
            <p:cNvPr id="69" name="Rectangle 35">
              <a:extLst>
                <a:ext uri="{FF2B5EF4-FFF2-40B4-BE49-F238E27FC236}">
                  <a16:creationId xmlns:a16="http://schemas.microsoft.com/office/drawing/2014/main" id="{DB0682E4-D905-B148-96C2-80ADB4436B00}"/>
                </a:ext>
              </a:extLst>
            </p:cNvPr>
            <p:cNvSpPr/>
            <p:nvPr/>
          </p:nvSpPr>
          <p:spPr>
            <a:xfrm>
              <a:off x="1299183" y="4398461"/>
              <a:ext cx="2392155" cy="647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EBCS proxy</a:t>
              </a:r>
            </a:p>
          </p:txBody>
        </p:sp>
        <p:sp>
          <p:nvSpPr>
            <p:cNvPr id="70" name="Lightning Bolt 37">
              <a:extLst>
                <a:ext uri="{FF2B5EF4-FFF2-40B4-BE49-F238E27FC236}">
                  <a16:creationId xmlns:a16="http://schemas.microsoft.com/office/drawing/2014/main" id="{0E47A466-B29B-A245-B6C7-69E7D4835423}"/>
                </a:ext>
              </a:extLst>
            </p:cNvPr>
            <p:cNvSpPr/>
            <p:nvPr/>
          </p:nvSpPr>
          <p:spPr>
            <a:xfrm rot="9605679">
              <a:off x="3331784" y="5668943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Lightning Bolt 38">
              <a:extLst>
                <a:ext uri="{FF2B5EF4-FFF2-40B4-BE49-F238E27FC236}">
                  <a16:creationId xmlns:a16="http://schemas.microsoft.com/office/drawing/2014/main" id="{EB4BAE6F-28B0-6F4A-B46F-D88DCC2231CD}"/>
                </a:ext>
              </a:extLst>
            </p:cNvPr>
            <p:cNvSpPr/>
            <p:nvPr/>
          </p:nvSpPr>
          <p:spPr>
            <a:xfrm rot="15292901">
              <a:off x="5523737" y="5637836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Lightning Bolt 39">
              <a:extLst>
                <a:ext uri="{FF2B5EF4-FFF2-40B4-BE49-F238E27FC236}">
                  <a16:creationId xmlns:a16="http://schemas.microsoft.com/office/drawing/2014/main" id="{42E3F911-B35E-FF42-863D-A28AA999AEBD}"/>
                </a:ext>
              </a:extLst>
            </p:cNvPr>
            <p:cNvSpPr/>
            <p:nvPr/>
          </p:nvSpPr>
          <p:spPr>
            <a:xfrm rot="10067714">
              <a:off x="8645520" y="5125341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Lightning Bolt 40">
              <a:extLst>
                <a:ext uri="{FF2B5EF4-FFF2-40B4-BE49-F238E27FC236}">
                  <a16:creationId xmlns:a16="http://schemas.microsoft.com/office/drawing/2014/main" id="{2BC31408-45DF-504E-A99B-91AA0A3D3558}"/>
                </a:ext>
              </a:extLst>
            </p:cNvPr>
            <p:cNvSpPr/>
            <p:nvPr/>
          </p:nvSpPr>
          <p:spPr>
            <a:xfrm rot="14724622">
              <a:off x="9334709" y="5091572"/>
              <a:ext cx="486015" cy="622503"/>
            </a:xfrm>
            <a:prstGeom prst="lightningBol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7" name="Rectangle 35">
            <a:extLst>
              <a:ext uri="{FF2B5EF4-FFF2-40B4-BE49-F238E27FC236}">
                <a16:creationId xmlns:a16="http://schemas.microsoft.com/office/drawing/2014/main" id="{B43A170B-DED8-7147-AA19-54AD396779A4}"/>
              </a:ext>
            </a:extLst>
          </p:cNvPr>
          <p:cNvSpPr/>
          <p:nvPr/>
        </p:nvSpPr>
        <p:spPr>
          <a:xfrm>
            <a:off x="8669146" y="3163903"/>
            <a:ext cx="1137601" cy="304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EBCS proxy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4E83933-24DC-D849-85B9-233CFB3AD856}"/>
              </a:ext>
            </a:extLst>
          </p:cNvPr>
          <p:cNvSpPr txBox="1"/>
          <p:nvPr/>
        </p:nvSpPr>
        <p:spPr>
          <a:xfrm>
            <a:off x="2871640" y="431784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Downlink</a:t>
            </a:r>
            <a:endParaRPr kumimoji="1" lang="ja-JP" altLang="en-US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16F946D2-9D94-014D-A4F0-AAE9D946FE47}"/>
              </a:ext>
            </a:extLst>
          </p:cNvPr>
          <p:cNvSpPr txBox="1"/>
          <p:nvPr/>
        </p:nvSpPr>
        <p:spPr>
          <a:xfrm>
            <a:off x="8737343" y="422949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Uplink</a:t>
            </a:r>
            <a:endParaRPr kumimoji="1" lang="ja-JP" altLang="en-US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7C9AD7-89B4-3D41-AEE4-01A296B947FC}"/>
              </a:ext>
            </a:extLst>
          </p:cNvPr>
          <p:cNvSpPr txBox="1"/>
          <p:nvPr/>
        </p:nvSpPr>
        <p:spPr>
          <a:xfrm rot="5400000">
            <a:off x="9652396" y="2898567"/>
            <a:ext cx="4583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Sources: 11-21/1540 Topology and Address Mapping (M. </a:t>
            </a:r>
            <a:r>
              <a:rPr lang="en-US" sz="1100" dirty="0" err="1">
                <a:solidFill>
                  <a:schemeClr val="tx1"/>
                </a:solidFill>
              </a:rPr>
              <a:t>Montemurro</a:t>
            </a:r>
            <a:r>
              <a:rPr lang="en-US" sz="11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9684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5720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6442" y="1295399"/>
            <a:ext cx="11658600" cy="451480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IEEE P802.11 </a:t>
            </a:r>
            <a:r>
              <a:rPr lang="en-US" sz="1800" dirty="0" err="1">
                <a:latin typeface="Times New Roman" panose="02020603050405020304" pitchFamily="18" charset="0"/>
              </a:rPr>
              <a:t>TGbc</a:t>
            </a:r>
            <a:r>
              <a:rPr lang="en-US" sz="1800" b="0" dirty="0">
                <a:latin typeface="Times New Roman" panose="02020603050405020304" pitchFamily="18" charset="0"/>
              </a:rPr>
              <a:t> - ENHANCED BROADCAST SERVICES (</a:t>
            </a:r>
            <a:r>
              <a:rPr lang="en-US" sz="1800" b="0" dirty="0" err="1">
                <a:latin typeface="Times New Roman" panose="02020603050405020304" pitchFamily="18" charset="0"/>
              </a:rPr>
              <a:t>eBCS</a:t>
            </a:r>
            <a:r>
              <a:rPr lang="en-US" sz="1800" b="0" dirty="0">
                <a:latin typeface="Times New Roman" panose="02020603050405020304" pitchFamily="18" charset="0"/>
              </a:rPr>
              <a:t>) TASK GROUP (TG) - </a:t>
            </a:r>
            <a:r>
              <a:rPr lang="en-US" sz="1800" dirty="0">
                <a:latin typeface="Times New Roman" panose="02020603050405020304" pitchFamily="18" charset="0"/>
              </a:rPr>
              <a:t>MEETING UPDATE</a:t>
            </a:r>
            <a:r>
              <a:rPr lang="en-US" sz="1800" b="0" dirty="0">
                <a:latin typeface="Times New Roman" panose="02020603050405020304" pitchFamily="18" charset="0"/>
              </a:rPr>
              <a:t>. Online:  </a:t>
            </a:r>
            <a:r>
              <a:rPr lang="en-US" sz="1800" b="0" dirty="0">
                <a:latin typeface="Times New Roman" panose="02020603050405020304" pitchFamily="18" charset="0"/>
                <a:hlinkClick r:id="rId3"/>
              </a:rPr>
              <a:t>https://grouper.ieee.org/groups/802/11/Reports/tgbc_update.htm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11-18-0825 </a:t>
            </a:r>
            <a:r>
              <a:rPr lang="en-US" sz="1800" dirty="0">
                <a:latin typeface="Times New Roman" panose="02020603050405020304" pitchFamily="18" charset="0"/>
              </a:rPr>
              <a:t>Project Authorization Request (PAR)</a:t>
            </a:r>
            <a:r>
              <a:rPr lang="en-US" sz="1800" b="0" dirty="0">
                <a:latin typeface="Times New Roman" panose="02020603050405020304" pitchFamily="18" charset="0"/>
              </a:rPr>
              <a:t>. Online: </a:t>
            </a:r>
            <a:r>
              <a:rPr lang="en-US" sz="1800" b="0" dirty="0">
                <a:latin typeface="Times New Roman" panose="02020603050405020304" pitchFamily="18" charset="0"/>
                <a:hlinkClick r:id="rId4"/>
              </a:rPr>
              <a:t>https://mentor.ieee.org/802.11/documents?is_dcn=825&amp;is_group=0bcs&amp;is_year=2018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11-19/0135 </a:t>
            </a:r>
            <a:r>
              <a:rPr lang="en-US" sz="1800" dirty="0" err="1">
                <a:latin typeface="Times New Roman" panose="02020603050405020304" pitchFamily="18" charset="0"/>
              </a:rPr>
              <a:t>TGbc</a:t>
            </a:r>
            <a:r>
              <a:rPr lang="en-US" sz="1800" dirty="0">
                <a:latin typeface="Times New Roman" panose="02020603050405020304" pitchFamily="18" charset="0"/>
              </a:rPr>
              <a:t> Selection Procedure</a:t>
            </a:r>
            <a:r>
              <a:rPr lang="en-US" sz="1800" b="0" dirty="0">
                <a:latin typeface="Times New Roman" panose="02020603050405020304" pitchFamily="18" charset="0"/>
              </a:rPr>
              <a:t>. Online: </a:t>
            </a:r>
            <a:r>
              <a:rPr lang="en-US" sz="1800" b="0" dirty="0">
                <a:latin typeface="Times New Roman" panose="02020603050405020304" pitchFamily="18" charset="0"/>
                <a:hlinkClick r:id="rId5"/>
              </a:rPr>
              <a:t>https://mentor.ieee.org/802.11/documents?is_dcn=135&amp;is_group=00bc&amp;is_year=2019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11-19/0151 </a:t>
            </a:r>
            <a:r>
              <a:rPr lang="en-US" sz="1800" dirty="0" err="1">
                <a:latin typeface="Times New Roman" panose="02020603050405020304" pitchFamily="18" charset="0"/>
              </a:rPr>
              <a:t>TGbc</a:t>
            </a:r>
            <a:r>
              <a:rPr lang="en-US" sz="1800" dirty="0">
                <a:latin typeface="Times New Roman" panose="02020603050405020304" pitchFamily="18" charset="0"/>
              </a:rPr>
              <a:t> Functional Requirements</a:t>
            </a:r>
            <a:r>
              <a:rPr lang="en-US" sz="1800" b="0" dirty="0">
                <a:latin typeface="Times New Roman" panose="02020603050405020304" pitchFamily="18" charset="0"/>
              </a:rPr>
              <a:t>. Online: </a:t>
            </a:r>
            <a:r>
              <a:rPr lang="en-US" sz="1800" b="0" dirty="0">
                <a:latin typeface="Times New Roman" panose="02020603050405020304" pitchFamily="18" charset="0"/>
                <a:hlinkClick r:id="rId6"/>
              </a:rPr>
              <a:t>https://mentor.ieee.org/802.11/documents?is_dcn=151&amp;is_group=00bc&amp;is_year=2019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11-19/268 </a:t>
            </a:r>
            <a:r>
              <a:rPr lang="en-US" sz="1800" dirty="0" err="1">
                <a:latin typeface="Times New Roman" panose="02020603050405020304" pitchFamily="18" charset="0"/>
              </a:rPr>
              <a:t>TGbc</a:t>
            </a: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</a:rPr>
              <a:t>UseCase</a:t>
            </a:r>
            <a:r>
              <a:rPr lang="en-US" sz="1800" dirty="0">
                <a:latin typeface="Times New Roman" panose="02020603050405020304" pitchFamily="18" charset="0"/>
              </a:rPr>
              <a:t> Document</a:t>
            </a:r>
            <a:r>
              <a:rPr lang="en-US" sz="1800" b="0" dirty="0">
                <a:latin typeface="Times New Roman" panose="02020603050405020304" pitchFamily="18" charset="0"/>
              </a:rPr>
              <a:t>. Online: </a:t>
            </a:r>
            <a:r>
              <a:rPr lang="en-US" sz="1800" b="0" dirty="0">
                <a:latin typeface="Times New Roman" panose="02020603050405020304" pitchFamily="18" charset="0"/>
                <a:hlinkClick r:id="rId7"/>
              </a:rPr>
              <a:t>https://mentor.ieee.org/802.11/documents?is_dcn=268&amp;is_group=00bc&amp;is_year=2019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latin typeface="Times New Roman" panose="02020603050405020304" pitchFamily="18" charset="0"/>
              </a:rPr>
              <a:t>11-18/2123  </a:t>
            </a:r>
            <a:r>
              <a:rPr lang="en-US" sz="1800" dirty="0" err="1">
                <a:latin typeface="Times New Roman" panose="02020603050405020304" pitchFamily="18" charset="0"/>
              </a:rPr>
              <a:t>TGbc</a:t>
            </a:r>
            <a:r>
              <a:rPr lang="en-US" sz="1800" dirty="0">
                <a:latin typeface="Times New Roman" panose="02020603050405020304" pitchFamily="18" charset="0"/>
              </a:rPr>
              <a:t> Motion Booklet</a:t>
            </a:r>
            <a:r>
              <a:rPr lang="en-US" sz="1800" b="0" dirty="0">
                <a:latin typeface="Times New Roman" panose="02020603050405020304" pitchFamily="18" charset="0"/>
              </a:rPr>
              <a:t>. Online: </a:t>
            </a:r>
            <a:r>
              <a:rPr lang="en-US" sz="1800" b="0" dirty="0">
                <a:latin typeface="Times New Roman" panose="02020603050405020304" pitchFamily="18" charset="0"/>
                <a:hlinkClick r:id="rId8"/>
              </a:rPr>
              <a:t>https://mentor.ieee.org/802.11/documents?is_dcn=2123&amp;is_group=00bc&amp;is_year=2018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1800" b="0" dirty="0">
              <a:latin typeface="Times New Roman" panose="02020603050405020304" pitchFamily="18" charset="0"/>
            </a:endParaRPr>
          </a:p>
          <a:p>
            <a:pPr marL="0" indent="0"/>
            <a:r>
              <a:rPr lang="en-US" sz="1800" b="0" dirty="0">
                <a:latin typeface="Times New Roman" panose="02020603050405020304" pitchFamily="18" charset="0"/>
              </a:rPr>
              <a:t>P802.11bc Draft D2.0 will be publicly available for sale in the next weeks. Please search for it at: </a:t>
            </a:r>
            <a:r>
              <a:rPr lang="en-US" sz="1800" b="0" dirty="0">
                <a:latin typeface="Times New Roman" panose="02020603050405020304" pitchFamily="18" charset="0"/>
                <a:hlinkClick r:id="rId9"/>
              </a:rPr>
              <a:t>https://www.techstreet.com/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(6)</Template>
  <TotalTime>163</TotalTime>
  <Words>753</Words>
  <Application>Microsoft Macintosh PowerPoint</Application>
  <PresentationFormat>Widescreen</PresentationFormat>
  <Paragraphs>111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Document</vt:lpstr>
      <vt:lpstr>P802.11bc - Enhanced Broadcast Services Panel Presentation at IEEE Standards Summit 2021(collocated with IEEE CSCN)</vt:lpstr>
      <vt:lpstr>Abstract</vt:lpstr>
      <vt:lpstr>802.11bc specifies 9 use cases</vt:lpstr>
      <vt:lpstr>802.11bc – Architecture &amp; Key Feature Overview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Joseph Levy</dc:creator>
  <cp:lastModifiedBy>Emmelmann, Marc</cp:lastModifiedBy>
  <cp:revision>14</cp:revision>
  <cp:lastPrinted>1601-01-01T00:00:00Z</cp:lastPrinted>
  <dcterms:created xsi:type="dcterms:W3CDTF">2021-12-14T16:34:16Z</dcterms:created>
  <dcterms:modified xsi:type="dcterms:W3CDTF">2021-12-15T13:02:57Z</dcterms:modified>
</cp:coreProperties>
</file>