
<file path=[Content_Types].xml><?xml version="1.0" encoding="utf-8"?>
<Types xmlns="http://schemas.openxmlformats.org/package/2006/content-types">
  <Default Extension="bin" ContentType="application/vnd.openxmlformats-officedocument.oleObject"/>
  <Default Extension="jpeg" ContentType="image/jpe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72" r:id="rId2"/>
    <p:sldMasterId id="2147483660" r:id="rId3"/>
  </p:sldMasterIdLst>
  <p:notesMasterIdLst>
    <p:notesMasterId r:id="rId18"/>
  </p:notesMasterIdLst>
  <p:handoutMasterIdLst>
    <p:handoutMasterId r:id="rId19"/>
  </p:handoutMasterIdLst>
  <p:sldIdLst>
    <p:sldId id="256" r:id="rId4"/>
    <p:sldId id="283" r:id="rId5"/>
    <p:sldId id="268" r:id="rId6"/>
    <p:sldId id="281" r:id="rId7"/>
    <p:sldId id="280" r:id="rId8"/>
    <p:sldId id="275" r:id="rId9"/>
    <p:sldId id="278" r:id="rId10"/>
    <p:sldId id="274" r:id="rId11"/>
    <p:sldId id="285" r:id="rId12"/>
    <p:sldId id="286" r:id="rId13"/>
    <p:sldId id="288" r:id="rId14"/>
    <p:sldId id="289" r:id="rId15"/>
    <p:sldId id="271" r:id="rId16"/>
    <p:sldId id="266" r:id="rId17"/>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17292A2E-F333-43FB-9621-5CBBE7FDCDCB}" styleName="Light Style 2 - Accent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972" autoAdjust="0"/>
    <p:restoredTop sz="94660"/>
  </p:normalViewPr>
  <p:slideViewPr>
    <p:cSldViewPr>
      <p:cViewPr varScale="1">
        <p:scale>
          <a:sx n="109" d="100"/>
          <a:sy n="109" d="100"/>
        </p:scale>
        <p:origin x="378" y="102"/>
      </p:cViewPr>
      <p:guideLst>
        <p:guide orient="horz" pos="2160"/>
        <p:guide pos="384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0"/>
    </p:cViewPr>
  </p:sorterViewPr>
  <p:notesViewPr>
    <p:cSldViewPr>
      <p:cViewPr varScale="1">
        <p:scale>
          <a:sx n="82" d="100"/>
          <a:sy n="82" d="100"/>
        </p:scale>
        <p:origin x="3804" y="48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notesMaster" Target="notesMasters/notesMaster1.xml"/><Relationship Id="rId3" Type="http://schemas.openxmlformats.org/officeDocument/2006/relationships/slideMaster" Target="slideMasters/slideMaster3.xml"/><Relationship Id="rId21" Type="http://schemas.openxmlformats.org/officeDocument/2006/relationships/viewProps" Target="viewProps.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tableStyles" Target="tableStyles.xml"/><Relationship Id="rId10" Type="http://schemas.openxmlformats.org/officeDocument/2006/relationships/slide" Target="slides/slide7.xml"/><Relationship Id="rId19" Type="http://schemas.openxmlformats.org/officeDocument/2006/relationships/handoutMaster" Target="handoutMasters/handoutMaster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t>August 2021</a:t>
            </a:r>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Dong Wei, NXP Semiconductors</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802.11-21/1532r0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September 2021</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Dong Wei, NXP Semiconductors</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August 2021</a:t>
            </a:r>
          </a:p>
        </p:txBody>
      </p:sp>
      <p:sp>
        <p:nvSpPr>
          <p:cNvPr id="6" name="Rectangle 6"/>
          <p:cNvSpPr>
            <a:spLocks noGrp="1" noChangeArrowheads="1"/>
          </p:cNvSpPr>
          <p:nvPr>
            <p:ph type="ftr"/>
          </p:nvPr>
        </p:nvSpPr>
        <p:spPr>
          <a:ln/>
        </p:spPr>
        <p:txBody>
          <a:bodyPr/>
          <a:lstStyle/>
          <a:p>
            <a:r>
              <a:rPr lang="en-US"/>
              <a:t>Dong Wei, NXP Semiconductors</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a:t>August 2021</a:t>
            </a:r>
          </a:p>
        </p:txBody>
      </p:sp>
      <p:sp>
        <p:nvSpPr>
          <p:cNvPr id="6" name="Rectangle 6"/>
          <p:cNvSpPr>
            <a:spLocks noGrp="1" noChangeArrowheads="1"/>
          </p:cNvSpPr>
          <p:nvPr>
            <p:ph type="ftr"/>
          </p:nvPr>
        </p:nvSpPr>
        <p:spPr>
          <a:ln/>
        </p:spPr>
        <p:txBody>
          <a:bodyPr/>
          <a:lstStyle/>
          <a:p>
            <a:r>
              <a:rPr lang="en-US"/>
              <a:t>Dong Wei, NXP Semiconductors</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10</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06577414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a:t>August 2021</a:t>
            </a:r>
          </a:p>
        </p:txBody>
      </p:sp>
      <p:sp>
        <p:nvSpPr>
          <p:cNvPr id="6" name="Rectangle 6"/>
          <p:cNvSpPr>
            <a:spLocks noGrp="1" noChangeArrowheads="1"/>
          </p:cNvSpPr>
          <p:nvPr>
            <p:ph type="ftr"/>
          </p:nvPr>
        </p:nvSpPr>
        <p:spPr>
          <a:ln/>
        </p:spPr>
        <p:txBody>
          <a:bodyPr/>
          <a:lstStyle/>
          <a:p>
            <a:r>
              <a:rPr lang="en-US"/>
              <a:t>Dong Wei, NXP Semiconductors</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11</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6004710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802.11-21/1445r0</a:t>
            </a:r>
          </a:p>
        </p:txBody>
      </p:sp>
      <p:sp>
        <p:nvSpPr>
          <p:cNvPr id="5" name="Rectangle 3"/>
          <p:cNvSpPr>
            <a:spLocks noGrp="1" noChangeArrowheads="1"/>
          </p:cNvSpPr>
          <p:nvPr>
            <p:ph type="dt"/>
          </p:nvPr>
        </p:nvSpPr>
        <p:spPr>
          <a:ln/>
        </p:spPr>
        <p:txBody>
          <a:bodyPr/>
          <a:lstStyle/>
          <a:p>
            <a:r>
              <a:rPr lang="en-US"/>
              <a:t>August 2021</a:t>
            </a:r>
          </a:p>
        </p:txBody>
      </p:sp>
      <p:sp>
        <p:nvSpPr>
          <p:cNvPr id="6" name="Rectangle 6"/>
          <p:cNvSpPr>
            <a:spLocks noGrp="1" noChangeArrowheads="1"/>
          </p:cNvSpPr>
          <p:nvPr>
            <p:ph type="ftr"/>
          </p:nvPr>
        </p:nvSpPr>
        <p:spPr>
          <a:ln/>
        </p:spPr>
        <p:txBody>
          <a:bodyPr/>
          <a:lstStyle/>
          <a:p>
            <a:r>
              <a:rPr lang="en-US"/>
              <a:t>Dong Wei, NXP Semiconductors</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12</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71877338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802.11-21/1445r0</a:t>
            </a:r>
          </a:p>
        </p:txBody>
      </p:sp>
      <p:sp>
        <p:nvSpPr>
          <p:cNvPr id="5" name="Rectangle 3"/>
          <p:cNvSpPr>
            <a:spLocks noGrp="1" noChangeArrowheads="1"/>
          </p:cNvSpPr>
          <p:nvPr>
            <p:ph type="dt"/>
          </p:nvPr>
        </p:nvSpPr>
        <p:spPr>
          <a:ln/>
        </p:spPr>
        <p:txBody>
          <a:bodyPr/>
          <a:lstStyle/>
          <a:p>
            <a:r>
              <a:rPr lang="en-US"/>
              <a:t>August 2021</a:t>
            </a:r>
          </a:p>
        </p:txBody>
      </p:sp>
      <p:sp>
        <p:nvSpPr>
          <p:cNvPr id="6" name="Rectangle 6"/>
          <p:cNvSpPr>
            <a:spLocks noGrp="1" noChangeArrowheads="1"/>
          </p:cNvSpPr>
          <p:nvPr>
            <p:ph type="ftr"/>
          </p:nvPr>
        </p:nvSpPr>
        <p:spPr>
          <a:ln/>
        </p:spPr>
        <p:txBody>
          <a:bodyPr/>
          <a:lstStyle/>
          <a:p>
            <a:r>
              <a:rPr lang="en-US"/>
              <a:t>Dong Wei, NXP Semiconductors</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13</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72506741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802.11-21/1445r0</a:t>
            </a:r>
          </a:p>
        </p:txBody>
      </p:sp>
      <p:sp>
        <p:nvSpPr>
          <p:cNvPr id="5" name="Rectangle 3"/>
          <p:cNvSpPr>
            <a:spLocks noGrp="1" noChangeArrowheads="1"/>
          </p:cNvSpPr>
          <p:nvPr>
            <p:ph type="dt"/>
          </p:nvPr>
        </p:nvSpPr>
        <p:spPr>
          <a:ln/>
        </p:spPr>
        <p:txBody>
          <a:bodyPr/>
          <a:lstStyle/>
          <a:p>
            <a:r>
              <a:rPr lang="en-US"/>
              <a:t>August 2021</a:t>
            </a:r>
          </a:p>
        </p:txBody>
      </p:sp>
      <p:sp>
        <p:nvSpPr>
          <p:cNvPr id="6" name="Rectangle 6"/>
          <p:cNvSpPr>
            <a:spLocks noGrp="1" noChangeArrowheads="1"/>
          </p:cNvSpPr>
          <p:nvPr>
            <p:ph type="ftr"/>
          </p:nvPr>
        </p:nvSpPr>
        <p:spPr>
          <a:ln/>
        </p:spPr>
        <p:txBody>
          <a:bodyPr/>
          <a:lstStyle/>
          <a:p>
            <a:r>
              <a:rPr lang="en-US"/>
              <a:t>Dong Wei, NXP Semiconductors</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14</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5950217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802.11-21/1445r0</a:t>
            </a:r>
          </a:p>
        </p:txBody>
      </p:sp>
      <p:sp>
        <p:nvSpPr>
          <p:cNvPr id="5" name="Rectangle 3"/>
          <p:cNvSpPr>
            <a:spLocks noGrp="1" noChangeArrowheads="1"/>
          </p:cNvSpPr>
          <p:nvPr>
            <p:ph type="dt"/>
          </p:nvPr>
        </p:nvSpPr>
        <p:spPr>
          <a:ln/>
        </p:spPr>
        <p:txBody>
          <a:bodyPr/>
          <a:lstStyle/>
          <a:p>
            <a:r>
              <a:rPr lang="en-US"/>
              <a:t>August 2021</a:t>
            </a:r>
          </a:p>
        </p:txBody>
      </p:sp>
      <p:sp>
        <p:nvSpPr>
          <p:cNvPr id="6" name="Rectangle 6"/>
          <p:cNvSpPr>
            <a:spLocks noGrp="1" noChangeArrowheads="1"/>
          </p:cNvSpPr>
          <p:nvPr>
            <p:ph type="ftr"/>
          </p:nvPr>
        </p:nvSpPr>
        <p:spPr>
          <a:ln/>
        </p:spPr>
        <p:txBody>
          <a:bodyPr/>
          <a:lstStyle/>
          <a:p>
            <a:r>
              <a:rPr lang="en-US"/>
              <a:t>Dong Wei, NXP Semiconductors</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79188260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802.11-21/1445r0</a:t>
            </a:r>
          </a:p>
        </p:txBody>
      </p:sp>
      <p:sp>
        <p:nvSpPr>
          <p:cNvPr id="5" name="Rectangle 3"/>
          <p:cNvSpPr>
            <a:spLocks noGrp="1" noChangeArrowheads="1"/>
          </p:cNvSpPr>
          <p:nvPr>
            <p:ph type="dt"/>
          </p:nvPr>
        </p:nvSpPr>
        <p:spPr>
          <a:ln/>
        </p:spPr>
        <p:txBody>
          <a:bodyPr/>
          <a:lstStyle/>
          <a:p>
            <a:r>
              <a:rPr lang="en-US"/>
              <a:t>August 2021</a:t>
            </a:r>
          </a:p>
        </p:txBody>
      </p:sp>
      <p:sp>
        <p:nvSpPr>
          <p:cNvPr id="6" name="Rectangle 6"/>
          <p:cNvSpPr>
            <a:spLocks noGrp="1" noChangeArrowheads="1"/>
          </p:cNvSpPr>
          <p:nvPr>
            <p:ph type="ftr"/>
          </p:nvPr>
        </p:nvSpPr>
        <p:spPr>
          <a:ln/>
        </p:spPr>
        <p:txBody>
          <a:bodyPr/>
          <a:lstStyle/>
          <a:p>
            <a:r>
              <a:rPr lang="en-US"/>
              <a:t>Dong Wei, NXP Semiconductors</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3</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3837186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802.11-21/1445r0</a:t>
            </a:r>
          </a:p>
        </p:txBody>
      </p:sp>
      <p:sp>
        <p:nvSpPr>
          <p:cNvPr id="5" name="Rectangle 3"/>
          <p:cNvSpPr>
            <a:spLocks noGrp="1" noChangeArrowheads="1"/>
          </p:cNvSpPr>
          <p:nvPr>
            <p:ph type="dt"/>
          </p:nvPr>
        </p:nvSpPr>
        <p:spPr>
          <a:ln/>
        </p:spPr>
        <p:txBody>
          <a:bodyPr/>
          <a:lstStyle/>
          <a:p>
            <a:r>
              <a:rPr lang="en-US"/>
              <a:t>August 2021</a:t>
            </a:r>
          </a:p>
        </p:txBody>
      </p:sp>
      <p:sp>
        <p:nvSpPr>
          <p:cNvPr id="6" name="Rectangle 6"/>
          <p:cNvSpPr>
            <a:spLocks noGrp="1" noChangeArrowheads="1"/>
          </p:cNvSpPr>
          <p:nvPr>
            <p:ph type="ftr"/>
          </p:nvPr>
        </p:nvSpPr>
        <p:spPr>
          <a:ln/>
        </p:spPr>
        <p:txBody>
          <a:bodyPr/>
          <a:lstStyle/>
          <a:p>
            <a:r>
              <a:rPr lang="en-US"/>
              <a:t>Dong Wei, NXP Semiconductors</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4</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74832529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802.11-21/1445r0</a:t>
            </a:r>
          </a:p>
        </p:txBody>
      </p:sp>
      <p:sp>
        <p:nvSpPr>
          <p:cNvPr id="5" name="Rectangle 3"/>
          <p:cNvSpPr>
            <a:spLocks noGrp="1" noChangeArrowheads="1"/>
          </p:cNvSpPr>
          <p:nvPr>
            <p:ph type="dt"/>
          </p:nvPr>
        </p:nvSpPr>
        <p:spPr>
          <a:ln/>
        </p:spPr>
        <p:txBody>
          <a:bodyPr/>
          <a:lstStyle/>
          <a:p>
            <a:r>
              <a:rPr lang="en-US"/>
              <a:t>August 2021</a:t>
            </a:r>
          </a:p>
        </p:txBody>
      </p:sp>
      <p:sp>
        <p:nvSpPr>
          <p:cNvPr id="6" name="Rectangle 6"/>
          <p:cNvSpPr>
            <a:spLocks noGrp="1" noChangeArrowheads="1"/>
          </p:cNvSpPr>
          <p:nvPr>
            <p:ph type="ftr"/>
          </p:nvPr>
        </p:nvSpPr>
        <p:spPr>
          <a:ln/>
        </p:spPr>
        <p:txBody>
          <a:bodyPr/>
          <a:lstStyle/>
          <a:p>
            <a:r>
              <a:rPr lang="en-US"/>
              <a:t>Dong Wei, NXP Semiconductors</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5</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85820868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a:t>August 2021</a:t>
            </a:r>
          </a:p>
        </p:txBody>
      </p:sp>
      <p:sp>
        <p:nvSpPr>
          <p:cNvPr id="6" name="Rectangle 6"/>
          <p:cNvSpPr>
            <a:spLocks noGrp="1" noChangeArrowheads="1"/>
          </p:cNvSpPr>
          <p:nvPr>
            <p:ph type="ftr"/>
          </p:nvPr>
        </p:nvSpPr>
        <p:spPr>
          <a:ln/>
        </p:spPr>
        <p:txBody>
          <a:bodyPr/>
          <a:lstStyle/>
          <a:p>
            <a:r>
              <a:rPr lang="en-US"/>
              <a:t>Dong Wei, NXP Semiconductors</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6</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09322503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a:t>August 2021</a:t>
            </a:r>
          </a:p>
        </p:txBody>
      </p:sp>
      <p:sp>
        <p:nvSpPr>
          <p:cNvPr id="6" name="Rectangle 6"/>
          <p:cNvSpPr>
            <a:spLocks noGrp="1" noChangeArrowheads="1"/>
          </p:cNvSpPr>
          <p:nvPr>
            <p:ph type="ftr"/>
          </p:nvPr>
        </p:nvSpPr>
        <p:spPr>
          <a:ln/>
        </p:spPr>
        <p:txBody>
          <a:bodyPr/>
          <a:lstStyle/>
          <a:p>
            <a:r>
              <a:rPr lang="en-US"/>
              <a:t>Dong Wei, NXP Semiconductors</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7</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66298583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a:t>August 2021</a:t>
            </a:r>
          </a:p>
        </p:txBody>
      </p:sp>
      <p:sp>
        <p:nvSpPr>
          <p:cNvPr id="6" name="Rectangle 6"/>
          <p:cNvSpPr>
            <a:spLocks noGrp="1" noChangeArrowheads="1"/>
          </p:cNvSpPr>
          <p:nvPr>
            <p:ph type="ftr"/>
          </p:nvPr>
        </p:nvSpPr>
        <p:spPr>
          <a:ln/>
        </p:spPr>
        <p:txBody>
          <a:bodyPr/>
          <a:lstStyle/>
          <a:p>
            <a:r>
              <a:rPr lang="en-US"/>
              <a:t>Dong Wei, NXP Semiconductors</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8</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54467982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a:t>August 2021</a:t>
            </a:r>
          </a:p>
        </p:txBody>
      </p:sp>
      <p:sp>
        <p:nvSpPr>
          <p:cNvPr id="6" name="Rectangle 6"/>
          <p:cNvSpPr>
            <a:spLocks noGrp="1" noChangeArrowheads="1"/>
          </p:cNvSpPr>
          <p:nvPr>
            <p:ph type="ftr"/>
          </p:nvPr>
        </p:nvSpPr>
        <p:spPr>
          <a:ln/>
        </p:spPr>
        <p:txBody>
          <a:bodyPr/>
          <a:lstStyle/>
          <a:p>
            <a:r>
              <a:rPr lang="en-US"/>
              <a:t>Dong Wei, NXP Semiconductors</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9</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6607207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August 2021</a:t>
            </a:r>
            <a:endParaRPr lang="en-GB"/>
          </a:p>
        </p:txBody>
      </p:sp>
      <p:sp>
        <p:nvSpPr>
          <p:cNvPr id="5" name="Footer Placeholder 4"/>
          <p:cNvSpPr>
            <a:spLocks noGrp="1"/>
          </p:cNvSpPr>
          <p:nvPr>
            <p:ph type="ftr" idx="11"/>
          </p:nvPr>
        </p:nvSpPr>
        <p:spPr/>
        <p:txBody>
          <a:bodyPr/>
          <a:lstStyle>
            <a:lvl1pPr>
              <a:defRPr/>
            </a:lvl1pPr>
          </a:lstStyle>
          <a:p>
            <a:r>
              <a:rPr lang="en-GB"/>
              <a:t>Dong Wei, NXP Semiconductors</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CAE0A0-C734-49C6-8589-782FE7F88588}"/>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E05A68E0-B650-48DE-9452-399C95DC745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B4F0971D-1A12-4919-A11C-8F3929C1FE77}"/>
              </a:ext>
            </a:extLst>
          </p:cNvPr>
          <p:cNvSpPr>
            <a:spLocks noGrp="1"/>
          </p:cNvSpPr>
          <p:nvPr>
            <p:ph type="dt" sz="half" idx="10"/>
          </p:nvPr>
        </p:nvSpPr>
        <p:spPr/>
        <p:txBody>
          <a:bodyPr/>
          <a:lstStyle/>
          <a:p>
            <a:fld id="{A7CD5056-3076-43DA-8FD6-DE02A540C792}" type="datetimeFigureOut">
              <a:rPr lang="en-US" smtClean="0"/>
              <a:t>12/13/2021</a:t>
            </a:fld>
            <a:endParaRPr lang="en-US"/>
          </a:p>
        </p:txBody>
      </p:sp>
      <p:sp>
        <p:nvSpPr>
          <p:cNvPr id="5" name="Footer Placeholder 4">
            <a:extLst>
              <a:ext uri="{FF2B5EF4-FFF2-40B4-BE49-F238E27FC236}">
                <a16:creationId xmlns:a16="http://schemas.microsoft.com/office/drawing/2014/main" id="{3CB26082-9764-4F2B-B3FC-BFE301CE06B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BB29219-22FA-4F84-8494-301973AC0BD9}"/>
              </a:ext>
            </a:extLst>
          </p:cNvPr>
          <p:cNvSpPr>
            <a:spLocks noGrp="1"/>
          </p:cNvSpPr>
          <p:nvPr>
            <p:ph type="sldNum" sz="quarter" idx="12"/>
          </p:nvPr>
        </p:nvSpPr>
        <p:spPr/>
        <p:txBody>
          <a:bodyPr/>
          <a:lstStyle/>
          <a:p>
            <a:fld id="{DEA78314-07F3-4C29-93F5-E8A5E77D9486}" type="slidenum">
              <a:rPr lang="en-US" smtClean="0"/>
              <a:t>‹#›</a:t>
            </a:fld>
            <a:endParaRPr lang="en-US"/>
          </a:p>
        </p:txBody>
      </p:sp>
    </p:spTree>
    <p:extLst>
      <p:ext uri="{BB962C8B-B14F-4D97-AF65-F5344CB8AC3E}">
        <p14:creationId xmlns:p14="http://schemas.microsoft.com/office/powerpoint/2010/main" val="39775301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FE4D8D-9EC0-466C-9B6D-856297ECBE9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5723D08-7C57-4B28-9F0A-4AA30F3D7652}"/>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F40A7D7-718C-4F58-AF1E-5A0DF53D9E5C}"/>
              </a:ext>
            </a:extLst>
          </p:cNvPr>
          <p:cNvSpPr>
            <a:spLocks noGrp="1"/>
          </p:cNvSpPr>
          <p:nvPr>
            <p:ph type="dt" sz="half" idx="10"/>
          </p:nvPr>
        </p:nvSpPr>
        <p:spPr/>
        <p:txBody>
          <a:bodyPr/>
          <a:lstStyle/>
          <a:p>
            <a:fld id="{A7CD5056-3076-43DA-8FD6-DE02A540C792}" type="datetimeFigureOut">
              <a:rPr lang="en-US" smtClean="0"/>
              <a:t>12/13/2021</a:t>
            </a:fld>
            <a:endParaRPr lang="en-US"/>
          </a:p>
        </p:txBody>
      </p:sp>
      <p:sp>
        <p:nvSpPr>
          <p:cNvPr id="5" name="Footer Placeholder 4">
            <a:extLst>
              <a:ext uri="{FF2B5EF4-FFF2-40B4-BE49-F238E27FC236}">
                <a16:creationId xmlns:a16="http://schemas.microsoft.com/office/drawing/2014/main" id="{EEBBFE0A-A350-4CFE-A7CD-929C45A5215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61DD0F4-D838-412B-9A50-9BE7D8023754}"/>
              </a:ext>
            </a:extLst>
          </p:cNvPr>
          <p:cNvSpPr>
            <a:spLocks noGrp="1"/>
          </p:cNvSpPr>
          <p:nvPr>
            <p:ph type="sldNum" sz="quarter" idx="12"/>
          </p:nvPr>
        </p:nvSpPr>
        <p:spPr/>
        <p:txBody>
          <a:bodyPr/>
          <a:lstStyle/>
          <a:p>
            <a:fld id="{DEA78314-07F3-4C29-93F5-E8A5E77D9486}" type="slidenum">
              <a:rPr lang="en-US" smtClean="0"/>
              <a:t>‹#›</a:t>
            </a:fld>
            <a:endParaRPr lang="en-US"/>
          </a:p>
        </p:txBody>
      </p:sp>
    </p:spTree>
    <p:extLst>
      <p:ext uri="{BB962C8B-B14F-4D97-AF65-F5344CB8AC3E}">
        <p14:creationId xmlns:p14="http://schemas.microsoft.com/office/powerpoint/2010/main" val="73767823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02249A-0010-4C84-84AF-EE2339C737FF}"/>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E0957E8E-95E3-4772-B9D8-D78912F8597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8164A78F-ED58-4700-AC40-5D2E4C422BF9}"/>
              </a:ext>
            </a:extLst>
          </p:cNvPr>
          <p:cNvSpPr>
            <a:spLocks noGrp="1"/>
          </p:cNvSpPr>
          <p:nvPr>
            <p:ph type="dt" sz="half" idx="10"/>
          </p:nvPr>
        </p:nvSpPr>
        <p:spPr/>
        <p:txBody>
          <a:bodyPr/>
          <a:lstStyle/>
          <a:p>
            <a:fld id="{A7CD5056-3076-43DA-8FD6-DE02A540C792}" type="datetimeFigureOut">
              <a:rPr lang="en-US" smtClean="0"/>
              <a:t>12/13/2021</a:t>
            </a:fld>
            <a:endParaRPr lang="en-US"/>
          </a:p>
        </p:txBody>
      </p:sp>
      <p:sp>
        <p:nvSpPr>
          <p:cNvPr id="5" name="Footer Placeholder 4">
            <a:extLst>
              <a:ext uri="{FF2B5EF4-FFF2-40B4-BE49-F238E27FC236}">
                <a16:creationId xmlns:a16="http://schemas.microsoft.com/office/drawing/2014/main" id="{EE5569F7-2B25-4C07-87D2-21CA6C6DF58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013EAFB-57A7-4978-A98B-4A2A98A0E21E}"/>
              </a:ext>
            </a:extLst>
          </p:cNvPr>
          <p:cNvSpPr>
            <a:spLocks noGrp="1"/>
          </p:cNvSpPr>
          <p:nvPr>
            <p:ph type="sldNum" sz="quarter" idx="12"/>
          </p:nvPr>
        </p:nvSpPr>
        <p:spPr/>
        <p:txBody>
          <a:bodyPr/>
          <a:lstStyle/>
          <a:p>
            <a:fld id="{DEA78314-07F3-4C29-93F5-E8A5E77D9486}" type="slidenum">
              <a:rPr lang="en-US" smtClean="0"/>
              <a:t>‹#›</a:t>
            </a:fld>
            <a:endParaRPr lang="en-US"/>
          </a:p>
        </p:txBody>
      </p:sp>
    </p:spTree>
    <p:extLst>
      <p:ext uri="{BB962C8B-B14F-4D97-AF65-F5344CB8AC3E}">
        <p14:creationId xmlns:p14="http://schemas.microsoft.com/office/powerpoint/2010/main" val="298193004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61A4EE-ACCD-4A53-BBDC-C1083AE4667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E0F63FB-7147-4169-9E72-BF7D418865AB}"/>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F77335F9-BC36-483B-AB16-434C2FF5A108}"/>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99B3F9FB-0265-4BC8-8705-A8C1C6E38E4F}"/>
              </a:ext>
            </a:extLst>
          </p:cNvPr>
          <p:cNvSpPr>
            <a:spLocks noGrp="1"/>
          </p:cNvSpPr>
          <p:nvPr>
            <p:ph type="dt" sz="half" idx="10"/>
          </p:nvPr>
        </p:nvSpPr>
        <p:spPr/>
        <p:txBody>
          <a:bodyPr/>
          <a:lstStyle/>
          <a:p>
            <a:fld id="{A7CD5056-3076-43DA-8FD6-DE02A540C792}" type="datetimeFigureOut">
              <a:rPr lang="en-US" smtClean="0"/>
              <a:t>12/13/2021</a:t>
            </a:fld>
            <a:endParaRPr lang="en-US"/>
          </a:p>
        </p:txBody>
      </p:sp>
      <p:sp>
        <p:nvSpPr>
          <p:cNvPr id="6" name="Footer Placeholder 5">
            <a:extLst>
              <a:ext uri="{FF2B5EF4-FFF2-40B4-BE49-F238E27FC236}">
                <a16:creationId xmlns:a16="http://schemas.microsoft.com/office/drawing/2014/main" id="{18374460-F94B-4BAC-A709-9C6E2F4EC60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6865CDB-6713-4A2A-944B-01021AFB022B}"/>
              </a:ext>
            </a:extLst>
          </p:cNvPr>
          <p:cNvSpPr>
            <a:spLocks noGrp="1"/>
          </p:cNvSpPr>
          <p:nvPr>
            <p:ph type="sldNum" sz="quarter" idx="12"/>
          </p:nvPr>
        </p:nvSpPr>
        <p:spPr/>
        <p:txBody>
          <a:bodyPr/>
          <a:lstStyle/>
          <a:p>
            <a:fld id="{DEA78314-07F3-4C29-93F5-E8A5E77D9486}" type="slidenum">
              <a:rPr lang="en-US" smtClean="0"/>
              <a:t>‹#›</a:t>
            </a:fld>
            <a:endParaRPr lang="en-US"/>
          </a:p>
        </p:txBody>
      </p:sp>
    </p:spTree>
    <p:extLst>
      <p:ext uri="{BB962C8B-B14F-4D97-AF65-F5344CB8AC3E}">
        <p14:creationId xmlns:p14="http://schemas.microsoft.com/office/powerpoint/2010/main" val="267231157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062016-7244-4C07-9FB7-FECB21155759}"/>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7E09BDF0-07DC-4327-B892-A220D3382E8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7D6EB747-6958-4139-B782-A01CEB846366}"/>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0546520C-FFC3-4C60-9E12-A6825973580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ABE03250-BD38-447A-940A-1FF9FC027C7E}"/>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0171B6DA-D101-4932-8054-A54107E6A6A3}"/>
              </a:ext>
            </a:extLst>
          </p:cNvPr>
          <p:cNvSpPr>
            <a:spLocks noGrp="1"/>
          </p:cNvSpPr>
          <p:nvPr>
            <p:ph type="dt" sz="half" idx="10"/>
          </p:nvPr>
        </p:nvSpPr>
        <p:spPr/>
        <p:txBody>
          <a:bodyPr/>
          <a:lstStyle/>
          <a:p>
            <a:fld id="{A7CD5056-3076-43DA-8FD6-DE02A540C792}" type="datetimeFigureOut">
              <a:rPr lang="en-US" smtClean="0"/>
              <a:t>12/13/2021</a:t>
            </a:fld>
            <a:endParaRPr lang="en-US"/>
          </a:p>
        </p:txBody>
      </p:sp>
      <p:sp>
        <p:nvSpPr>
          <p:cNvPr id="8" name="Footer Placeholder 7">
            <a:extLst>
              <a:ext uri="{FF2B5EF4-FFF2-40B4-BE49-F238E27FC236}">
                <a16:creationId xmlns:a16="http://schemas.microsoft.com/office/drawing/2014/main" id="{9DC75429-2A70-47AF-81A6-6BDC09531940}"/>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A8A31A64-CB02-4F27-9F88-144A73C07CCB}"/>
              </a:ext>
            </a:extLst>
          </p:cNvPr>
          <p:cNvSpPr>
            <a:spLocks noGrp="1"/>
          </p:cNvSpPr>
          <p:nvPr>
            <p:ph type="sldNum" sz="quarter" idx="12"/>
          </p:nvPr>
        </p:nvSpPr>
        <p:spPr/>
        <p:txBody>
          <a:bodyPr/>
          <a:lstStyle/>
          <a:p>
            <a:fld id="{DEA78314-07F3-4C29-93F5-E8A5E77D9486}" type="slidenum">
              <a:rPr lang="en-US" smtClean="0"/>
              <a:t>‹#›</a:t>
            </a:fld>
            <a:endParaRPr lang="en-US"/>
          </a:p>
        </p:txBody>
      </p:sp>
    </p:spTree>
    <p:extLst>
      <p:ext uri="{BB962C8B-B14F-4D97-AF65-F5344CB8AC3E}">
        <p14:creationId xmlns:p14="http://schemas.microsoft.com/office/powerpoint/2010/main" val="384206886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A83F7A-1CF3-47DA-A24F-0932EC06705D}"/>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1D8FF22D-D8A7-4BEE-AE7F-DE930D8AE7F3}"/>
              </a:ext>
            </a:extLst>
          </p:cNvPr>
          <p:cNvSpPr>
            <a:spLocks noGrp="1"/>
          </p:cNvSpPr>
          <p:nvPr>
            <p:ph type="dt" sz="half" idx="10"/>
          </p:nvPr>
        </p:nvSpPr>
        <p:spPr/>
        <p:txBody>
          <a:bodyPr/>
          <a:lstStyle/>
          <a:p>
            <a:fld id="{A7CD5056-3076-43DA-8FD6-DE02A540C792}" type="datetimeFigureOut">
              <a:rPr lang="en-US" smtClean="0"/>
              <a:t>12/13/2021</a:t>
            </a:fld>
            <a:endParaRPr lang="en-US"/>
          </a:p>
        </p:txBody>
      </p:sp>
      <p:sp>
        <p:nvSpPr>
          <p:cNvPr id="4" name="Footer Placeholder 3">
            <a:extLst>
              <a:ext uri="{FF2B5EF4-FFF2-40B4-BE49-F238E27FC236}">
                <a16:creationId xmlns:a16="http://schemas.microsoft.com/office/drawing/2014/main" id="{ADD7451E-5B89-41AF-85D4-4A6E733D0BEF}"/>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5FFE4B01-DDC8-43E8-AFD5-180574B3F0F3}"/>
              </a:ext>
            </a:extLst>
          </p:cNvPr>
          <p:cNvSpPr>
            <a:spLocks noGrp="1"/>
          </p:cNvSpPr>
          <p:nvPr>
            <p:ph type="sldNum" sz="quarter" idx="12"/>
          </p:nvPr>
        </p:nvSpPr>
        <p:spPr/>
        <p:txBody>
          <a:bodyPr/>
          <a:lstStyle/>
          <a:p>
            <a:fld id="{DEA78314-07F3-4C29-93F5-E8A5E77D9486}" type="slidenum">
              <a:rPr lang="en-US" smtClean="0"/>
              <a:t>‹#›</a:t>
            </a:fld>
            <a:endParaRPr lang="en-US"/>
          </a:p>
        </p:txBody>
      </p:sp>
    </p:spTree>
    <p:extLst>
      <p:ext uri="{BB962C8B-B14F-4D97-AF65-F5344CB8AC3E}">
        <p14:creationId xmlns:p14="http://schemas.microsoft.com/office/powerpoint/2010/main" val="160392437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DEAA056-EEF4-4114-AB11-085ACCD24E64}"/>
              </a:ext>
            </a:extLst>
          </p:cNvPr>
          <p:cNvSpPr>
            <a:spLocks noGrp="1"/>
          </p:cNvSpPr>
          <p:nvPr>
            <p:ph type="dt" sz="half" idx="10"/>
          </p:nvPr>
        </p:nvSpPr>
        <p:spPr/>
        <p:txBody>
          <a:bodyPr/>
          <a:lstStyle/>
          <a:p>
            <a:fld id="{A7CD5056-3076-43DA-8FD6-DE02A540C792}" type="datetimeFigureOut">
              <a:rPr lang="en-US" smtClean="0"/>
              <a:t>12/13/2021</a:t>
            </a:fld>
            <a:endParaRPr lang="en-US"/>
          </a:p>
        </p:txBody>
      </p:sp>
      <p:sp>
        <p:nvSpPr>
          <p:cNvPr id="3" name="Footer Placeholder 2">
            <a:extLst>
              <a:ext uri="{FF2B5EF4-FFF2-40B4-BE49-F238E27FC236}">
                <a16:creationId xmlns:a16="http://schemas.microsoft.com/office/drawing/2014/main" id="{7C2DF6BC-2529-456A-9B14-F1ADAED93FE8}"/>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0156B5E5-E2DC-47CE-8AED-5343BBCE14C3}"/>
              </a:ext>
            </a:extLst>
          </p:cNvPr>
          <p:cNvSpPr>
            <a:spLocks noGrp="1"/>
          </p:cNvSpPr>
          <p:nvPr>
            <p:ph type="sldNum" sz="quarter" idx="12"/>
          </p:nvPr>
        </p:nvSpPr>
        <p:spPr/>
        <p:txBody>
          <a:bodyPr/>
          <a:lstStyle/>
          <a:p>
            <a:fld id="{DEA78314-07F3-4C29-93F5-E8A5E77D9486}" type="slidenum">
              <a:rPr lang="en-US" smtClean="0"/>
              <a:t>‹#›</a:t>
            </a:fld>
            <a:endParaRPr lang="en-US"/>
          </a:p>
        </p:txBody>
      </p:sp>
    </p:spTree>
    <p:extLst>
      <p:ext uri="{BB962C8B-B14F-4D97-AF65-F5344CB8AC3E}">
        <p14:creationId xmlns:p14="http://schemas.microsoft.com/office/powerpoint/2010/main" val="256178588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1B208E-2F33-4A89-8919-41D53A03861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76B9BC31-647F-4B34-AE89-22326B20250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ABF12054-1D25-40CC-B180-C7A43370EB2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5353A68-0B65-49C0-B03C-C1F9A980D002}"/>
              </a:ext>
            </a:extLst>
          </p:cNvPr>
          <p:cNvSpPr>
            <a:spLocks noGrp="1"/>
          </p:cNvSpPr>
          <p:nvPr>
            <p:ph type="dt" sz="half" idx="10"/>
          </p:nvPr>
        </p:nvSpPr>
        <p:spPr/>
        <p:txBody>
          <a:bodyPr/>
          <a:lstStyle/>
          <a:p>
            <a:fld id="{A7CD5056-3076-43DA-8FD6-DE02A540C792}" type="datetimeFigureOut">
              <a:rPr lang="en-US" smtClean="0"/>
              <a:t>12/13/2021</a:t>
            </a:fld>
            <a:endParaRPr lang="en-US"/>
          </a:p>
        </p:txBody>
      </p:sp>
      <p:sp>
        <p:nvSpPr>
          <p:cNvPr id="6" name="Footer Placeholder 5">
            <a:extLst>
              <a:ext uri="{FF2B5EF4-FFF2-40B4-BE49-F238E27FC236}">
                <a16:creationId xmlns:a16="http://schemas.microsoft.com/office/drawing/2014/main" id="{35AD57C0-E68D-4577-B1E2-3040A7BBDE7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313A3CE-14CC-42B3-8BF5-B1757E272C51}"/>
              </a:ext>
            </a:extLst>
          </p:cNvPr>
          <p:cNvSpPr>
            <a:spLocks noGrp="1"/>
          </p:cNvSpPr>
          <p:nvPr>
            <p:ph type="sldNum" sz="quarter" idx="12"/>
          </p:nvPr>
        </p:nvSpPr>
        <p:spPr/>
        <p:txBody>
          <a:bodyPr/>
          <a:lstStyle/>
          <a:p>
            <a:fld id="{DEA78314-07F3-4C29-93F5-E8A5E77D9486}" type="slidenum">
              <a:rPr lang="en-US" smtClean="0"/>
              <a:t>‹#›</a:t>
            </a:fld>
            <a:endParaRPr lang="en-US"/>
          </a:p>
        </p:txBody>
      </p:sp>
    </p:spTree>
    <p:extLst>
      <p:ext uri="{BB962C8B-B14F-4D97-AF65-F5344CB8AC3E}">
        <p14:creationId xmlns:p14="http://schemas.microsoft.com/office/powerpoint/2010/main" val="78046972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E95AA3-E9DA-4FB0-9495-AAD99E1E2DA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FCCC48AB-83C1-4BF5-9EA0-F10B7BCEDFC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C858DD86-1A96-47FC-AA08-E2EEE39995C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6521CAC-5149-4804-8847-419D1713234B}"/>
              </a:ext>
            </a:extLst>
          </p:cNvPr>
          <p:cNvSpPr>
            <a:spLocks noGrp="1"/>
          </p:cNvSpPr>
          <p:nvPr>
            <p:ph type="dt" sz="half" idx="10"/>
          </p:nvPr>
        </p:nvSpPr>
        <p:spPr/>
        <p:txBody>
          <a:bodyPr/>
          <a:lstStyle/>
          <a:p>
            <a:fld id="{A7CD5056-3076-43DA-8FD6-DE02A540C792}" type="datetimeFigureOut">
              <a:rPr lang="en-US" smtClean="0"/>
              <a:t>12/13/2021</a:t>
            </a:fld>
            <a:endParaRPr lang="en-US"/>
          </a:p>
        </p:txBody>
      </p:sp>
      <p:sp>
        <p:nvSpPr>
          <p:cNvPr id="6" name="Footer Placeholder 5">
            <a:extLst>
              <a:ext uri="{FF2B5EF4-FFF2-40B4-BE49-F238E27FC236}">
                <a16:creationId xmlns:a16="http://schemas.microsoft.com/office/drawing/2014/main" id="{71C1C33F-7484-46BC-A89A-1D7FDA0B629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5978D36-36BC-4E71-A1F2-F9ECDC23A156}"/>
              </a:ext>
            </a:extLst>
          </p:cNvPr>
          <p:cNvSpPr>
            <a:spLocks noGrp="1"/>
          </p:cNvSpPr>
          <p:nvPr>
            <p:ph type="sldNum" sz="quarter" idx="12"/>
          </p:nvPr>
        </p:nvSpPr>
        <p:spPr/>
        <p:txBody>
          <a:bodyPr/>
          <a:lstStyle/>
          <a:p>
            <a:fld id="{DEA78314-07F3-4C29-93F5-E8A5E77D9486}" type="slidenum">
              <a:rPr lang="en-US" smtClean="0"/>
              <a:t>‹#›</a:t>
            </a:fld>
            <a:endParaRPr lang="en-US"/>
          </a:p>
        </p:txBody>
      </p:sp>
    </p:spTree>
    <p:extLst>
      <p:ext uri="{BB962C8B-B14F-4D97-AF65-F5344CB8AC3E}">
        <p14:creationId xmlns:p14="http://schemas.microsoft.com/office/powerpoint/2010/main" val="69052651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8F71A1-A57E-48D5-9051-BE695FB2EE32}"/>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D0C9D557-89EA-4AB6-BB59-825DECDD9D0D}"/>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1245977-93AD-4171-8915-732BCC9AB288}"/>
              </a:ext>
            </a:extLst>
          </p:cNvPr>
          <p:cNvSpPr>
            <a:spLocks noGrp="1"/>
          </p:cNvSpPr>
          <p:nvPr>
            <p:ph type="dt" sz="half" idx="10"/>
          </p:nvPr>
        </p:nvSpPr>
        <p:spPr/>
        <p:txBody>
          <a:bodyPr/>
          <a:lstStyle/>
          <a:p>
            <a:fld id="{A7CD5056-3076-43DA-8FD6-DE02A540C792}" type="datetimeFigureOut">
              <a:rPr lang="en-US" smtClean="0"/>
              <a:t>12/13/2021</a:t>
            </a:fld>
            <a:endParaRPr lang="en-US"/>
          </a:p>
        </p:txBody>
      </p:sp>
      <p:sp>
        <p:nvSpPr>
          <p:cNvPr id="5" name="Footer Placeholder 4">
            <a:extLst>
              <a:ext uri="{FF2B5EF4-FFF2-40B4-BE49-F238E27FC236}">
                <a16:creationId xmlns:a16="http://schemas.microsoft.com/office/drawing/2014/main" id="{03D854EF-968D-4984-8A5A-27D07A75739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8611F78-3D31-4169-84F3-D637ADF06F4A}"/>
              </a:ext>
            </a:extLst>
          </p:cNvPr>
          <p:cNvSpPr>
            <a:spLocks noGrp="1"/>
          </p:cNvSpPr>
          <p:nvPr>
            <p:ph type="sldNum" sz="quarter" idx="12"/>
          </p:nvPr>
        </p:nvSpPr>
        <p:spPr/>
        <p:txBody>
          <a:bodyPr/>
          <a:lstStyle/>
          <a:p>
            <a:fld id="{DEA78314-07F3-4C29-93F5-E8A5E77D9486}" type="slidenum">
              <a:rPr lang="en-US" smtClean="0"/>
              <a:t>‹#›</a:t>
            </a:fld>
            <a:endParaRPr lang="en-US"/>
          </a:p>
        </p:txBody>
      </p:sp>
    </p:spTree>
    <p:extLst>
      <p:ext uri="{BB962C8B-B14F-4D97-AF65-F5344CB8AC3E}">
        <p14:creationId xmlns:p14="http://schemas.microsoft.com/office/powerpoint/2010/main" val="10593411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endParaRPr lang="en-GB" dirty="0"/>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Dong Wei, NXP Semiconductors</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September 2021</a:t>
            </a:r>
            <a:endParaRPr lang="en-GB" dirty="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27FCC7A-048C-4F6A-B4F5-50D9A5E9D678}"/>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219329BE-7792-48A1-924E-E664D865C092}"/>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D75EEB2-966F-442A-903D-F25BABB12F26}"/>
              </a:ext>
            </a:extLst>
          </p:cNvPr>
          <p:cNvSpPr>
            <a:spLocks noGrp="1"/>
          </p:cNvSpPr>
          <p:nvPr>
            <p:ph type="dt" sz="half" idx="10"/>
          </p:nvPr>
        </p:nvSpPr>
        <p:spPr/>
        <p:txBody>
          <a:bodyPr/>
          <a:lstStyle/>
          <a:p>
            <a:fld id="{A7CD5056-3076-43DA-8FD6-DE02A540C792}" type="datetimeFigureOut">
              <a:rPr lang="en-US" smtClean="0"/>
              <a:t>12/13/2021</a:t>
            </a:fld>
            <a:endParaRPr lang="en-US"/>
          </a:p>
        </p:txBody>
      </p:sp>
      <p:sp>
        <p:nvSpPr>
          <p:cNvPr id="5" name="Footer Placeholder 4">
            <a:extLst>
              <a:ext uri="{FF2B5EF4-FFF2-40B4-BE49-F238E27FC236}">
                <a16:creationId xmlns:a16="http://schemas.microsoft.com/office/drawing/2014/main" id="{9682F85B-6D18-4CA1-867B-2453275D84F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A79C68E-4307-4A2E-BFF9-D9A501801EDC}"/>
              </a:ext>
            </a:extLst>
          </p:cNvPr>
          <p:cNvSpPr>
            <a:spLocks noGrp="1"/>
          </p:cNvSpPr>
          <p:nvPr>
            <p:ph type="sldNum" sz="quarter" idx="12"/>
          </p:nvPr>
        </p:nvSpPr>
        <p:spPr/>
        <p:txBody>
          <a:bodyPr/>
          <a:lstStyle/>
          <a:p>
            <a:fld id="{DEA78314-07F3-4C29-93F5-E8A5E77D9486}" type="slidenum">
              <a:rPr lang="en-US" smtClean="0"/>
              <a:t>‹#›</a:t>
            </a:fld>
            <a:endParaRPr lang="en-US"/>
          </a:p>
        </p:txBody>
      </p:sp>
    </p:spTree>
    <p:extLst>
      <p:ext uri="{BB962C8B-B14F-4D97-AF65-F5344CB8AC3E}">
        <p14:creationId xmlns:p14="http://schemas.microsoft.com/office/powerpoint/2010/main" val="267935532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A78655-25D6-4A36-8C8A-BC6A1246738F}"/>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A8CA6259-3143-40B2-8742-3E1DEFDFE09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0043E758-8DDA-4474-ADC2-E9EEC4EB18AA}"/>
              </a:ext>
            </a:extLst>
          </p:cNvPr>
          <p:cNvSpPr>
            <a:spLocks noGrp="1"/>
          </p:cNvSpPr>
          <p:nvPr>
            <p:ph type="dt" sz="half" idx="10"/>
          </p:nvPr>
        </p:nvSpPr>
        <p:spPr/>
        <p:txBody>
          <a:bodyPr/>
          <a:lstStyle/>
          <a:p>
            <a:fld id="{AD0B07C2-0A04-4482-915D-B47CC7DB2DAD}" type="datetimeFigureOut">
              <a:rPr lang="en-US" smtClean="0"/>
              <a:t>12/13/2021</a:t>
            </a:fld>
            <a:endParaRPr lang="en-US"/>
          </a:p>
        </p:txBody>
      </p:sp>
      <p:sp>
        <p:nvSpPr>
          <p:cNvPr id="5" name="Footer Placeholder 4">
            <a:extLst>
              <a:ext uri="{FF2B5EF4-FFF2-40B4-BE49-F238E27FC236}">
                <a16:creationId xmlns:a16="http://schemas.microsoft.com/office/drawing/2014/main" id="{56B1FFDF-36DA-42D2-A22D-2AAF8987996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262566E-5EB4-47FD-8E36-BCE825218A0E}"/>
              </a:ext>
            </a:extLst>
          </p:cNvPr>
          <p:cNvSpPr>
            <a:spLocks noGrp="1"/>
          </p:cNvSpPr>
          <p:nvPr>
            <p:ph type="sldNum" sz="quarter" idx="12"/>
          </p:nvPr>
        </p:nvSpPr>
        <p:spPr/>
        <p:txBody>
          <a:bodyPr/>
          <a:lstStyle/>
          <a:p>
            <a:fld id="{BD7407E9-C42C-4AEB-B2A0-FEDAB1B4F207}" type="slidenum">
              <a:rPr lang="en-US" smtClean="0"/>
              <a:t>‹#›</a:t>
            </a:fld>
            <a:endParaRPr lang="en-US"/>
          </a:p>
        </p:txBody>
      </p:sp>
    </p:spTree>
    <p:extLst>
      <p:ext uri="{BB962C8B-B14F-4D97-AF65-F5344CB8AC3E}">
        <p14:creationId xmlns:p14="http://schemas.microsoft.com/office/powerpoint/2010/main" val="94961047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2D7394-2A33-4E44-AAD3-8908D3FA2E4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25F4DAF-ED18-44BB-8505-680710D8C368}"/>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A836400-71E1-4E9A-BA5A-B7A73ACA4BED}"/>
              </a:ext>
            </a:extLst>
          </p:cNvPr>
          <p:cNvSpPr>
            <a:spLocks noGrp="1"/>
          </p:cNvSpPr>
          <p:nvPr>
            <p:ph type="dt" sz="half" idx="10"/>
          </p:nvPr>
        </p:nvSpPr>
        <p:spPr/>
        <p:txBody>
          <a:bodyPr/>
          <a:lstStyle/>
          <a:p>
            <a:fld id="{AD0B07C2-0A04-4482-915D-B47CC7DB2DAD}" type="datetimeFigureOut">
              <a:rPr lang="en-US" smtClean="0"/>
              <a:t>12/13/2021</a:t>
            </a:fld>
            <a:endParaRPr lang="en-US"/>
          </a:p>
        </p:txBody>
      </p:sp>
      <p:sp>
        <p:nvSpPr>
          <p:cNvPr id="5" name="Footer Placeholder 4">
            <a:extLst>
              <a:ext uri="{FF2B5EF4-FFF2-40B4-BE49-F238E27FC236}">
                <a16:creationId xmlns:a16="http://schemas.microsoft.com/office/drawing/2014/main" id="{CB3A6B32-72CD-4BE8-AB65-F03CBC6B443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C6C1971-85EB-41C6-80BA-C032F76EAF42}"/>
              </a:ext>
            </a:extLst>
          </p:cNvPr>
          <p:cNvSpPr>
            <a:spLocks noGrp="1"/>
          </p:cNvSpPr>
          <p:nvPr>
            <p:ph type="sldNum" sz="quarter" idx="12"/>
          </p:nvPr>
        </p:nvSpPr>
        <p:spPr/>
        <p:txBody>
          <a:bodyPr/>
          <a:lstStyle/>
          <a:p>
            <a:fld id="{BD7407E9-C42C-4AEB-B2A0-FEDAB1B4F207}" type="slidenum">
              <a:rPr lang="en-US" smtClean="0"/>
              <a:t>‹#›</a:t>
            </a:fld>
            <a:endParaRPr lang="en-US"/>
          </a:p>
        </p:txBody>
      </p:sp>
    </p:spTree>
    <p:extLst>
      <p:ext uri="{BB962C8B-B14F-4D97-AF65-F5344CB8AC3E}">
        <p14:creationId xmlns:p14="http://schemas.microsoft.com/office/powerpoint/2010/main" val="671200849"/>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300AAB-FA64-4726-8564-2F548C4DFCE6}"/>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55AEBE16-FBB9-46BD-8135-91054CF8328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B5C22B87-169D-4738-963C-40F70058ABCB}"/>
              </a:ext>
            </a:extLst>
          </p:cNvPr>
          <p:cNvSpPr>
            <a:spLocks noGrp="1"/>
          </p:cNvSpPr>
          <p:nvPr>
            <p:ph type="dt" sz="half" idx="10"/>
          </p:nvPr>
        </p:nvSpPr>
        <p:spPr/>
        <p:txBody>
          <a:bodyPr/>
          <a:lstStyle/>
          <a:p>
            <a:fld id="{AD0B07C2-0A04-4482-915D-B47CC7DB2DAD}" type="datetimeFigureOut">
              <a:rPr lang="en-US" smtClean="0"/>
              <a:t>12/13/2021</a:t>
            </a:fld>
            <a:endParaRPr lang="en-US"/>
          </a:p>
        </p:txBody>
      </p:sp>
      <p:sp>
        <p:nvSpPr>
          <p:cNvPr id="5" name="Footer Placeholder 4">
            <a:extLst>
              <a:ext uri="{FF2B5EF4-FFF2-40B4-BE49-F238E27FC236}">
                <a16:creationId xmlns:a16="http://schemas.microsoft.com/office/drawing/2014/main" id="{8A1C6C27-62A5-49D5-808C-6EBCCF0A794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7FA3E62-A123-4172-AF1D-738A7D81335A}"/>
              </a:ext>
            </a:extLst>
          </p:cNvPr>
          <p:cNvSpPr>
            <a:spLocks noGrp="1"/>
          </p:cNvSpPr>
          <p:nvPr>
            <p:ph type="sldNum" sz="quarter" idx="12"/>
          </p:nvPr>
        </p:nvSpPr>
        <p:spPr/>
        <p:txBody>
          <a:bodyPr/>
          <a:lstStyle/>
          <a:p>
            <a:fld id="{BD7407E9-C42C-4AEB-B2A0-FEDAB1B4F207}" type="slidenum">
              <a:rPr lang="en-US" smtClean="0"/>
              <a:t>‹#›</a:t>
            </a:fld>
            <a:endParaRPr lang="en-US"/>
          </a:p>
        </p:txBody>
      </p:sp>
    </p:spTree>
    <p:extLst>
      <p:ext uri="{BB962C8B-B14F-4D97-AF65-F5344CB8AC3E}">
        <p14:creationId xmlns:p14="http://schemas.microsoft.com/office/powerpoint/2010/main" val="1696503486"/>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84EA84-18D0-4CC4-93D0-ADF484A7E73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6DA4362-16A9-4D52-845B-EEE2629B9BB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45844E1B-5C0D-4E5C-8213-23372759F662}"/>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05086426-8E75-4EB9-A282-4350AB5D46B3}"/>
              </a:ext>
            </a:extLst>
          </p:cNvPr>
          <p:cNvSpPr>
            <a:spLocks noGrp="1"/>
          </p:cNvSpPr>
          <p:nvPr>
            <p:ph type="dt" sz="half" idx="10"/>
          </p:nvPr>
        </p:nvSpPr>
        <p:spPr/>
        <p:txBody>
          <a:bodyPr/>
          <a:lstStyle/>
          <a:p>
            <a:fld id="{AD0B07C2-0A04-4482-915D-B47CC7DB2DAD}" type="datetimeFigureOut">
              <a:rPr lang="en-US" smtClean="0"/>
              <a:t>12/13/2021</a:t>
            </a:fld>
            <a:endParaRPr lang="en-US"/>
          </a:p>
        </p:txBody>
      </p:sp>
      <p:sp>
        <p:nvSpPr>
          <p:cNvPr id="6" name="Footer Placeholder 5">
            <a:extLst>
              <a:ext uri="{FF2B5EF4-FFF2-40B4-BE49-F238E27FC236}">
                <a16:creationId xmlns:a16="http://schemas.microsoft.com/office/drawing/2014/main" id="{8CE8FE58-0295-48D6-A524-1A20F826CE2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46C7D40-D29C-4829-9BAA-6EF819E4508D}"/>
              </a:ext>
            </a:extLst>
          </p:cNvPr>
          <p:cNvSpPr>
            <a:spLocks noGrp="1"/>
          </p:cNvSpPr>
          <p:nvPr>
            <p:ph type="sldNum" sz="quarter" idx="12"/>
          </p:nvPr>
        </p:nvSpPr>
        <p:spPr/>
        <p:txBody>
          <a:bodyPr/>
          <a:lstStyle/>
          <a:p>
            <a:fld id="{BD7407E9-C42C-4AEB-B2A0-FEDAB1B4F207}" type="slidenum">
              <a:rPr lang="en-US" smtClean="0"/>
              <a:t>‹#›</a:t>
            </a:fld>
            <a:endParaRPr lang="en-US"/>
          </a:p>
        </p:txBody>
      </p:sp>
    </p:spTree>
    <p:extLst>
      <p:ext uri="{BB962C8B-B14F-4D97-AF65-F5344CB8AC3E}">
        <p14:creationId xmlns:p14="http://schemas.microsoft.com/office/powerpoint/2010/main" val="2361091763"/>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696170-FA3E-4FA7-8C42-BF4BA464E2CF}"/>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1B0608CA-F59D-4E79-ACE6-1C163490E7C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66604575-ED29-4E47-A9AF-5FAF8097AD3C}"/>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DBFE60C3-6915-41E0-8791-8EC89ECD0B7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719C3B1A-6BE9-45FB-A232-FFBB2686F613}"/>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0AE21643-7F5A-475A-8762-7C31224E315E}"/>
              </a:ext>
            </a:extLst>
          </p:cNvPr>
          <p:cNvSpPr>
            <a:spLocks noGrp="1"/>
          </p:cNvSpPr>
          <p:nvPr>
            <p:ph type="dt" sz="half" idx="10"/>
          </p:nvPr>
        </p:nvSpPr>
        <p:spPr/>
        <p:txBody>
          <a:bodyPr/>
          <a:lstStyle/>
          <a:p>
            <a:fld id="{AD0B07C2-0A04-4482-915D-B47CC7DB2DAD}" type="datetimeFigureOut">
              <a:rPr lang="en-US" smtClean="0"/>
              <a:t>12/13/2021</a:t>
            </a:fld>
            <a:endParaRPr lang="en-US"/>
          </a:p>
        </p:txBody>
      </p:sp>
      <p:sp>
        <p:nvSpPr>
          <p:cNvPr id="8" name="Footer Placeholder 7">
            <a:extLst>
              <a:ext uri="{FF2B5EF4-FFF2-40B4-BE49-F238E27FC236}">
                <a16:creationId xmlns:a16="http://schemas.microsoft.com/office/drawing/2014/main" id="{FA2D35FD-903C-4725-B840-07C451CFCCB3}"/>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D4E5EFB1-15F4-40D5-BB4C-2A709C21AEBB}"/>
              </a:ext>
            </a:extLst>
          </p:cNvPr>
          <p:cNvSpPr>
            <a:spLocks noGrp="1"/>
          </p:cNvSpPr>
          <p:nvPr>
            <p:ph type="sldNum" sz="quarter" idx="12"/>
          </p:nvPr>
        </p:nvSpPr>
        <p:spPr/>
        <p:txBody>
          <a:bodyPr/>
          <a:lstStyle/>
          <a:p>
            <a:fld id="{BD7407E9-C42C-4AEB-B2A0-FEDAB1B4F207}" type="slidenum">
              <a:rPr lang="en-US" smtClean="0"/>
              <a:t>‹#›</a:t>
            </a:fld>
            <a:endParaRPr lang="en-US"/>
          </a:p>
        </p:txBody>
      </p:sp>
    </p:spTree>
    <p:extLst>
      <p:ext uri="{BB962C8B-B14F-4D97-AF65-F5344CB8AC3E}">
        <p14:creationId xmlns:p14="http://schemas.microsoft.com/office/powerpoint/2010/main" val="658806797"/>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538272-893A-4898-B258-66361D264195}"/>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3C8BB56F-4000-4477-8872-A812B481E63C}"/>
              </a:ext>
            </a:extLst>
          </p:cNvPr>
          <p:cNvSpPr>
            <a:spLocks noGrp="1"/>
          </p:cNvSpPr>
          <p:nvPr>
            <p:ph type="dt" sz="half" idx="10"/>
          </p:nvPr>
        </p:nvSpPr>
        <p:spPr/>
        <p:txBody>
          <a:bodyPr/>
          <a:lstStyle/>
          <a:p>
            <a:fld id="{AD0B07C2-0A04-4482-915D-B47CC7DB2DAD}" type="datetimeFigureOut">
              <a:rPr lang="en-US" smtClean="0"/>
              <a:t>12/13/2021</a:t>
            </a:fld>
            <a:endParaRPr lang="en-US"/>
          </a:p>
        </p:txBody>
      </p:sp>
      <p:sp>
        <p:nvSpPr>
          <p:cNvPr id="4" name="Footer Placeholder 3">
            <a:extLst>
              <a:ext uri="{FF2B5EF4-FFF2-40B4-BE49-F238E27FC236}">
                <a16:creationId xmlns:a16="http://schemas.microsoft.com/office/drawing/2014/main" id="{D76DCECD-D5C7-4F7C-A323-DB5937C8D8E9}"/>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353DF4E8-3B40-483A-8C71-851B1C340DB2}"/>
              </a:ext>
            </a:extLst>
          </p:cNvPr>
          <p:cNvSpPr>
            <a:spLocks noGrp="1"/>
          </p:cNvSpPr>
          <p:nvPr>
            <p:ph type="sldNum" sz="quarter" idx="12"/>
          </p:nvPr>
        </p:nvSpPr>
        <p:spPr/>
        <p:txBody>
          <a:bodyPr/>
          <a:lstStyle/>
          <a:p>
            <a:fld id="{BD7407E9-C42C-4AEB-B2A0-FEDAB1B4F207}" type="slidenum">
              <a:rPr lang="en-US" smtClean="0"/>
              <a:t>‹#›</a:t>
            </a:fld>
            <a:endParaRPr lang="en-US"/>
          </a:p>
        </p:txBody>
      </p:sp>
    </p:spTree>
    <p:extLst>
      <p:ext uri="{BB962C8B-B14F-4D97-AF65-F5344CB8AC3E}">
        <p14:creationId xmlns:p14="http://schemas.microsoft.com/office/powerpoint/2010/main" val="1326888375"/>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727969F-3C62-4271-9AD7-168214BA4CD1}"/>
              </a:ext>
            </a:extLst>
          </p:cNvPr>
          <p:cNvSpPr>
            <a:spLocks noGrp="1"/>
          </p:cNvSpPr>
          <p:nvPr>
            <p:ph type="dt" sz="half" idx="10"/>
          </p:nvPr>
        </p:nvSpPr>
        <p:spPr/>
        <p:txBody>
          <a:bodyPr/>
          <a:lstStyle/>
          <a:p>
            <a:fld id="{AD0B07C2-0A04-4482-915D-B47CC7DB2DAD}" type="datetimeFigureOut">
              <a:rPr lang="en-US" smtClean="0"/>
              <a:t>12/13/2021</a:t>
            </a:fld>
            <a:endParaRPr lang="en-US"/>
          </a:p>
        </p:txBody>
      </p:sp>
      <p:sp>
        <p:nvSpPr>
          <p:cNvPr id="3" name="Footer Placeholder 2">
            <a:extLst>
              <a:ext uri="{FF2B5EF4-FFF2-40B4-BE49-F238E27FC236}">
                <a16:creationId xmlns:a16="http://schemas.microsoft.com/office/drawing/2014/main" id="{28A116AD-73F3-4F68-BD5E-0935B2CD29DA}"/>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B0D7F77D-BF8C-4DD8-B2F5-A1BEEA6FA34F}"/>
              </a:ext>
            </a:extLst>
          </p:cNvPr>
          <p:cNvSpPr>
            <a:spLocks noGrp="1"/>
          </p:cNvSpPr>
          <p:nvPr>
            <p:ph type="sldNum" sz="quarter" idx="12"/>
          </p:nvPr>
        </p:nvSpPr>
        <p:spPr/>
        <p:txBody>
          <a:bodyPr/>
          <a:lstStyle/>
          <a:p>
            <a:fld id="{BD7407E9-C42C-4AEB-B2A0-FEDAB1B4F207}" type="slidenum">
              <a:rPr lang="en-US" smtClean="0"/>
              <a:t>‹#›</a:t>
            </a:fld>
            <a:endParaRPr lang="en-US"/>
          </a:p>
        </p:txBody>
      </p:sp>
    </p:spTree>
    <p:extLst>
      <p:ext uri="{BB962C8B-B14F-4D97-AF65-F5344CB8AC3E}">
        <p14:creationId xmlns:p14="http://schemas.microsoft.com/office/powerpoint/2010/main" val="980476088"/>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14AC89-D6F3-4478-A0A3-F59650D2CC8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31567E77-194F-41B0-BB02-75B0ACB76B6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F98A9908-E780-46D7-B76C-DDF3D22E3AD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2E965B4-BCD5-49D6-9043-8D4B5A182993}"/>
              </a:ext>
            </a:extLst>
          </p:cNvPr>
          <p:cNvSpPr>
            <a:spLocks noGrp="1"/>
          </p:cNvSpPr>
          <p:nvPr>
            <p:ph type="dt" sz="half" idx="10"/>
          </p:nvPr>
        </p:nvSpPr>
        <p:spPr/>
        <p:txBody>
          <a:bodyPr/>
          <a:lstStyle/>
          <a:p>
            <a:fld id="{AD0B07C2-0A04-4482-915D-B47CC7DB2DAD}" type="datetimeFigureOut">
              <a:rPr lang="en-US" smtClean="0"/>
              <a:t>12/13/2021</a:t>
            </a:fld>
            <a:endParaRPr lang="en-US"/>
          </a:p>
        </p:txBody>
      </p:sp>
      <p:sp>
        <p:nvSpPr>
          <p:cNvPr id="6" name="Footer Placeholder 5">
            <a:extLst>
              <a:ext uri="{FF2B5EF4-FFF2-40B4-BE49-F238E27FC236}">
                <a16:creationId xmlns:a16="http://schemas.microsoft.com/office/drawing/2014/main" id="{E477D816-6B2B-4DD4-A6E2-E88F781E877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E2CAAFF-C1CA-432F-BA13-1CCCEFD37743}"/>
              </a:ext>
            </a:extLst>
          </p:cNvPr>
          <p:cNvSpPr>
            <a:spLocks noGrp="1"/>
          </p:cNvSpPr>
          <p:nvPr>
            <p:ph type="sldNum" sz="quarter" idx="12"/>
          </p:nvPr>
        </p:nvSpPr>
        <p:spPr/>
        <p:txBody>
          <a:bodyPr/>
          <a:lstStyle/>
          <a:p>
            <a:fld id="{BD7407E9-C42C-4AEB-B2A0-FEDAB1B4F207}" type="slidenum">
              <a:rPr lang="en-US" smtClean="0"/>
              <a:t>‹#›</a:t>
            </a:fld>
            <a:endParaRPr lang="en-US"/>
          </a:p>
        </p:txBody>
      </p:sp>
    </p:spTree>
    <p:extLst>
      <p:ext uri="{BB962C8B-B14F-4D97-AF65-F5344CB8AC3E}">
        <p14:creationId xmlns:p14="http://schemas.microsoft.com/office/powerpoint/2010/main" val="2216090991"/>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2B867B-08BC-4108-B25C-58B49859E49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16285BE2-854D-421C-B473-A8358226C1F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28BB27D0-A9C4-44B2-BF15-8B84C4F138F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99BB639-3288-4E07-88CB-48F314E8CEC3}"/>
              </a:ext>
            </a:extLst>
          </p:cNvPr>
          <p:cNvSpPr>
            <a:spLocks noGrp="1"/>
          </p:cNvSpPr>
          <p:nvPr>
            <p:ph type="dt" sz="half" idx="10"/>
          </p:nvPr>
        </p:nvSpPr>
        <p:spPr/>
        <p:txBody>
          <a:bodyPr/>
          <a:lstStyle/>
          <a:p>
            <a:fld id="{AD0B07C2-0A04-4482-915D-B47CC7DB2DAD}" type="datetimeFigureOut">
              <a:rPr lang="en-US" smtClean="0"/>
              <a:t>12/13/2021</a:t>
            </a:fld>
            <a:endParaRPr lang="en-US"/>
          </a:p>
        </p:txBody>
      </p:sp>
      <p:sp>
        <p:nvSpPr>
          <p:cNvPr id="6" name="Footer Placeholder 5">
            <a:extLst>
              <a:ext uri="{FF2B5EF4-FFF2-40B4-BE49-F238E27FC236}">
                <a16:creationId xmlns:a16="http://schemas.microsoft.com/office/drawing/2014/main" id="{2A5EF837-EE33-452C-BEFD-A256716EBF3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35456D4-0AB2-4671-8D1A-63823BC94190}"/>
              </a:ext>
            </a:extLst>
          </p:cNvPr>
          <p:cNvSpPr>
            <a:spLocks noGrp="1"/>
          </p:cNvSpPr>
          <p:nvPr>
            <p:ph type="sldNum" sz="quarter" idx="12"/>
          </p:nvPr>
        </p:nvSpPr>
        <p:spPr/>
        <p:txBody>
          <a:bodyPr/>
          <a:lstStyle/>
          <a:p>
            <a:fld id="{BD7407E9-C42C-4AEB-B2A0-FEDAB1B4F207}" type="slidenum">
              <a:rPr lang="en-US" smtClean="0"/>
              <a:t>‹#›</a:t>
            </a:fld>
            <a:endParaRPr lang="en-US"/>
          </a:p>
        </p:txBody>
      </p:sp>
    </p:spTree>
    <p:extLst>
      <p:ext uri="{BB962C8B-B14F-4D97-AF65-F5344CB8AC3E}">
        <p14:creationId xmlns:p14="http://schemas.microsoft.com/office/powerpoint/2010/main" val="8315762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August 2021</a:t>
            </a:r>
            <a:endParaRPr lang="en-GB"/>
          </a:p>
        </p:txBody>
      </p:sp>
      <p:sp>
        <p:nvSpPr>
          <p:cNvPr id="5" name="Footer Placeholder 4"/>
          <p:cNvSpPr>
            <a:spLocks noGrp="1"/>
          </p:cNvSpPr>
          <p:nvPr>
            <p:ph type="ftr" idx="11"/>
          </p:nvPr>
        </p:nvSpPr>
        <p:spPr/>
        <p:txBody>
          <a:bodyPr/>
          <a:lstStyle>
            <a:lvl1pPr>
              <a:defRPr/>
            </a:lvl1pPr>
          </a:lstStyle>
          <a:p>
            <a:r>
              <a:rPr lang="en-GB"/>
              <a:t>Dong Wei, NXP Semiconductors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26DC4C-D130-4D63-8359-649ABB5612DA}"/>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46ADA7C0-22F5-4F89-B3FE-D5135469BB89}"/>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E249A2F-9419-42BF-945B-25D1798B4DFE}"/>
              </a:ext>
            </a:extLst>
          </p:cNvPr>
          <p:cNvSpPr>
            <a:spLocks noGrp="1"/>
          </p:cNvSpPr>
          <p:nvPr>
            <p:ph type="dt" sz="half" idx="10"/>
          </p:nvPr>
        </p:nvSpPr>
        <p:spPr/>
        <p:txBody>
          <a:bodyPr/>
          <a:lstStyle/>
          <a:p>
            <a:fld id="{AD0B07C2-0A04-4482-915D-B47CC7DB2DAD}" type="datetimeFigureOut">
              <a:rPr lang="en-US" smtClean="0"/>
              <a:t>12/13/2021</a:t>
            </a:fld>
            <a:endParaRPr lang="en-US"/>
          </a:p>
        </p:txBody>
      </p:sp>
      <p:sp>
        <p:nvSpPr>
          <p:cNvPr id="5" name="Footer Placeholder 4">
            <a:extLst>
              <a:ext uri="{FF2B5EF4-FFF2-40B4-BE49-F238E27FC236}">
                <a16:creationId xmlns:a16="http://schemas.microsoft.com/office/drawing/2014/main" id="{49DEEC0C-3C38-4C7C-8044-D48B5DD1E65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559B4E8-65E7-4295-A128-4C62DB0F36D8}"/>
              </a:ext>
            </a:extLst>
          </p:cNvPr>
          <p:cNvSpPr>
            <a:spLocks noGrp="1"/>
          </p:cNvSpPr>
          <p:nvPr>
            <p:ph type="sldNum" sz="quarter" idx="12"/>
          </p:nvPr>
        </p:nvSpPr>
        <p:spPr/>
        <p:txBody>
          <a:bodyPr/>
          <a:lstStyle/>
          <a:p>
            <a:fld id="{BD7407E9-C42C-4AEB-B2A0-FEDAB1B4F207}" type="slidenum">
              <a:rPr lang="en-US" smtClean="0"/>
              <a:t>‹#›</a:t>
            </a:fld>
            <a:endParaRPr lang="en-US"/>
          </a:p>
        </p:txBody>
      </p:sp>
    </p:spTree>
    <p:extLst>
      <p:ext uri="{BB962C8B-B14F-4D97-AF65-F5344CB8AC3E}">
        <p14:creationId xmlns:p14="http://schemas.microsoft.com/office/powerpoint/2010/main" val="2141068229"/>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E625E29-213F-48E0-BBF7-D871B0567E99}"/>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CF897336-0000-4212-87F6-487C338882E3}"/>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E47DC9A-A5A1-4C07-892B-A56C59CBA0F5}"/>
              </a:ext>
            </a:extLst>
          </p:cNvPr>
          <p:cNvSpPr>
            <a:spLocks noGrp="1"/>
          </p:cNvSpPr>
          <p:nvPr>
            <p:ph type="dt" sz="half" idx="10"/>
          </p:nvPr>
        </p:nvSpPr>
        <p:spPr/>
        <p:txBody>
          <a:bodyPr/>
          <a:lstStyle/>
          <a:p>
            <a:fld id="{AD0B07C2-0A04-4482-915D-B47CC7DB2DAD}" type="datetimeFigureOut">
              <a:rPr lang="en-US" smtClean="0"/>
              <a:t>12/13/2021</a:t>
            </a:fld>
            <a:endParaRPr lang="en-US"/>
          </a:p>
        </p:txBody>
      </p:sp>
      <p:sp>
        <p:nvSpPr>
          <p:cNvPr id="5" name="Footer Placeholder 4">
            <a:extLst>
              <a:ext uri="{FF2B5EF4-FFF2-40B4-BE49-F238E27FC236}">
                <a16:creationId xmlns:a16="http://schemas.microsoft.com/office/drawing/2014/main" id="{72DF323E-52C3-49A8-BAF7-7A1AE991C19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9DC45B3-F2EF-4F17-8876-8981E3AA0E0B}"/>
              </a:ext>
            </a:extLst>
          </p:cNvPr>
          <p:cNvSpPr>
            <a:spLocks noGrp="1"/>
          </p:cNvSpPr>
          <p:nvPr>
            <p:ph type="sldNum" sz="quarter" idx="12"/>
          </p:nvPr>
        </p:nvSpPr>
        <p:spPr/>
        <p:txBody>
          <a:bodyPr/>
          <a:lstStyle/>
          <a:p>
            <a:fld id="{BD7407E9-C42C-4AEB-B2A0-FEDAB1B4F207}" type="slidenum">
              <a:rPr lang="en-US" smtClean="0"/>
              <a:t>‹#›</a:t>
            </a:fld>
            <a:endParaRPr lang="en-US"/>
          </a:p>
        </p:txBody>
      </p:sp>
    </p:spTree>
    <p:extLst>
      <p:ext uri="{BB962C8B-B14F-4D97-AF65-F5344CB8AC3E}">
        <p14:creationId xmlns:p14="http://schemas.microsoft.com/office/powerpoint/2010/main" val="34239504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August 2021</a:t>
            </a:r>
            <a:endParaRPr lang="en-GB"/>
          </a:p>
        </p:txBody>
      </p:sp>
      <p:sp>
        <p:nvSpPr>
          <p:cNvPr id="6" name="Footer Placeholder 5"/>
          <p:cNvSpPr>
            <a:spLocks noGrp="1"/>
          </p:cNvSpPr>
          <p:nvPr>
            <p:ph type="ftr" idx="11"/>
          </p:nvPr>
        </p:nvSpPr>
        <p:spPr/>
        <p:txBody>
          <a:bodyPr/>
          <a:lstStyle>
            <a:lvl1pPr>
              <a:defRPr/>
            </a:lvl1pPr>
          </a:lstStyle>
          <a:p>
            <a:r>
              <a:rPr lang="en-GB"/>
              <a:t>Dong Wei, NXP Semiconductors</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August 2021</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Dong Wei, NXP Semiconductors</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August 2021</a:t>
            </a:r>
            <a:endParaRPr lang="en-GB"/>
          </a:p>
        </p:txBody>
      </p:sp>
      <p:sp>
        <p:nvSpPr>
          <p:cNvPr id="4" name="Footer Placeholder 3"/>
          <p:cNvSpPr>
            <a:spLocks noGrp="1"/>
          </p:cNvSpPr>
          <p:nvPr>
            <p:ph type="ftr" idx="11"/>
          </p:nvPr>
        </p:nvSpPr>
        <p:spPr/>
        <p:txBody>
          <a:bodyPr/>
          <a:lstStyle>
            <a:lvl1pPr>
              <a:defRPr/>
            </a:lvl1pPr>
          </a:lstStyle>
          <a:p>
            <a:r>
              <a:rPr lang="en-GB"/>
              <a:t>Dong Wei, NXP Semiconductors</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August 2021</a:t>
            </a:r>
            <a:endParaRPr lang="en-GB"/>
          </a:p>
        </p:txBody>
      </p:sp>
      <p:sp>
        <p:nvSpPr>
          <p:cNvPr id="3" name="Footer Placeholder 2"/>
          <p:cNvSpPr>
            <a:spLocks noGrp="1"/>
          </p:cNvSpPr>
          <p:nvPr>
            <p:ph type="ftr" idx="11"/>
          </p:nvPr>
        </p:nvSpPr>
        <p:spPr/>
        <p:txBody>
          <a:bodyPr/>
          <a:lstStyle>
            <a:lvl1pPr>
              <a:defRPr/>
            </a:lvl1pPr>
          </a:lstStyle>
          <a:p>
            <a:r>
              <a:rPr lang="en-GB"/>
              <a:t>Dong Wei, NXP Semiconductors</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August 2021</a:t>
            </a:r>
            <a:endParaRPr lang="en-GB"/>
          </a:p>
        </p:txBody>
      </p:sp>
      <p:sp>
        <p:nvSpPr>
          <p:cNvPr id="5" name="Footer Placeholder 4"/>
          <p:cNvSpPr>
            <a:spLocks noGrp="1"/>
          </p:cNvSpPr>
          <p:nvPr>
            <p:ph type="ftr" idx="11"/>
          </p:nvPr>
        </p:nvSpPr>
        <p:spPr/>
        <p:txBody>
          <a:bodyPr/>
          <a:lstStyle>
            <a:lvl1pPr>
              <a:defRPr/>
            </a:lvl1pPr>
          </a:lstStyle>
          <a:p>
            <a:r>
              <a:rPr lang="en-GB"/>
              <a:t>Dong Wei, NXP Semiconductors</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August 2021</a:t>
            </a:r>
            <a:endParaRPr lang="en-GB"/>
          </a:p>
        </p:txBody>
      </p:sp>
      <p:sp>
        <p:nvSpPr>
          <p:cNvPr id="5" name="Footer Placeholder 4"/>
          <p:cNvSpPr>
            <a:spLocks noGrp="1"/>
          </p:cNvSpPr>
          <p:nvPr>
            <p:ph type="ftr" idx="11"/>
          </p:nvPr>
        </p:nvSpPr>
        <p:spPr/>
        <p:txBody>
          <a:bodyPr/>
          <a:lstStyle>
            <a:lvl1pPr>
              <a:defRPr/>
            </a:lvl1pPr>
          </a:lstStyle>
          <a:p>
            <a:r>
              <a:rPr lang="en-GB"/>
              <a:t>Dong Wei, NXP Semiconductors</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7.xml"/><Relationship Id="rId3" Type="http://schemas.openxmlformats.org/officeDocument/2006/relationships/slideLayout" Target="../slideLayouts/slideLayout12.xml"/><Relationship Id="rId7" Type="http://schemas.openxmlformats.org/officeDocument/2006/relationships/slideLayout" Target="../slideLayouts/slideLayout16.xml"/><Relationship Id="rId12" Type="http://schemas.openxmlformats.org/officeDocument/2006/relationships/theme" Target="../theme/theme2.xml"/><Relationship Id="rId2" Type="http://schemas.openxmlformats.org/officeDocument/2006/relationships/slideLayout" Target="../slideLayouts/slideLayout11.xml"/><Relationship Id="rId1" Type="http://schemas.openxmlformats.org/officeDocument/2006/relationships/slideLayout" Target="../slideLayouts/slideLayout10.xml"/><Relationship Id="rId6" Type="http://schemas.openxmlformats.org/officeDocument/2006/relationships/slideLayout" Target="../slideLayouts/slideLayout15.xml"/><Relationship Id="rId11" Type="http://schemas.openxmlformats.org/officeDocument/2006/relationships/slideLayout" Target="../slideLayouts/slideLayout20.xml"/><Relationship Id="rId5" Type="http://schemas.openxmlformats.org/officeDocument/2006/relationships/slideLayout" Target="../slideLayouts/slideLayout14.xml"/><Relationship Id="rId10" Type="http://schemas.openxmlformats.org/officeDocument/2006/relationships/slideLayout" Target="../slideLayouts/slideLayout19.xml"/><Relationship Id="rId4" Type="http://schemas.openxmlformats.org/officeDocument/2006/relationships/slideLayout" Target="../slideLayouts/slideLayout13.xml"/><Relationship Id="rId9" Type="http://schemas.openxmlformats.org/officeDocument/2006/relationships/slideLayout" Target="../slideLayouts/slideLayout18.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8.xml"/><Relationship Id="rId3" Type="http://schemas.openxmlformats.org/officeDocument/2006/relationships/slideLayout" Target="../slideLayouts/slideLayout23.xml"/><Relationship Id="rId7" Type="http://schemas.openxmlformats.org/officeDocument/2006/relationships/slideLayout" Target="../slideLayouts/slideLayout27.xml"/><Relationship Id="rId12" Type="http://schemas.openxmlformats.org/officeDocument/2006/relationships/theme" Target="../theme/theme3.xml"/><Relationship Id="rId2" Type="http://schemas.openxmlformats.org/officeDocument/2006/relationships/slideLayout" Target="../slideLayouts/slideLayout22.xml"/><Relationship Id="rId1" Type="http://schemas.openxmlformats.org/officeDocument/2006/relationships/slideLayout" Target="../slideLayouts/slideLayout21.xml"/><Relationship Id="rId6" Type="http://schemas.openxmlformats.org/officeDocument/2006/relationships/slideLayout" Target="../slideLayouts/slideLayout26.xml"/><Relationship Id="rId11" Type="http://schemas.openxmlformats.org/officeDocument/2006/relationships/slideLayout" Target="../slideLayouts/slideLayout31.xml"/><Relationship Id="rId5" Type="http://schemas.openxmlformats.org/officeDocument/2006/relationships/slideLayout" Target="../slideLayouts/slideLayout25.xml"/><Relationship Id="rId10" Type="http://schemas.openxmlformats.org/officeDocument/2006/relationships/slideLayout" Target="../slideLayouts/slideLayout30.xml"/><Relationship Id="rId4" Type="http://schemas.openxmlformats.org/officeDocument/2006/relationships/slideLayout" Target="../slideLayouts/slideLayout24.xml"/><Relationship Id="rId9" Type="http://schemas.openxmlformats.org/officeDocument/2006/relationships/slideLayout" Target="../slideLayouts/slideLayout2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August 2021</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Dong Wei, NXP Semiconductors</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802.11-21/2004r0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247ADB4-3433-49FB-9DB2-65F671F23E5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7344E148-44E0-45A3-A538-F280A6E9BF9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40C2A3B-1648-4201-9021-C6BD3848D7C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7CD5056-3076-43DA-8FD6-DE02A540C792}" type="datetimeFigureOut">
              <a:rPr lang="en-US" smtClean="0"/>
              <a:t>12/13/2021</a:t>
            </a:fld>
            <a:endParaRPr lang="en-US"/>
          </a:p>
        </p:txBody>
      </p:sp>
      <p:sp>
        <p:nvSpPr>
          <p:cNvPr id="5" name="Footer Placeholder 4">
            <a:extLst>
              <a:ext uri="{FF2B5EF4-FFF2-40B4-BE49-F238E27FC236}">
                <a16:creationId xmlns:a16="http://schemas.microsoft.com/office/drawing/2014/main" id="{7FEBE518-6CCE-4627-A801-9E4F2583839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843F707B-0EB5-414C-B66B-7F90E3BD4E1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EA78314-07F3-4C29-93F5-E8A5E77D9486}" type="slidenum">
              <a:rPr lang="en-US" smtClean="0"/>
              <a:t>‹#›</a:t>
            </a:fld>
            <a:endParaRPr lang="en-US"/>
          </a:p>
        </p:txBody>
      </p:sp>
    </p:spTree>
    <p:extLst>
      <p:ext uri="{BB962C8B-B14F-4D97-AF65-F5344CB8AC3E}">
        <p14:creationId xmlns:p14="http://schemas.microsoft.com/office/powerpoint/2010/main" val="272629526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D3A8EE1-011A-4F77-B627-E6CCA5CFCAE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A62282E1-0703-4485-AC93-720734D5E0A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B8C1D5F-3D0A-4EAD-967B-72D117E9321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D0B07C2-0A04-4482-915D-B47CC7DB2DAD}" type="datetimeFigureOut">
              <a:rPr lang="en-US" smtClean="0"/>
              <a:t>12/13/2021</a:t>
            </a:fld>
            <a:endParaRPr lang="en-US"/>
          </a:p>
        </p:txBody>
      </p:sp>
      <p:sp>
        <p:nvSpPr>
          <p:cNvPr id="5" name="Footer Placeholder 4">
            <a:extLst>
              <a:ext uri="{FF2B5EF4-FFF2-40B4-BE49-F238E27FC236}">
                <a16:creationId xmlns:a16="http://schemas.microsoft.com/office/drawing/2014/main" id="{9E9DD526-11C9-4C88-A44D-218F543633A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6AD84D23-6650-42A1-9239-987068D14D7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D7407E9-C42C-4AEB-B2A0-FEDAB1B4F207}" type="slidenum">
              <a:rPr lang="en-US" smtClean="0"/>
              <a:t>‹#›</a:t>
            </a:fld>
            <a:endParaRPr lang="en-US"/>
          </a:p>
        </p:txBody>
      </p:sp>
    </p:spTree>
    <p:extLst>
      <p:ext uri="{BB962C8B-B14F-4D97-AF65-F5344CB8AC3E}">
        <p14:creationId xmlns:p14="http://schemas.microsoft.com/office/powerpoint/2010/main" val="236356567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w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TWT for WLAN Sensing</a:t>
            </a:r>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2021-12-12</a:t>
            </a:r>
          </a:p>
        </p:txBody>
      </p:sp>
      <p:sp>
        <p:nvSpPr>
          <p:cNvPr id="6" name="Date Placeholder 3"/>
          <p:cNvSpPr>
            <a:spLocks noGrp="1"/>
          </p:cNvSpPr>
          <p:nvPr>
            <p:ph type="dt" idx="10"/>
          </p:nvPr>
        </p:nvSpPr>
        <p:spPr/>
        <p:txBody>
          <a:bodyPr/>
          <a:lstStyle/>
          <a:p>
            <a:r>
              <a:rPr lang="en-US" dirty="0"/>
              <a:t>December 2021</a:t>
            </a:r>
            <a:endParaRPr lang="en-GB" dirty="0"/>
          </a:p>
        </p:txBody>
      </p:sp>
      <p:sp>
        <p:nvSpPr>
          <p:cNvPr id="7" name="Footer Placeholder 4"/>
          <p:cNvSpPr>
            <a:spLocks noGrp="1"/>
          </p:cNvSpPr>
          <p:nvPr>
            <p:ph type="ftr" idx="11"/>
          </p:nvPr>
        </p:nvSpPr>
        <p:spPr/>
        <p:txBody>
          <a:bodyPr/>
          <a:lstStyle/>
          <a:p>
            <a:r>
              <a:rPr lang="en-GB"/>
              <a:t>Dong Wei, NXP Semiconductors</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351901413"/>
              </p:ext>
            </p:extLst>
          </p:nvPr>
        </p:nvGraphicFramePr>
        <p:xfrm>
          <a:off x="992188" y="2414588"/>
          <a:ext cx="10277475" cy="2486025"/>
        </p:xfrm>
        <a:graphic>
          <a:graphicData uri="http://schemas.openxmlformats.org/presentationml/2006/ole">
            <mc:AlternateContent xmlns:mc="http://schemas.openxmlformats.org/markup-compatibility/2006">
              <mc:Choice xmlns:v="urn:schemas-microsoft-com:vml" Requires="v">
                <p:oleObj spid="_x0000_s1188" name="Document" r:id="rId4" imgW="10444320" imgH="2543040" progId="Word.Document.8">
                  <p:embed/>
                </p:oleObj>
              </mc:Choice>
              <mc:Fallback>
                <p:oleObj name="Document" r:id="rId4" imgW="10444320" imgH="2543040" progId="Word.Document.8">
                  <p:embed/>
                  <p:pic>
                    <p:nvPicPr>
                      <p:cNvPr id="0" name="Picture 3"/>
                      <p:cNvPicPr>
                        <a:picLocks noChangeAspect="1" noChangeArrowheads="1"/>
                      </p:cNvPicPr>
                      <p:nvPr/>
                    </p:nvPicPr>
                    <p:blipFill>
                      <a:blip r:embed="rId5"/>
                      <a:srcRect/>
                      <a:stretch>
                        <a:fillRect/>
                      </a:stretch>
                    </p:blipFill>
                    <p:spPr bwMode="auto">
                      <a:xfrm>
                        <a:off x="992188" y="2414588"/>
                        <a:ext cx="10277475" cy="2486025"/>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Example 5 – TWT for Multiple Sensing Procedures</a:t>
            </a:r>
          </a:p>
        </p:txBody>
      </p:sp>
      <p:sp>
        <p:nvSpPr>
          <p:cNvPr id="3" name="Content Placeholder 2"/>
          <p:cNvSpPr>
            <a:spLocks noGrp="1"/>
          </p:cNvSpPr>
          <p:nvPr>
            <p:ph idx="1"/>
          </p:nvPr>
        </p:nvSpPr>
        <p:spPr>
          <a:xfrm>
            <a:off x="914400" y="1860451"/>
            <a:ext cx="10668000" cy="2647011"/>
          </a:xfrm>
        </p:spPr>
        <p:txBody>
          <a:bodyPr/>
          <a:lstStyle/>
          <a:p>
            <a:pPr marL="285750" indent="-285750">
              <a:buFont typeface="Arial" panose="020B0604020202020204" pitchFamily="34" charset="0"/>
              <a:buChar char="•"/>
            </a:pPr>
            <a:r>
              <a:rPr kumimoji="0" lang="en-GB" sz="1600" i="0" u="none" strike="noStrike" kern="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rPr>
              <a:t>An AP and a STA may have more than one sensing measurement procedure between them.</a:t>
            </a:r>
          </a:p>
          <a:p>
            <a:pPr marL="285750" indent="-285750">
              <a:buFont typeface="Arial" panose="020B0604020202020204" pitchFamily="34" charset="0"/>
              <a:buChar char="•"/>
            </a:pPr>
            <a:r>
              <a:rPr lang="en-GB" sz="1600" dirty="0">
                <a:latin typeface="Times New Roman" panose="02020603050405020304" pitchFamily="18" charset="0"/>
                <a:ea typeface="Times New Roman" panose="02020603050405020304" pitchFamily="18" charset="0"/>
              </a:rPr>
              <a:t>Sensing measurement procedure 1:</a:t>
            </a:r>
            <a:r>
              <a:rPr kumimoji="0" lang="en-GB" sz="1600" i="0" u="none" strike="noStrike" kern="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rPr>
              <a:t> </a:t>
            </a:r>
          </a:p>
          <a:p>
            <a:pPr marL="685800" lvl="1">
              <a:buFont typeface="Arial" panose="020B0604020202020204" pitchFamily="34" charset="0"/>
              <a:buChar char="•"/>
            </a:pPr>
            <a:r>
              <a:rPr lang="en-GB" sz="1400" b="1" dirty="0">
                <a:latin typeface="Times New Roman" panose="02020603050405020304" pitchFamily="18" charset="0"/>
                <a:ea typeface="Times New Roman" panose="02020603050405020304" pitchFamily="18" charset="0"/>
              </a:rPr>
              <a:t>The STA initiates a non-TB measurement (without reporting) with a high measurement frequency</a:t>
            </a:r>
          </a:p>
          <a:p>
            <a:pPr marL="285750" indent="-285750">
              <a:buFont typeface="Arial" panose="020B0604020202020204" pitchFamily="34" charset="0"/>
              <a:buChar char="•"/>
            </a:pPr>
            <a:r>
              <a:rPr lang="en-GB" sz="1600" dirty="0">
                <a:latin typeface="Times New Roman" panose="02020603050405020304" pitchFamily="18" charset="0"/>
                <a:ea typeface="Times New Roman" panose="02020603050405020304" pitchFamily="18" charset="0"/>
              </a:rPr>
              <a:t>Sensing measurement procedure 2:</a:t>
            </a:r>
            <a:r>
              <a:rPr kumimoji="0" lang="en-GB" sz="1600" i="0" u="none" strike="noStrike" kern="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rPr>
              <a:t> </a:t>
            </a:r>
          </a:p>
          <a:p>
            <a:pPr marL="685800" lvl="1">
              <a:buFont typeface="Arial" panose="020B0604020202020204" pitchFamily="34" charset="0"/>
              <a:buChar char="•"/>
            </a:pPr>
            <a:r>
              <a:rPr lang="en-GB" sz="1400" b="1" dirty="0">
                <a:latin typeface="Times New Roman" panose="02020603050405020304" pitchFamily="18" charset="0"/>
                <a:ea typeface="Times New Roman" panose="02020603050405020304" pitchFamily="18" charset="0"/>
              </a:rPr>
              <a:t>The AP operates a sensing by proxy procedure (for a client) and receives NDPs from the STA with a low measurement frequency</a:t>
            </a:r>
          </a:p>
          <a:p>
            <a:pPr marL="285750" indent="-285750">
              <a:buFont typeface="Arial" panose="020B0604020202020204" pitchFamily="34" charset="0"/>
              <a:buChar char="•"/>
            </a:pPr>
            <a:r>
              <a:rPr lang="en-GB" sz="1600" dirty="0">
                <a:latin typeface="Times New Roman" panose="02020603050405020304" pitchFamily="18" charset="0"/>
                <a:ea typeface="Times New Roman" panose="02020603050405020304" pitchFamily="18" charset="0"/>
              </a:rPr>
              <a:t>As shown in the figure below, two TWT agreements are negotiated, one for each sensing measurement procedure.</a:t>
            </a:r>
          </a:p>
          <a:p>
            <a:pPr marL="685800" lvl="1">
              <a:buFont typeface="Arial" panose="020B0604020202020204" pitchFamily="34" charset="0"/>
              <a:buChar char="•"/>
            </a:pPr>
            <a:r>
              <a:rPr lang="en-GB" sz="1400" b="1" dirty="0">
                <a:latin typeface="Times New Roman" panose="02020603050405020304" pitchFamily="18" charset="0"/>
                <a:ea typeface="Times New Roman" panose="02020603050405020304" pitchFamily="18" charset="0"/>
              </a:rPr>
              <a:t>They may have different TWT service periods and TWT wake intervals.</a:t>
            </a:r>
            <a:endParaRPr kumimoji="0" lang="en-GB" sz="1400" b="1" i="0" u="none" strike="noStrike" kern="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endParaRPr>
          </a:p>
          <a:p>
            <a:pPr marL="685800" lvl="1">
              <a:buFont typeface="Arial" panose="020B0604020202020204" pitchFamily="34" charset="0"/>
              <a:buChar char="•"/>
            </a:pPr>
            <a:endParaRPr kumimoji="0" lang="en-GB" sz="1200" i="0" u="none" strike="noStrike" kern="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10</a:t>
            </a:fld>
            <a:endParaRPr lang="en-GB"/>
          </a:p>
        </p:txBody>
      </p:sp>
      <p:sp>
        <p:nvSpPr>
          <p:cNvPr id="5" name="Footer Placeholder 4"/>
          <p:cNvSpPr>
            <a:spLocks noGrp="1"/>
          </p:cNvSpPr>
          <p:nvPr>
            <p:ph type="ftr" idx="14"/>
          </p:nvPr>
        </p:nvSpPr>
        <p:spPr/>
        <p:txBody>
          <a:bodyPr/>
          <a:lstStyle/>
          <a:p>
            <a:r>
              <a:rPr lang="en-GB"/>
              <a:t>Dong Wei, NXP Semiconductors</a:t>
            </a:r>
            <a:endParaRPr lang="en-GB" dirty="0"/>
          </a:p>
        </p:txBody>
      </p:sp>
      <p:sp>
        <p:nvSpPr>
          <p:cNvPr id="4" name="Date Placeholder 3"/>
          <p:cNvSpPr>
            <a:spLocks noGrp="1"/>
          </p:cNvSpPr>
          <p:nvPr>
            <p:ph type="dt" idx="15"/>
          </p:nvPr>
        </p:nvSpPr>
        <p:spPr/>
        <p:txBody>
          <a:bodyPr/>
          <a:lstStyle/>
          <a:p>
            <a:r>
              <a:rPr lang="en-US" dirty="0"/>
              <a:t>September 2021</a:t>
            </a:r>
            <a:endParaRPr lang="en-GB" dirty="0"/>
          </a:p>
        </p:txBody>
      </p:sp>
      <p:cxnSp>
        <p:nvCxnSpPr>
          <p:cNvPr id="32" name="Straight Connector 31">
            <a:extLst>
              <a:ext uri="{FF2B5EF4-FFF2-40B4-BE49-F238E27FC236}">
                <a16:creationId xmlns:a16="http://schemas.microsoft.com/office/drawing/2014/main" id="{9702C257-ADE7-4E9F-8342-5C2DE9B901F1}"/>
              </a:ext>
            </a:extLst>
          </p:cNvPr>
          <p:cNvCxnSpPr>
            <a:cxnSpLocks/>
          </p:cNvCxnSpPr>
          <p:nvPr/>
        </p:nvCxnSpPr>
        <p:spPr bwMode="auto">
          <a:xfrm>
            <a:off x="2497667" y="5423190"/>
            <a:ext cx="8001000" cy="0"/>
          </a:xfrm>
          <a:prstGeom prst="line">
            <a:avLst/>
          </a:prstGeom>
          <a:solidFill>
            <a:srgbClr val="F9B500"/>
          </a:solidFill>
          <a:ln w="9525" cap="flat" cmpd="sng" algn="ctr">
            <a:solidFill>
              <a:srgbClr val="808284"/>
            </a:solidFill>
            <a:prstDash val="solid"/>
            <a:round/>
            <a:headEnd type="none" w="lg" len="med"/>
            <a:tailEnd type="none" w="lg" len="med"/>
          </a:ln>
          <a:effectLst/>
        </p:spPr>
      </p:cxnSp>
      <p:sp>
        <p:nvSpPr>
          <p:cNvPr id="33" name="Rectangle 32">
            <a:extLst>
              <a:ext uri="{FF2B5EF4-FFF2-40B4-BE49-F238E27FC236}">
                <a16:creationId xmlns:a16="http://schemas.microsoft.com/office/drawing/2014/main" id="{93D122B8-D8FE-4E91-AEA9-1352C3CD7BEF}"/>
              </a:ext>
            </a:extLst>
          </p:cNvPr>
          <p:cNvSpPr/>
          <p:nvPr/>
        </p:nvSpPr>
        <p:spPr bwMode="auto">
          <a:xfrm>
            <a:off x="3511687" y="5187663"/>
            <a:ext cx="152400" cy="235527"/>
          </a:xfrm>
          <a:prstGeom prst="rect">
            <a:avLst/>
          </a:prstGeom>
          <a:solidFill>
            <a:srgbClr val="00B050"/>
          </a:solidFill>
          <a:ln w="9525" cap="flat" cmpd="sng" algn="ctr">
            <a:solidFill>
              <a:srgbClr val="808284"/>
            </a:solidFill>
            <a:prstDash val="solid"/>
            <a:round/>
            <a:headEnd type="none" w="lg" len="med"/>
            <a:tailEnd type="none" w="lg" len="med"/>
          </a:ln>
          <a:effectLst/>
        </p:spPr>
        <p:txBody>
          <a:bodyPr vert="horz" wrap="square" lIns="91440" tIns="45720" rIns="91440" bIns="45720" numCol="1" rtlCol="0" anchor="t" anchorCtr="0" compatLnSpc="1">
            <a:prstTxWarp prst="textNoShape">
              <a:avLst/>
            </a:prstTxWarp>
          </a:bodyPr>
          <a:lstStyle/>
          <a:p>
            <a:pPr algn="ctr" defTabSz="914400" eaLnBrk="1" hangingPunct="1">
              <a:buClrTx/>
              <a:buSzTx/>
              <a:buFontTx/>
              <a:buNone/>
            </a:pPr>
            <a:endParaRPr lang="en-US" sz="1800">
              <a:solidFill>
                <a:srgbClr val="000000"/>
              </a:solidFill>
              <a:latin typeface="Arial" charset="0"/>
              <a:ea typeface="ＭＳ Ｐゴシック" pitchFamily="-112" charset="-128"/>
            </a:endParaRPr>
          </a:p>
        </p:txBody>
      </p:sp>
      <p:sp>
        <p:nvSpPr>
          <p:cNvPr id="35" name="Rectangle 34">
            <a:extLst>
              <a:ext uri="{FF2B5EF4-FFF2-40B4-BE49-F238E27FC236}">
                <a16:creationId xmlns:a16="http://schemas.microsoft.com/office/drawing/2014/main" id="{58869E03-29BC-4B53-9661-F3116FB28725}"/>
              </a:ext>
            </a:extLst>
          </p:cNvPr>
          <p:cNvSpPr/>
          <p:nvPr/>
        </p:nvSpPr>
        <p:spPr bwMode="auto">
          <a:xfrm>
            <a:off x="2856516" y="5187663"/>
            <a:ext cx="216431" cy="235527"/>
          </a:xfrm>
          <a:prstGeom prst="rect">
            <a:avLst/>
          </a:prstGeom>
          <a:solidFill>
            <a:srgbClr val="0070C0"/>
          </a:solidFill>
          <a:ln w="9525" cap="flat" cmpd="sng" algn="ctr">
            <a:solidFill>
              <a:srgbClr val="808284"/>
            </a:solidFill>
            <a:prstDash val="solid"/>
            <a:round/>
            <a:headEnd type="none" w="lg" len="med"/>
            <a:tailEnd type="none" w="lg" len="med"/>
          </a:ln>
          <a:effectLst/>
        </p:spPr>
        <p:txBody>
          <a:bodyPr vert="horz" wrap="square" lIns="91440" tIns="45720" rIns="91440" bIns="45720" numCol="1" rtlCol="0" anchor="t" anchorCtr="0" compatLnSpc="1">
            <a:prstTxWarp prst="textNoShape">
              <a:avLst/>
            </a:prstTxWarp>
          </a:bodyPr>
          <a:lstStyle/>
          <a:p>
            <a:pPr algn="ctr" defTabSz="914400" eaLnBrk="1" hangingPunct="1">
              <a:buClrTx/>
              <a:buSzTx/>
              <a:buFontTx/>
              <a:buNone/>
            </a:pPr>
            <a:endParaRPr lang="en-US" sz="1800">
              <a:solidFill>
                <a:srgbClr val="000000"/>
              </a:solidFill>
              <a:latin typeface="Arial" charset="0"/>
              <a:ea typeface="ＭＳ Ｐゴシック" pitchFamily="-112" charset="-128"/>
            </a:endParaRPr>
          </a:p>
        </p:txBody>
      </p:sp>
      <p:cxnSp>
        <p:nvCxnSpPr>
          <p:cNvPr id="38" name="Straight Arrow Connector 37">
            <a:extLst>
              <a:ext uri="{FF2B5EF4-FFF2-40B4-BE49-F238E27FC236}">
                <a16:creationId xmlns:a16="http://schemas.microsoft.com/office/drawing/2014/main" id="{603A2B91-9ABB-488E-92AC-14E06D3CAAD2}"/>
              </a:ext>
            </a:extLst>
          </p:cNvPr>
          <p:cNvCxnSpPr>
            <a:cxnSpLocks/>
          </p:cNvCxnSpPr>
          <p:nvPr/>
        </p:nvCxnSpPr>
        <p:spPr bwMode="auto">
          <a:xfrm flipH="1">
            <a:off x="3485310" y="5001352"/>
            <a:ext cx="2639592" cy="0"/>
          </a:xfrm>
          <a:prstGeom prst="straightConnector1">
            <a:avLst/>
          </a:prstGeom>
          <a:solidFill>
            <a:srgbClr val="F9B500"/>
          </a:solidFill>
          <a:ln w="9525" cap="flat" cmpd="sng" algn="ctr">
            <a:solidFill>
              <a:srgbClr val="808284"/>
            </a:solidFill>
            <a:prstDash val="solid"/>
            <a:round/>
            <a:headEnd type="arrow" w="med" len="med"/>
            <a:tailEnd type="arrow"/>
          </a:ln>
          <a:effectLst/>
        </p:spPr>
      </p:cxnSp>
      <p:sp>
        <p:nvSpPr>
          <p:cNvPr id="39" name="TextBox 38">
            <a:extLst>
              <a:ext uri="{FF2B5EF4-FFF2-40B4-BE49-F238E27FC236}">
                <a16:creationId xmlns:a16="http://schemas.microsoft.com/office/drawing/2014/main" id="{8DB32764-4F51-4110-8E42-A937231C9ABF}"/>
              </a:ext>
            </a:extLst>
          </p:cNvPr>
          <p:cNvSpPr txBox="1"/>
          <p:nvPr/>
        </p:nvSpPr>
        <p:spPr>
          <a:xfrm>
            <a:off x="3949481" y="4583668"/>
            <a:ext cx="1817753" cy="369332"/>
          </a:xfrm>
          <a:prstGeom prst="rect">
            <a:avLst/>
          </a:prstGeom>
          <a:noFill/>
        </p:spPr>
        <p:txBody>
          <a:bodyPr wrap="square" rtlCol="0">
            <a:spAutoFit/>
          </a:bodyPr>
          <a:lstStyle/>
          <a:p>
            <a:pPr defTabSz="914400" eaLnBrk="1" fontAlgn="auto" hangingPunct="1">
              <a:spcBef>
                <a:spcPts val="0"/>
              </a:spcBef>
              <a:spcAft>
                <a:spcPts val="0"/>
              </a:spcAft>
              <a:buClrTx/>
              <a:buSzTx/>
              <a:buFontTx/>
              <a:buNone/>
              <a:defRPr/>
            </a:pPr>
            <a:r>
              <a:rPr lang="en-US" sz="900" kern="0" dirty="0">
                <a:solidFill>
                  <a:sysClr val="windowText" lastClr="000000"/>
                </a:solidFill>
                <a:latin typeface="Arial" charset="0"/>
                <a:ea typeface="+mn-ea"/>
              </a:rPr>
              <a:t>TWT wake interval for sensing measurement procedure 2</a:t>
            </a:r>
          </a:p>
        </p:txBody>
      </p:sp>
      <p:sp>
        <p:nvSpPr>
          <p:cNvPr id="48" name="TextBox 47">
            <a:extLst>
              <a:ext uri="{FF2B5EF4-FFF2-40B4-BE49-F238E27FC236}">
                <a16:creationId xmlns:a16="http://schemas.microsoft.com/office/drawing/2014/main" id="{44EF34DE-5CC7-46EC-AB9F-AB6D2A8C652D}"/>
              </a:ext>
            </a:extLst>
          </p:cNvPr>
          <p:cNvSpPr txBox="1"/>
          <p:nvPr/>
        </p:nvSpPr>
        <p:spPr>
          <a:xfrm>
            <a:off x="1284643" y="4797595"/>
            <a:ext cx="900749" cy="507831"/>
          </a:xfrm>
          <a:prstGeom prst="rect">
            <a:avLst/>
          </a:prstGeom>
          <a:noFill/>
        </p:spPr>
        <p:txBody>
          <a:bodyPr wrap="square" rtlCol="0">
            <a:spAutoFit/>
          </a:bodyPr>
          <a:lstStyle/>
          <a:p>
            <a:pPr defTabSz="914400" eaLnBrk="1" fontAlgn="auto" hangingPunct="1">
              <a:spcBef>
                <a:spcPts val="0"/>
              </a:spcBef>
              <a:spcAft>
                <a:spcPts val="0"/>
              </a:spcAft>
              <a:buClrTx/>
              <a:buSzTx/>
              <a:buFontTx/>
              <a:buNone/>
              <a:defRPr/>
            </a:pPr>
            <a:r>
              <a:rPr lang="en-US" sz="900" kern="0" dirty="0">
                <a:solidFill>
                  <a:sysClr val="windowText" lastClr="000000"/>
                </a:solidFill>
                <a:latin typeface="Arial" charset="0"/>
                <a:ea typeface="+mn-ea"/>
              </a:rPr>
              <a:t>Measurement instance for  procedure 1 </a:t>
            </a:r>
          </a:p>
        </p:txBody>
      </p:sp>
      <p:cxnSp>
        <p:nvCxnSpPr>
          <p:cNvPr id="54" name="Straight Arrow Connector 53">
            <a:extLst>
              <a:ext uri="{FF2B5EF4-FFF2-40B4-BE49-F238E27FC236}">
                <a16:creationId xmlns:a16="http://schemas.microsoft.com/office/drawing/2014/main" id="{E509D456-1DD7-4F6E-9536-A638F9E495B6}"/>
              </a:ext>
            </a:extLst>
          </p:cNvPr>
          <p:cNvCxnSpPr>
            <a:cxnSpLocks/>
          </p:cNvCxnSpPr>
          <p:nvPr/>
        </p:nvCxnSpPr>
        <p:spPr bwMode="auto">
          <a:xfrm>
            <a:off x="2856517" y="5638800"/>
            <a:ext cx="1310340" cy="0"/>
          </a:xfrm>
          <a:prstGeom prst="straightConnector1">
            <a:avLst/>
          </a:prstGeom>
          <a:solidFill>
            <a:srgbClr val="F9B500"/>
          </a:solidFill>
          <a:ln w="9525" cap="flat" cmpd="sng" algn="ctr">
            <a:solidFill>
              <a:srgbClr val="808284"/>
            </a:solidFill>
            <a:prstDash val="solid"/>
            <a:round/>
            <a:headEnd type="arrow" w="lg" len="med"/>
            <a:tailEnd type="arrow"/>
          </a:ln>
          <a:effectLst/>
        </p:spPr>
      </p:cxnSp>
      <p:sp>
        <p:nvSpPr>
          <p:cNvPr id="55" name="Rectangle 54">
            <a:extLst>
              <a:ext uri="{FF2B5EF4-FFF2-40B4-BE49-F238E27FC236}">
                <a16:creationId xmlns:a16="http://schemas.microsoft.com/office/drawing/2014/main" id="{1692EEBC-7FAF-4E28-9CAA-03C0FB6C2975}"/>
              </a:ext>
            </a:extLst>
          </p:cNvPr>
          <p:cNvSpPr/>
          <p:nvPr/>
        </p:nvSpPr>
        <p:spPr bwMode="auto">
          <a:xfrm>
            <a:off x="6124902" y="5180737"/>
            <a:ext cx="152400" cy="235527"/>
          </a:xfrm>
          <a:prstGeom prst="rect">
            <a:avLst/>
          </a:prstGeom>
          <a:solidFill>
            <a:srgbClr val="00B050"/>
          </a:solidFill>
          <a:ln w="9525" cap="flat" cmpd="sng" algn="ctr">
            <a:solidFill>
              <a:srgbClr val="808284"/>
            </a:solidFill>
            <a:prstDash val="solid"/>
            <a:round/>
            <a:headEnd type="none" w="lg" len="med"/>
            <a:tailEnd type="none" w="lg" len="med"/>
          </a:ln>
          <a:effectLst/>
        </p:spPr>
        <p:txBody>
          <a:bodyPr vert="horz" wrap="square" lIns="91440" tIns="45720" rIns="91440" bIns="45720" numCol="1" rtlCol="0" anchor="t" anchorCtr="0" compatLnSpc="1">
            <a:prstTxWarp prst="textNoShape">
              <a:avLst/>
            </a:prstTxWarp>
          </a:bodyPr>
          <a:lstStyle/>
          <a:p>
            <a:pPr algn="ctr" defTabSz="914400" eaLnBrk="1" hangingPunct="1">
              <a:buClrTx/>
              <a:buSzTx/>
              <a:buFontTx/>
              <a:buNone/>
            </a:pPr>
            <a:endParaRPr lang="en-US" sz="1800">
              <a:solidFill>
                <a:srgbClr val="000000"/>
              </a:solidFill>
              <a:latin typeface="Arial" charset="0"/>
              <a:ea typeface="ＭＳ Ｐゴシック" pitchFamily="-112" charset="-128"/>
            </a:endParaRPr>
          </a:p>
        </p:txBody>
      </p:sp>
      <p:sp>
        <p:nvSpPr>
          <p:cNvPr id="56" name="Rectangle 55">
            <a:extLst>
              <a:ext uri="{FF2B5EF4-FFF2-40B4-BE49-F238E27FC236}">
                <a16:creationId xmlns:a16="http://schemas.microsoft.com/office/drawing/2014/main" id="{28579779-3FCC-4F59-B5A6-8EED202F4960}"/>
              </a:ext>
            </a:extLst>
          </p:cNvPr>
          <p:cNvSpPr/>
          <p:nvPr/>
        </p:nvSpPr>
        <p:spPr bwMode="auto">
          <a:xfrm>
            <a:off x="4166856" y="5187663"/>
            <a:ext cx="219456" cy="235527"/>
          </a:xfrm>
          <a:prstGeom prst="rect">
            <a:avLst/>
          </a:prstGeom>
          <a:solidFill>
            <a:srgbClr val="0070C0"/>
          </a:solidFill>
          <a:ln w="9525" cap="flat" cmpd="sng" algn="ctr">
            <a:solidFill>
              <a:srgbClr val="808284"/>
            </a:solidFill>
            <a:prstDash val="solid"/>
            <a:round/>
            <a:headEnd type="none" w="lg" len="med"/>
            <a:tailEnd type="none" w="lg" len="med"/>
          </a:ln>
          <a:effectLst/>
        </p:spPr>
        <p:txBody>
          <a:bodyPr vert="horz" wrap="square" lIns="91440" tIns="45720" rIns="91440" bIns="45720" numCol="1" rtlCol="0" anchor="t" anchorCtr="0" compatLnSpc="1">
            <a:prstTxWarp prst="textNoShape">
              <a:avLst/>
            </a:prstTxWarp>
          </a:bodyPr>
          <a:lstStyle/>
          <a:p>
            <a:pPr algn="ctr" defTabSz="914400" eaLnBrk="1" hangingPunct="1">
              <a:buClrTx/>
              <a:buSzTx/>
              <a:buFontTx/>
              <a:buNone/>
            </a:pPr>
            <a:endParaRPr lang="en-US" sz="1800">
              <a:solidFill>
                <a:srgbClr val="000000"/>
              </a:solidFill>
              <a:latin typeface="Arial" charset="0"/>
              <a:ea typeface="ＭＳ Ｐゴシック" pitchFamily="-112" charset="-128"/>
            </a:endParaRPr>
          </a:p>
        </p:txBody>
      </p:sp>
      <p:sp>
        <p:nvSpPr>
          <p:cNvPr id="57" name="Rectangle 56">
            <a:extLst>
              <a:ext uri="{FF2B5EF4-FFF2-40B4-BE49-F238E27FC236}">
                <a16:creationId xmlns:a16="http://schemas.microsoft.com/office/drawing/2014/main" id="{96767DC7-85DB-4594-B8C5-61C7199FA3DA}"/>
              </a:ext>
            </a:extLst>
          </p:cNvPr>
          <p:cNvSpPr/>
          <p:nvPr/>
        </p:nvSpPr>
        <p:spPr bwMode="auto">
          <a:xfrm>
            <a:off x="5484497" y="5187663"/>
            <a:ext cx="219456" cy="235527"/>
          </a:xfrm>
          <a:prstGeom prst="rect">
            <a:avLst/>
          </a:prstGeom>
          <a:solidFill>
            <a:srgbClr val="0070C0"/>
          </a:solidFill>
          <a:ln w="9525" cap="flat" cmpd="sng" algn="ctr">
            <a:solidFill>
              <a:srgbClr val="808284"/>
            </a:solidFill>
            <a:prstDash val="solid"/>
            <a:round/>
            <a:headEnd type="none" w="lg" len="med"/>
            <a:tailEnd type="none" w="lg" len="med"/>
          </a:ln>
          <a:effectLst/>
        </p:spPr>
        <p:txBody>
          <a:bodyPr vert="horz" wrap="square" lIns="91440" tIns="45720" rIns="91440" bIns="45720" numCol="1" rtlCol="0" anchor="t" anchorCtr="0" compatLnSpc="1">
            <a:prstTxWarp prst="textNoShape">
              <a:avLst/>
            </a:prstTxWarp>
          </a:bodyPr>
          <a:lstStyle/>
          <a:p>
            <a:pPr algn="ctr" defTabSz="914400" eaLnBrk="1" hangingPunct="1">
              <a:buClrTx/>
              <a:buSzTx/>
              <a:buFontTx/>
              <a:buNone/>
            </a:pPr>
            <a:endParaRPr lang="en-US" sz="1800">
              <a:solidFill>
                <a:srgbClr val="000000"/>
              </a:solidFill>
              <a:latin typeface="Arial" charset="0"/>
              <a:ea typeface="ＭＳ Ｐゴシック" pitchFamily="-112" charset="-128"/>
            </a:endParaRPr>
          </a:p>
        </p:txBody>
      </p:sp>
      <p:sp>
        <p:nvSpPr>
          <p:cNvPr id="58" name="Rectangle 57">
            <a:extLst>
              <a:ext uri="{FF2B5EF4-FFF2-40B4-BE49-F238E27FC236}">
                <a16:creationId xmlns:a16="http://schemas.microsoft.com/office/drawing/2014/main" id="{5DF5E974-4F02-40DE-8285-C3F349AB3619}"/>
              </a:ext>
            </a:extLst>
          </p:cNvPr>
          <p:cNvSpPr/>
          <p:nvPr/>
        </p:nvSpPr>
        <p:spPr bwMode="auto">
          <a:xfrm>
            <a:off x="6816460" y="5187663"/>
            <a:ext cx="219456" cy="235527"/>
          </a:xfrm>
          <a:prstGeom prst="rect">
            <a:avLst/>
          </a:prstGeom>
          <a:solidFill>
            <a:srgbClr val="0070C0"/>
          </a:solidFill>
          <a:ln w="9525" cap="flat" cmpd="sng" algn="ctr">
            <a:solidFill>
              <a:srgbClr val="808284"/>
            </a:solidFill>
            <a:prstDash val="solid"/>
            <a:round/>
            <a:headEnd type="none" w="lg" len="med"/>
            <a:tailEnd type="none" w="lg" len="med"/>
          </a:ln>
          <a:effectLst/>
        </p:spPr>
        <p:txBody>
          <a:bodyPr vert="horz" wrap="square" lIns="91440" tIns="45720" rIns="91440" bIns="45720" numCol="1" rtlCol="0" anchor="t" anchorCtr="0" compatLnSpc="1">
            <a:prstTxWarp prst="textNoShape">
              <a:avLst/>
            </a:prstTxWarp>
          </a:bodyPr>
          <a:lstStyle/>
          <a:p>
            <a:pPr algn="ctr" defTabSz="914400" eaLnBrk="1" hangingPunct="1">
              <a:buClrTx/>
              <a:buSzTx/>
              <a:buFontTx/>
              <a:buNone/>
            </a:pPr>
            <a:endParaRPr lang="en-US" sz="1800">
              <a:solidFill>
                <a:srgbClr val="000000"/>
              </a:solidFill>
              <a:latin typeface="Arial" charset="0"/>
              <a:ea typeface="ＭＳ Ｐゴシック" pitchFamily="-112" charset="-128"/>
            </a:endParaRPr>
          </a:p>
        </p:txBody>
      </p:sp>
      <p:sp>
        <p:nvSpPr>
          <p:cNvPr id="63" name="Rectangle 62">
            <a:extLst>
              <a:ext uri="{FF2B5EF4-FFF2-40B4-BE49-F238E27FC236}">
                <a16:creationId xmlns:a16="http://schemas.microsoft.com/office/drawing/2014/main" id="{55FCD05B-D8DD-441E-9E6C-6ED720785BF7}"/>
              </a:ext>
            </a:extLst>
          </p:cNvPr>
          <p:cNvSpPr/>
          <p:nvPr/>
        </p:nvSpPr>
        <p:spPr bwMode="auto">
          <a:xfrm>
            <a:off x="8122770" y="5187840"/>
            <a:ext cx="219456" cy="235527"/>
          </a:xfrm>
          <a:prstGeom prst="rect">
            <a:avLst/>
          </a:prstGeom>
          <a:solidFill>
            <a:srgbClr val="0070C0"/>
          </a:solidFill>
          <a:ln w="9525" cap="flat" cmpd="sng" algn="ctr">
            <a:solidFill>
              <a:srgbClr val="808284"/>
            </a:solidFill>
            <a:prstDash val="solid"/>
            <a:round/>
            <a:headEnd type="none" w="lg" len="med"/>
            <a:tailEnd type="none" w="lg" len="med"/>
          </a:ln>
          <a:effectLst/>
        </p:spPr>
        <p:txBody>
          <a:bodyPr vert="horz" wrap="square" lIns="91440" tIns="45720" rIns="91440" bIns="45720" numCol="1" rtlCol="0" anchor="t" anchorCtr="0" compatLnSpc="1">
            <a:prstTxWarp prst="textNoShape">
              <a:avLst/>
            </a:prstTxWarp>
          </a:bodyPr>
          <a:lstStyle/>
          <a:p>
            <a:pPr algn="ctr" defTabSz="914400" eaLnBrk="1" hangingPunct="1">
              <a:buClrTx/>
              <a:buSzTx/>
              <a:buFontTx/>
              <a:buNone/>
            </a:pPr>
            <a:endParaRPr lang="en-US" sz="1800">
              <a:solidFill>
                <a:srgbClr val="000000"/>
              </a:solidFill>
              <a:latin typeface="Arial" charset="0"/>
              <a:ea typeface="ＭＳ Ｐゴシック" pitchFamily="-112" charset="-128"/>
            </a:endParaRPr>
          </a:p>
        </p:txBody>
      </p:sp>
      <p:sp>
        <p:nvSpPr>
          <p:cNvPr id="64" name="Rectangle 63">
            <a:extLst>
              <a:ext uri="{FF2B5EF4-FFF2-40B4-BE49-F238E27FC236}">
                <a16:creationId xmlns:a16="http://schemas.microsoft.com/office/drawing/2014/main" id="{E3E7936E-5FD4-4783-ABC0-354FE8F09854}"/>
              </a:ext>
            </a:extLst>
          </p:cNvPr>
          <p:cNvSpPr/>
          <p:nvPr/>
        </p:nvSpPr>
        <p:spPr bwMode="auto">
          <a:xfrm>
            <a:off x="9440410" y="5187840"/>
            <a:ext cx="219456" cy="235527"/>
          </a:xfrm>
          <a:prstGeom prst="rect">
            <a:avLst/>
          </a:prstGeom>
          <a:solidFill>
            <a:srgbClr val="0070C0"/>
          </a:solidFill>
          <a:ln w="9525" cap="flat" cmpd="sng" algn="ctr">
            <a:solidFill>
              <a:srgbClr val="808284"/>
            </a:solidFill>
            <a:prstDash val="solid"/>
            <a:round/>
            <a:headEnd type="none" w="lg" len="med"/>
            <a:tailEnd type="none" w="lg" len="med"/>
          </a:ln>
          <a:effectLst/>
        </p:spPr>
        <p:txBody>
          <a:bodyPr vert="horz" wrap="square" lIns="91440" tIns="45720" rIns="91440" bIns="45720" numCol="1" rtlCol="0" anchor="t" anchorCtr="0" compatLnSpc="1">
            <a:prstTxWarp prst="textNoShape">
              <a:avLst/>
            </a:prstTxWarp>
          </a:bodyPr>
          <a:lstStyle/>
          <a:p>
            <a:pPr algn="ctr" defTabSz="914400" eaLnBrk="1" hangingPunct="1">
              <a:buClrTx/>
              <a:buSzTx/>
              <a:buFontTx/>
              <a:buNone/>
            </a:pPr>
            <a:endParaRPr lang="en-US" sz="1800">
              <a:solidFill>
                <a:srgbClr val="000000"/>
              </a:solidFill>
              <a:latin typeface="Arial" charset="0"/>
              <a:ea typeface="ＭＳ Ｐゴシック" pitchFamily="-112" charset="-128"/>
            </a:endParaRPr>
          </a:p>
        </p:txBody>
      </p:sp>
      <p:sp>
        <p:nvSpPr>
          <p:cNvPr id="65" name="Rectangle 64">
            <a:extLst>
              <a:ext uri="{FF2B5EF4-FFF2-40B4-BE49-F238E27FC236}">
                <a16:creationId xmlns:a16="http://schemas.microsoft.com/office/drawing/2014/main" id="{053074F3-EB60-462D-A833-43D2911321AD}"/>
              </a:ext>
            </a:extLst>
          </p:cNvPr>
          <p:cNvSpPr/>
          <p:nvPr/>
        </p:nvSpPr>
        <p:spPr bwMode="auto">
          <a:xfrm>
            <a:off x="8800005" y="5181600"/>
            <a:ext cx="152400" cy="235527"/>
          </a:xfrm>
          <a:prstGeom prst="rect">
            <a:avLst/>
          </a:prstGeom>
          <a:solidFill>
            <a:srgbClr val="00B050"/>
          </a:solidFill>
          <a:ln w="9525" cap="flat" cmpd="sng" algn="ctr">
            <a:solidFill>
              <a:srgbClr val="808284"/>
            </a:solidFill>
            <a:prstDash val="solid"/>
            <a:round/>
            <a:headEnd type="none" w="lg" len="med"/>
            <a:tailEnd type="none" w="lg" len="med"/>
          </a:ln>
          <a:effectLst/>
        </p:spPr>
        <p:txBody>
          <a:bodyPr vert="horz" wrap="square" lIns="91440" tIns="45720" rIns="91440" bIns="45720" numCol="1" rtlCol="0" anchor="t" anchorCtr="0" compatLnSpc="1">
            <a:prstTxWarp prst="textNoShape">
              <a:avLst/>
            </a:prstTxWarp>
          </a:bodyPr>
          <a:lstStyle/>
          <a:p>
            <a:pPr algn="ctr" defTabSz="914400" eaLnBrk="1" hangingPunct="1">
              <a:buClrTx/>
              <a:buSzTx/>
              <a:buFontTx/>
              <a:buNone/>
            </a:pPr>
            <a:endParaRPr lang="en-US" sz="1800">
              <a:solidFill>
                <a:srgbClr val="000000"/>
              </a:solidFill>
              <a:latin typeface="Arial" charset="0"/>
              <a:ea typeface="ＭＳ Ｐゴシック" pitchFamily="-112" charset="-128"/>
            </a:endParaRPr>
          </a:p>
        </p:txBody>
      </p:sp>
      <p:sp>
        <p:nvSpPr>
          <p:cNvPr id="66" name="Rectangle 65">
            <a:extLst>
              <a:ext uri="{FF2B5EF4-FFF2-40B4-BE49-F238E27FC236}">
                <a16:creationId xmlns:a16="http://schemas.microsoft.com/office/drawing/2014/main" id="{4046B242-8B4E-417D-A00C-863B850C8215}"/>
              </a:ext>
            </a:extLst>
          </p:cNvPr>
          <p:cNvSpPr/>
          <p:nvPr/>
        </p:nvSpPr>
        <p:spPr bwMode="auto">
          <a:xfrm>
            <a:off x="1066800" y="4953000"/>
            <a:ext cx="219456" cy="235527"/>
          </a:xfrm>
          <a:prstGeom prst="rect">
            <a:avLst/>
          </a:prstGeom>
          <a:solidFill>
            <a:srgbClr val="0070C0"/>
          </a:solidFill>
          <a:ln w="9525" cap="flat" cmpd="sng" algn="ctr">
            <a:solidFill>
              <a:srgbClr val="808284"/>
            </a:solidFill>
            <a:prstDash val="solid"/>
            <a:round/>
            <a:headEnd type="none" w="lg" len="med"/>
            <a:tailEnd type="none" w="lg" len="med"/>
          </a:ln>
          <a:effectLst/>
        </p:spPr>
        <p:txBody>
          <a:bodyPr vert="horz" wrap="square" lIns="91440" tIns="45720" rIns="91440" bIns="45720" numCol="1" rtlCol="0" anchor="t" anchorCtr="0" compatLnSpc="1">
            <a:prstTxWarp prst="textNoShape">
              <a:avLst/>
            </a:prstTxWarp>
          </a:bodyPr>
          <a:lstStyle/>
          <a:p>
            <a:pPr algn="ctr" defTabSz="914400" eaLnBrk="1" hangingPunct="1">
              <a:buClrTx/>
              <a:buSzTx/>
              <a:buFontTx/>
              <a:buNone/>
            </a:pPr>
            <a:endParaRPr lang="en-US" sz="1800">
              <a:solidFill>
                <a:srgbClr val="000000"/>
              </a:solidFill>
              <a:latin typeface="Arial" charset="0"/>
              <a:ea typeface="ＭＳ Ｐゴシック" pitchFamily="-112" charset="-128"/>
            </a:endParaRPr>
          </a:p>
        </p:txBody>
      </p:sp>
      <p:sp>
        <p:nvSpPr>
          <p:cNvPr id="67" name="Rectangle 66">
            <a:extLst>
              <a:ext uri="{FF2B5EF4-FFF2-40B4-BE49-F238E27FC236}">
                <a16:creationId xmlns:a16="http://schemas.microsoft.com/office/drawing/2014/main" id="{2F457721-D06C-4D8B-B92D-7061D02BFBA9}"/>
              </a:ext>
            </a:extLst>
          </p:cNvPr>
          <p:cNvSpPr/>
          <p:nvPr/>
        </p:nvSpPr>
        <p:spPr bwMode="auto">
          <a:xfrm>
            <a:off x="1073951" y="5648488"/>
            <a:ext cx="152400" cy="235527"/>
          </a:xfrm>
          <a:prstGeom prst="rect">
            <a:avLst/>
          </a:prstGeom>
          <a:solidFill>
            <a:srgbClr val="00B050"/>
          </a:solidFill>
          <a:ln w="9525" cap="flat" cmpd="sng" algn="ctr">
            <a:solidFill>
              <a:srgbClr val="808284"/>
            </a:solidFill>
            <a:prstDash val="solid"/>
            <a:round/>
            <a:headEnd type="none" w="lg" len="med"/>
            <a:tailEnd type="none" w="lg" len="med"/>
          </a:ln>
          <a:effectLst/>
        </p:spPr>
        <p:txBody>
          <a:bodyPr vert="horz" wrap="square" lIns="91440" tIns="45720" rIns="91440" bIns="45720" numCol="1" rtlCol="0" anchor="t" anchorCtr="0" compatLnSpc="1">
            <a:prstTxWarp prst="textNoShape">
              <a:avLst/>
            </a:prstTxWarp>
          </a:bodyPr>
          <a:lstStyle/>
          <a:p>
            <a:pPr algn="ctr" defTabSz="914400" eaLnBrk="1" hangingPunct="1">
              <a:buClrTx/>
              <a:buSzTx/>
              <a:buFontTx/>
              <a:buNone/>
            </a:pPr>
            <a:endParaRPr lang="en-US" sz="1800">
              <a:solidFill>
                <a:srgbClr val="000000"/>
              </a:solidFill>
              <a:latin typeface="Arial" charset="0"/>
              <a:ea typeface="ＭＳ Ｐゴシック" pitchFamily="-112" charset="-128"/>
            </a:endParaRPr>
          </a:p>
        </p:txBody>
      </p:sp>
      <p:sp>
        <p:nvSpPr>
          <p:cNvPr id="68" name="TextBox 67">
            <a:extLst>
              <a:ext uri="{FF2B5EF4-FFF2-40B4-BE49-F238E27FC236}">
                <a16:creationId xmlns:a16="http://schemas.microsoft.com/office/drawing/2014/main" id="{1453BF91-62F6-4FB8-B17E-B6241750CB70}"/>
              </a:ext>
            </a:extLst>
          </p:cNvPr>
          <p:cNvSpPr txBox="1"/>
          <p:nvPr/>
        </p:nvSpPr>
        <p:spPr>
          <a:xfrm>
            <a:off x="1284643" y="5550394"/>
            <a:ext cx="931280" cy="507831"/>
          </a:xfrm>
          <a:prstGeom prst="rect">
            <a:avLst/>
          </a:prstGeom>
          <a:noFill/>
        </p:spPr>
        <p:txBody>
          <a:bodyPr wrap="square" rtlCol="0">
            <a:spAutoFit/>
          </a:bodyPr>
          <a:lstStyle/>
          <a:p>
            <a:pPr defTabSz="914400" eaLnBrk="1" fontAlgn="auto" hangingPunct="1">
              <a:spcBef>
                <a:spcPts val="0"/>
              </a:spcBef>
              <a:spcAft>
                <a:spcPts val="0"/>
              </a:spcAft>
              <a:buClrTx/>
              <a:buSzTx/>
              <a:buFontTx/>
              <a:buNone/>
              <a:defRPr/>
            </a:pPr>
            <a:r>
              <a:rPr lang="en-US" sz="900" kern="0" dirty="0">
                <a:solidFill>
                  <a:sysClr val="windowText" lastClr="000000"/>
                </a:solidFill>
                <a:latin typeface="Arial" charset="0"/>
                <a:ea typeface="+mn-ea"/>
              </a:rPr>
              <a:t>Measurement instance for  procedure 2</a:t>
            </a:r>
          </a:p>
        </p:txBody>
      </p:sp>
      <p:sp>
        <p:nvSpPr>
          <p:cNvPr id="25" name="TextBox 24">
            <a:extLst>
              <a:ext uri="{FF2B5EF4-FFF2-40B4-BE49-F238E27FC236}">
                <a16:creationId xmlns:a16="http://schemas.microsoft.com/office/drawing/2014/main" id="{2FAF2D11-D29B-48DC-96BA-39EBE259D29A}"/>
              </a:ext>
            </a:extLst>
          </p:cNvPr>
          <p:cNvSpPr txBox="1"/>
          <p:nvPr/>
        </p:nvSpPr>
        <p:spPr>
          <a:xfrm>
            <a:off x="2679010" y="5699349"/>
            <a:ext cx="1817753" cy="369332"/>
          </a:xfrm>
          <a:prstGeom prst="rect">
            <a:avLst/>
          </a:prstGeom>
          <a:noFill/>
        </p:spPr>
        <p:txBody>
          <a:bodyPr wrap="square" rtlCol="0">
            <a:spAutoFit/>
          </a:bodyPr>
          <a:lstStyle/>
          <a:p>
            <a:pPr defTabSz="914400" eaLnBrk="1" fontAlgn="auto" hangingPunct="1">
              <a:spcBef>
                <a:spcPts val="0"/>
              </a:spcBef>
              <a:spcAft>
                <a:spcPts val="0"/>
              </a:spcAft>
              <a:buClrTx/>
              <a:buSzTx/>
              <a:buFontTx/>
              <a:buNone/>
              <a:defRPr/>
            </a:pPr>
            <a:r>
              <a:rPr lang="en-US" sz="900" kern="0" dirty="0">
                <a:solidFill>
                  <a:sysClr val="windowText" lastClr="000000"/>
                </a:solidFill>
                <a:latin typeface="Arial" charset="0"/>
                <a:ea typeface="+mn-ea"/>
              </a:rPr>
              <a:t>TWT wake interval for sensing measurement procedure 1</a:t>
            </a:r>
          </a:p>
        </p:txBody>
      </p:sp>
    </p:spTree>
    <p:extLst>
      <p:ext uri="{BB962C8B-B14F-4D97-AF65-F5344CB8AC3E}">
        <p14:creationId xmlns:p14="http://schemas.microsoft.com/office/powerpoint/2010/main" val="376459090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Example 6 – TWT for Joint Sensing and Communication</a:t>
            </a:r>
          </a:p>
        </p:txBody>
      </p:sp>
      <p:sp>
        <p:nvSpPr>
          <p:cNvPr id="3" name="Content Placeholder 2"/>
          <p:cNvSpPr>
            <a:spLocks noGrp="1"/>
          </p:cNvSpPr>
          <p:nvPr>
            <p:ph idx="1"/>
          </p:nvPr>
        </p:nvSpPr>
        <p:spPr>
          <a:xfrm>
            <a:off x="914400" y="1860451"/>
            <a:ext cx="10591800" cy="2647011"/>
          </a:xfrm>
        </p:spPr>
        <p:txBody>
          <a:bodyPr/>
          <a:lstStyle/>
          <a:p>
            <a:pPr marL="285750" indent="-285750">
              <a:buFont typeface="Arial" panose="020B0604020202020204" pitchFamily="34" charset="0"/>
              <a:buChar char="•"/>
            </a:pPr>
            <a:r>
              <a:rPr kumimoji="0" lang="en-GB" sz="1600" i="0" u="none" strike="noStrike" kern="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rPr>
              <a:t>Joint sensing and communication (JSAC) has been a hot topic in the literature.</a:t>
            </a:r>
          </a:p>
          <a:p>
            <a:pPr marL="285750" indent="-285750">
              <a:buFont typeface="Arial" panose="020B0604020202020204" pitchFamily="34" charset="0"/>
              <a:buChar char="•"/>
            </a:pPr>
            <a:r>
              <a:rPr lang="en-GB" sz="1600" dirty="0">
                <a:latin typeface="Times New Roman" panose="02020603050405020304" pitchFamily="18" charset="0"/>
                <a:ea typeface="Times New Roman" panose="02020603050405020304" pitchFamily="18" charset="0"/>
              </a:rPr>
              <a:t>It is most common that a</a:t>
            </a:r>
            <a:r>
              <a:rPr kumimoji="0" lang="en-GB" sz="1600" i="0" u="none" strike="noStrike" kern="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rPr>
              <a:t> STA </a:t>
            </a:r>
            <a:r>
              <a:rPr lang="en-GB" sz="1600" dirty="0">
                <a:latin typeface="Times New Roman" panose="02020603050405020304" pitchFamily="18" charset="0"/>
                <a:ea typeface="Times New Roman" panose="02020603050405020304" pitchFamily="18" charset="0"/>
              </a:rPr>
              <a:t>has </a:t>
            </a:r>
            <a:r>
              <a:rPr kumimoji="0" lang="en-GB" sz="1600" i="0" u="none" strike="noStrike" kern="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rPr>
              <a:t>dual functions: data communication and sensing. </a:t>
            </a:r>
          </a:p>
          <a:p>
            <a:pPr marL="285750" indent="-285750">
              <a:buFont typeface="Arial" panose="020B0604020202020204" pitchFamily="34" charset="0"/>
              <a:buChar char="•"/>
            </a:pPr>
            <a:r>
              <a:rPr lang="en-GB" sz="1600" dirty="0">
                <a:latin typeface="Times New Roman" panose="02020603050405020304" pitchFamily="18" charset="0"/>
                <a:ea typeface="Times New Roman" panose="02020603050405020304" pitchFamily="18" charset="0"/>
              </a:rPr>
              <a:t>TWT is a useful tool for scheduling joint sensing and data communication.</a:t>
            </a:r>
            <a:endParaRPr kumimoji="0" lang="en-GB" sz="1600" i="0" u="none" strike="noStrike" kern="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endParaRPr>
          </a:p>
          <a:p>
            <a:pPr marL="685800" lvl="1">
              <a:buFont typeface="Arial" panose="020B0604020202020204" pitchFamily="34" charset="0"/>
              <a:buChar char="•"/>
            </a:pPr>
            <a:r>
              <a:rPr lang="en-GB" sz="1400" b="1" dirty="0">
                <a:latin typeface="Times New Roman" panose="02020603050405020304" pitchFamily="18" charset="0"/>
                <a:ea typeface="Times New Roman" panose="02020603050405020304" pitchFamily="18" charset="0"/>
              </a:rPr>
              <a:t>TWT was originally defined for data communication.</a:t>
            </a:r>
          </a:p>
          <a:p>
            <a:pPr marL="285750" indent="-285750">
              <a:buFont typeface="Arial" panose="020B0604020202020204" pitchFamily="34" charset="0"/>
              <a:buChar char="•"/>
            </a:pPr>
            <a:r>
              <a:rPr lang="en-GB" sz="1600" dirty="0">
                <a:latin typeface="Times New Roman" panose="02020603050405020304" pitchFamily="18" charset="0"/>
                <a:ea typeface="Times New Roman" panose="02020603050405020304" pitchFamily="18" charset="0"/>
              </a:rPr>
              <a:t>As shown in the figure below, two TWT agreements are negotiated: one for data communication and the other for sensing.</a:t>
            </a:r>
          </a:p>
          <a:p>
            <a:pPr marL="685800" lvl="1">
              <a:buFont typeface="Arial" panose="020B0604020202020204" pitchFamily="34" charset="0"/>
              <a:buChar char="•"/>
            </a:pPr>
            <a:r>
              <a:rPr lang="en-GB" sz="1400" b="1" dirty="0">
                <a:latin typeface="Times New Roman" panose="02020603050405020304" pitchFamily="18" charset="0"/>
                <a:ea typeface="Times New Roman" panose="02020603050405020304" pitchFamily="18" charset="0"/>
              </a:rPr>
              <a:t>They may have different TWT service periods and TWT wake intervals.</a:t>
            </a:r>
            <a:endParaRPr kumimoji="0" lang="en-GB" sz="1400" b="1" i="0" u="none" strike="noStrike" kern="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endParaRPr>
          </a:p>
          <a:p>
            <a:pPr marL="685800" lvl="1">
              <a:buFont typeface="Arial" panose="020B0604020202020204" pitchFamily="34" charset="0"/>
              <a:buChar char="•"/>
            </a:pPr>
            <a:endParaRPr kumimoji="0" lang="en-GB" sz="1200" i="0" u="none" strike="noStrike" kern="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11</a:t>
            </a:fld>
            <a:endParaRPr lang="en-GB"/>
          </a:p>
        </p:txBody>
      </p:sp>
      <p:sp>
        <p:nvSpPr>
          <p:cNvPr id="5" name="Footer Placeholder 4"/>
          <p:cNvSpPr>
            <a:spLocks noGrp="1"/>
          </p:cNvSpPr>
          <p:nvPr>
            <p:ph type="ftr" idx="14"/>
          </p:nvPr>
        </p:nvSpPr>
        <p:spPr/>
        <p:txBody>
          <a:bodyPr/>
          <a:lstStyle/>
          <a:p>
            <a:r>
              <a:rPr lang="en-GB"/>
              <a:t>Dong Wei, NXP Semiconductors</a:t>
            </a:r>
            <a:endParaRPr lang="en-GB" dirty="0"/>
          </a:p>
        </p:txBody>
      </p:sp>
      <p:sp>
        <p:nvSpPr>
          <p:cNvPr id="4" name="Date Placeholder 3"/>
          <p:cNvSpPr>
            <a:spLocks noGrp="1"/>
          </p:cNvSpPr>
          <p:nvPr>
            <p:ph type="dt" idx="15"/>
          </p:nvPr>
        </p:nvSpPr>
        <p:spPr/>
        <p:txBody>
          <a:bodyPr/>
          <a:lstStyle/>
          <a:p>
            <a:r>
              <a:rPr lang="en-US" dirty="0"/>
              <a:t>September 2021</a:t>
            </a:r>
            <a:endParaRPr lang="en-GB" dirty="0"/>
          </a:p>
        </p:txBody>
      </p:sp>
      <p:sp>
        <p:nvSpPr>
          <p:cNvPr id="31" name="TextBox 30">
            <a:extLst>
              <a:ext uri="{FF2B5EF4-FFF2-40B4-BE49-F238E27FC236}">
                <a16:creationId xmlns:a16="http://schemas.microsoft.com/office/drawing/2014/main" id="{C404108D-F892-4C0B-B148-0304F6D9BA96}"/>
              </a:ext>
            </a:extLst>
          </p:cNvPr>
          <p:cNvSpPr txBox="1"/>
          <p:nvPr/>
        </p:nvSpPr>
        <p:spPr>
          <a:xfrm>
            <a:off x="2743200" y="5694061"/>
            <a:ext cx="914400" cy="148014"/>
          </a:xfrm>
          <a:prstGeom prst="rect">
            <a:avLst/>
          </a:prstGeom>
          <a:noFill/>
        </p:spPr>
        <p:txBody>
          <a:bodyPr wrap="none" lIns="91440" tIns="45720" rIns="91440" rtlCol="0" anchor="t">
            <a:noAutofit/>
          </a:bodyPr>
          <a:lstStyle/>
          <a:p>
            <a:pPr defTabSz="914400" eaLnBrk="1" fontAlgn="auto" hangingPunct="1">
              <a:spcBef>
                <a:spcPts val="0"/>
              </a:spcBef>
              <a:spcAft>
                <a:spcPts val="0"/>
              </a:spcAft>
              <a:buClrTx/>
              <a:buSzTx/>
              <a:buFontTx/>
              <a:buNone/>
              <a:defRPr/>
            </a:pPr>
            <a:r>
              <a:rPr lang="en-US" sz="900" kern="0" dirty="0">
                <a:solidFill>
                  <a:sysClr val="windowText" lastClr="000000"/>
                </a:solidFill>
                <a:latin typeface="Arial" charset="0"/>
                <a:ea typeface="+mn-ea"/>
              </a:rPr>
              <a:t>TWT wake interval for data </a:t>
            </a:r>
          </a:p>
        </p:txBody>
      </p:sp>
      <p:cxnSp>
        <p:nvCxnSpPr>
          <p:cNvPr id="32" name="Straight Connector 31">
            <a:extLst>
              <a:ext uri="{FF2B5EF4-FFF2-40B4-BE49-F238E27FC236}">
                <a16:creationId xmlns:a16="http://schemas.microsoft.com/office/drawing/2014/main" id="{9702C257-ADE7-4E9F-8342-5C2DE9B901F1}"/>
              </a:ext>
            </a:extLst>
          </p:cNvPr>
          <p:cNvCxnSpPr>
            <a:cxnSpLocks/>
          </p:cNvCxnSpPr>
          <p:nvPr/>
        </p:nvCxnSpPr>
        <p:spPr bwMode="auto">
          <a:xfrm>
            <a:off x="2497667" y="5423190"/>
            <a:ext cx="8001000" cy="0"/>
          </a:xfrm>
          <a:prstGeom prst="line">
            <a:avLst/>
          </a:prstGeom>
          <a:solidFill>
            <a:srgbClr val="F9B500"/>
          </a:solidFill>
          <a:ln w="9525" cap="flat" cmpd="sng" algn="ctr">
            <a:solidFill>
              <a:srgbClr val="808284"/>
            </a:solidFill>
            <a:prstDash val="solid"/>
            <a:round/>
            <a:headEnd type="none" w="lg" len="med"/>
            <a:tailEnd type="none" w="lg" len="med"/>
          </a:ln>
          <a:effectLst/>
        </p:spPr>
      </p:cxnSp>
      <p:sp>
        <p:nvSpPr>
          <p:cNvPr id="33" name="Rectangle 32">
            <a:extLst>
              <a:ext uri="{FF2B5EF4-FFF2-40B4-BE49-F238E27FC236}">
                <a16:creationId xmlns:a16="http://schemas.microsoft.com/office/drawing/2014/main" id="{93D122B8-D8FE-4E91-AEA9-1352C3CD7BEF}"/>
              </a:ext>
            </a:extLst>
          </p:cNvPr>
          <p:cNvSpPr/>
          <p:nvPr/>
        </p:nvSpPr>
        <p:spPr bwMode="auto">
          <a:xfrm>
            <a:off x="3511687" y="5187663"/>
            <a:ext cx="152400" cy="235527"/>
          </a:xfrm>
          <a:prstGeom prst="rect">
            <a:avLst/>
          </a:prstGeom>
          <a:solidFill>
            <a:srgbClr val="00B050"/>
          </a:solidFill>
          <a:ln w="9525" cap="flat" cmpd="sng" algn="ctr">
            <a:solidFill>
              <a:srgbClr val="808284"/>
            </a:solidFill>
            <a:prstDash val="solid"/>
            <a:round/>
            <a:headEnd type="none" w="lg" len="med"/>
            <a:tailEnd type="none" w="lg" len="med"/>
          </a:ln>
          <a:effectLst/>
        </p:spPr>
        <p:txBody>
          <a:bodyPr vert="horz" wrap="square" lIns="91440" tIns="45720" rIns="91440" bIns="45720" numCol="1" rtlCol="0" anchor="t" anchorCtr="0" compatLnSpc="1">
            <a:prstTxWarp prst="textNoShape">
              <a:avLst/>
            </a:prstTxWarp>
          </a:bodyPr>
          <a:lstStyle/>
          <a:p>
            <a:pPr algn="ctr" defTabSz="914400" eaLnBrk="1" hangingPunct="1">
              <a:buClrTx/>
              <a:buSzTx/>
              <a:buFontTx/>
              <a:buNone/>
            </a:pPr>
            <a:endParaRPr lang="en-US" sz="1800">
              <a:solidFill>
                <a:srgbClr val="000000"/>
              </a:solidFill>
              <a:latin typeface="Arial" charset="0"/>
              <a:ea typeface="ＭＳ Ｐゴシック" pitchFamily="-112" charset="-128"/>
            </a:endParaRPr>
          </a:p>
        </p:txBody>
      </p:sp>
      <p:sp>
        <p:nvSpPr>
          <p:cNvPr id="35" name="Rectangle 34">
            <a:extLst>
              <a:ext uri="{FF2B5EF4-FFF2-40B4-BE49-F238E27FC236}">
                <a16:creationId xmlns:a16="http://schemas.microsoft.com/office/drawing/2014/main" id="{58869E03-29BC-4B53-9661-F3116FB28725}"/>
              </a:ext>
            </a:extLst>
          </p:cNvPr>
          <p:cNvSpPr/>
          <p:nvPr/>
        </p:nvSpPr>
        <p:spPr bwMode="auto">
          <a:xfrm>
            <a:off x="2856516" y="5187663"/>
            <a:ext cx="216431" cy="235527"/>
          </a:xfrm>
          <a:prstGeom prst="rect">
            <a:avLst/>
          </a:prstGeom>
          <a:solidFill>
            <a:srgbClr val="FFC000"/>
          </a:solidFill>
          <a:ln w="9525" cap="flat" cmpd="sng" algn="ctr">
            <a:solidFill>
              <a:srgbClr val="808284"/>
            </a:solidFill>
            <a:prstDash val="solid"/>
            <a:round/>
            <a:headEnd type="none" w="lg" len="med"/>
            <a:tailEnd type="none" w="lg" len="med"/>
          </a:ln>
          <a:effectLst/>
        </p:spPr>
        <p:txBody>
          <a:bodyPr vert="horz" wrap="square" lIns="91440" tIns="45720" rIns="91440" bIns="45720" numCol="1" rtlCol="0" anchor="t" anchorCtr="0" compatLnSpc="1">
            <a:prstTxWarp prst="textNoShape">
              <a:avLst/>
            </a:prstTxWarp>
          </a:bodyPr>
          <a:lstStyle/>
          <a:p>
            <a:pPr algn="ctr" defTabSz="914400" eaLnBrk="1" hangingPunct="1">
              <a:buClrTx/>
              <a:buSzTx/>
              <a:buFontTx/>
              <a:buNone/>
            </a:pPr>
            <a:endParaRPr lang="en-US" sz="1800">
              <a:solidFill>
                <a:srgbClr val="000000"/>
              </a:solidFill>
              <a:latin typeface="Arial" charset="0"/>
              <a:ea typeface="ＭＳ Ｐゴシック" pitchFamily="-112" charset="-128"/>
            </a:endParaRPr>
          </a:p>
        </p:txBody>
      </p:sp>
      <p:cxnSp>
        <p:nvCxnSpPr>
          <p:cNvPr id="38" name="Straight Arrow Connector 37">
            <a:extLst>
              <a:ext uri="{FF2B5EF4-FFF2-40B4-BE49-F238E27FC236}">
                <a16:creationId xmlns:a16="http://schemas.microsoft.com/office/drawing/2014/main" id="{603A2B91-9ABB-488E-92AC-14E06D3CAAD2}"/>
              </a:ext>
            </a:extLst>
          </p:cNvPr>
          <p:cNvCxnSpPr>
            <a:cxnSpLocks/>
          </p:cNvCxnSpPr>
          <p:nvPr/>
        </p:nvCxnSpPr>
        <p:spPr bwMode="auto">
          <a:xfrm flipH="1">
            <a:off x="3485310" y="5001352"/>
            <a:ext cx="2639592" cy="0"/>
          </a:xfrm>
          <a:prstGeom prst="straightConnector1">
            <a:avLst/>
          </a:prstGeom>
          <a:solidFill>
            <a:srgbClr val="F9B500"/>
          </a:solidFill>
          <a:ln w="9525" cap="flat" cmpd="sng" algn="ctr">
            <a:solidFill>
              <a:srgbClr val="808284"/>
            </a:solidFill>
            <a:prstDash val="solid"/>
            <a:round/>
            <a:headEnd type="arrow" w="med" len="med"/>
            <a:tailEnd type="arrow"/>
          </a:ln>
          <a:effectLst/>
        </p:spPr>
      </p:cxnSp>
      <p:sp>
        <p:nvSpPr>
          <p:cNvPr id="39" name="TextBox 38">
            <a:extLst>
              <a:ext uri="{FF2B5EF4-FFF2-40B4-BE49-F238E27FC236}">
                <a16:creationId xmlns:a16="http://schemas.microsoft.com/office/drawing/2014/main" id="{8DB32764-4F51-4110-8E42-A937231C9ABF}"/>
              </a:ext>
            </a:extLst>
          </p:cNvPr>
          <p:cNvSpPr txBox="1"/>
          <p:nvPr/>
        </p:nvSpPr>
        <p:spPr>
          <a:xfrm>
            <a:off x="3896337" y="4723077"/>
            <a:ext cx="1740560" cy="230832"/>
          </a:xfrm>
          <a:prstGeom prst="rect">
            <a:avLst/>
          </a:prstGeom>
          <a:noFill/>
        </p:spPr>
        <p:txBody>
          <a:bodyPr wrap="square" rtlCol="0">
            <a:spAutoFit/>
          </a:bodyPr>
          <a:lstStyle/>
          <a:p>
            <a:pPr defTabSz="914400" eaLnBrk="1" fontAlgn="auto" hangingPunct="1">
              <a:spcBef>
                <a:spcPts val="0"/>
              </a:spcBef>
              <a:spcAft>
                <a:spcPts val="0"/>
              </a:spcAft>
              <a:buClrTx/>
              <a:buSzTx/>
              <a:buFontTx/>
              <a:buNone/>
              <a:defRPr/>
            </a:pPr>
            <a:r>
              <a:rPr lang="en-US" sz="900" kern="0" dirty="0">
                <a:solidFill>
                  <a:sysClr val="windowText" lastClr="000000"/>
                </a:solidFill>
                <a:latin typeface="Arial" charset="0"/>
                <a:ea typeface="+mn-ea"/>
              </a:rPr>
              <a:t>TWT wake interval for sensing</a:t>
            </a:r>
          </a:p>
        </p:txBody>
      </p:sp>
      <p:sp>
        <p:nvSpPr>
          <p:cNvPr id="48" name="TextBox 47">
            <a:extLst>
              <a:ext uri="{FF2B5EF4-FFF2-40B4-BE49-F238E27FC236}">
                <a16:creationId xmlns:a16="http://schemas.microsoft.com/office/drawing/2014/main" id="{44EF34DE-5CC7-46EC-AB9F-AB6D2A8C652D}"/>
              </a:ext>
            </a:extLst>
          </p:cNvPr>
          <p:cNvSpPr txBox="1"/>
          <p:nvPr/>
        </p:nvSpPr>
        <p:spPr>
          <a:xfrm>
            <a:off x="1267302" y="4950768"/>
            <a:ext cx="435305" cy="230832"/>
          </a:xfrm>
          <a:prstGeom prst="rect">
            <a:avLst/>
          </a:prstGeom>
          <a:noFill/>
        </p:spPr>
        <p:txBody>
          <a:bodyPr wrap="square" rtlCol="0">
            <a:spAutoFit/>
          </a:bodyPr>
          <a:lstStyle/>
          <a:p>
            <a:pPr defTabSz="914400" eaLnBrk="1" fontAlgn="auto" hangingPunct="1">
              <a:spcBef>
                <a:spcPts val="0"/>
              </a:spcBef>
              <a:spcAft>
                <a:spcPts val="0"/>
              </a:spcAft>
              <a:buClrTx/>
              <a:buSzTx/>
              <a:buFontTx/>
              <a:buNone/>
              <a:defRPr/>
            </a:pPr>
            <a:r>
              <a:rPr lang="en-US" sz="900" kern="0" dirty="0">
                <a:solidFill>
                  <a:sysClr val="windowText" lastClr="000000"/>
                </a:solidFill>
                <a:latin typeface="Arial" charset="0"/>
                <a:ea typeface="+mn-ea"/>
              </a:rPr>
              <a:t>Data </a:t>
            </a:r>
          </a:p>
        </p:txBody>
      </p:sp>
      <p:cxnSp>
        <p:nvCxnSpPr>
          <p:cNvPr id="54" name="Straight Arrow Connector 53">
            <a:extLst>
              <a:ext uri="{FF2B5EF4-FFF2-40B4-BE49-F238E27FC236}">
                <a16:creationId xmlns:a16="http://schemas.microsoft.com/office/drawing/2014/main" id="{E509D456-1DD7-4F6E-9536-A638F9E495B6}"/>
              </a:ext>
            </a:extLst>
          </p:cNvPr>
          <p:cNvCxnSpPr>
            <a:cxnSpLocks/>
          </p:cNvCxnSpPr>
          <p:nvPr/>
        </p:nvCxnSpPr>
        <p:spPr bwMode="auto">
          <a:xfrm>
            <a:off x="2856517" y="5638800"/>
            <a:ext cx="1310340" cy="0"/>
          </a:xfrm>
          <a:prstGeom prst="straightConnector1">
            <a:avLst/>
          </a:prstGeom>
          <a:solidFill>
            <a:srgbClr val="F9B500"/>
          </a:solidFill>
          <a:ln w="9525" cap="flat" cmpd="sng" algn="ctr">
            <a:solidFill>
              <a:srgbClr val="808284"/>
            </a:solidFill>
            <a:prstDash val="solid"/>
            <a:round/>
            <a:headEnd type="arrow" w="lg" len="med"/>
            <a:tailEnd type="arrow"/>
          </a:ln>
          <a:effectLst/>
        </p:spPr>
      </p:cxnSp>
      <p:sp>
        <p:nvSpPr>
          <p:cNvPr id="55" name="Rectangle 54">
            <a:extLst>
              <a:ext uri="{FF2B5EF4-FFF2-40B4-BE49-F238E27FC236}">
                <a16:creationId xmlns:a16="http://schemas.microsoft.com/office/drawing/2014/main" id="{1692EEBC-7FAF-4E28-9CAA-03C0FB6C2975}"/>
              </a:ext>
            </a:extLst>
          </p:cNvPr>
          <p:cNvSpPr/>
          <p:nvPr/>
        </p:nvSpPr>
        <p:spPr bwMode="auto">
          <a:xfrm>
            <a:off x="6124902" y="5180737"/>
            <a:ext cx="152400" cy="235527"/>
          </a:xfrm>
          <a:prstGeom prst="rect">
            <a:avLst/>
          </a:prstGeom>
          <a:solidFill>
            <a:srgbClr val="00B050"/>
          </a:solidFill>
          <a:ln w="9525" cap="flat" cmpd="sng" algn="ctr">
            <a:solidFill>
              <a:srgbClr val="808284"/>
            </a:solidFill>
            <a:prstDash val="solid"/>
            <a:round/>
            <a:headEnd type="none" w="lg" len="med"/>
            <a:tailEnd type="none" w="lg" len="med"/>
          </a:ln>
          <a:effectLst/>
        </p:spPr>
        <p:txBody>
          <a:bodyPr vert="horz" wrap="square" lIns="91440" tIns="45720" rIns="91440" bIns="45720" numCol="1" rtlCol="0" anchor="t" anchorCtr="0" compatLnSpc="1">
            <a:prstTxWarp prst="textNoShape">
              <a:avLst/>
            </a:prstTxWarp>
          </a:bodyPr>
          <a:lstStyle/>
          <a:p>
            <a:pPr algn="ctr" defTabSz="914400" eaLnBrk="1" hangingPunct="1">
              <a:buClrTx/>
              <a:buSzTx/>
              <a:buFontTx/>
              <a:buNone/>
            </a:pPr>
            <a:endParaRPr lang="en-US" sz="1800">
              <a:solidFill>
                <a:srgbClr val="000000"/>
              </a:solidFill>
              <a:latin typeface="Arial" charset="0"/>
              <a:ea typeface="ＭＳ Ｐゴシック" pitchFamily="-112" charset="-128"/>
            </a:endParaRPr>
          </a:p>
        </p:txBody>
      </p:sp>
      <p:sp>
        <p:nvSpPr>
          <p:cNvPr id="56" name="Rectangle 55">
            <a:extLst>
              <a:ext uri="{FF2B5EF4-FFF2-40B4-BE49-F238E27FC236}">
                <a16:creationId xmlns:a16="http://schemas.microsoft.com/office/drawing/2014/main" id="{28579779-3FCC-4F59-B5A6-8EED202F4960}"/>
              </a:ext>
            </a:extLst>
          </p:cNvPr>
          <p:cNvSpPr/>
          <p:nvPr/>
        </p:nvSpPr>
        <p:spPr bwMode="auto">
          <a:xfrm>
            <a:off x="4166856" y="5187663"/>
            <a:ext cx="219456" cy="235527"/>
          </a:xfrm>
          <a:prstGeom prst="rect">
            <a:avLst/>
          </a:prstGeom>
          <a:solidFill>
            <a:srgbClr val="FFC000"/>
          </a:solidFill>
          <a:ln w="9525" cap="flat" cmpd="sng" algn="ctr">
            <a:solidFill>
              <a:srgbClr val="808284"/>
            </a:solidFill>
            <a:prstDash val="solid"/>
            <a:round/>
            <a:headEnd type="none" w="lg" len="med"/>
            <a:tailEnd type="none" w="lg" len="med"/>
          </a:ln>
          <a:effectLst/>
        </p:spPr>
        <p:txBody>
          <a:bodyPr vert="horz" wrap="square" lIns="91440" tIns="45720" rIns="91440" bIns="45720" numCol="1" rtlCol="0" anchor="t" anchorCtr="0" compatLnSpc="1">
            <a:prstTxWarp prst="textNoShape">
              <a:avLst/>
            </a:prstTxWarp>
          </a:bodyPr>
          <a:lstStyle/>
          <a:p>
            <a:pPr algn="ctr" defTabSz="914400" eaLnBrk="1" hangingPunct="1">
              <a:buClrTx/>
              <a:buSzTx/>
              <a:buFontTx/>
              <a:buNone/>
            </a:pPr>
            <a:endParaRPr lang="en-US" sz="1800">
              <a:solidFill>
                <a:srgbClr val="000000"/>
              </a:solidFill>
              <a:latin typeface="Arial" charset="0"/>
              <a:ea typeface="ＭＳ Ｐゴシック" pitchFamily="-112" charset="-128"/>
            </a:endParaRPr>
          </a:p>
        </p:txBody>
      </p:sp>
      <p:sp>
        <p:nvSpPr>
          <p:cNvPr id="57" name="Rectangle 56">
            <a:extLst>
              <a:ext uri="{FF2B5EF4-FFF2-40B4-BE49-F238E27FC236}">
                <a16:creationId xmlns:a16="http://schemas.microsoft.com/office/drawing/2014/main" id="{96767DC7-85DB-4594-B8C5-61C7199FA3DA}"/>
              </a:ext>
            </a:extLst>
          </p:cNvPr>
          <p:cNvSpPr/>
          <p:nvPr/>
        </p:nvSpPr>
        <p:spPr bwMode="auto">
          <a:xfrm>
            <a:off x="5484497" y="5187663"/>
            <a:ext cx="219456" cy="235527"/>
          </a:xfrm>
          <a:prstGeom prst="rect">
            <a:avLst/>
          </a:prstGeom>
          <a:solidFill>
            <a:srgbClr val="FFC000"/>
          </a:solidFill>
          <a:ln w="9525" cap="flat" cmpd="sng" algn="ctr">
            <a:solidFill>
              <a:srgbClr val="808284"/>
            </a:solidFill>
            <a:prstDash val="solid"/>
            <a:round/>
            <a:headEnd type="none" w="lg" len="med"/>
            <a:tailEnd type="none" w="lg" len="med"/>
          </a:ln>
          <a:effectLst/>
        </p:spPr>
        <p:txBody>
          <a:bodyPr vert="horz" wrap="square" lIns="91440" tIns="45720" rIns="91440" bIns="45720" numCol="1" rtlCol="0" anchor="t" anchorCtr="0" compatLnSpc="1">
            <a:prstTxWarp prst="textNoShape">
              <a:avLst/>
            </a:prstTxWarp>
          </a:bodyPr>
          <a:lstStyle/>
          <a:p>
            <a:pPr algn="ctr" defTabSz="914400" eaLnBrk="1" hangingPunct="1">
              <a:buClrTx/>
              <a:buSzTx/>
              <a:buFontTx/>
              <a:buNone/>
            </a:pPr>
            <a:endParaRPr lang="en-US" sz="1800">
              <a:solidFill>
                <a:srgbClr val="000000"/>
              </a:solidFill>
              <a:latin typeface="Arial" charset="0"/>
              <a:ea typeface="ＭＳ Ｐゴシック" pitchFamily="-112" charset="-128"/>
            </a:endParaRPr>
          </a:p>
        </p:txBody>
      </p:sp>
      <p:sp>
        <p:nvSpPr>
          <p:cNvPr id="58" name="Rectangle 57">
            <a:extLst>
              <a:ext uri="{FF2B5EF4-FFF2-40B4-BE49-F238E27FC236}">
                <a16:creationId xmlns:a16="http://schemas.microsoft.com/office/drawing/2014/main" id="{5DF5E974-4F02-40DE-8285-C3F349AB3619}"/>
              </a:ext>
            </a:extLst>
          </p:cNvPr>
          <p:cNvSpPr/>
          <p:nvPr/>
        </p:nvSpPr>
        <p:spPr bwMode="auto">
          <a:xfrm>
            <a:off x="6816460" y="5187663"/>
            <a:ext cx="219456" cy="235527"/>
          </a:xfrm>
          <a:prstGeom prst="rect">
            <a:avLst/>
          </a:prstGeom>
          <a:solidFill>
            <a:srgbClr val="FFC000"/>
          </a:solidFill>
          <a:ln w="9525" cap="flat" cmpd="sng" algn="ctr">
            <a:solidFill>
              <a:srgbClr val="808284"/>
            </a:solidFill>
            <a:prstDash val="solid"/>
            <a:round/>
            <a:headEnd type="none" w="lg" len="med"/>
            <a:tailEnd type="none" w="lg" len="med"/>
          </a:ln>
          <a:effectLst/>
        </p:spPr>
        <p:txBody>
          <a:bodyPr vert="horz" wrap="square" lIns="91440" tIns="45720" rIns="91440" bIns="45720" numCol="1" rtlCol="0" anchor="t" anchorCtr="0" compatLnSpc="1">
            <a:prstTxWarp prst="textNoShape">
              <a:avLst/>
            </a:prstTxWarp>
          </a:bodyPr>
          <a:lstStyle/>
          <a:p>
            <a:pPr algn="ctr" defTabSz="914400" eaLnBrk="1" hangingPunct="1">
              <a:buClrTx/>
              <a:buSzTx/>
              <a:buFontTx/>
              <a:buNone/>
            </a:pPr>
            <a:endParaRPr lang="en-US" sz="1800">
              <a:solidFill>
                <a:srgbClr val="000000"/>
              </a:solidFill>
              <a:latin typeface="Arial" charset="0"/>
              <a:ea typeface="ＭＳ Ｐゴシック" pitchFamily="-112" charset="-128"/>
            </a:endParaRPr>
          </a:p>
        </p:txBody>
      </p:sp>
      <p:sp>
        <p:nvSpPr>
          <p:cNvPr id="63" name="Rectangle 62">
            <a:extLst>
              <a:ext uri="{FF2B5EF4-FFF2-40B4-BE49-F238E27FC236}">
                <a16:creationId xmlns:a16="http://schemas.microsoft.com/office/drawing/2014/main" id="{55FCD05B-D8DD-441E-9E6C-6ED720785BF7}"/>
              </a:ext>
            </a:extLst>
          </p:cNvPr>
          <p:cNvSpPr/>
          <p:nvPr/>
        </p:nvSpPr>
        <p:spPr bwMode="auto">
          <a:xfrm>
            <a:off x="8122770" y="5187840"/>
            <a:ext cx="219456" cy="235527"/>
          </a:xfrm>
          <a:prstGeom prst="rect">
            <a:avLst/>
          </a:prstGeom>
          <a:solidFill>
            <a:srgbClr val="FFC000"/>
          </a:solidFill>
          <a:ln w="9525" cap="flat" cmpd="sng" algn="ctr">
            <a:solidFill>
              <a:srgbClr val="808284"/>
            </a:solidFill>
            <a:prstDash val="solid"/>
            <a:round/>
            <a:headEnd type="none" w="lg" len="med"/>
            <a:tailEnd type="none" w="lg" len="med"/>
          </a:ln>
          <a:effectLst/>
        </p:spPr>
        <p:txBody>
          <a:bodyPr vert="horz" wrap="square" lIns="91440" tIns="45720" rIns="91440" bIns="45720" numCol="1" rtlCol="0" anchor="t" anchorCtr="0" compatLnSpc="1">
            <a:prstTxWarp prst="textNoShape">
              <a:avLst/>
            </a:prstTxWarp>
          </a:bodyPr>
          <a:lstStyle/>
          <a:p>
            <a:pPr algn="ctr" defTabSz="914400" eaLnBrk="1" hangingPunct="1">
              <a:buClrTx/>
              <a:buSzTx/>
              <a:buFontTx/>
              <a:buNone/>
            </a:pPr>
            <a:endParaRPr lang="en-US" sz="1800">
              <a:solidFill>
                <a:srgbClr val="000000"/>
              </a:solidFill>
              <a:latin typeface="Arial" charset="0"/>
              <a:ea typeface="ＭＳ Ｐゴシック" pitchFamily="-112" charset="-128"/>
            </a:endParaRPr>
          </a:p>
        </p:txBody>
      </p:sp>
      <p:sp>
        <p:nvSpPr>
          <p:cNvPr id="64" name="Rectangle 63">
            <a:extLst>
              <a:ext uri="{FF2B5EF4-FFF2-40B4-BE49-F238E27FC236}">
                <a16:creationId xmlns:a16="http://schemas.microsoft.com/office/drawing/2014/main" id="{E3E7936E-5FD4-4783-ABC0-354FE8F09854}"/>
              </a:ext>
            </a:extLst>
          </p:cNvPr>
          <p:cNvSpPr/>
          <p:nvPr/>
        </p:nvSpPr>
        <p:spPr bwMode="auto">
          <a:xfrm>
            <a:off x="9440410" y="5187840"/>
            <a:ext cx="219456" cy="235527"/>
          </a:xfrm>
          <a:prstGeom prst="rect">
            <a:avLst/>
          </a:prstGeom>
          <a:solidFill>
            <a:srgbClr val="FFC000"/>
          </a:solidFill>
          <a:ln w="9525" cap="flat" cmpd="sng" algn="ctr">
            <a:solidFill>
              <a:srgbClr val="808284"/>
            </a:solidFill>
            <a:prstDash val="solid"/>
            <a:round/>
            <a:headEnd type="none" w="lg" len="med"/>
            <a:tailEnd type="none" w="lg" len="med"/>
          </a:ln>
          <a:effectLst/>
        </p:spPr>
        <p:txBody>
          <a:bodyPr vert="horz" wrap="square" lIns="91440" tIns="45720" rIns="91440" bIns="45720" numCol="1" rtlCol="0" anchor="t" anchorCtr="0" compatLnSpc="1">
            <a:prstTxWarp prst="textNoShape">
              <a:avLst/>
            </a:prstTxWarp>
          </a:bodyPr>
          <a:lstStyle/>
          <a:p>
            <a:pPr algn="ctr" defTabSz="914400" eaLnBrk="1" hangingPunct="1">
              <a:buClrTx/>
              <a:buSzTx/>
              <a:buFontTx/>
              <a:buNone/>
            </a:pPr>
            <a:endParaRPr lang="en-US" sz="1800">
              <a:solidFill>
                <a:srgbClr val="000000"/>
              </a:solidFill>
              <a:latin typeface="Arial" charset="0"/>
              <a:ea typeface="ＭＳ Ｐゴシック" pitchFamily="-112" charset="-128"/>
            </a:endParaRPr>
          </a:p>
        </p:txBody>
      </p:sp>
      <p:sp>
        <p:nvSpPr>
          <p:cNvPr id="65" name="Rectangle 64">
            <a:extLst>
              <a:ext uri="{FF2B5EF4-FFF2-40B4-BE49-F238E27FC236}">
                <a16:creationId xmlns:a16="http://schemas.microsoft.com/office/drawing/2014/main" id="{053074F3-EB60-462D-A833-43D2911321AD}"/>
              </a:ext>
            </a:extLst>
          </p:cNvPr>
          <p:cNvSpPr/>
          <p:nvPr/>
        </p:nvSpPr>
        <p:spPr bwMode="auto">
          <a:xfrm>
            <a:off x="8800005" y="5181600"/>
            <a:ext cx="152400" cy="235527"/>
          </a:xfrm>
          <a:prstGeom prst="rect">
            <a:avLst/>
          </a:prstGeom>
          <a:solidFill>
            <a:srgbClr val="00B050"/>
          </a:solidFill>
          <a:ln w="9525" cap="flat" cmpd="sng" algn="ctr">
            <a:solidFill>
              <a:srgbClr val="808284"/>
            </a:solidFill>
            <a:prstDash val="solid"/>
            <a:round/>
            <a:headEnd type="none" w="lg" len="med"/>
            <a:tailEnd type="none" w="lg" len="med"/>
          </a:ln>
          <a:effectLst/>
        </p:spPr>
        <p:txBody>
          <a:bodyPr vert="horz" wrap="square" lIns="91440" tIns="45720" rIns="91440" bIns="45720" numCol="1" rtlCol="0" anchor="t" anchorCtr="0" compatLnSpc="1">
            <a:prstTxWarp prst="textNoShape">
              <a:avLst/>
            </a:prstTxWarp>
          </a:bodyPr>
          <a:lstStyle/>
          <a:p>
            <a:pPr algn="ctr" defTabSz="914400" eaLnBrk="1" hangingPunct="1">
              <a:buClrTx/>
              <a:buSzTx/>
              <a:buFontTx/>
              <a:buNone/>
            </a:pPr>
            <a:endParaRPr lang="en-US" sz="1800">
              <a:solidFill>
                <a:srgbClr val="000000"/>
              </a:solidFill>
              <a:latin typeface="Arial" charset="0"/>
              <a:ea typeface="ＭＳ Ｐゴシック" pitchFamily="-112" charset="-128"/>
            </a:endParaRPr>
          </a:p>
        </p:txBody>
      </p:sp>
      <p:sp>
        <p:nvSpPr>
          <p:cNvPr id="66" name="Rectangle 65">
            <a:extLst>
              <a:ext uri="{FF2B5EF4-FFF2-40B4-BE49-F238E27FC236}">
                <a16:creationId xmlns:a16="http://schemas.microsoft.com/office/drawing/2014/main" id="{4046B242-8B4E-417D-A00C-863B850C8215}"/>
              </a:ext>
            </a:extLst>
          </p:cNvPr>
          <p:cNvSpPr/>
          <p:nvPr/>
        </p:nvSpPr>
        <p:spPr bwMode="auto">
          <a:xfrm>
            <a:off x="1066800" y="4953000"/>
            <a:ext cx="219456" cy="235527"/>
          </a:xfrm>
          <a:prstGeom prst="rect">
            <a:avLst/>
          </a:prstGeom>
          <a:solidFill>
            <a:srgbClr val="FFC000"/>
          </a:solidFill>
          <a:ln w="9525" cap="flat" cmpd="sng" algn="ctr">
            <a:solidFill>
              <a:srgbClr val="808284"/>
            </a:solidFill>
            <a:prstDash val="solid"/>
            <a:round/>
            <a:headEnd type="none" w="lg" len="med"/>
            <a:tailEnd type="none" w="lg" len="med"/>
          </a:ln>
          <a:effectLst/>
        </p:spPr>
        <p:txBody>
          <a:bodyPr vert="horz" wrap="square" lIns="91440" tIns="45720" rIns="91440" bIns="45720" numCol="1" rtlCol="0" anchor="t" anchorCtr="0" compatLnSpc="1">
            <a:prstTxWarp prst="textNoShape">
              <a:avLst/>
            </a:prstTxWarp>
          </a:bodyPr>
          <a:lstStyle/>
          <a:p>
            <a:pPr algn="ctr" defTabSz="914400" eaLnBrk="1" hangingPunct="1">
              <a:buClrTx/>
              <a:buSzTx/>
              <a:buFontTx/>
              <a:buNone/>
            </a:pPr>
            <a:endParaRPr lang="en-US" sz="1800">
              <a:solidFill>
                <a:srgbClr val="000000"/>
              </a:solidFill>
              <a:latin typeface="Arial" charset="0"/>
              <a:ea typeface="ＭＳ Ｐゴシック" pitchFamily="-112" charset="-128"/>
            </a:endParaRPr>
          </a:p>
        </p:txBody>
      </p:sp>
      <p:sp>
        <p:nvSpPr>
          <p:cNvPr id="67" name="Rectangle 66">
            <a:extLst>
              <a:ext uri="{FF2B5EF4-FFF2-40B4-BE49-F238E27FC236}">
                <a16:creationId xmlns:a16="http://schemas.microsoft.com/office/drawing/2014/main" id="{2F457721-D06C-4D8B-B92D-7061D02BFBA9}"/>
              </a:ext>
            </a:extLst>
          </p:cNvPr>
          <p:cNvSpPr/>
          <p:nvPr/>
        </p:nvSpPr>
        <p:spPr bwMode="auto">
          <a:xfrm>
            <a:off x="1066800" y="5485113"/>
            <a:ext cx="152400" cy="235527"/>
          </a:xfrm>
          <a:prstGeom prst="rect">
            <a:avLst/>
          </a:prstGeom>
          <a:solidFill>
            <a:srgbClr val="00B050"/>
          </a:solidFill>
          <a:ln w="9525" cap="flat" cmpd="sng" algn="ctr">
            <a:solidFill>
              <a:srgbClr val="808284"/>
            </a:solidFill>
            <a:prstDash val="solid"/>
            <a:round/>
            <a:headEnd type="none" w="lg" len="med"/>
            <a:tailEnd type="none" w="lg" len="med"/>
          </a:ln>
          <a:effectLst/>
        </p:spPr>
        <p:txBody>
          <a:bodyPr vert="horz" wrap="square" lIns="91440" tIns="45720" rIns="91440" bIns="45720" numCol="1" rtlCol="0" anchor="t" anchorCtr="0" compatLnSpc="1">
            <a:prstTxWarp prst="textNoShape">
              <a:avLst/>
            </a:prstTxWarp>
          </a:bodyPr>
          <a:lstStyle/>
          <a:p>
            <a:pPr algn="ctr" defTabSz="914400" eaLnBrk="1" hangingPunct="1">
              <a:buClrTx/>
              <a:buSzTx/>
              <a:buFontTx/>
              <a:buNone/>
            </a:pPr>
            <a:endParaRPr lang="en-US" sz="1800">
              <a:solidFill>
                <a:srgbClr val="000000"/>
              </a:solidFill>
              <a:latin typeface="Arial" charset="0"/>
              <a:ea typeface="ＭＳ Ｐゴシック" pitchFamily="-112" charset="-128"/>
            </a:endParaRPr>
          </a:p>
        </p:txBody>
      </p:sp>
      <p:sp>
        <p:nvSpPr>
          <p:cNvPr id="68" name="TextBox 67">
            <a:extLst>
              <a:ext uri="{FF2B5EF4-FFF2-40B4-BE49-F238E27FC236}">
                <a16:creationId xmlns:a16="http://schemas.microsoft.com/office/drawing/2014/main" id="{1453BF91-62F6-4FB8-B17E-B6241750CB70}"/>
              </a:ext>
            </a:extLst>
          </p:cNvPr>
          <p:cNvSpPr txBox="1"/>
          <p:nvPr/>
        </p:nvSpPr>
        <p:spPr>
          <a:xfrm>
            <a:off x="1219200" y="5484168"/>
            <a:ext cx="740105" cy="230832"/>
          </a:xfrm>
          <a:prstGeom prst="rect">
            <a:avLst/>
          </a:prstGeom>
          <a:noFill/>
        </p:spPr>
        <p:txBody>
          <a:bodyPr wrap="square" rtlCol="0">
            <a:spAutoFit/>
          </a:bodyPr>
          <a:lstStyle/>
          <a:p>
            <a:pPr defTabSz="914400" eaLnBrk="1" fontAlgn="auto" hangingPunct="1">
              <a:spcBef>
                <a:spcPts val="0"/>
              </a:spcBef>
              <a:spcAft>
                <a:spcPts val="0"/>
              </a:spcAft>
              <a:buClrTx/>
              <a:buSzTx/>
              <a:buFontTx/>
              <a:buNone/>
              <a:defRPr/>
            </a:pPr>
            <a:r>
              <a:rPr lang="en-US" sz="900" kern="0" dirty="0">
                <a:solidFill>
                  <a:sysClr val="windowText" lastClr="000000"/>
                </a:solidFill>
                <a:latin typeface="Arial" charset="0"/>
                <a:ea typeface="+mn-ea"/>
              </a:rPr>
              <a:t>Sensing</a:t>
            </a:r>
          </a:p>
        </p:txBody>
      </p:sp>
    </p:spTree>
    <p:extLst>
      <p:ext uri="{BB962C8B-B14F-4D97-AF65-F5344CB8AC3E}">
        <p14:creationId xmlns:p14="http://schemas.microsoft.com/office/powerpoint/2010/main" val="45070932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Target Wake Time versus Availability Window</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12</a:t>
            </a:fld>
            <a:endParaRPr lang="en-GB"/>
          </a:p>
        </p:txBody>
      </p:sp>
      <p:sp>
        <p:nvSpPr>
          <p:cNvPr id="5" name="Footer Placeholder 4"/>
          <p:cNvSpPr>
            <a:spLocks noGrp="1"/>
          </p:cNvSpPr>
          <p:nvPr>
            <p:ph type="ftr" idx="14"/>
          </p:nvPr>
        </p:nvSpPr>
        <p:spPr/>
        <p:txBody>
          <a:bodyPr/>
          <a:lstStyle/>
          <a:p>
            <a:r>
              <a:rPr lang="en-GB"/>
              <a:t>Dong Wei, NXP Semiconductors</a:t>
            </a:r>
            <a:endParaRPr lang="en-GB" dirty="0"/>
          </a:p>
        </p:txBody>
      </p:sp>
      <p:sp>
        <p:nvSpPr>
          <p:cNvPr id="4" name="Date Placeholder 3"/>
          <p:cNvSpPr>
            <a:spLocks noGrp="1"/>
          </p:cNvSpPr>
          <p:nvPr>
            <p:ph type="dt" idx="15"/>
          </p:nvPr>
        </p:nvSpPr>
        <p:spPr/>
        <p:txBody>
          <a:bodyPr/>
          <a:lstStyle/>
          <a:p>
            <a:r>
              <a:rPr lang="en-US"/>
              <a:t>September 2021</a:t>
            </a:r>
            <a:endParaRPr lang="en-GB"/>
          </a:p>
        </p:txBody>
      </p:sp>
      <p:graphicFrame>
        <p:nvGraphicFramePr>
          <p:cNvPr id="9" name="Table 9">
            <a:extLst>
              <a:ext uri="{FF2B5EF4-FFF2-40B4-BE49-F238E27FC236}">
                <a16:creationId xmlns:a16="http://schemas.microsoft.com/office/drawing/2014/main" id="{BF0C72E8-980D-460F-96F7-9DDBE1E6DE1D}"/>
              </a:ext>
            </a:extLst>
          </p:cNvPr>
          <p:cNvGraphicFramePr>
            <a:graphicFrameLocks noGrp="1"/>
          </p:cNvGraphicFramePr>
          <p:nvPr>
            <p:ph idx="1"/>
            <p:extLst>
              <p:ext uri="{D42A27DB-BD31-4B8C-83A1-F6EECF244321}">
                <p14:modId xmlns:p14="http://schemas.microsoft.com/office/powerpoint/2010/main" val="31747638"/>
              </p:ext>
            </p:extLst>
          </p:nvPr>
        </p:nvGraphicFramePr>
        <p:xfrm>
          <a:off x="914400" y="1981200"/>
          <a:ext cx="10361613" cy="2966720"/>
        </p:xfrm>
        <a:graphic>
          <a:graphicData uri="http://schemas.openxmlformats.org/drawingml/2006/table">
            <a:tbl>
              <a:tblPr firstRow="1" bandRow="1">
                <a:tableStyleId>{5940675A-B579-460E-94D1-54222C63F5DA}</a:tableStyleId>
              </a:tblPr>
              <a:tblGrid>
                <a:gridCol w="3200400">
                  <a:extLst>
                    <a:ext uri="{9D8B030D-6E8A-4147-A177-3AD203B41FA5}">
                      <a16:colId xmlns:a16="http://schemas.microsoft.com/office/drawing/2014/main" val="1358764911"/>
                    </a:ext>
                  </a:extLst>
                </a:gridCol>
                <a:gridCol w="3707342">
                  <a:extLst>
                    <a:ext uri="{9D8B030D-6E8A-4147-A177-3AD203B41FA5}">
                      <a16:colId xmlns:a16="http://schemas.microsoft.com/office/drawing/2014/main" val="2100833226"/>
                    </a:ext>
                  </a:extLst>
                </a:gridCol>
                <a:gridCol w="3453871">
                  <a:extLst>
                    <a:ext uri="{9D8B030D-6E8A-4147-A177-3AD203B41FA5}">
                      <a16:colId xmlns:a16="http://schemas.microsoft.com/office/drawing/2014/main" val="1124678183"/>
                    </a:ext>
                  </a:extLst>
                </a:gridCol>
              </a:tblGrid>
              <a:tr h="370840">
                <a:tc>
                  <a:txBody>
                    <a:bodyPr/>
                    <a:lstStyle/>
                    <a:p>
                      <a:pPr algn="ctr"/>
                      <a:endParaRPr lang="en-US" sz="1600" dirty="0"/>
                    </a:p>
                  </a:txBody>
                  <a:tcPr/>
                </a:tc>
                <a:tc>
                  <a:txBody>
                    <a:bodyPr/>
                    <a:lstStyle/>
                    <a:p>
                      <a:pPr algn="ctr"/>
                      <a:r>
                        <a:rPr lang="en-US" sz="1600" b="1" dirty="0"/>
                        <a:t>Availability Window</a:t>
                      </a:r>
                    </a:p>
                  </a:txBody>
                  <a:tcPr/>
                </a:tc>
                <a:tc>
                  <a:txBody>
                    <a:bodyPr/>
                    <a:lstStyle/>
                    <a:p>
                      <a:pPr algn="ctr"/>
                      <a:r>
                        <a:rPr lang="en-US" sz="1600" b="1" dirty="0"/>
                        <a:t>TWT</a:t>
                      </a:r>
                    </a:p>
                  </a:txBody>
                  <a:tcPr/>
                </a:tc>
                <a:extLst>
                  <a:ext uri="{0D108BD9-81ED-4DB2-BD59-A6C34878D82A}">
                    <a16:rowId xmlns:a16="http://schemas.microsoft.com/office/drawing/2014/main" val="4277652214"/>
                  </a:ext>
                </a:extLst>
              </a:tr>
              <a:tr h="370840">
                <a:tc>
                  <a:txBody>
                    <a:bodyPr/>
                    <a:lstStyle/>
                    <a:p>
                      <a:pPr algn="ctr"/>
                      <a:r>
                        <a:rPr lang="en-US" sz="1600" dirty="0"/>
                        <a:t>Standards</a:t>
                      </a:r>
                    </a:p>
                  </a:txBody>
                  <a:tcPr/>
                </a:tc>
                <a:tc>
                  <a:txBody>
                    <a:bodyPr/>
                    <a:lstStyle/>
                    <a:p>
                      <a:pPr algn="ctr"/>
                      <a:r>
                        <a:rPr lang="en-US" sz="1600" dirty="0"/>
                        <a:t>11az</a:t>
                      </a:r>
                    </a:p>
                  </a:txBody>
                  <a:tcPr/>
                </a:tc>
                <a:tc>
                  <a:txBody>
                    <a:bodyPr/>
                    <a:lstStyle/>
                    <a:p>
                      <a:pPr algn="ctr"/>
                      <a:r>
                        <a:rPr lang="en-US" sz="1600" dirty="0"/>
                        <a:t>11ax/11be</a:t>
                      </a:r>
                    </a:p>
                  </a:txBody>
                  <a:tcPr/>
                </a:tc>
                <a:extLst>
                  <a:ext uri="{0D108BD9-81ED-4DB2-BD59-A6C34878D82A}">
                    <a16:rowId xmlns:a16="http://schemas.microsoft.com/office/drawing/2014/main" val="1871706980"/>
                  </a:ext>
                </a:extLst>
              </a:tr>
              <a:tr h="370840">
                <a:tc>
                  <a:txBody>
                    <a:bodyPr/>
                    <a:lstStyle/>
                    <a:p>
                      <a:pPr algn="ctr"/>
                      <a:r>
                        <a:rPr lang="en-US" sz="1600" dirty="0"/>
                        <a:t>Association</a:t>
                      </a:r>
                    </a:p>
                  </a:txBody>
                  <a:tcPr/>
                </a:tc>
                <a:tc>
                  <a:txBody>
                    <a:bodyPr/>
                    <a:lstStyle/>
                    <a:p>
                      <a:pPr algn="ctr"/>
                      <a:r>
                        <a:rPr lang="en-US" sz="1600" dirty="0"/>
                        <a:t>Associated and non-associated STAs</a:t>
                      </a:r>
                    </a:p>
                  </a:txBody>
                  <a:tcPr/>
                </a:tc>
                <a:tc>
                  <a:txBody>
                    <a:bodyPr/>
                    <a:lstStyle/>
                    <a:p>
                      <a:pPr algn="ctr"/>
                      <a:r>
                        <a:rPr lang="en-US" sz="1600" dirty="0"/>
                        <a:t>Associated STAs only</a:t>
                      </a:r>
                    </a:p>
                  </a:txBody>
                  <a:tcPr/>
                </a:tc>
                <a:extLst>
                  <a:ext uri="{0D108BD9-81ED-4DB2-BD59-A6C34878D82A}">
                    <a16:rowId xmlns:a16="http://schemas.microsoft.com/office/drawing/2014/main" val="4072260004"/>
                  </a:ext>
                </a:extLst>
              </a:tr>
              <a:tr h="370840">
                <a:tc>
                  <a:txBody>
                    <a:bodyPr/>
                    <a:lstStyle/>
                    <a:p>
                      <a:pPr algn="ctr"/>
                      <a:r>
                        <a:rPr lang="en-US" sz="1600" dirty="0"/>
                        <a:t>Support of data communication</a:t>
                      </a:r>
                    </a:p>
                  </a:txBody>
                  <a:tcPr/>
                </a:tc>
                <a:tc>
                  <a:txBody>
                    <a:bodyPr/>
                    <a:lstStyle/>
                    <a:p>
                      <a:pPr algn="ctr"/>
                      <a:r>
                        <a:rPr lang="en-US" sz="1600" dirty="0"/>
                        <a:t>No</a:t>
                      </a:r>
                    </a:p>
                  </a:txBody>
                  <a:tcPr/>
                </a:tc>
                <a:tc>
                  <a:txBody>
                    <a:bodyPr/>
                    <a:lstStyle/>
                    <a:p>
                      <a:pPr algn="ctr"/>
                      <a:r>
                        <a:rPr lang="en-US" sz="1600" dirty="0"/>
                        <a:t>Yes</a:t>
                      </a:r>
                    </a:p>
                  </a:txBody>
                  <a:tcPr/>
                </a:tc>
                <a:extLst>
                  <a:ext uri="{0D108BD9-81ED-4DB2-BD59-A6C34878D82A}">
                    <a16:rowId xmlns:a16="http://schemas.microsoft.com/office/drawing/2014/main" val="647907254"/>
                  </a:ext>
                </a:extLst>
              </a:tr>
              <a:tr h="370840">
                <a:tc>
                  <a:txBody>
                    <a:bodyPr/>
                    <a:lstStyle/>
                    <a:p>
                      <a:pPr algn="ctr"/>
                      <a:r>
                        <a:rPr lang="en-US" sz="1600" dirty="0"/>
                        <a:t>Number of active agreements</a:t>
                      </a:r>
                    </a:p>
                  </a:txBody>
                  <a:tcPr/>
                </a:tc>
                <a:tc>
                  <a:txBody>
                    <a:bodyPr/>
                    <a:lstStyle/>
                    <a:p>
                      <a:pPr algn="ctr"/>
                      <a:r>
                        <a:rPr lang="en-US" sz="1600" dirty="0"/>
                        <a:t>Single</a:t>
                      </a:r>
                    </a:p>
                  </a:txBody>
                  <a:tcPr/>
                </a:tc>
                <a:tc>
                  <a:txBody>
                    <a:bodyPr/>
                    <a:lstStyle/>
                    <a:p>
                      <a:pPr algn="ctr"/>
                      <a:r>
                        <a:rPr lang="en-US" sz="1600" dirty="0"/>
                        <a:t>Up to 8</a:t>
                      </a:r>
                    </a:p>
                  </a:txBody>
                  <a:tcPr/>
                </a:tc>
                <a:extLst>
                  <a:ext uri="{0D108BD9-81ED-4DB2-BD59-A6C34878D82A}">
                    <a16:rowId xmlns:a16="http://schemas.microsoft.com/office/drawing/2014/main" val="1033028736"/>
                  </a:ext>
                </a:extLst>
              </a:tr>
              <a:tr h="370840">
                <a:tc>
                  <a:txBody>
                    <a:bodyPr/>
                    <a:lstStyle/>
                    <a:p>
                      <a:pPr algn="ctr"/>
                      <a:r>
                        <a:rPr lang="en-US" sz="1600" dirty="0"/>
                        <a:t>Support of TB measurement</a:t>
                      </a:r>
                    </a:p>
                  </a:txBody>
                  <a:tcPr/>
                </a:tc>
                <a:tc>
                  <a:txBody>
                    <a:bodyPr/>
                    <a:lstStyle/>
                    <a:p>
                      <a:pPr algn="ctr"/>
                      <a:r>
                        <a:rPr lang="en-US" sz="1600" dirty="0"/>
                        <a:t>Yes</a:t>
                      </a:r>
                    </a:p>
                  </a:txBody>
                  <a:tcPr/>
                </a:tc>
                <a:tc>
                  <a:txBody>
                    <a:bodyPr/>
                    <a:lstStyle/>
                    <a:p>
                      <a:pPr algn="ctr"/>
                      <a:r>
                        <a:rPr lang="en-US" sz="1600" dirty="0"/>
                        <a:t>Yes (polling may not be needed)</a:t>
                      </a:r>
                    </a:p>
                  </a:txBody>
                  <a:tcPr/>
                </a:tc>
                <a:extLst>
                  <a:ext uri="{0D108BD9-81ED-4DB2-BD59-A6C34878D82A}">
                    <a16:rowId xmlns:a16="http://schemas.microsoft.com/office/drawing/2014/main" val="2889934227"/>
                  </a:ext>
                </a:extLst>
              </a:tr>
              <a:tr h="370840">
                <a:tc>
                  <a:txBody>
                    <a:bodyPr/>
                    <a:lstStyle/>
                    <a:p>
                      <a:pPr algn="ctr"/>
                      <a:r>
                        <a:rPr lang="en-US" sz="1600" dirty="0"/>
                        <a:t>Support of Non-TB measurement</a:t>
                      </a:r>
                    </a:p>
                  </a:txBody>
                  <a:tcPr/>
                </a:tc>
                <a:tc>
                  <a:txBody>
                    <a:bodyPr/>
                    <a:lstStyle/>
                    <a:p>
                      <a:pPr algn="ctr"/>
                      <a:r>
                        <a:rPr lang="en-US" sz="1600" dirty="0"/>
                        <a:t>No</a:t>
                      </a:r>
                    </a:p>
                  </a:txBody>
                  <a:tcPr/>
                </a:tc>
                <a:tc>
                  <a:txBody>
                    <a:bodyPr/>
                    <a:lstStyle/>
                    <a:p>
                      <a:pPr algn="ctr"/>
                      <a:r>
                        <a:rPr lang="en-US" sz="1600" dirty="0"/>
                        <a:t>Yes</a:t>
                      </a:r>
                    </a:p>
                  </a:txBody>
                  <a:tcPr/>
                </a:tc>
                <a:extLst>
                  <a:ext uri="{0D108BD9-81ED-4DB2-BD59-A6C34878D82A}">
                    <a16:rowId xmlns:a16="http://schemas.microsoft.com/office/drawing/2014/main" val="1369595682"/>
                  </a:ext>
                </a:extLst>
              </a:tr>
              <a:tr h="370840">
                <a:tc>
                  <a:txBody>
                    <a:bodyPr/>
                    <a:lstStyle/>
                    <a:p>
                      <a:pPr algn="ctr"/>
                      <a:r>
                        <a:rPr lang="en-US" sz="1600" dirty="0"/>
                        <a:t>Flexibility</a:t>
                      </a:r>
                    </a:p>
                  </a:txBody>
                  <a:tcPr/>
                </a:tc>
                <a:tc>
                  <a:txBody>
                    <a:bodyPr/>
                    <a:lstStyle/>
                    <a:p>
                      <a:pPr algn="ctr"/>
                      <a:r>
                        <a:rPr lang="en-US" sz="1600" dirty="0"/>
                        <a:t>Limited</a:t>
                      </a:r>
                    </a:p>
                  </a:txBody>
                  <a:tcPr/>
                </a:tc>
                <a:tc>
                  <a:txBody>
                    <a:bodyPr/>
                    <a:lstStyle/>
                    <a:p>
                      <a:pPr algn="ctr"/>
                      <a:r>
                        <a:rPr lang="en-US" sz="1600" dirty="0"/>
                        <a:t>High</a:t>
                      </a:r>
                    </a:p>
                  </a:txBody>
                  <a:tcPr/>
                </a:tc>
                <a:extLst>
                  <a:ext uri="{0D108BD9-81ED-4DB2-BD59-A6C34878D82A}">
                    <a16:rowId xmlns:a16="http://schemas.microsoft.com/office/drawing/2014/main" val="3933850447"/>
                  </a:ext>
                </a:extLst>
              </a:tr>
            </a:tbl>
          </a:graphicData>
        </a:graphic>
      </p:graphicFrame>
    </p:spTree>
    <p:extLst>
      <p:ext uri="{BB962C8B-B14F-4D97-AF65-F5344CB8AC3E}">
        <p14:creationId xmlns:p14="http://schemas.microsoft.com/office/powerpoint/2010/main" val="238189191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Summary</a:t>
            </a:r>
          </a:p>
        </p:txBody>
      </p:sp>
      <p:sp>
        <p:nvSpPr>
          <p:cNvPr id="9218" name="Rectangle 2"/>
          <p:cNvSpPr>
            <a:spLocks noGrp="1" noChangeArrowheads="1"/>
          </p:cNvSpPr>
          <p:nvPr>
            <p:ph idx="1"/>
          </p:nvPr>
        </p:nvSpPr>
        <p:spPr>
          <a:ln/>
        </p:spPr>
        <p:txBody>
          <a:bodyPr/>
          <a:lstStyle/>
          <a:p>
            <a:pPr>
              <a:buFont typeface="Times New Roman" pitchFamily="16" charset="0"/>
              <a:buChar char="•"/>
            </a:pPr>
            <a:r>
              <a:rPr lang="en-GB" sz="1800" dirty="0">
                <a:effectLst/>
                <a:latin typeface="Times New Roman" panose="02020603050405020304" pitchFamily="18" charset="0"/>
                <a:ea typeface="Times New Roman" panose="02020603050405020304" pitchFamily="18" charset="0"/>
              </a:rPr>
              <a:t>A </a:t>
            </a:r>
            <a:r>
              <a:rPr lang="en-GB" sz="1800" dirty="0">
                <a:latin typeface="Times New Roman" panose="02020603050405020304" pitchFamily="18" charset="0"/>
                <a:ea typeface="Times New Roman" panose="02020603050405020304" pitchFamily="18" charset="0"/>
              </a:rPr>
              <a:t>follow-up</a:t>
            </a:r>
            <a:r>
              <a:rPr lang="en-GB" sz="1800" dirty="0">
                <a:effectLst/>
                <a:latin typeface="Times New Roman" panose="02020603050405020304" pitchFamily="18" charset="0"/>
                <a:ea typeface="Times New Roman" panose="02020603050405020304" pitchFamily="18" charset="0"/>
              </a:rPr>
              <a:t> </a:t>
            </a:r>
            <a:r>
              <a:rPr lang="en-GB" sz="1800" dirty="0">
                <a:latin typeface="Times New Roman" panose="02020603050405020304" pitchFamily="18" charset="0"/>
                <a:ea typeface="Times New Roman" panose="02020603050405020304" pitchFamily="18" charset="0"/>
              </a:rPr>
              <a:t>discuss</a:t>
            </a:r>
            <a:r>
              <a:rPr lang="en-GB" sz="1800" dirty="0">
                <a:effectLst/>
                <a:latin typeface="Times New Roman" panose="02020603050405020304" pitchFamily="18" charset="0"/>
                <a:ea typeface="Times New Roman" panose="02020603050405020304" pitchFamily="18" charset="0"/>
              </a:rPr>
              <a:t>ion on TWT-based WLAN sensing measurement has been presented.</a:t>
            </a:r>
          </a:p>
          <a:p>
            <a:pPr>
              <a:buFont typeface="Times New Roman" pitchFamily="16" charset="0"/>
              <a:buChar char="•"/>
            </a:pPr>
            <a:r>
              <a:rPr lang="en-GB" sz="1800" dirty="0">
                <a:latin typeface="Times New Roman" panose="02020603050405020304" pitchFamily="18" charset="0"/>
                <a:ea typeface="Times New Roman" panose="02020603050405020304" pitchFamily="18" charset="0"/>
              </a:rPr>
              <a:t>Being specified in 11ax and 11be, TWT is a versatile suite of scheduling tools.</a:t>
            </a:r>
            <a:endParaRPr lang="en-GB" sz="1800" dirty="0">
              <a:effectLst/>
              <a:latin typeface="Times New Roman" panose="02020603050405020304" pitchFamily="18" charset="0"/>
              <a:ea typeface="Times New Roman" panose="02020603050405020304" pitchFamily="18" charset="0"/>
            </a:endParaRPr>
          </a:p>
          <a:p>
            <a:pPr>
              <a:buFont typeface="Times New Roman" pitchFamily="16" charset="0"/>
              <a:buChar char="•"/>
            </a:pPr>
            <a:r>
              <a:rPr lang="en-GB" sz="1800" dirty="0">
                <a:effectLst/>
                <a:latin typeface="Times New Roman" panose="02020603050405020304" pitchFamily="18" charset="0"/>
                <a:ea typeface="Times New Roman" panose="02020603050405020304" pitchFamily="18" charset="0"/>
              </a:rPr>
              <a:t>Using TWT, each sensing STA negotiates awake periods with the sensing AP to transmit and/or receive NDPs for sensing measurement and reporting, saving energy the rest of the time as the STA remains in the doze </a:t>
            </a:r>
            <a:r>
              <a:rPr lang="en-GB" sz="1800" dirty="0">
                <a:latin typeface="Times New Roman" panose="02020603050405020304" pitchFamily="18" charset="0"/>
                <a:ea typeface="Times New Roman" panose="02020603050405020304" pitchFamily="18" charset="0"/>
              </a:rPr>
              <a:t>state</a:t>
            </a:r>
            <a:r>
              <a:rPr lang="en-GB" sz="1800" dirty="0">
                <a:effectLst/>
                <a:latin typeface="Times New Roman" panose="02020603050405020304" pitchFamily="18" charset="0"/>
                <a:ea typeface="Times New Roman" panose="02020603050405020304" pitchFamily="18" charset="0"/>
              </a:rPr>
              <a:t>. </a:t>
            </a:r>
          </a:p>
          <a:p>
            <a:pPr lvl="1">
              <a:buFont typeface="Times New Roman" pitchFamily="16" charset="0"/>
              <a:buChar char="•"/>
            </a:pPr>
            <a:r>
              <a:rPr lang="en-US" sz="1600" dirty="0">
                <a:latin typeface="Times New Roman" panose="02020603050405020304" pitchFamily="18" charset="0"/>
                <a:ea typeface="Times New Roman" panose="02020603050405020304" pitchFamily="18" charset="0"/>
              </a:rPr>
              <a:t>Enables</a:t>
            </a:r>
            <a:r>
              <a:rPr lang="en-US" sz="1600" dirty="0">
                <a:effectLst/>
                <a:latin typeface="Times New Roman" panose="02020603050405020304" pitchFamily="18" charset="0"/>
                <a:ea typeface="Times New Roman" panose="02020603050405020304" pitchFamily="18" charset="0"/>
              </a:rPr>
              <a:t> scheduling of periodic wake time for sensing measurement</a:t>
            </a:r>
            <a:endParaRPr lang="en-GB" sz="1600" dirty="0">
              <a:latin typeface="Times New Roman" panose="02020603050405020304" pitchFamily="18" charset="0"/>
              <a:ea typeface="Times New Roman" panose="02020603050405020304" pitchFamily="18" charset="0"/>
            </a:endParaRPr>
          </a:p>
          <a:p>
            <a:pPr lvl="1">
              <a:buFont typeface="Times New Roman" pitchFamily="16" charset="0"/>
              <a:buChar char="•"/>
            </a:pPr>
            <a:r>
              <a:rPr lang="en-GB" sz="1600" dirty="0">
                <a:latin typeface="Times New Roman" panose="02020603050405020304" pitchFamily="18" charset="0"/>
                <a:ea typeface="Times New Roman" panose="02020603050405020304" pitchFamily="18" charset="0"/>
              </a:rPr>
              <a:t>L</a:t>
            </a:r>
            <a:r>
              <a:rPr lang="en-GB" sz="1600" dirty="0">
                <a:effectLst/>
                <a:latin typeface="Times New Roman" panose="02020603050405020304" pitchFamily="18" charset="0"/>
                <a:ea typeface="Times New Roman" panose="02020603050405020304" pitchFamily="18" charset="0"/>
              </a:rPr>
              <a:t>eads to low energy consumption for the participating sensing STAs </a:t>
            </a:r>
          </a:p>
          <a:p>
            <a:pPr lvl="1">
              <a:buFont typeface="Times New Roman" pitchFamily="16" charset="0"/>
              <a:buChar char="•"/>
            </a:pPr>
            <a:r>
              <a:rPr lang="en-US" sz="1600" dirty="0">
                <a:latin typeface="Times New Roman" panose="02020603050405020304" pitchFamily="18" charset="0"/>
                <a:ea typeface="Times New Roman" panose="02020603050405020304" pitchFamily="18" charset="0"/>
              </a:rPr>
              <a:t>P</a:t>
            </a:r>
            <a:r>
              <a:rPr lang="en-US" sz="1600" dirty="0">
                <a:effectLst/>
                <a:latin typeface="Times New Roman" panose="02020603050405020304" pitchFamily="18" charset="0"/>
                <a:ea typeface="Times New Roman" panose="02020603050405020304" pitchFamily="18" charset="0"/>
              </a:rPr>
              <a:t>rovides flexibility in how the transmission period can be used for exchange of sensing information</a:t>
            </a:r>
            <a:endParaRPr lang="en-US" sz="1600" dirty="0">
              <a:latin typeface="Times New Roman" panose="02020603050405020304" pitchFamily="18" charset="0"/>
              <a:ea typeface="Times New Roman" panose="02020603050405020304" pitchFamily="18" charset="0"/>
            </a:endParaRPr>
          </a:p>
          <a:p>
            <a:pPr lvl="1">
              <a:buFont typeface="Times New Roman" pitchFamily="16" charset="0"/>
              <a:buChar char="•"/>
            </a:pPr>
            <a:r>
              <a:rPr lang="en-US" sz="1600" dirty="0">
                <a:effectLst/>
                <a:latin typeface="Times New Roman" panose="02020603050405020304" pitchFamily="18" charset="0"/>
                <a:ea typeface="Times New Roman" panose="02020603050405020304" pitchFamily="18" charset="0"/>
              </a:rPr>
              <a:t>Facilitates joint sensing and communication </a:t>
            </a:r>
          </a:p>
          <a:p>
            <a:pPr>
              <a:buFont typeface="Times New Roman" pitchFamily="16" charset="0"/>
              <a:buChar char="•"/>
            </a:pPr>
            <a:r>
              <a:rPr lang="en-GB" sz="1800" dirty="0"/>
              <a:t>To summarize, TWT is a unique tool for the highly useful combination of efficiency, power saving, and flexible schedules.</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13</a:t>
            </a:fld>
            <a:endParaRPr lang="en-GB"/>
          </a:p>
        </p:txBody>
      </p:sp>
      <p:sp>
        <p:nvSpPr>
          <p:cNvPr id="5" name="Footer Placeholder 4"/>
          <p:cNvSpPr>
            <a:spLocks noGrp="1"/>
          </p:cNvSpPr>
          <p:nvPr>
            <p:ph type="ftr" idx="14"/>
          </p:nvPr>
        </p:nvSpPr>
        <p:spPr/>
        <p:txBody>
          <a:bodyPr/>
          <a:lstStyle/>
          <a:p>
            <a:r>
              <a:rPr lang="en-GB"/>
              <a:t>Dong Wei, NXP Semiconductors</a:t>
            </a:r>
            <a:endParaRPr lang="en-GB" dirty="0"/>
          </a:p>
        </p:txBody>
      </p:sp>
      <p:sp>
        <p:nvSpPr>
          <p:cNvPr id="4" name="Date Placeholder 3"/>
          <p:cNvSpPr>
            <a:spLocks noGrp="1"/>
          </p:cNvSpPr>
          <p:nvPr>
            <p:ph type="dt" idx="15"/>
          </p:nvPr>
        </p:nvSpPr>
        <p:spPr/>
        <p:txBody>
          <a:bodyPr/>
          <a:lstStyle/>
          <a:p>
            <a:r>
              <a:rPr lang="en-US"/>
              <a:t>September 2021</a:t>
            </a:r>
            <a:endParaRPr lang="en-GB"/>
          </a:p>
        </p:txBody>
      </p:sp>
    </p:spTree>
    <p:extLst>
      <p:ext uri="{BB962C8B-B14F-4D97-AF65-F5344CB8AC3E}">
        <p14:creationId xmlns:p14="http://schemas.microsoft.com/office/powerpoint/2010/main" val="322059888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SP</a:t>
            </a:r>
          </a:p>
        </p:txBody>
      </p:sp>
      <p:sp>
        <p:nvSpPr>
          <p:cNvPr id="9218" name="Rectangle 2"/>
          <p:cNvSpPr>
            <a:spLocks noGrp="1" noChangeArrowheads="1"/>
          </p:cNvSpPr>
          <p:nvPr>
            <p:ph idx="1"/>
          </p:nvPr>
        </p:nvSpPr>
        <p:spPr>
          <a:ln/>
        </p:spPr>
        <p:txBody>
          <a:bodyPr/>
          <a:lstStyle/>
          <a:p>
            <a:pPr>
              <a:buFont typeface="Times New Roman" pitchFamily="16" charset="0"/>
              <a:buChar char="•"/>
            </a:pPr>
            <a:r>
              <a:rPr lang="en-US" dirty="0"/>
              <a:t>Do you agree with the following?</a:t>
            </a:r>
          </a:p>
          <a:p>
            <a:pPr marL="800100" lvl="1" indent="-342900">
              <a:buFont typeface="Courier New" panose="02070309020205020404" pitchFamily="49" charset="0"/>
              <a:buChar char="o"/>
            </a:pPr>
            <a:r>
              <a:rPr lang="en-GB" sz="1800" dirty="0">
                <a:latin typeface="Times New Roman" panose="02020603050405020304" pitchFamily="18" charset="0"/>
                <a:ea typeface="Times New Roman" panose="02020603050405020304" pitchFamily="18" charset="0"/>
              </a:rPr>
              <a:t>11bf shall add the following to the WLAN sensing procedure to facilitate the use of the Target Wake Time (TWT) mechanism specified in 11ax/11be:</a:t>
            </a:r>
            <a:endParaRPr lang="en-GB" sz="1800" dirty="0">
              <a:effectLst/>
              <a:latin typeface="Times New Roman" panose="02020603050405020304" pitchFamily="18" charset="0"/>
              <a:ea typeface="Times New Roman" panose="02020603050405020304" pitchFamily="18" charset="0"/>
            </a:endParaRPr>
          </a:p>
          <a:p>
            <a:pPr marL="1200150" lvl="2" indent="-342900">
              <a:buFont typeface="Wingdings" panose="05000000000000000000" pitchFamily="2" charset="2"/>
              <a:buChar char="§"/>
            </a:pPr>
            <a:r>
              <a:rPr lang="en-GB" sz="1600" dirty="0">
                <a:latin typeface="Times New Roman" panose="02020603050405020304" pitchFamily="18" charset="0"/>
                <a:ea typeface="Times New Roman" panose="02020603050405020304" pitchFamily="18" charset="0"/>
              </a:rPr>
              <a:t>TWT setup is included in the sensing measurement setup.</a:t>
            </a:r>
          </a:p>
          <a:p>
            <a:pPr marL="1200150" lvl="2" indent="-342900">
              <a:buFont typeface="Wingdings" panose="05000000000000000000" pitchFamily="2" charset="2"/>
              <a:buChar char="§"/>
            </a:pPr>
            <a:r>
              <a:rPr lang="en-GB" sz="1600" dirty="0">
                <a:latin typeface="Times New Roman" panose="02020603050405020304" pitchFamily="18" charset="0"/>
                <a:ea typeface="Times New Roman" panose="02020603050405020304" pitchFamily="18" charset="0"/>
              </a:rPr>
              <a:t>At least one sensing measurement instance is scheduled in each TWT service period.</a:t>
            </a:r>
          </a:p>
          <a:p>
            <a:pPr marL="1200150" lvl="2" indent="-342900">
              <a:buFont typeface="Wingdings" panose="05000000000000000000" pitchFamily="2" charset="2"/>
              <a:buChar char="§"/>
            </a:pPr>
            <a:r>
              <a:rPr lang="en-GB" sz="1600" dirty="0">
                <a:latin typeface="Times New Roman" panose="02020603050405020304" pitchFamily="18" charset="0"/>
                <a:ea typeface="Times New Roman" panose="02020603050405020304" pitchFamily="18" charset="0"/>
              </a:rPr>
              <a:t>The termination of a sensing measurement setup shall result in the teardown of all the TWT agreement(s) associated with the sensing measurement setup. (The details of this teardown is specified in the handshake protocol for sensing measurement termination, which is TBD.)</a:t>
            </a:r>
            <a:endParaRPr lang="en-GB" sz="1600" dirty="0">
              <a:effectLst/>
              <a:latin typeface="Times New Roman" panose="02020603050405020304" pitchFamily="18" charset="0"/>
              <a:ea typeface="Times New Roman" panose="02020603050405020304" pitchFamily="18" charset="0"/>
            </a:endParaRPr>
          </a:p>
          <a:p>
            <a:pPr marL="1200150" lvl="2" indent="-342900">
              <a:buFont typeface="Wingdings" panose="05000000000000000000" pitchFamily="2" charset="2"/>
              <a:buChar char="§"/>
            </a:pPr>
            <a:r>
              <a:rPr lang="en-GB" sz="1600" dirty="0">
                <a:effectLst/>
                <a:latin typeface="Times New Roman" panose="02020603050405020304" pitchFamily="18" charset="0"/>
                <a:ea typeface="Times New Roman" panose="02020603050405020304" pitchFamily="18" charset="0"/>
              </a:rPr>
              <a:t>The </a:t>
            </a:r>
            <a:r>
              <a:rPr lang="en-GB" sz="1600" dirty="0">
                <a:latin typeface="Times New Roman" panose="02020603050405020304" pitchFamily="18" charset="0"/>
                <a:ea typeface="Times New Roman" panose="02020603050405020304" pitchFamily="18" charset="0"/>
              </a:rPr>
              <a:t>teardown of any TWT agreement does not result in termination of the associated sensing measurement setup.</a:t>
            </a:r>
          </a:p>
          <a:p>
            <a:pPr marL="1200150" lvl="2" indent="-342900">
              <a:buFont typeface="Wingdings" panose="05000000000000000000" pitchFamily="2" charset="2"/>
              <a:buChar char="§"/>
            </a:pPr>
            <a:r>
              <a:rPr lang="en-GB" sz="1600" dirty="0">
                <a:effectLst/>
                <a:latin typeface="Times New Roman" panose="02020603050405020304" pitchFamily="18" charset="0"/>
                <a:ea typeface="Times New Roman" panose="02020603050405020304" pitchFamily="18" charset="0"/>
              </a:rPr>
              <a:t>Support of types of TWT are TBD.</a:t>
            </a:r>
            <a:endParaRPr lang="en-US" sz="1600" dirty="0">
              <a:effectLst/>
              <a:latin typeface="Times New Roman" panose="02020603050405020304" pitchFamily="18" charset="0"/>
              <a:ea typeface="Times New Roman" panose="02020603050405020304" pitchFamily="18" charset="0"/>
            </a:endParaRPr>
          </a:p>
          <a:p>
            <a:pPr marL="800100" lvl="1" indent="-342900">
              <a:buFont typeface="Courier New" panose="02070309020205020404" pitchFamily="49" charset="0"/>
              <a:buChar char="o"/>
            </a:pPr>
            <a:endParaRPr lang="en-US" sz="1800" dirty="0">
              <a:effectLst/>
              <a:latin typeface="Times New Roman" panose="02020603050405020304" pitchFamily="18" charset="0"/>
              <a:ea typeface="Times New Roman" panose="02020603050405020304" pitchFamily="18" charset="0"/>
            </a:endParaRPr>
          </a:p>
          <a:p>
            <a:pPr marL="457200" lvl="1" indent="0"/>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14</a:t>
            </a:fld>
            <a:endParaRPr lang="en-GB"/>
          </a:p>
        </p:txBody>
      </p:sp>
      <p:sp>
        <p:nvSpPr>
          <p:cNvPr id="5" name="Footer Placeholder 4"/>
          <p:cNvSpPr>
            <a:spLocks noGrp="1"/>
          </p:cNvSpPr>
          <p:nvPr>
            <p:ph type="ftr" idx="14"/>
          </p:nvPr>
        </p:nvSpPr>
        <p:spPr/>
        <p:txBody>
          <a:bodyPr/>
          <a:lstStyle/>
          <a:p>
            <a:r>
              <a:rPr lang="en-GB"/>
              <a:t>Dong Wei, NXP Semiconductors</a:t>
            </a:r>
            <a:endParaRPr lang="en-GB" dirty="0"/>
          </a:p>
        </p:txBody>
      </p:sp>
      <p:sp>
        <p:nvSpPr>
          <p:cNvPr id="4" name="Date Placeholder 3"/>
          <p:cNvSpPr>
            <a:spLocks noGrp="1"/>
          </p:cNvSpPr>
          <p:nvPr>
            <p:ph type="dt" idx="15"/>
          </p:nvPr>
        </p:nvSpPr>
        <p:spPr/>
        <p:txBody>
          <a:bodyPr/>
          <a:lstStyle/>
          <a:p>
            <a:r>
              <a:rPr lang="en-US"/>
              <a:t>September 2021</a:t>
            </a:r>
            <a:endParaRPr lang="en-GB"/>
          </a:p>
        </p:txBody>
      </p:sp>
    </p:spTree>
    <p:extLst>
      <p:ext uri="{BB962C8B-B14F-4D97-AF65-F5344CB8AC3E}">
        <p14:creationId xmlns:p14="http://schemas.microsoft.com/office/powerpoint/2010/main" val="346799173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Motivation</a:t>
            </a:r>
          </a:p>
        </p:txBody>
      </p:sp>
      <p:sp>
        <p:nvSpPr>
          <p:cNvPr id="9218" name="Rectangle 2"/>
          <p:cNvSpPr>
            <a:spLocks noGrp="1" noChangeArrowheads="1"/>
          </p:cNvSpPr>
          <p:nvPr>
            <p:ph idx="1"/>
          </p:nvPr>
        </p:nvSpPr>
        <p:spPr>
          <a:ln/>
        </p:spPr>
        <p:txBody>
          <a:bodyPr/>
          <a:lstStyle/>
          <a:p>
            <a:pPr>
              <a:buFont typeface="Times New Roman" pitchFamily="16" charset="0"/>
              <a:buChar char="•"/>
            </a:pPr>
            <a:r>
              <a:rPr lang="en-GB" sz="2000" dirty="0">
                <a:effectLst/>
                <a:latin typeface="Times New Roman" panose="02020603050405020304" pitchFamily="18" charset="0"/>
                <a:ea typeface="Times New Roman" panose="02020603050405020304" pitchFamily="18" charset="0"/>
              </a:rPr>
              <a:t>A broad range of wireless local area network (WLAN) sensing applications require long-term, periodic sensing measurement and reporting of measurement results. </a:t>
            </a:r>
          </a:p>
          <a:p>
            <a:pPr>
              <a:buFont typeface="Times New Roman" pitchFamily="16" charset="0"/>
              <a:buChar char="•"/>
            </a:pPr>
            <a:r>
              <a:rPr lang="en-US" sz="2000" dirty="0">
                <a:effectLst/>
                <a:latin typeface="Times New Roman" panose="02020603050405020304" pitchFamily="18" charset="0"/>
                <a:ea typeface="Times New Roman" panose="02020603050405020304" pitchFamily="18" charset="0"/>
              </a:rPr>
              <a:t>In these applications, low power consumption is a key </a:t>
            </a:r>
            <a:r>
              <a:rPr lang="en-US" sz="2000" dirty="0">
                <a:latin typeface="Times New Roman" panose="02020603050405020304" pitchFamily="18" charset="0"/>
                <a:ea typeface="Times New Roman" panose="02020603050405020304" pitchFamily="18" charset="0"/>
              </a:rPr>
              <a:t>requirement</a:t>
            </a:r>
            <a:r>
              <a:rPr lang="en-US" sz="2000" dirty="0">
                <a:effectLst/>
                <a:latin typeface="Times New Roman" panose="02020603050405020304" pitchFamily="18" charset="0"/>
                <a:ea typeface="Times New Roman" panose="02020603050405020304" pitchFamily="18" charset="0"/>
              </a:rPr>
              <a:t> for battery-powered WLAN sensing devices. </a:t>
            </a:r>
          </a:p>
          <a:p>
            <a:pPr>
              <a:buFont typeface="Times New Roman" pitchFamily="16" charset="0"/>
              <a:buChar char="•"/>
            </a:pPr>
            <a:r>
              <a:rPr lang="en-GB" sz="2000" dirty="0"/>
              <a:t>A previous contribution (11-21/1532) provided a high-level overview of Target Wake Time (TWT) for </a:t>
            </a:r>
            <a:r>
              <a:rPr lang="en-GB" sz="2000" dirty="0">
                <a:effectLst/>
                <a:latin typeface="Times New Roman" panose="02020603050405020304" pitchFamily="18" charset="0"/>
                <a:ea typeface="Times New Roman" panose="02020603050405020304" pitchFamily="18" charset="0"/>
              </a:rPr>
              <a:t>periodic sensing measurement </a:t>
            </a:r>
            <a:r>
              <a:rPr lang="en-GB" sz="2000" dirty="0"/>
              <a:t>and power saving.</a:t>
            </a:r>
          </a:p>
          <a:p>
            <a:pPr>
              <a:buFont typeface="Times New Roman" pitchFamily="16" charset="0"/>
              <a:buChar char="•"/>
            </a:pPr>
            <a:r>
              <a:rPr lang="en-GB" sz="2000" dirty="0"/>
              <a:t>This contribution presents more details. </a:t>
            </a:r>
          </a:p>
        </p:txBody>
      </p:sp>
      <p:sp>
        <p:nvSpPr>
          <p:cNvPr id="6" name="Slide Number Placeholder 5"/>
          <p:cNvSpPr>
            <a:spLocks noGrp="1"/>
          </p:cNvSpPr>
          <p:nvPr>
            <p:ph type="sldNum" idx="12"/>
          </p:nvPr>
        </p:nvSpPr>
        <p:spPr/>
        <p:txBody>
          <a:bodyPr/>
          <a:lstStyle/>
          <a:p>
            <a:r>
              <a:rPr lang="en-GB" dirty="0"/>
              <a:t>Slide </a:t>
            </a:r>
            <a:fld id="{8DC72EFA-1DF8-481C-8B66-C8A1D5DAFDEA}" type="slidenum">
              <a:rPr lang="en-GB"/>
              <a:pPr/>
              <a:t>2</a:t>
            </a:fld>
            <a:endParaRPr lang="en-GB" dirty="0"/>
          </a:p>
        </p:txBody>
      </p:sp>
      <p:sp>
        <p:nvSpPr>
          <p:cNvPr id="5" name="Footer Placeholder 4"/>
          <p:cNvSpPr>
            <a:spLocks noGrp="1"/>
          </p:cNvSpPr>
          <p:nvPr>
            <p:ph type="ftr" idx="14"/>
          </p:nvPr>
        </p:nvSpPr>
        <p:spPr/>
        <p:txBody>
          <a:bodyPr/>
          <a:lstStyle/>
          <a:p>
            <a:r>
              <a:rPr lang="en-GB" dirty="0"/>
              <a:t>Dong Wei, NXP Semiconductors</a:t>
            </a:r>
          </a:p>
        </p:txBody>
      </p:sp>
      <p:sp>
        <p:nvSpPr>
          <p:cNvPr id="4" name="Date Placeholder 3"/>
          <p:cNvSpPr>
            <a:spLocks noGrp="1"/>
          </p:cNvSpPr>
          <p:nvPr>
            <p:ph type="dt" idx="15"/>
          </p:nvPr>
        </p:nvSpPr>
        <p:spPr/>
        <p:txBody>
          <a:bodyPr/>
          <a:lstStyle/>
          <a:p>
            <a:r>
              <a:rPr lang="en-US" dirty="0"/>
              <a:t>September 2021</a:t>
            </a:r>
            <a:endParaRPr lang="en-GB" dirty="0"/>
          </a:p>
        </p:txBody>
      </p:sp>
    </p:spTree>
    <p:extLst>
      <p:ext uri="{BB962C8B-B14F-4D97-AF65-F5344CB8AC3E}">
        <p14:creationId xmlns:p14="http://schemas.microsoft.com/office/powerpoint/2010/main" val="169730099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A Brief Overview of TWT</a:t>
            </a:r>
          </a:p>
        </p:txBody>
      </p:sp>
      <p:sp>
        <p:nvSpPr>
          <p:cNvPr id="9218" name="Rectangle 2"/>
          <p:cNvSpPr>
            <a:spLocks noGrp="1" noChangeArrowheads="1"/>
          </p:cNvSpPr>
          <p:nvPr>
            <p:ph idx="1"/>
          </p:nvPr>
        </p:nvSpPr>
        <p:spPr>
          <a:ln/>
        </p:spPr>
        <p:txBody>
          <a:bodyPr/>
          <a:lstStyle/>
          <a:p>
            <a:pPr>
              <a:buFont typeface="Times New Roman" pitchFamily="16" charset="0"/>
              <a:buChar char="•"/>
            </a:pPr>
            <a:r>
              <a:rPr lang="en-US" sz="1800" dirty="0">
                <a:effectLst/>
                <a:latin typeface="Times New Roman" panose="02020603050405020304" pitchFamily="18" charset="0"/>
                <a:ea typeface="Times New Roman" panose="02020603050405020304" pitchFamily="18" charset="0"/>
              </a:rPr>
              <a:t>“Target wake time (TWT) allows an AP to manage activity in the BSS in order to minimize contention between STAs and </a:t>
            </a:r>
            <a:r>
              <a:rPr lang="en-US" sz="1800" dirty="0">
                <a:solidFill>
                  <a:srgbClr val="00B050"/>
                </a:solidFill>
                <a:effectLst/>
                <a:latin typeface="Times New Roman" panose="02020603050405020304" pitchFamily="18" charset="0"/>
                <a:ea typeface="Times New Roman" panose="02020603050405020304" pitchFamily="18" charset="0"/>
              </a:rPr>
              <a:t>to reduce the required amount of time that a STA utilizing a power management mode needs to be awake</a:t>
            </a:r>
            <a:r>
              <a:rPr lang="en-US" sz="1800" dirty="0">
                <a:effectLst/>
                <a:latin typeface="Times New Roman" panose="02020603050405020304" pitchFamily="18" charset="0"/>
                <a:ea typeface="Times New Roman" panose="02020603050405020304" pitchFamily="18" charset="0"/>
              </a:rPr>
              <a:t>. This is achieved by allocating STAs to operate at nonoverlapping times and/or frequencies, and </a:t>
            </a:r>
            <a:r>
              <a:rPr lang="en-US" sz="1800" dirty="0">
                <a:solidFill>
                  <a:srgbClr val="00B050"/>
                </a:solidFill>
                <a:effectLst/>
                <a:latin typeface="Times New Roman" panose="02020603050405020304" pitchFamily="18" charset="0"/>
                <a:ea typeface="Times New Roman" panose="02020603050405020304" pitchFamily="18" charset="0"/>
              </a:rPr>
              <a:t>concentrate the frame exchanges in predefined service periods</a:t>
            </a:r>
            <a:r>
              <a:rPr lang="en-US" sz="1800" dirty="0">
                <a:effectLst/>
                <a:latin typeface="Times New Roman" panose="02020603050405020304" pitchFamily="18" charset="0"/>
                <a:ea typeface="Times New Roman" panose="02020603050405020304" pitchFamily="18" charset="0"/>
              </a:rPr>
              <a:t>.” </a:t>
            </a:r>
            <a:r>
              <a:rPr lang="en-US" sz="1800" b="0" dirty="0">
                <a:effectLst/>
                <a:latin typeface="Times New Roman" panose="02020603050405020304" pitchFamily="18" charset="0"/>
                <a:ea typeface="Times New Roman" panose="02020603050405020304" pitchFamily="18" charset="0"/>
              </a:rPr>
              <a:t>(Clause 26.8 of 802.11ax-2021)</a:t>
            </a:r>
          </a:p>
          <a:p>
            <a:pPr>
              <a:buFont typeface="Times New Roman" pitchFamily="16" charset="0"/>
              <a:buChar char="•"/>
            </a:pPr>
            <a:r>
              <a:rPr lang="en-US" sz="1800" dirty="0"/>
              <a:t>With the TWT mechanism, a STA can agree with an AP on a wake schedule, allowing it to wake up only when required.</a:t>
            </a:r>
          </a:p>
          <a:p>
            <a:pPr>
              <a:buFont typeface="Times New Roman" pitchFamily="16" charset="0"/>
              <a:buChar char="•"/>
            </a:pPr>
            <a:endParaRPr lang="en-US" sz="1800" i="1" dirty="0"/>
          </a:p>
          <a:p>
            <a:pPr>
              <a:buFont typeface="Times New Roman" pitchFamily="16" charset="0"/>
              <a:buChar char="•"/>
            </a:pPr>
            <a:endParaRPr lang="en-US" sz="1800" i="1" dirty="0"/>
          </a:p>
          <a:p>
            <a:pPr>
              <a:buFont typeface="Times New Roman" pitchFamily="16" charset="0"/>
              <a:buChar char="•"/>
            </a:pPr>
            <a:endParaRPr lang="en-US" sz="1800" i="1" dirty="0"/>
          </a:p>
          <a:p>
            <a:pPr>
              <a:buFont typeface="Times New Roman" pitchFamily="16" charset="0"/>
              <a:buChar char="•"/>
            </a:pPr>
            <a:endParaRPr lang="en-US" sz="1800" i="1" dirty="0"/>
          </a:p>
          <a:p>
            <a:pPr marL="0" indent="0"/>
            <a:r>
              <a:rPr lang="en-US" sz="1600" dirty="0"/>
              <a:t>[1] M. </a:t>
            </a:r>
            <a:r>
              <a:rPr lang="en-US" sz="1600" dirty="0" err="1"/>
              <a:t>Nurchis</a:t>
            </a:r>
            <a:r>
              <a:rPr lang="en-US" sz="1600" dirty="0"/>
              <a:t> and B. </a:t>
            </a:r>
            <a:r>
              <a:rPr lang="en-US" sz="1600" dirty="0" err="1"/>
              <a:t>Bellalta</a:t>
            </a:r>
            <a:r>
              <a:rPr lang="en-US" sz="1600" dirty="0"/>
              <a:t>, “Target Wake Time: Scheduled Access in IEEE 802.11ax WLANs”, </a:t>
            </a:r>
            <a:r>
              <a:rPr lang="en-US" sz="1600" i="1" dirty="0"/>
              <a:t>IEEE Wireless Communications Magazine</a:t>
            </a:r>
            <a:r>
              <a:rPr lang="en-US" sz="1600" dirty="0"/>
              <a:t>, April 2019.</a:t>
            </a:r>
          </a:p>
          <a:p>
            <a:pPr>
              <a:buFont typeface="Times New Roman" pitchFamily="16" charset="0"/>
              <a:buChar char="•"/>
            </a:pPr>
            <a:endParaRPr lang="en-GB" sz="1800"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3</a:t>
            </a:fld>
            <a:endParaRPr lang="en-GB"/>
          </a:p>
        </p:txBody>
      </p:sp>
      <p:sp>
        <p:nvSpPr>
          <p:cNvPr id="5" name="Footer Placeholder 4"/>
          <p:cNvSpPr>
            <a:spLocks noGrp="1"/>
          </p:cNvSpPr>
          <p:nvPr>
            <p:ph type="ftr" idx="14"/>
          </p:nvPr>
        </p:nvSpPr>
        <p:spPr/>
        <p:txBody>
          <a:bodyPr/>
          <a:lstStyle/>
          <a:p>
            <a:r>
              <a:rPr lang="en-GB"/>
              <a:t>Dong Wei, NXP Semiconductors</a:t>
            </a:r>
            <a:endParaRPr lang="en-GB" dirty="0"/>
          </a:p>
        </p:txBody>
      </p:sp>
      <p:sp>
        <p:nvSpPr>
          <p:cNvPr id="4" name="Date Placeholder 3"/>
          <p:cNvSpPr>
            <a:spLocks noGrp="1"/>
          </p:cNvSpPr>
          <p:nvPr>
            <p:ph type="dt" idx="15"/>
          </p:nvPr>
        </p:nvSpPr>
        <p:spPr/>
        <p:txBody>
          <a:bodyPr/>
          <a:lstStyle/>
          <a:p>
            <a:r>
              <a:rPr lang="en-US"/>
              <a:t>September 2021</a:t>
            </a:r>
            <a:endParaRPr lang="en-GB"/>
          </a:p>
        </p:txBody>
      </p:sp>
    </p:spTree>
    <p:extLst>
      <p:ext uri="{BB962C8B-B14F-4D97-AF65-F5344CB8AC3E}">
        <p14:creationId xmlns:p14="http://schemas.microsoft.com/office/powerpoint/2010/main" val="367398188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Types of TWT</a:t>
            </a:r>
          </a:p>
        </p:txBody>
      </p:sp>
      <p:sp>
        <p:nvSpPr>
          <p:cNvPr id="9218" name="Rectangle 2"/>
          <p:cNvSpPr>
            <a:spLocks noGrp="1" noChangeArrowheads="1"/>
          </p:cNvSpPr>
          <p:nvPr>
            <p:ph idx="1"/>
          </p:nvPr>
        </p:nvSpPr>
        <p:spPr>
          <a:xfrm>
            <a:off x="914401" y="1905000"/>
            <a:ext cx="10361084" cy="4343400"/>
          </a:xfrm>
          <a:ln/>
        </p:spPr>
        <p:txBody>
          <a:bodyPr/>
          <a:lstStyle/>
          <a:p>
            <a:pPr algn="l">
              <a:buFont typeface="Arial" panose="020B0604020202020204" pitchFamily="34" charset="0"/>
              <a:buChar char="•"/>
            </a:pPr>
            <a:r>
              <a:rPr lang="en-GB" sz="1800" dirty="0">
                <a:latin typeface="Times New Roman" panose="02020603050405020304" pitchFamily="18" charset="0"/>
              </a:rPr>
              <a:t>Implicit TWT </a:t>
            </a:r>
            <a:r>
              <a:rPr lang="en-GB" sz="1800" b="0" dirty="0">
                <a:latin typeface="Times New Roman" panose="02020603050405020304" pitchFamily="18" charset="0"/>
              </a:rPr>
              <a:t>(</a:t>
            </a:r>
            <a:r>
              <a:rPr lang="en-GB" sz="1800" b="0" dirty="0"/>
              <a:t>TWT negotiation decides the start time of TWT and TWT wake interval</a:t>
            </a:r>
            <a:r>
              <a:rPr lang="en-GB" sz="1800" b="0" dirty="0">
                <a:latin typeface="Times New Roman" panose="02020603050405020304" pitchFamily="18" charset="0"/>
              </a:rPr>
              <a:t>) vs. </a:t>
            </a:r>
            <a:r>
              <a:rPr lang="en-GB" sz="1800" dirty="0">
                <a:latin typeface="Times New Roman" panose="02020603050405020304" pitchFamily="18" charset="0"/>
              </a:rPr>
              <a:t>explicit TWT </a:t>
            </a:r>
            <a:r>
              <a:rPr lang="en-GB" sz="1800" b="0" dirty="0">
                <a:latin typeface="Times New Roman" panose="02020603050405020304" pitchFamily="18" charset="0"/>
              </a:rPr>
              <a:t>(</a:t>
            </a:r>
            <a:r>
              <a:rPr lang="en-GB" sz="1800" b="0" i="1" dirty="0">
                <a:latin typeface="Times New Roman" panose="02020603050405020304" pitchFamily="18" charset="0"/>
              </a:rPr>
              <a:t>not supported in 11ax/be</a:t>
            </a:r>
            <a:r>
              <a:rPr lang="en-GB" sz="1800" b="0" dirty="0">
                <a:latin typeface="Times New Roman" panose="02020603050405020304" pitchFamily="18" charset="0"/>
              </a:rPr>
              <a:t>)</a:t>
            </a:r>
          </a:p>
          <a:p>
            <a:pPr lvl="1">
              <a:buFont typeface="Arial" panose="020B0604020202020204" pitchFamily="34" charset="0"/>
              <a:buChar char="•"/>
            </a:pPr>
            <a:r>
              <a:rPr lang="en-GB" sz="1600" dirty="0">
                <a:latin typeface="Times New Roman" panose="02020603050405020304" pitchFamily="18" charset="0"/>
              </a:rPr>
              <a:t>Implicit TWT enables a </a:t>
            </a:r>
            <a:r>
              <a:rPr lang="en-GB" sz="1600" b="1" dirty="0">
                <a:latin typeface="Times New Roman" panose="02020603050405020304" pitchFamily="18" charset="0"/>
              </a:rPr>
              <a:t>periodic</a:t>
            </a:r>
            <a:r>
              <a:rPr lang="en-GB" sz="1600" dirty="0">
                <a:latin typeface="Times New Roman" panose="02020603050405020304" pitchFamily="18" charset="0"/>
              </a:rPr>
              <a:t> wake schedule.</a:t>
            </a:r>
            <a:endParaRPr lang="en-GB" sz="1600" b="0" dirty="0">
              <a:latin typeface="Times New Roman" panose="02020603050405020304" pitchFamily="18" charset="0"/>
            </a:endParaRPr>
          </a:p>
          <a:p>
            <a:pPr algn="l">
              <a:buFont typeface="Arial" panose="020B0604020202020204" pitchFamily="34" charset="0"/>
              <a:buChar char="•"/>
            </a:pPr>
            <a:r>
              <a:rPr lang="en-GB" sz="1800" dirty="0">
                <a:latin typeface="Times New Roman" panose="02020603050405020304" pitchFamily="18" charset="0"/>
              </a:rPr>
              <a:t>Individual</a:t>
            </a:r>
            <a:r>
              <a:rPr lang="en-GB" sz="1800" dirty="0">
                <a:effectLst/>
                <a:latin typeface="Times New Roman" panose="02020603050405020304" pitchFamily="18" charset="0"/>
                <a:ea typeface="Times New Roman" panose="02020603050405020304" pitchFamily="18" charset="0"/>
              </a:rPr>
              <a:t> TWT </a:t>
            </a:r>
            <a:r>
              <a:rPr lang="en-GB" sz="1800" b="0" dirty="0">
                <a:effectLst/>
                <a:latin typeface="Times New Roman" panose="02020603050405020304" pitchFamily="18" charset="0"/>
                <a:ea typeface="Times New Roman" panose="02020603050405020304" pitchFamily="18" charset="0"/>
              </a:rPr>
              <a:t>vs.</a:t>
            </a:r>
            <a:r>
              <a:rPr lang="en-GB" sz="1800" dirty="0">
                <a:effectLst/>
                <a:latin typeface="Times New Roman" panose="02020603050405020304" pitchFamily="18" charset="0"/>
                <a:ea typeface="Times New Roman" panose="02020603050405020304" pitchFamily="18" charset="0"/>
              </a:rPr>
              <a:t> </a:t>
            </a:r>
            <a:r>
              <a:rPr lang="en-US" sz="1800" b="1" i="0" u="none" strike="noStrike" baseline="0" dirty="0">
                <a:latin typeface="TimesNewRoman,Bold"/>
              </a:rPr>
              <a:t>broadcast TWT</a:t>
            </a:r>
          </a:p>
          <a:p>
            <a:pPr lvl="1">
              <a:buFont typeface="Arial" panose="020B0604020202020204" pitchFamily="34" charset="0"/>
              <a:buChar char="•"/>
            </a:pPr>
            <a:r>
              <a:rPr lang="en-US" sz="1600" dirty="0">
                <a:latin typeface="TimesNewRoman,Bold"/>
              </a:rPr>
              <a:t>Mandatory support by HE/EHT AP for individual TWT</a:t>
            </a:r>
          </a:p>
          <a:p>
            <a:pPr lvl="1">
              <a:buFont typeface="Arial" panose="020B0604020202020204" pitchFamily="34" charset="0"/>
              <a:buChar char="•"/>
            </a:pPr>
            <a:r>
              <a:rPr lang="en-US" sz="1600" dirty="0">
                <a:latin typeface="TimesNewRoman,Bold"/>
              </a:rPr>
              <a:t>Optional support by HE/EHT non-AP STA for individual TWT</a:t>
            </a:r>
          </a:p>
          <a:p>
            <a:pPr lvl="1">
              <a:buFont typeface="Arial" panose="020B0604020202020204" pitchFamily="34" charset="0"/>
              <a:buChar char="•"/>
            </a:pPr>
            <a:r>
              <a:rPr lang="en-US" sz="1600" dirty="0">
                <a:latin typeface="TimesNewRoman,Bold"/>
              </a:rPr>
              <a:t>Optional support by HE/EHT AP/non-AP STA for broadcast TWT</a:t>
            </a:r>
          </a:p>
          <a:p>
            <a:pPr lvl="1">
              <a:buFont typeface="Arial" panose="020B0604020202020204" pitchFamily="34" charset="0"/>
              <a:buChar char="•"/>
            </a:pPr>
            <a:r>
              <a:rPr lang="en-US" sz="1600" b="1" i="0" u="sng" strike="noStrike" baseline="0" dirty="0">
                <a:latin typeface="TimesNewRoman,Bold"/>
              </a:rPr>
              <a:t>Since a sensing session is pairwise (Motion 23), individual TWT fits naturally.</a:t>
            </a:r>
          </a:p>
          <a:p>
            <a:pPr algn="l">
              <a:buFont typeface="Arial" panose="020B0604020202020204" pitchFamily="34" charset="0"/>
              <a:buChar char="•"/>
            </a:pPr>
            <a:r>
              <a:rPr lang="en-GB" sz="1800" dirty="0"/>
              <a:t>Trigger-enabled TWT </a:t>
            </a:r>
            <a:r>
              <a:rPr lang="en-GB" sz="1800" b="0" dirty="0"/>
              <a:t>(The AP transmits at least one trigger in each TWT service period (SP) to schedule STA’s transmissions) vs. </a:t>
            </a:r>
            <a:r>
              <a:rPr lang="en-GB" sz="1800" dirty="0"/>
              <a:t>non-trigger-enabled TWT </a:t>
            </a:r>
            <a:r>
              <a:rPr lang="en-GB" sz="1800" b="0" dirty="0"/>
              <a:t>(No trigger is transmitted in any TWT SP, thus allowing the STA to decide when to transmit autonomously inside the TWT SP)</a:t>
            </a:r>
            <a:endParaRPr lang="en-GB" sz="1800" dirty="0">
              <a:effectLst/>
              <a:latin typeface="Times New Roman" panose="02020603050405020304" pitchFamily="18" charset="0"/>
              <a:ea typeface="Times New Roman" panose="02020603050405020304" pitchFamily="18" charset="0"/>
            </a:endParaRPr>
          </a:p>
          <a:p>
            <a:pPr>
              <a:buFont typeface="Times New Roman" pitchFamily="16" charset="0"/>
              <a:buChar char="•"/>
            </a:pPr>
            <a:r>
              <a:rPr lang="en-GB" sz="1800" dirty="0"/>
              <a:t>Announced TWT </a:t>
            </a:r>
            <a:r>
              <a:rPr lang="en-GB" sz="1800" b="0" dirty="0"/>
              <a:t>(The TWT requesting STA may be at the doze state at the beginning of TWT SP and the AP </a:t>
            </a:r>
            <a:r>
              <a:rPr lang="en-US" sz="1800" b="0" dirty="0"/>
              <a:t>transmits frames to the STA after receiving a PS-Poll/APSD trigger from the STA</a:t>
            </a:r>
            <a:r>
              <a:rPr lang="en-GB" sz="1800" b="0" dirty="0"/>
              <a:t>) vs. </a:t>
            </a:r>
            <a:r>
              <a:rPr lang="en-GB" sz="1800" dirty="0"/>
              <a:t>unannounced TWT </a:t>
            </a:r>
            <a:r>
              <a:rPr lang="en-GB" sz="1800" b="0" dirty="0"/>
              <a:t>(The TWT requesting STA </a:t>
            </a:r>
            <a:r>
              <a:rPr lang="en-GB" sz="1800" dirty="0"/>
              <a:t>shall wake up</a:t>
            </a:r>
            <a:r>
              <a:rPr lang="en-GB" sz="1800" b="0" dirty="0"/>
              <a:t> at the beginning of TWT SP)</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4</a:t>
            </a:fld>
            <a:endParaRPr lang="en-GB"/>
          </a:p>
        </p:txBody>
      </p:sp>
      <p:sp>
        <p:nvSpPr>
          <p:cNvPr id="5" name="Footer Placeholder 4"/>
          <p:cNvSpPr>
            <a:spLocks noGrp="1"/>
          </p:cNvSpPr>
          <p:nvPr>
            <p:ph type="ftr" idx="14"/>
          </p:nvPr>
        </p:nvSpPr>
        <p:spPr/>
        <p:txBody>
          <a:bodyPr/>
          <a:lstStyle/>
          <a:p>
            <a:r>
              <a:rPr lang="en-GB"/>
              <a:t>Dong Wei, NXP Semiconductors</a:t>
            </a:r>
            <a:endParaRPr lang="en-GB" dirty="0"/>
          </a:p>
        </p:txBody>
      </p:sp>
      <p:sp>
        <p:nvSpPr>
          <p:cNvPr id="4" name="Date Placeholder 3"/>
          <p:cNvSpPr>
            <a:spLocks noGrp="1"/>
          </p:cNvSpPr>
          <p:nvPr>
            <p:ph type="dt" idx="15"/>
          </p:nvPr>
        </p:nvSpPr>
        <p:spPr/>
        <p:txBody>
          <a:bodyPr/>
          <a:lstStyle/>
          <a:p>
            <a:r>
              <a:rPr lang="en-US"/>
              <a:t>September 2021</a:t>
            </a:r>
            <a:endParaRPr lang="en-GB"/>
          </a:p>
        </p:txBody>
      </p:sp>
    </p:spTree>
    <p:extLst>
      <p:ext uri="{BB962C8B-B14F-4D97-AF65-F5344CB8AC3E}">
        <p14:creationId xmlns:p14="http://schemas.microsoft.com/office/powerpoint/2010/main" val="335682070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TWT Negotiation</a:t>
            </a:r>
          </a:p>
        </p:txBody>
      </p:sp>
      <p:sp>
        <p:nvSpPr>
          <p:cNvPr id="9218" name="Rectangle 2"/>
          <p:cNvSpPr>
            <a:spLocks noGrp="1" noChangeArrowheads="1"/>
          </p:cNvSpPr>
          <p:nvPr>
            <p:ph idx="1"/>
          </p:nvPr>
        </p:nvSpPr>
        <p:spPr>
          <a:xfrm>
            <a:off x="914401" y="1905000"/>
            <a:ext cx="10361084" cy="4113213"/>
          </a:xfrm>
          <a:ln/>
        </p:spPr>
        <p:txBody>
          <a:bodyPr/>
          <a:lstStyle/>
          <a:p>
            <a:pPr algn="l">
              <a:buFont typeface="Arial" panose="020B0604020202020204" pitchFamily="34" charset="0"/>
              <a:buChar char="•"/>
            </a:pPr>
            <a:r>
              <a:rPr lang="en-US" sz="1800" dirty="0">
                <a:latin typeface="Times New Roman" panose="02020603050405020304" pitchFamily="18" charset="0"/>
                <a:ea typeface="Times New Roman" panose="02020603050405020304" pitchFamily="18" charset="0"/>
              </a:rPr>
              <a:t>To initiate the negotiation, the TWT-requesting STA</a:t>
            </a:r>
            <a:r>
              <a:rPr lang="en-US" sz="1800" dirty="0">
                <a:effectLst/>
                <a:latin typeface="Times New Roman" panose="02020603050405020304" pitchFamily="18" charset="0"/>
                <a:ea typeface="Times New Roman" panose="02020603050405020304" pitchFamily="18" charset="0"/>
              </a:rPr>
              <a:t> communicates its waking schedule information to the AP via a TWT request message.</a:t>
            </a:r>
            <a:r>
              <a:rPr lang="en-US" sz="1800" dirty="0">
                <a:latin typeface="Times New Roman" panose="02020603050405020304" pitchFamily="18" charset="0"/>
                <a:ea typeface="Times New Roman" panose="02020603050405020304" pitchFamily="18" charset="0"/>
              </a:rPr>
              <a:t> </a:t>
            </a:r>
          </a:p>
          <a:p>
            <a:pPr algn="l">
              <a:buFont typeface="Arial" panose="020B0604020202020204" pitchFamily="34" charset="0"/>
              <a:buChar char="•"/>
            </a:pPr>
            <a:r>
              <a:rPr lang="en-US" sz="1800" dirty="0">
                <a:effectLst/>
                <a:latin typeface="Times New Roman" panose="02020603050405020304" pitchFamily="18" charset="0"/>
                <a:ea typeface="Times New Roman" panose="02020603050405020304" pitchFamily="18" charset="0"/>
              </a:rPr>
              <a:t>The AP devises a schedule and delivers TWT parameter values in a response message to the STA. </a:t>
            </a:r>
          </a:p>
          <a:p>
            <a:pPr lvl="1">
              <a:buFont typeface="Arial" panose="020B0604020202020204" pitchFamily="34" charset="0"/>
              <a:buChar char="•"/>
            </a:pPr>
            <a:r>
              <a:rPr lang="en-US" sz="1600" dirty="0">
                <a:latin typeface="Times New Roman" panose="02020603050405020304" pitchFamily="18" charset="0"/>
                <a:ea typeface="Times New Roman" panose="02020603050405020304" pitchFamily="18" charset="0"/>
              </a:rPr>
              <a:t>TWT:</a:t>
            </a:r>
            <a:r>
              <a:rPr lang="en-US" sz="1600" dirty="0">
                <a:effectLst/>
                <a:latin typeface="Times New Roman" panose="02020603050405020304" pitchFamily="18" charset="0"/>
                <a:ea typeface="Times New Roman" panose="02020603050405020304" pitchFamily="18" charset="0"/>
              </a:rPr>
              <a:t> the next time at which the STA should wake up for the TWT session </a:t>
            </a:r>
            <a:endParaRPr lang="en-US" sz="1600" dirty="0">
              <a:latin typeface="Times New Roman" panose="02020603050405020304" pitchFamily="18" charset="0"/>
              <a:ea typeface="Times New Roman" panose="02020603050405020304" pitchFamily="18" charset="0"/>
            </a:endParaRPr>
          </a:p>
          <a:p>
            <a:pPr lvl="1">
              <a:buFont typeface="Arial" panose="020B0604020202020204" pitchFamily="34" charset="0"/>
              <a:buChar char="•"/>
            </a:pPr>
            <a:r>
              <a:rPr lang="en-US" sz="1600" dirty="0">
                <a:effectLst/>
                <a:latin typeface="Times New Roman" panose="02020603050405020304" pitchFamily="18" charset="0"/>
                <a:ea typeface="Times New Roman" panose="02020603050405020304" pitchFamily="18" charset="0"/>
              </a:rPr>
              <a:t>TWT wake interval: the time interval between subsequent TWT sessions for the STA</a:t>
            </a:r>
          </a:p>
          <a:p>
            <a:pPr>
              <a:buFont typeface="Arial" panose="020B0604020202020204" pitchFamily="34" charset="0"/>
              <a:buChar char="•"/>
            </a:pPr>
            <a:r>
              <a:rPr lang="en-US" sz="1800" dirty="0">
                <a:effectLst/>
                <a:latin typeface="Times New Roman" panose="02020603050405020304" pitchFamily="18" charset="0"/>
                <a:ea typeface="Times New Roman" panose="02020603050405020304" pitchFamily="18" charset="0"/>
              </a:rPr>
              <a:t>It may require more than one </a:t>
            </a:r>
            <a:r>
              <a:rPr lang="en-US" sz="1800" dirty="0">
                <a:latin typeface="Times New Roman" panose="02020603050405020304" pitchFamily="18" charset="0"/>
                <a:ea typeface="Times New Roman" panose="02020603050405020304" pitchFamily="18" charset="0"/>
              </a:rPr>
              <a:t>pair of request-response messages to conclude the agreement negotiation phase.</a:t>
            </a:r>
            <a:endParaRPr lang="en-US" sz="1800" dirty="0">
              <a:effectLst/>
              <a:latin typeface="Times New Roman" panose="02020603050405020304" pitchFamily="18" charset="0"/>
              <a:ea typeface="Times New Roman" panose="02020603050405020304" pitchFamily="18" charset="0"/>
            </a:endParaRPr>
          </a:p>
          <a:p>
            <a:pPr algn="l">
              <a:buFont typeface="Arial" panose="020B0604020202020204" pitchFamily="34" charset="0"/>
              <a:buChar char="•"/>
            </a:pPr>
            <a:r>
              <a:rPr lang="en-US" sz="1800" dirty="0">
                <a:effectLst/>
                <a:latin typeface="Times New Roman" panose="02020603050405020304" pitchFamily="18" charset="0"/>
                <a:ea typeface="Times New Roman" panose="02020603050405020304" pitchFamily="18" charset="0"/>
              </a:rPr>
              <a:t>Once the TWT parameters are agreed, the </a:t>
            </a:r>
            <a:r>
              <a:rPr lang="en-US" sz="1800" dirty="0">
                <a:latin typeface="Times New Roman" panose="02020603050405020304" pitchFamily="18" charset="0"/>
                <a:ea typeface="Times New Roman" panose="02020603050405020304" pitchFamily="18" charset="0"/>
              </a:rPr>
              <a:t>STA</a:t>
            </a:r>
            <a:r>
              <a:rPr lang="en-US" sz="1800" dirty="0">
                <a:effectLst/>
                <a:latin typeface="Times New Roman" panose="02020603050405020304" pitchFamily="18" charset="0"/>
                <a:ea typeface="Times New Roman" panose="02020603050405020304" pitchFamily="18" charset="0"/>
              </a:rPr>
              <a:t> can go to sleep until the next TWT SP starts.</a:t>
            </a:r>
            <a:endParaRPr lang="en-US" sz="1800" dirty="0">
              <a:latin typeface="Times New Roman" panose="02020603050405020304" pitchFamily="18" charset="0"/>
              <a:ea typeface="Times New Roman" panose="02020603050405020304" pitchFamily="18" charset="0"/>
            </a:endParaRPr>
          </a:p>
          <a:p>
            <a:pPr algn="l">
              <a:buFont typeface="Arial" panose="020B0604020202020204" pitchFamily="34" charset="0"/>
              <a:buChar char="•"/>
            </a:pPr>
            <a:r>
              <a:rPr lang="en-US" sz="1800" dirty="0">
                <a:effectLst/>
                <a:latin typeface="Times New Roman" panose="02020603050405020304" pitchFamily="18" charset="0"/>
                <a:ea typeface="Times New Roman" panose="02020603050405020304" pitchFamily="18" charset="0"/>
              </a:rPr>
              <a:t>The </a:t>
            </a:r>
            <a:r>
              <a:rPr lang="en-US" sz="1800" dirty="0">
                <a:latin typeface="Times New Roman" panose="02020603050405020304" pitchFamily="18" charset="0"/>
                <a:ea typeface="Times New Roman" panose="02020603050405020304" pitchFamily="18" charset="0"/>
              </a:rPr>
              <a:t>STA</a:t>
            </a:r>
            <a:r>
              <a:rPr lang="en-US" sz="1800" dirty="0">
                <a:effectLst/>
                <a:latin typeface="Times New Roman" panose="02020603050405020304" pitchFamily="18" charset="0"/>
                <a:ea typeface="Times New Roman" panose="02020603050405020304" pitchFamily="18" charset="0"/>
              </a:rPr>
              <a:t> wakes up and participates in sensing measurement periodically according to the schedule. </a:t>
            </a:r>
          </a:p>
          <a:p>
            <a:pPr>
              <a:buFont typeface="Arial" panose="020B0604020202020204" pitchFamily="34" charset="0"/>
              <a:buChar char="•"/>
            </a:pPr>
            <a:r>
              <a:rPr lang="en-GB" sz="1800" dirty="0"/>
              <a:t>TWT Setup/Teardown/Information frames are used to set up, tear down, and update a TWT agreement, respectively.</a:t>
            </a:r>
          </a:p>
          <a:p>
            <a:pPr algn="l">
              <a:buFont typeface="Arial" panose="020B0604020202020204" pitchFamily="34" charset="0"/>
              <a:buChar char="•"/>
            </a:pPr>
            <a:r>
              <a:rPr lang="en-US" sz="1800" u="sng" dirty="0">
                <a:latin typeface="TimesNewRoman"/>
                <a:ea typeface="Times New Roman" panose="02020603050405020304" pitchFamily="18" charset="0"/>
              </a:rPr>
              <a:t>TWT negotiation should be included in the sensing measurement setup for a sensing initiator and a sensing responder to exchange and agree on the TWT parameters associated with sensing measurement instances</a:t>
            </a:r>
            <a:r>
              <a:rPr lang="en-US" sz="1800" dirty="0">
                <a:latin typeface="TimesNewRoman"/>
                <a:ea typeface="Times New Roman" panose="02020603050405020304" pitchFamily="18" charset="0"/>
              </a:rPr>
              <a:t>.</a:t>
            </a:r>
            <a:endParaRPr lang="en-GB" sz="1800" dirty="0">
              <a:effectLst/>
              <a:latin typeface="Times New Roman" panose="02020603050405020304" pitchFamily="18" charset="0"/>
              <a:ea typeface="Times New Roman" panose="02020603050405020304" pitchFamily="18" charset="0"/>
            </a:endParaRP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5</a:t>
            </a:fld>
            <a:endParaRPr lang="en-GB"/>
          </a:p>
        </p:txBody>
      </p:sp>
      <p:sp>
        <p:nvSpPr>
          <p:cNvPr id="5" name="Footer Placeholder 4"/>
          <p:cNvSpPr>
            <a:spLocks noGrp="1"/>
          </p:cNvSpPr>
          <p:nvPr>
            <p:ph type="ftr" idx="14"/>
          </p:nvPr>
        </p:nvSpPr>
        <p:spPr/>
        <p:txBody>
          <a:bodyPr/>
          <a:lstStyle/>
          <a:p>
            <a:r>
              <a:rPr lang="en-GB"/>
              <a:t>Dong Wei, NXP Semiconductors</a:t>
            </a:r>
            <a:endParaRPr lang="en-GB" dirty="0"/>
          </a:p>
        </p:txBody>
      </p:sp>
      <p:sp>
        <p:nvSpPr>
          <p:cNvPr id="4" name="Date Placeholder 3"/>
          <p:cNvSpPr>
            <a:spLocks noGrp="1"/>
          </p:cNvSpPr>
          <p:nvPr>
            <p:ph type="dt" idx="15"/>
          </p:nvPr>
        </p:nvSpPr>
        <p:spPr/>
        <p:txBody>
          <a:bodyPr/>
          <a:lstStyle/>
          <a:p>
            <a:r>
              <a:rPr lang="en-US"/>
              <a:t>September 2021</a:t>
            </a:r>
            <a:endParaRPr lang="en-GB"/>
          </a:p>
        </p:txBody>
      </p:sp>
    </p:spTree>
    <p:extLst>
      <p:ext uri="{BB962C8B-B14F-4D97-AF65-F5344CB8AC3E}">
        <p14:creationId xmlns:p14="http://schemas.microsoft.com/office/powerpoint/2010/main" val="399762835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Example 1 – TWT for Trigger Frame Sounding</a:t>
            </a:r>
          </a:p>
        </p:txBody>
      </p:sp>
      <p:sp>
        <p:nvSpPr>
          <p:cNvPr id="3" name="Content Placeholder 2"/>
          <p:cNvSpPr>
            <a:spLocks noGrp="1"/>
          </p:cNvSpPr>
          <p:nvPr>
            <p:ph idx="1"/>
          </p:nvPr>
        </p:nvSpPr>
        <p:spPr>
          <a:xfrm>
            <a:off x="914401" y="1742577"/>
            <a:ext cx="10361084" cy="2600823"/>
          </a:xfrm>
        </p:spPr>
        <p:txBody>
          <a:bodyPr/>
          <a:lstStyle/>
          <a:p>
            <a:pPr marL="285750" marR="0" lvl="0" indent="-285750" algn="l" defTabSz="449263" rtl="0" eaLnBrk="1" fontAlgn="base" latinLnBrk="0" hangingPunct="1">
              <a:lnSpc>
                <a:spcPct val="100000"/>
              </a:lnSpc>
              <a:spcBef>
                <a:spcPts val="600"/>
              </a:spcBef>
              <a:spcAft>
                <a:spcPct val="0"/>
              </a:spcAft>
              <a:buClr>
                <a:srgbClr val="000000"/>
              </a:buClr>
              <a:buSzPct val="100000"/>
              <a:buFont typeface="Arial" panose="020B0604020202020204" pitchFamily="34" charset="0"/>
              <a:buChar char="•"/>
              <a:tabLst/>
              <a:defRPr/>
            </a:pPr>
            <a:r>
              <a:rPr kumimoji="0" lang="en-GB" sz="1400" b="1" i="0" u="none" strike="noStrike" kern="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mn-cs"/>
              </a:rPr>
              <a:t>TWT-responding/scheduling AP: sensing initiator/receiver</a:t>
            </a:r>
          </a:p>
          <a:p>
            <a:pPr marL="285750" marR="0" lvl="0" indent="-285750" algn="l" defTabSz="449263" rtl="0" eaLnBrk="1" fontAlgn="base" latinLnBrk="0" hangingPunct="1">
              <a:lnSpc>
                <a:spcPct val="100000"/>
              </a:lnSpc>
              <a:spcBef>
                <a:spcPts val="600"/>
              </a:spcBef>
              <a:spcAft>
                <a:spcPct val="0"/>
              </a:spcAft>
              <a:buClr>
                <a:srgbClr val="000000"/>
              </a:buClr>
              <a:buSzPct val="100000"/>
              <a:buFont typeface="Arial" panose="020B0604020202020204" pitchFamily="34" charset="0"/>
              <a:buChar char="•"/>
              <a:tabLst/>
              <a:defRPr/>
            </a:pPr>
            <a:r>
              <a:rPr kumimoji="0" lang="en-GB" sz="1400" b="1" i="0" u="none" strike="noStrike" kern="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mn-cs"/>
              </a:rPr>
              <a:t>TWT-requesting/scheduled STA: sensing responder/transmitter </a:t>
            </a:r>
          </a:p>
          <a:p>
            <a:pPr marL="285750" marR="0" lvl="0" indent="-285750" algn="l" defTabSz="449263" rtl="0" eaLnBrk="1" fontAlgn="base" latinLnBrk="0" hangingPunct="1">
              <a:lnSpc>
                <a:spcPct val="100000"/>
              </a:lnSpc>
              <a:spcBef>
                <a:spcPts val="600"/>
              </a:spcBef>
              <a:spcAft>
                <a:spcPct val="0"/>
              </a:spcAft>
              <a:buClr>
                <a:srgbClr val="000000"/>
              </a:buClr>
              <a:buSzPct val="100000"/>
              <a:buFont typeface="Arial" panose="020B0604020202020204" pitchFamily="34" charset="0"/>
              <a:buChar char="•"/>
              <a:tabLst/>
              <a:defRPr/>
            </a:pPr>
            <a:r>
              <a:rPr kumimoji="0" lang="en-GB" sz="1400" b="1" i="0" u="none" strike="noStrike" kern="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mn-cs"/>
              </a:rPr>
              <a:t>After the STA agrees with the AP on a wake schedule for a trigger-enabled TWT, it transitions to the doze state. </a:t>
            </a:r>
          </a:p>
          <a:p>
            <a:pPr marL="285750" marR="0" lvl="0" indent="-285750" algn="l" defTabSz="449263" rtl="0" eaLnBrk="1" fontAlgn="base" latinLnBrk="0" hangingPunct="1">
              <a:lnSpc>
                <a:spcPct val="100000"/>
              </a:lnSpc>
              <a:spcBef>
                <a:spcPts val="600"/>
              </a:spcBef>
              <a:spcAft>
                <a:spcPct val="0"/>
              </a:spcAft>
              <a:buClr>
                <a:srgbClr val="000000"/>
              </a:buClr>
              <a:buSzPct val="100000"/>
              <a:buFont typeface="Arial" panose="020B0604020202020204" pitchFamily="34" charset="0"/>
              <a:buChar char="•"/>
              <a:tabLst/>
              <a:defRPr/>
            </a:pPr>
            <a:r>
              <a:rPr kumimoji="0" lang="en-GB" sz="1400" b="1" i="0" u="none" strike="noStrike" kern="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mn-cs"/>
              </a:rPr>
              <a:t>At the beginning of the first TWT SP, </a:t>
            </a:r>
            <a:r>
              <a:rPr lang="en-GB" sz="1400" dirty="0">
                <a:effectLst/>
                <a:latin typeface="Times New Roman" panose="02020603050405020304" pitchFamily="18" charset="0"/>
                <a:ea typeface="Times New Roman" panose="02020603050405020304" pitchFamily="18" charset="0"/>
              </a:rPr>
              <a:t>the AP transmits a trigger frame (TF) to solicitate NDP transmissions. </a:t>
            </a:r>
          </a:p>
          <a:p>
            <a:pPr marL="285750" marR="0" lvl="0" indent="-285750" algn="l" defTabSz="449263" rtl="0" eaLnBrk="1" fontAlgn="base" latinLnBrk="0" hangingPunct="1">
              <a:lnSpc>
                <a:spcPct val="100000"/>
              </a:lnSpc>
              <a:spcBef>
                <a:spcPts val="600"/>
              </a:spcBef>
              <a:spcAft>
                <a:spcPct val="0"/>
              </a:spcAft>
              <a:buClr>
                <a:srgbClr val="000000"/>
              </a:buClr>
              <a:buSzPct val="100000"/>
              <a:buFont typeface="Arial" panose="020B0604020202020204" pitchFamily="34" charset="0"/>
              <a:buChar char="•"/>
              <a:tabLst/>
              <a:defRPr/>
            </a:pPr>
            <a:r>
              <a:rPr lang="en-GB" sz="1400" dirty="0">
                <a:latin typeface="Times New Roman" panose="02020603050405020304" pitchFamily="18" charset="0"/>
                <a:ea typeface="Times New Roman" panose="02020603050405020304" pitchFamily="18" charset="0"/>
              </a:rPr>
              <a:t>T</a:t>
            </a:r>
            <a:r>
              <a:rPr kumimoji="0" lang="en-GB" sz="1400" b="1" i="0" u="none" strike="noStrike" kern="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mn-cs"/>
              </a:rPr>
              <a:t>he station wakes up, receives the TF, and transmits an NDP frame to the AP. </a:t>
            </a:r>
          </a:p>
          <a:p>
            <a:pPr marL="285750" marR="0" lvl="0" indent="-285750" algn="l" defTabSz="449263" rtl="0" eaLnBrk="1" fontAlgn="base" latinLnBrk="0" hangingPunct="1">
              <a:lnSpc>
                <a:spcPct val="100000"/>
              </a:lnSpc>
              <a:spcBef>
                <a:spcPts val="600"/>
              </a:spcBef>
              <a:spcAft>
                <a:spcPct val="0"/>
              </a:spcAft>
              <a:buClr>
                <a:srgbClr val="000000"/>
              </a:buClr>
              <a:buSzPct val="100000"/>
              <a:buFont typeface="Arial" panose="020B0604020202020204" pitchFamily="34" charset="0"/>
              <a:buChar char="•"/>
              <a:tabLst/>
              <a:defRPr/>
            </a:pPr>
            <a:r>
              <a:rPr kumimoji="0" lang="en-GB" sz="1400" b="1" i="0" u="none" strike="noStrike" kern="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mn-cs"/>
              </a:rPr>
              <a:t>The AP receives the NDP frame and performs sensing measurement. </a:t>
            </a:r>
          </a:p>
          <a:p>
            <a:pPr marL="285750" marR="0" lvl="0" indent="-285750" algn="l" defTabSz="449263" rtl="0" eaLnBrk="1" fontAlgn="base" latinLnBrk="0" hangingPunct="1">
              <a:lnSpc>
                <a:spcPct val="100000"/>
              </a:lnSpc>
              <a:spcBef>
                <a:spcPts val="600"/>
              </a:spcBef>
              <a:spcAft>
                <a:spcPct val="0"/>
              </a:spcAft>
              <a:buClr>
                <a:srgbClr val="000000"/>
              </a:buClr>
              <a:buSzPct val="100000"/>
              <a:buFont typeface="Arial" panose="020B0604020202020204" pitchFamily="34" charset="0"/>
              <a:buChar char="•"/>
              <a:tabLst/>
              <a:defRPr/>
            </a:pPr>
            <a:r>
              <a:rPr kumimoji="0" lang="en-GB" sz="1400" b="1" i="0" u="none" strike="noStrike" kern="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mn-cs"/>
              </a:rPr>
              <a:t>The STA goes to sleep until the start of the next TWT SP. </a:t>
            </a:r>
          </a:p>
          <a:p>
            <a:pPr marL="285750" marR="0" lvl="0" indent="-285750" algn="l" defTabSz="449263" rtl="0" eaLnBrk="1" fontAlgn="base" latinLnBrk="0" hangingPunct="1">
              <a:lnSpc>
                <a:spcPct val="100000"/>
              </a:lnSpc>
              <a:spcBef>
                <a:spcPts val="600"/>
              </a:spcBef>
              <a:spcAft>
                <a:spcPct val="0"/>
              </a:spcAft>
              <a:buClr>
                <a:srgbClr val="000000"/>
              </a:buClr>
              <a:buSzPct val="100000"/>
              <a:buFont typeface="Arial" panose="020B0604020202020204" pitchFamily="34" charset="0"/>
              <a:buChar char="•"/>
              <a:tabLst/>
              <a:defRPr/>
            </a:pPr>
            <a:r>
              <a:rPr kumimoji="0" lang="en-GB" sz="1400" b="1" i="0" u="none" strike="noStrike" kern="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mn-cs"/>
              </a:rPr>
              <a:t>The AP and the STA repeat the above process during each TWT SP.</a:t>
            </a:r>
          </a:p>
          <a:p>
            <a:pPr marL="285750" marR="0" lvl="0" indent="-285750" algn="l" defTabSz="449263" rtl="0" eaLnBrk="1" fontAlgn="base" latinLnBrk="0" hangingPunct="1">
              <a:lnSpc>
                <a:spcPct val="100000"/>
              </a:lnSpc>
              <a:spcBef>
                <a:spcPts val="600"/>
              </a:spcBef>
              <a:spcAft>
                <a:spcPct val="0"/>
              </a:spcAft>
              <a:buClr>
                <a:srgbClr val="000000"/>
              </a:buClr>
              <a:buSzPct val="100000"/>
              <a:buFont typeface="Arial" panose="020B0604020202020204" pitchFamily="34" charset="0"/>
              <a:buChar char="•"/>
              <a:tabLst/>
              <a:defRPr/>
            </a:pPr>
            <a:r>
              <a:rPr lang="en-GB" sz="1400" dirty="0">
                <a:latin typeface="Times New Roman" panose="02020603050405020304" pitchFamily="18" charset="0"/>
              </a:rPr>
              <a:t>If unannounced TWT is used, the polling phase is not needed.</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6</a:t>
            </a:fld>
            <a:endParaRPr lang="en-GB"/>
          </a:p>
        </p:txBody>
      </p:sp>
      <p:sp>
        <p:nvSpPr>
          <p:cNvPr id="5" name="Footer Placeholder 4"/>
          <p:cNvSpPr>
            <a:spLocks noGrp="1"/>
          </p:cNvSpPr>
          <p:nvPr>
            <p:ph type="ftr" idx="14"/>
          </p:nvPr>
        </p:nvSpPr>
        <p:spPr/>
        <p:txBody>
          <a:bodyPr/>
          <a:lstStyle/>
          <a:p>
            <a:r>
              <a:rPr lang="en-GB"/>
              <a:t>Dong Wei, NXP Semiconductors</a:t>
            </a:r>
            <a:endParaRPr lang="en-GB" dirty="0"/>
          </a:p>
        </p:txBody>
      </p:sp>
      <p:sp>
        <p:nvSpPr>
          <p:cNvPr id="4" name="Date Placeholder 3"/>
          <p:cNvSpPr>
            <a:spLocks noGrp="1"/>
          </p:cNvSpPr>
          <p:nvPr>
            <p:ph type="dt" idx="15"/>
          </p:nvPr>
        </p:nvSpPr>
        <p:spPr/>
        <p:txBody>
          <a:bodyPr/>
          <a:lstStyle/>
          <a:p>
            <a:r>
              <a:rPr lang="en-US" dirty="0"/>
              <a:t>September 2021</a:t>
            </a:r>
            <a:endParaRPr lang="en-GB" dirty="0"/>
          </a:p>
        </p:txBody>
      </p:sp>
      <p:sp>
        <p:nvSpPr>
          <p:cNvPr id="34" name="TextBox 33">
            <a:extLst>
              <a:ext uri="{FF2B5EF4-FFF2-40B4-BE49-F238E27FC236}">
                <a16:creationId xmlns:a16="http://schemas.microsoft.com/office/drawing/2014/main" id="{EC429873-1A4C-4090-96C9-02121E29976B}"/>
              </a:ext>
            </a:extLst>
          </p:cNvPr>
          <p:cNvSpPr txBox="1"/>
          <p:nvPr/>
        </p:nvSpPr>
        <p:spPr>
          <a:xfrm>
            <a:off x="3435178" y="5213426"/>
            <a:ext cx="914400" cy="914400"/>
          </a:xfrm>
          <a:prstGeom prst="rect">
            <a:avLst/>
          </a:prstGeom>
          <a:noFill/>
        </p:spPr>
        <p:txBody>
          <a:bodyPr wrap="none" lIns="91440" tIns="45720" rIns="91440" rtlCol="0" anchor="t">
            <a:noAutofit/>
          </a:bodyPr>
          <a:lstStyle/>
          <a:p>
            <a:pPr defTabSz="914400" eaLnBrk="1" hangingPunct="1">
              <a:buClrTx/>
              <a:buSzTx/>
              <a:buFontTx/>
              <a:buNone/>
            </a:pPr>
            <a:endParaRPr lang="en-US" sz="2200" dirty="0" err="1">
              <a:solidFill>
                <a:srgbClr val="000000"/>
              </a:solidFill>
              <a:latin typeface="Arial" charset="0"/>
              <a:ea typeface="+mn-ea"/>
            </a:endParaRPr>
          </a:p>
        </p:txBody>
      </p:sp>
      <p:cxnSp>
        <p:nvCxnSpPr>
          <p:cNvPr id="35" name="Straight Connector 34">
            <a:extLst>
              <a:ext uri="{FF2B5EF4-FFF2-40B4-BE49-F238E27FC236}">
                <a16:creationId xmlns:a16="http://schemas.microsoft.com/office/drawing/2014/main" id="{0F6DBDFE-E795-4BD4-B71D-560D8688E2A7}"/>
              </a:ext>
            </a:extLst>
          </p:cNvPr>
          <p:cNvCxnSpPr/>
          <p:nvPr/>
        </p:nvCxnSpPr>
        <p:spPr bwMode="auto">
          <a:xfrm>
            <a:off x="1893730" y="5590427"/>
            <a:ext cx="8679873" cy="0"/>
          </a:xfrm>
          <a:prstGeom prst="line">
            <a:avLst/>
          </a:prstGeom>
          <a:solidFill>
            <a:srgbClr val="F9B500"/>
          </a:solidFill>
          <a:ln w="9525" cap="flat" cmpd="sng" algn="ctr">
            <a:solidFill>
              <a:srgbClr val="808284"/>
            </a:solidFill>
            <a:prstDash val="solid"/>
            <a:round/>
            <a:headEnd type="none" w="lg" len="med"/>
            <a:tailEnd type="none" w="lg" len="med"/>
          </a:ln>
          <a:effectLst/>
        </p:spPr>
      </p:cxnSp>
      <p:sp>
        <p:nvSpPr>
          <p:cNvPr id="36" name="Rectangle 35">
            <a:extLst>
              <a:ext uri="{FF2B5EF4-FFF2-40B4-BE49-F238E27FC236}">
                <a16:creationId xmlns:a16="http://schemas.microsoft.com/office/drawing/2014/main" id="{F5BAED98-5B3E-4320-8969-9C3360636731}"/>
              </a:ext>
            </a:extLst>
          </p:cNvPr>
          <p:cNvSpPr/>
          <p:nvPr/>
        </p:nvSpPr>
        <p:spPr bwMode="auto">
          <a:xfrm>
            <a:off x="2718079" y="5354900"/>
            <a:ext cx="152400" cy="235527"/>
          </a:xfrm>
          <a:prstGeom prst="rect">
            <a:avLst/>
          </a:prstGeom>
          <a:solidFill>
            <a:srgbClr val="00B050"/>
          </a:solidFill>
          <a:ln w="9525" cap="flat" cmpd="sng" algn="ctr">
            <a:solidFill>
              <a:srgbClr val="808284"/>
            </a:solidFill>
            <a:prstDash val="solid"/>
            <a:round/>
            <a:headEnd type="none" w="lg" len="med"/>
            <a:tailEnd type="none" w="lg" len="med"/>
          </a:ln>
          <a:effectLst/>
        </p:spPr>
        <p:txBody>
          <a:bodyPr vert="horz" wrap="square" lIns="91440" tIns="45720" rIns="91440" bIns="45720" numCol="1" rtlCol="0" anchor="t" anchorCtr="0" compatLnSpc="1">
            <a:prstTxWarp prst="textNoShape">
              <a:avLst/>
            </a:prstTxWarp>
          </a:bodyPr>
          <a:lstStyle/>
          <a:p>
            <a:pPr algn="ctr" defTabSz="914400" eaLnBrk="1" hangingPunct="1">
              <a:buClrTx/>
              <a:buSzTx/>
              <a:buFontTx/>
              <a:buNone/>
            </a:pPr>
            <a:endParaRPr lang="en-US" sz="1800">
              <a:solidFill>
                <a:srgbClr val="000000"/>
              </a:solidFill>
              <a:latin typeface="Arial" charset="0"/>
              <a:ea typeface="ＭＳ Ｐゴシック" pitchFamily="-112" charset="-128"/>
            </a:endParaRPr>
          </a:p>
        </p:txBody>
      </p:sp>
      <p:cxnSp>
        <p:nvCxnSpPr>
          <p:cNvPr id="37" name="Straight Connector 36">
            <a:extLst>
              <a:ext uri="{FF2B5EF4-FFF2-40B4-BE49-F238E27FC236}">
                <a16:creationId xmlns:a16="http://schemas.microsoft.com/office/drawing/2014/main" id="{80DFF602-E55A-4AE4-8FA6-A511CFAF5B77}"/>
              </a:ext>
            </a:extLst>
          </p:cNvPr>
          <p:cNvCxnSpPr/>
          <p:nvPr/>
        </p:nvCxnSpPr>
        <p:spPr bwMode="auto">
          <a:xfrm>
            <a:off x="1921435" y="6162802"/>
            <a:ext cx="8652168" cy="0"/>
          </a:xfrm>
          <a:prstGeom prst="line">
            <a:avLst/>
          </a:prstGeom>
          <a:solidFill>
            <a:srgbClr val="F9B500"/>
          </a:solidFill>
          <a:ln w="9525" cap="flat" cmpd="sng" algn="ctr">
            <a:solidFill>
              <a:srgbClr val="808284"/>
            </a:solidFill>
            <a:prstDash val="solid"/>
            <a:round/>
            <a:headEnd type="none" w="lg" len="med"/>
            <a:tailEnd type="none" w="lg" len="med"/>
          </a:ln>
          <a:effectLst/>
        </p:spPr>
      </p:cxnSp>
      <p:sp>
        <p:nvSpPr>
          <p:cNvPr id="38" name="Rectangle 37">
            <a:extLst>
              <a:ext uri="{FF2B5EF4-FFF2-40B4-BE49-F238E27FC236}">
                <a16:creationId xmlns:a16="http://schemas.microsoft.com/office/drawing/2014/main" id="{194A1CE8-13C6-4958-9BED-B2B47478F583}"/>
              </a:ext>
            </a:extLst>
          </p:cNvPr>
          <p:cNvSpPr/>
          <p:nvPr/>
        </p:nvSpPr>
        <p:spPr bwMode="auto">
          <a:xfrm>
            <a:off x="2407214" y="5917750"/>
            <a:ext cx="152400" cy="235527"/>
          </a:xfrm>
          <a:prstGeom prst="rect">
            <a:avLst/>
          </a:prstGeom>
          <a:solidFill>
            <a:srgbClr val="00B0F0"/>
          </a:solidFill>
          <a:ln w="9525" cap="flat" cmpd="sng" algn="ctr">
            <a:solidFill>
              <a:srgbClr val="808284"/>
            </a:solidFill>
            <a:prstDash val="solid"/>
            <a:round/>
            <a:headEnd type="none" w="lg" len="med"/>
            <a:tailEnd type="none" w="lg" len="med"/>
          </a:ln>
          <a:effectLst/>
        </p:spPr>
        <p:txBody>
          <a:bodyPr vert="horz" wrap="square" lIns="91440" tIns="45720" rIns="91440" bIns="45720" numCol="1" rtlCol="0" anchor="t" anchorCtr="0" compatLnSpc="1">
            <a:prstTxWarp prst="textNoShape">
              <a:avLst/>
            </a:prstTxWarp>
          </a:bodyPr>
          <a:lstStyle/>
          <a:p>
            <a:pPr algn="ctr" defTabSz="914400" eaLnBrk="1" hangingPunct="1">
              <a:buClrTx/>
              <a:buSzTx/>
              <a:buFontTx/>
              <a:buNone/>
            </a:pPr>
            <a:endParaRPr lang="en-US" sz="1800">
              <a:solidFill>
                <a:srgbClr val="000000"/>
              </a:solidFill>
              <a:latin typeface="Arial" charset="0"/>
              <a:ea typeface="ＭＳ Ｐゴシック" pitchFamily="-112" charset="-128"/>
            </a:endParaRPr>
          </a:p>
        </p:txBody>
      </p:sp>
      <p:sp>
        <p:nvSpPr>
          <p:cNvPr id="39" name="TextBox 38">
            <a:extLst>
              <a:ext uri="{FF2B5EF4-FFF2-40B4-BE49-F238E27FC236}">
                <a16:creationId xmlns:a16="http://schemas.microsoft.com/office/drawing/2014/main" id="{3E7BA089-924C-4C26-A122-4975D3CB3923}"/>
              </a:ext>
            </a:extLst>
          </p:cNvPr>
          <p:cNvSpPr txBox="1"/>
          <p:nvPr/>
        </p:nvSpPr>
        <p:spPr>
          <a:xfrm>
            <a:off x="2247510" y="5560982"/>
            <a:ext cx="706104" cy="369332"/>
          </a:xfrm>
          <a:prstGeom prst="rect">
            <a:avLst/>
          </a:prstGeom>
          <a:noFill/>
        </p:spPr>
        <p:txBody>
          <a:bodyPr wrap="square" rtlCol="0">
            <a:spAutoFit/>
          </a:bodyPr>
          <a:lstStyle/>
          <a:p>
            <a:pPr defTabSz="914400" eaLnBrk="1" fontAlgn="auto" hangingPunct="1">
              <a:spcBef>
                <a:spcPts val="0"/>
              </a:spcBef>
              <a:spcAft>
                <a:spcPts val="0"/>
              </a:spcAft>
              <a:buClrTx/>
              <a:buSzTx/>
              <a:buFontTx/>
              <a:buNone/>
              <a:defRPr/>
            </a:pPr>
            <a:r>
              <a:rPr lang="en-US" sz="900" kern="0" dirty="0">
                <a:solidFill>
                  <a:sysClr val="windowText" lastClr="000000"/>
                </a:solidFill>
                <a:latin typeface="Arial" charset="0"/>
                <a:ea typeface="+mn-ea"/>
              </a:rPr>
              <a:t>TWT </a:t>
            </a:r>
          </a:p>
          <a:p>
            <a:pPr defTabSz="914400" eaLnBrk="1" fontAlgn="auto" hangingPunct="1">
              <a:spcBef>
                <a:spcPts val="0"/>
              </a:spcBef>
              <a:spcAft>
                <a:spcPts val="0"/>
              </a:spcAft>
              <a:buClrTx/>
              <a:buSzTx/>
              <a:buFontTx/>
              <a:buNone/>
              <a:defRPr/>
            </a:pPr>
            <a:r>
              <a:rPr lang="en-US" sz="900" kern="0" dirty="0">
                <a:solidFill>
                  <a:sysClr val="windowText" lastClr="000000"/>
                </a:solidFill>
                <a:latin typeface="Arial" charset="0"/>
                <a:ea typeface="+mn-ea"/>
              </a:rPr>
              <a:t>Request</a:t>
            </a:r>
          </a:p>
        </p:txBody>
      </p:sp>
      <p:sp>
        <p:nvSpPr>
          <p:cNvPr id="40" name="TextBox 39">
            <a:extLst>
              <a:ext uri="{FF2B5EF4-FFF2-40B4-BE49-F238E27FC236}">
                <a16:creationId xmlns:a16="http://schemas.microsoft.com/office/drawing/2014/main" id="{F4815E06-D028-4D0C-B3D0-BBAF292D3645}"/>
              </a:ext>
            </a:extLst>
          </p:cNvPr>
          <p:cNvSpPr txBox="1"/>
          <p:nvPr/>
        </p:nvSpPr>
        <p:spPr>
          <a:xfrm>
            <a:off x="2552315" y="5026699"/>
            <a:ext cx="886224" cy="369332"/>
          </a:xfrm>
          <a:prstGeom prst="rect">
            <a:avLst/>
          </a:prstGeom>
          <a:noFill/>
        </p:spPr>
        <p:txBody>
          <a:bodyPr wrap="square" rtlCol="0">
            <a:spAutoFit/>
          </a:bodyPr>
          <a:lstStyle/>
          <a:p>
            <a:pPr defTabSz="914400" eaLnBrk="1" fontAlgn="auto" hangingPunct="1">
              <a:spcBef>
                <a:spcPts val="0"/>
              </a:spcBef>
              <a:spcAft>
                <a:spcPts val="0"/>
              </a:spcAft>
              <a:buClrTx/>
              <a:buSzTx/>
              <a:buFontTx/>
              <a:buNone/>
              <a:defRPr/>
            </a:pPr>
            <a:r>
              <a:rPr lang="en-US" sz="900" kern="0" dirty="0">
                <a:solidFill>
                  <a:sysClr val="windowText" lastClr="000000"/>
                </a:solidFill>
                <a:latin typeface="Arial" charset="0"/>
                <a:ea typeface="+mn-ea"/>
              </a:rPr>
              <a:t>TWT </a:t>
            </a:r>
          </a:p>
          <a:p>
            <a:pPr defTabSz="914400" eaLnBrk="1" fontAlgn="auto" hangingPunct="1">
              <a:spcBef>
                <a:spcPts val="0"/>
              </a:spcBef>
              <a:spcAft>
                <a:spcPts val="0"/>
              </a:spcAft>
              <a:buClrTx/>
              <a:buSzTx/>
              <a:buFontTx/>
              <a:buNone/>
              <a:defRPr/>
            </a:pPr>
            <a:r>
              <a:rPr lang="en-US" sz="900" kern="0" dirty="0">
                <a:solidFill>
                  <a:sysClr val="windowText" lastClr="000000"/>
                </a:solidFill>
                <a:latin typeface="Arial" charset="0"/>
                <a:ea typeface="+mn-ea"/>
              </a:rPr>
              <a:t>Response</a:t>
            </a:r>
          </a:p>
        </p:txBody>
      </p:sp>
      <p:cxnSp>
        <p:nvCxnSpPr>
          <p:cNvPr id="41" name="Straight Arrow Connector 40">
            <a:extLst>
              <a:ext uri="{FF2B5EF4-FFF2-40B4-BE49-F238E27FC236}">
                <a16:creationId xmlns:a16="http://schemas.microsoft.com/office/drawing/2014/main" id="{7F194960-FD34-4AD8-9D08-21B83FB7EEA4}"/>
              </a:ext>
            </a:extLst>
          </p:cNvPr>
          <p:cNvCxnSpPr>
            <a:cxnSpLocks/>
          </p:cNvCxnSpPr>
          <p:nvPr/>
        </p:nvCxnSpPr>
        <p:spPr bwMode="auto">
          <a:xfrm flipH="1">
            <a:off x="3762375" y="4862710"/>
            <a:ext cx="3721963" cy="15635"/>
          </a:xfrm>
          <a:prstGeom prst="straightConnector1">
            <a:avLst/>
          </a:prstGeom>
          <a:solidFill>
            <a:srgbClr val="F9B500"/>
          </a:solidFill>
          <a:ln w="9525" cap="flat" cmpd="sng" algn="ctr">
            <a:solidFill>
              <a:srgbClr val="808284"/>
            </a:solidFill>
            <a:prstDash val="solid"/>
            <a:round/>
            <a:headEnd type="arrow" w="med" len="med"/>
            <a:tailEnd type="arrow"/>
          </a:ln>
          <a:effectLst/>
        </p:spPr>
      </p:cxnSp>
      <p:sp>
        <p:nvSpPr>
          <p:cNvPr id="42" name="TextBox 41">
            <a:extLst>
              <a:ext uri="{FF2B5EF4-FFF2-40B4-BE49-F238E27FC236}">
                <a16:creationId xmlns:a16="http://schemas.microsoft.com/office/drawing/2014/main" id="{967D632F-1FF9-4CB8-9C71-25E4A4511C75}"/>
              </a:ext>
            </a:extLst>
          </p:cNvPr>
          <p:cNvSpPr txBox="1"/>
          <p:nvPr/>
        </p:nvSpPr>
        <p:spPr>
          <a:xfrm>
            <a:off x="5210520" y="4645968"/>
            <a:ext cx="1246444" cy="230832"/>
          </a:xfrm>
          <a:prstGeom prst="rect">
            <a:avLst/>
          </a:prstGeom>
          <a:noFill/>
        </p:spPr>
        <p:txBody>
          <a:bodyPr wrap="square" rtlCol="0">
            <a:spAutoFit/>
          </a:bodyPr>
          <a:lstStyle/>
          <a:p>
            <a:pPr defTabSz="914400" eaLnBrk="1" fontAlgn="auto" hangingPunct="1">
              <a:spcBef>
                <a:spcPts val="0"/>
              </a:spcBef>
              <a:spcAft>
                <a:spcPts val="0"/>
              </a:spcAft>
              <a:buClrTx/>
              <a:buSzTx/>
              <a:buFontTx/>
              <a:buNone/>
              <a:defRPr/>
            </a:pPr>
            <a:r>
              <a:rPr lang="en-US" sz="900" kern="0" dirty="0">
                <a:solidFill>
                  <a:sysClr val="windowText" lastClr="000000"/>
                </a:solidFill>
                <a:latin typeface="Arial" charset="0"/>
                <a:ea typeface="+mn-ea"/>
              </a:rPr>
              <a:t>TWT wake interval</a:t>
            </a:r>
          </a:p>
        </p:txBody>
      </p:sp>
      <p:sp>
        <p:nvSpPr>
          <p:cNvPr id="45" name="Left Brace 44">
            <a:extLst>
              <a:ext uri="{FF2B5EF4-FFF2-40B4-BE49-F238E27FC236}">
                <a16:creationId xmlns:a16="http://schemas.microsoft.com/office/drawing/2014/main" id="{AD1A764C-3C5E-4D74-9521-CBB002BE87CB}"/>
              </a:ext>
            </a:extLst>
          </p:cNvPr>
          <p:cNvSpPr/>
          <p:nvPr/>
        </p:nvSpPr>
        <p:spPr bwMode="auto">
          <a:xfrm rot="5400000" flipV="1">
            <a:off x="8551434" y="4071629"/>
            <a:ext cx="163639" cy="2278783"/>
          </a:xfrm>
          <a:prstGeom prst="leftBrace">
            <a:avLst/>
          </a:prstGeom>
          <a:noFill/>
          <a:ln w="9525" cap="flat" cmpd="sng" algn="ctr">
            <a:solidFill>
              <a:srgbClr val="808284"/>
            </a:solidFill>
            <a:prstDash val="solid"/>
            <a:round/>
            <a:headEnd type="none" w="lg" len="med"/>
            <a:tailEnd type="none" w="lg" len="med"/>
          </a:ln>
          <a:effectLst/>
        </p:spPr>
        <p:txBody>
          <a:bodyPr vert="horz" wrap="square" lIns="91440" tIns="45720" rIns="91440" bIns="45720" numCol="1" rtlCol="0" anchor="t" anchorCtr="0" compatLnSpc="1">
            <a:prstTxWarp prst="textNoShape">
              <a:avLst/>
            </a:prstTxWarp>
          </a:bodyPr>
          <a:lstStyle/>
          <a:p>
            <a:pPr algn="ctr" defTabSz="914400" eaLnBrk="1" hangingPunct="1">
              <a:buClrTx/>
              <a:buSzTx/>
              <a:buFontTx/>
              <a:buNone/>
            </a:pPr>
            <a:endParaRPr lang="en-US" sz="1800">
              <a:solidFill>
                <a:srgbClr val="000000"/>
              </a:solidFill>
              <a:latin typeface="Arial" charset="0"/>
              <a:ea typeface="ＭＳ Ｐゴシック" pitchFamily="-112" charset="-128"/>
            </a:endParaRPr>
          </a:p>
        </p:txBody>
      </p:sp>
      <p:sp>
        <p:nvSpPr>
          <p:cNvPr id="46" name="Rectangle 45">
            <a:extLst>
              <a:ext uri="{FF2B5EF4-FFF2-40B4-BE49-F238E27FC236}">
                <a16:creationId xmlns:a16="http://schemas.microsoft.com/office/drawing/2014/main" id="{C2D914E3-79C4-4641-A0EF-D498B5AA7612}"/>
              </a:ext>
            </a:extLst>
          </p:cNvPr>
          <p:cNvSpPr/>
          <p:nvPr/>
        </p:nvSpPr>
        <p:spPr bwMode="auto">
          <a:xfrm rot="10800000" flipV="1">
            <a:off x="8033486" y="5926637"/>
            <a:ext cx="430752" cy="235783"/>
          </a:xfrm>
          <a:prstGeom prst="rect">
            <a:avLst/>
          </a:prstGeom>
          <a:solidFill>
            <a:srgbClr val="00B0F0"/>
          </a:solidFill>
          <a:ln w="9525" cap="flat" cmpd="sng" algn="ctr">
            <a:solidFill>
              <a:srgbClr val="808284"/>
            </a:solidFill>
            <a:prstDash val="solid"/>
            <a:round/>
            <a:headEnd type="none" w="lg" len="med"/>
            <a:tailEnd type="none" w="lg" len="med"/>
          </a:ln>
          <a:effectLst/>
        </p:spPr>
        <p:txBody>
          <a:bodyPr vert="horz" wrap="square" lIns="91440" tIns="45720" rIns="91440" bIns="45720" numCol="1" rtlCol="0" anchor="t" anchorCtr="0" compatLnSpc="1">
            <a:prstTxWarp prst="textNoShape">
              <a:avLst/>
            </a:prstTxWarp>
          </a:bodyPr>
          <a:lstStyle/>
          <a:p>
            <a:pPr algn="ctr" defTabSz="914400" eaLnBrk="1" hangingPunct="1">
              <a:buClrTx/>
              <a:buSzTx/>
              <a:buFontTx/>
              <a:buNone/>
            </a:pPr>
            <a:r>
              <a:rPr lang="en-US" sz="900" dirty="0">
                <a:solidFill>
                  <a:srgbClr val="000000"/>
                </a:solidFill>
                <a:latin typeface="Arial" charset="0"/>
                <a:ea typeface="ＭＳ Ｐゴシック" pitchFamily="-112" charset="-128"/>
              </a:rPr>
              <a:t>NDP</a:t>
            </a:r>
          </a:p>
        </p:txBody>
      </p:sp>
      <p:cxnSp>
        <p:nvCxnSpPr>
          <p:cNvPr id="52" name="Straight Arrow Connector 51">
            <a:extLst>
              <a:ext uri="{FF2B5EF4-FFF2-40B4-BE49-F238E27FC236}">
                <a16:creationId xmlns:a16="http://schemas.microsoft.com/office/drawing/2014/main" id="{99F3E158-D48B-469A-8FA2-96390B66A0EF}"/>
              </a:ext>
            </a:extLst>
          </p:cNvPr>
          <p:cNvCxnSpPr>
            <a:cxnSpLocks/>
          </p:cNvCxnSpPr>
          <p:nvPr/>
        </p:nvCxnSpPr>
        <p:spPr bwMode="auto">
          <a:xfrm flipV="1">
            <a:off x="4787588" y="5995122"/>
            <a:ext cx="2706270" cy="1414"/>
          </a:xfrm>
          <a:prstGeom prst="straightConnector1">
            <a:avLst/>
          </a:prstGeom>
          <a:solidFill>
            <a:srgbClr val="F9B500"/>
          </a:solidFill>
          <a:ln w="9525" cap="flat" cmpd="sng" algn="ctr">
            <a:solidFill>
              <a:srgbClr val="808284"/>
            </a:solidFill>
            <a:prstDash val="solid"/>
            <a:round/>
            <a:headEnd type="arrow" w="lg" len="med"/>
            <a:tailEnd type="arrow"/>
          </a:ln>
          <a:effectLst/>
        </p:spPr>
      </p:cxnSp>
      <p:sp>
        <p:nvSpPr>
          <p:cNvPr id="53" name="TextBox 52">
            <a:extLst>
              <a:ext uri="{FF2B5EF4-FFF2-40B4-BE49-F238E27FC236}">
                <a16:creationId xmlns:a16="http://schemas.microsoft.com/office/drawing/2014/main" id="{08D1BB93-69D3-4609-AD21-E75CCBA3B63C}"/>
              </a:ext>
            </a:extLst>
          </p:cNvPr>
          <p:cNvSpPr txBox="1"/>
          <p:nvPr/>
        </p:nvSpPr>
        <p:spPr>
          <a:xfrm>
            <a:off x="6533164" y="5765704"/>
            <a:ext cx="1246444" cy="230832"/>
          </a:xfrm>
          <a:prstGeom prst="rect">
            <a:avLst/>
          </a:prstGeom>
          <a:noFill/>
        </p:spPr>
        <p:txBody>
          <a:bodyPr wrap="square" rtlCol="0">
            <a:spAutoFit/>
          </a:bodyPr>
          <a:lstStyle/>
          <a:p>
            <a:pPr defTabSz="914400" eaLnBrk="1" fontAlgn="auto" hangingPunct="1">
              <a:spcBef>
                <a:spcPts val="0"/>
              </a:spcBef>
              <a:spcAft>
                <a:spcPts val="0"/>
              </a:spcAft>
              <a:buClrTx/>
              <a:buSzTx/>
              <a:buFontTx/>
              <a:buNone/>
              <a:defRPr/>
            </a:pPr>
            <a:r>
              <a:rPr lang="en-US" sz="900" kern="0" dirty="0">
                <a:solidFill>
                  <a:sysClr val="windowText" lastClr="000000"/>
                </a:solidFill>
                <a:latin typeface="Arial" charset="0"/>
                <a:ea typeface="+mn-ea"/>
              </a:rPr>
              <a:t>doze</a:t>
            </a:r>
          </a:p>
        </p:txBody>
      </p:sp>
      <p:sp>
        <p:nvSpPr>
          <p:cNvPr id="54" name="TextBox 53">
            <a:extLst>
              <a:ext uri="{FF2B5EF4-FFF2-40B4-BE49-F238E27FC236}">
                <a16:creationId xmlns:a16="http://schemas.microsoft.com/office/drawing/2014/main" id="{9E38E092-CAE0-43B0-9885-A3AC62F40255}"/>
              </a:ext>
            </a:extLst>
          </p:cNvPr>
          <p:cNvSpPr txBox="1"/>
          <p:nvPr/>
        </p:nvSpPr>
        <p:spPr>
          <a:xfrm>
            <a:off x="8320270" y="4947422"/>
            <a:ext cx="741691" cy="230832"/>
          </a:xfrm>
          <a:prstGeom prst="rect">
            <a:avLst/>
          </a:prstGeom>
          <a:noFill/>
        </p:spPr>
        <p:txBody>
          <a:bodyPr wrap="square" rtlCol="0">
            <a:spAutoFit/>
          </a:bodyPr>
          <a:lstStyle/>
          <a:p>
            <a:pPr defTabSz="914400" eaLnBrk="1" fontAlgn="auto" hangingPunct="1">
              <a:spcBef>
                <a:spcPts val="0"/>
              </a:spcBef>
              <a:spcAft>
                <a:spcPts val="0"/>
              </a:spcAft>
              <a:buClrTx/>
              <a:buSzTx/>
              <a:buFontTx/>
              <a:buNone/>
              <a:defRPr/>
            </a:pPr>
            <a:r>
              <a:rPr lang="en-US" sz="900" kern="0" dirty="0">
                <a:solidFill>
                  <a:sysClr val="windowText" lastClr="000000"/>
                </a:solidFill>
                <a:latin typeface="Arial" charset="0"/>
                <a:ea typeface="+mn-ea"/>
              </a:rPr>
              <a:t>TWT SP</a:t>
            </a:r>
          </a:p>
        </p:txBody>
      </p:sp>
      <p:sp>
        <p:nvSpPr>
          <p:cNvPr id="55" name="TextBox 54">
            <a:extLst>
              <a:ext uri="{FF2B5EF4-FFF2-40B4-BE49-F238E27FC236}">
                <a16:creationId xmlns:a16="http://schemas.microsoft.com/office/drawing/2014/main" id="{C80B0390-4E31-4A0C-925A-E3F5812C3D3E}"/>
              </a:ext>
            </a:extLst>
          </p:cNvPr>
          <p:cNvSpPr txBox="1"/>
          <p:nvPr/>
        </p:nvSpPr>
        <p:spPr>
          <a:xfrm>
            <a:off x="4635837" y="4936465"/>
            <a:ext cx="741691" cy="230832"/>
          </a:xfrm>
          <a:prstGeom prst="rect">
            <a:avLst/>
          </a:prstGeom>
          <a:noFill/>
        </p:spPr>
        <p:txBody>
          <a:bodyPr wrap="square" rtlCol="0">
            <a:spAutoFit/>
          </a:bodyPr>
          <a:lstStyle/>
          <a:p>
            <a:pPr defTabSz="914400" eaLnBrk="1" fontAlgn="auto" hangingPunct="1">
              <a:spcBef>
                <a:spcPts val="0"/>
              </a:spcBef>
              <a:spcAft>
                <a:spcPts val="0"/>
              </a:spcAft>
              <a:buClrTx/>
              <a:buSzTx/>
              <a:buFontTx/>
              <a:buNone/>
              <a:defRPr/>
            </a:pPr>
            <a:r>
              <a:rPr lang="en-US" sz="900" kern="0" dirty="0">
                <a:solidFill>
                  <a:sysClr val="windowText" lastClr="000000"/>
                </a:solidFill>
                <a:latin typeface="Arial" charset="0"/>
                <a:ea typeface="+mn-ea"/>
              </a:rPr>
              <a:t>TWT SP</a:t>
            </a:r>
          </a:p>
        </p:txBody>
      </p:sp>
      <p:sp>
        <p:nvSpPr>
          <p:cNvPr id="56" name="Rectangle 55">
            <a:extLst>
              <a:ext uri="{FF2B5EF4-FFF2-40B4-BE49-F238E27FC236}">
                <a16:creationId xmlns:a16="http://schemas.microsoft.com/office/drawing/2014/main" id="{1EFF99F6-1F30-42B0-A7D3-2ED29D74814C}"/>
              </a:ext>
            </a:extLst>
          </p:cNvPr>
          <p:cNvSpPr/>
          <p:nvPr/>
        </p:nvSpPr>
        <p:spPr bwMode="auto">
          <a:xfrm>
            <a:off x="7582306" y="5354900"/>
            <a:ext cx="342494" cy="235527"/>
          </a:xfrm>
          <a:prstGeom prst="rect">
            <a:avLst/>
          </a:prstGeom>
          <a:solidFill>
            <a:srgbClr val="00B050"/>
          </a:solidFill>
          <a:ln w="9525" cap="flat" cmpd="sng" algn="ctr">
            <a:solidFill>
              <a:srgbClr val="808284"/>
            </a:solidFill>
            <a:prstDash val="solid"/>
            <a:round/>
            <a:headEnd type="none" w="lg" len="med"/>
            <a:tailEnd type="none" w="lg" len="med"/>
          </a:ln>
          <a:effectLst/>
        </p:spPr>
        <p:txBody>
          <a:bodyPr vert="horz" wrap="square" lIns="91440" tIns="45720" rIns="91440" bIns="45720" numCol="1" rtlCol="0" anchor="t" anchorCtr="0" compatLnSpc="1">
            <a:prstTxWarp prst="textNoShape">
              <a:avLst/>
            </a:prstTxWarp>
          </a:bodyPr>
          <a:lstStyle/>
          <a:p>
            <a:pPr algn="ctr" defTabSz="914400" eaLnBrk="1" hangingPunct="1">
              <a:buClrTx/>
              <a:buSzTx/>
              <a:buFontTx/>
              <a:buNone/>
            </a:pPr>
            <a:r>
              <a:rPr lang="en-US" sz="900" dirty="0">
                <a:solidFill>
                  <a:srgbClr val="000000"/>
                </a:solidFill>
                <a:latin typeface="Arial" charset="0"/>
                <a:ea typeface="ＭＳ Ｐゴシック" pitchFamily="-112" charset="-128"/>
              </a:rPr>
              <a:t>TF</a:t>
            </a:r>
          </a:p>
        </p:txBody>
      </p:sp>
      <p:sp>
        <p:nvSpPr>
          <p:cNvPr id="57" name="Rectangle 56">
            <a:extLst>
              <a:ext uri="{FF2B5EF4-FFF2-40B4-BE49-F238E27FC236}">
                <a16:creationId xmlns:a16="http://schemas.microsoft.com/office/drawing/2014/main" id="{9BFBF980-6532-4BDF-A53F-08F0249D83B4}"/>
              </a:ext>
            </a:extLst>
          </p:cNvPr>
          <p:cNvSpPr/>
          <p:nvPr/>
        </p:nvSpPr>
        <p:spPr bwMode="auto">
          <a:xfrm>
            <a:off x="3886200" y="5354900"/>
            <a:ext cx="360966" cy="235527"/>
          </a:xfrm>
          <a:prstGeom prst="rect">
            <a:avLst/>
          </a:prstGeom>
          <a:solidFill>
            <a:srgbClr val="00B050"/>
          </a:solidFill>
          <a:ln w="9525" cap="flat" cmpd="sng" algn="ctr">
            <a:solidFill>
              <a:srgbClr val="808284"/>
            </a:solidFill>
            <a:prstDash val="solid"/>
            <a:round/>
            <a:headEnd type="none" w="lg" len="med"/>
            <a:tailEnd type="none" w="lg" len="med"/>
          </a:ln>
          <a:effectLst/>
        </p:spPr>
        <p:txBody>
          <a:bodyPr vert="horz" wrap="square" lIns="91440" tIns="45720" rIns="91440" bIns="45720" numCol="1" rtlCol="0" anchor="t" anchorCtr="0" compatLnSpc="1">
            <a:prstTxWarp prst="textNoShape">
              <a:avLst/>
            </a:prstTxWarp>
          </a:bodyPr>
          <a:lstStyle/>
          <a:p>
            <a:pPr algn="ctr" defTabSz="914400" eaLnBrk="1" hangingPunct="1">
              <a:buClrTx/>
              <a:buSzTx/>
              <a:buFontTx/>
              <a:buNone/>
            </a:pPr>
            <a:r>
              <a:rPr lang="en-US" sz="900" dirty="0">
                <a:solidFill>
                  <a:srgbClr val="000000"/>
                </a:solidFill>
                <a:latin typeface="Arial" charset="0"/>
                <a:ea typeface="ＭＳ Ｐゴシック" pitchFamily="-112" charset="-128"/>
              </a:rPr>
              <a:t>TF</a:t>
            </a:r>
          </a:p>
        </p:txBody>
      </p:sp>
      <p:sp>
        <p:nvSpPr>
          <p:cNvPr id="58" name="Rectangle 57">
            <a:extLst>
              <a:ext uri="{FF2B5EF4-FFF2-40B4-BE49-F238E27FC236}">
                <a16:creationId xmlns:a16="http://schemas.microsoft.com/office/drawing/2014/main" id="{571FAB3D-5B41-4CC4-AB93-5A0D7F2DB9FE}"/>
              </a:ext>
            </a:extLst>
          </p:cNvPr>
          <p:cNvSpPr/>
          <p:nvPr/>
        </p:nvSpPr>
        <p:spPr bwMode="auto">
          <a:xfrm rot="10800000" flipV="1">
            <a:off x="4356836" y="5926637"/>
            <a:ext cx="430752" cy="235783"/>
          </a:xfrm>
          <a:prstGeom prst="rect">
            <a:avLst/>
          </a:prstGeom>
          <a:solidFill>
            <a:srgbClr val="00B0F0"/>
          </a:solidFill>
          <a:ln w="9525" cap="flat" cmpd="sng" algn="ctr">
            <a:solidFill>
              <a:srgbClr val="808284"/>
            </a:solidFill>
            <a:prstDash val="solid"/>
            <a:round/>
            <a:headEnd type="none" w="lg" len="med"/>
            <a:tailEnd type="none" w="lg" len="med"/>
          </a:ln>
          <a:effectLst/>
        </p:spPr>
        <p:txBody>
          <a:bodyPr vert="horz" wrap="square" lIns="91440" tIns="45720" rIns="91440" bIns="45720" numCol="1" rtlCol="0" anchor="t" anchorCtr="0" compatLnSpc="1">
            <a:prstTxWarp prst="textNoShape">
              <a:avLst/>
            </a:prstTxWarp>
          </a:bodyPr>
          <a:lstStyle/>
          <a:p>
            <a:pPr algn="ctr" defTabSz="914400" eaLnBrk="1" hangingPunct="1">
              <a:buClrTx/>
              <a:buSzTx/>
              <a:buFontTx/>
              <a:buNone/>
            </a:pPr>
            <a:r>
              <a:rPr lang="en-US" sz="900" dirty="0">
                <a:solidFill>
                  <a:srgbClr val="000000"/>
                </a:solidFill>
                <a:latin typeface="Arial" charset="0"/>
                <a:ea typeface="ＭＳ Ｐゴシック" pitchFamily="-112" charset="-128"/>
              </a:rPr>
              <a:t>NDP</a:t>
            </a:r>
          </a:p>
        </p:txBody>
      </p:sp>
      <p:sp>
        <p:nvSpPr>
          <p:cNvPr id="59" name="Left Brace 58">
            <a:extLst>
              <a:ext uri="{FF2B5EF4-FFF2-40B4-BE49-F238E27FC236}">
                <a16:creationId xmlns:a16="http://schemas.microsoft.com/office/drawing/2014/main" id="{63A2FC6D-5BD7-420C-971B-B91D5D82EB5A}"/>
              </a:ext>
            </a:extLst>
          </p:cNvPr>
          <p:cNvSpPr/>
          <p:nvPr/>
        </p:nvSpPr>
        <p:spPr bwMode="auto">
          <a:xfrm rot="5400000" flipV="1">
            <a:off x="4865259" y="4071629"/>
            <a:ext cx="163639" cy="2278783"/>
          </a:xfrm>
          <a:prstGeom prst="leftBrace">
            <a:avLst/>
          </a:prstGeom>
          <a:noFill/>
          <a:ln w="9525" cap="flat" cmpd="sng" algn="ctr">
            <a:solidFill>
              <a:srgbClr val="808284"/>
            </a:solidFill>
            <a:prstDash val="solid"/>
            <a:round/>
            <a:headEnd type="none" w="lg" len="med"/>
            <a:tailEnd type="none" w="lg" len="med"/>
          </a:ln>
          <a:effectLst/>
        </p:spPr>
        <p:txBody>
          <a:bodyPr vert="horz" wrap="square" lIns="91440" tIns="45720" rIns="91440" bIns="45720" numCol="1" rtlCol="0" anchor="t" anchorCtr="0" compatLnSpc="1">
            <a:prstTxWarp prst="textNoShape">
              <a:avLst/>
            </a:prstTxWarp>
          </a:bodyPr>
          <a:lstStyle/>
          <a:p>
            <a:pPr algn="ctr" defTabSz="914400" eaLnBrk="1" hangingPunct="1">
              <a:buClrTx/>
              <a:buSzTx/>
              <a:buFontTx/>
              <a:buNone/>
            </a:pPr>
            <a:endParaRPr lang="en-US" sz="1800">
              <a:solidFill>
                <a:srgbClr val="000000"/>
              </a:solidFill>
              <a:latin typeface="Arial" charset="0"/>
              <a:ea typeface="ＭＳ Ｐゴシック" pitchFamily="-112" charset="-128"/>
            </a:endParaRPr>
          </a:p>
        </p:txBody>
      </p:sp>
      <p:cxnSp>
        <p:nvCxnSpPr>
          <p:cNvPr id="61" name="Straight Arrow Connector 60">
            <a:extLst>
              <a:ext uri="{FF2B5EF4-FFF2-40B4-BE49-F238E27FC236}">
                <a16:creationId xmlns:a16="http://schemas.microsoft.com/office/drawing/2014/main" id="{11806CDC-FF3E-4E20-ABD7-AD7E5156F1D5}"/>
              </a:ext>
            </a:extLst>
          </p:cNvPr>
          <p:cNvCxnSpPr>
            <a:cxnSpLocks/>
          </p:cNvCxnSpPr>
          <p:nvPr/>
        </p:nvCxnSpPr>
        <p:spPr bwMode="auto">
          <a:xfrm flipV="1">
            <a:off x="2895600" y="5997951"/>
            <a:ext cx="912087" cy="1"/>
          </a:xfrm>
          <a:prstGeom prst="straightConnector1">
            <a:avLst/>
          </a:prstGeom>
          <a:solidFill>
            <a:srgbClr val="F9B500"/>
          </a:solidFill>
          <a:ln w="9525" cap="flat" cmpd="sng" algn="ctr">
            <a:solidFill>
              <a:srgbClr val="808284"/>
            </a:solidFill>
            <a:prstDash val="solid"/>
            <a:round/>
            <a:headEnd type="arrow" w="lg" len="med"/>
            <a:tailEnd type="arrow"/>
          </a:ln>
          <a:effectLst/>
        </p:spPr>
      </p:cxnSp>
      <p:sp>
        <p:nvSpPr>
          <p:cNvPr id="62" name="TextBox 61">
            <a:extLst>
              <a:ext uri="{FF2B5EF4-FFF2-40B4-BE49-F238E27FC236}">
                <a16:creationId xmlns:a16="http://schemas.microsoft.com/office/drawing/2014/main" id="{69C7C739-500B-4A54-8752-264175E323A9}"/>
              </a:ext>
            </a:extLst>
          </p:cNvPr>
          <p:cNvSpPr txBox="1"/>
          <p:nvPr/>
        </p:nvSpPr>
        <p:spPr>
          <a:xfrm>
            <a:off x="3124200" y="5765704"/>
            <a:ext cx="1246444" cy="230832"/>
          </a:xfrm>
          <a:prstGeom prst="rect">
            <a:avLst/>
          </a:prstGeom>
          <a:noFill/>
        </p:spPr>
        <p:txBody>
          <a:bodyPr wrap="square" rtlCol="0">
            <a:spAutoFit/>
          </a:bodyPr>
          <a:lstStyle/>
          <a:p>
            <a:pPr defTabSz="914400" eaLnBrk="1" fontAlgn="auto" hangingPunct="1">
              <a:spcBef>
                <a:spcPts val="0"/>
              </a:spcBef>
              <a:spcAft>
                <a:spcPts val="0"/>
              </a:spcAft>
              <a:buClrTx/>
              <a:buSzTx/>
              <a:buFontTx/>
              <a:buNone/>
              <a:defRPr/>
            </a:pPr>
            <a:r>
              <a:rPr lang="en-US" sz="900" kern="0" dirty="0">
                <a:solidFill>
                  <a:sysClr val="windowText" lastClr="000000"/>
                </a:solidFill>
                <a:latin typeface="Arial" charset="0"/>
                <a:ea typeface="+mn-ea"/>
              </a:rPr>
              <a:t>doze</a:t>
            </a:r>
          </a:p>
        </p:txBody>
      </p:sp>
      <p:sp>
        <p:nvSpPr>
          <p:cNvPr id="63" name="TextBox 62">
            <a:extLst>
              <a:ext uri="{FF2B5EF4-FFF2-40B4-BE49-F238E27FC236}">
                <a16:creationId xmlns:a16="http://schemas.microsoft.com/office/drawing/2014/main" id="{FB56E33C-34CC-4060-852F-F6B50912FB88}"/>
              </a:ext>
            </a:extLst>
          </p:cNvPr>
          <p:cNvSpPr txBox="1"/>
          <p:nvPr/>
        </p:nvSpPr>
        <p:spPr>
          <a:xfrm>
            <a:off x="1515998" y="5276164"/>
            <a:ext cx="779742" cy="369332"/>
          </a:xfrm>
          <a:prstGeom prst="rect">
            <a:avLst/>
          </a:prstGeom>
          <a:noFill/>
        </p:spPr>
        <p:txBody>
          <a:bodyPr wrap="square" rtlCol="0">
            <a:spAutoFit/>
          </a:bodyPr>
          <a:lstStyle/>
          <a:p>
            <a:pPr algn="ctr" defTabSz="914400" eaLnBrk="1" fontAlgn="auto" hangingPunct="1">
              <a:spcBef>
                <a:spcPts val="0"/>
              </a:spcBef>
              <a:spcAft>
                <a:spcPts val="0"/>
              </a:spcAft>
              <a:buClrTx/>
              <a:buSzTx/>
              <a:buFontTx/>
              <a:buNone/>
              <a:defRPr/>
            </a:pPr>
            <a:r>
              <a:rPr lang="en-US" sz="900" kern="0" dirty="0">
                <a:solidFill>
                  <a:srgbClr val="00B050"/>
                </a:solidFill>
                <a:latin typeface="Arial" charset="0"/>
                <a:ea typeface="+mn-ea"/>
              </a:rPr>
              <a:t>AP</a:t>
            </a:r>
          </a:p>
          <a:p>
            <a:pPr algn="ctr" defTabSz="914400" eaLnBrk="1" fontAlgn="auto" hangingPunct="1">
              <a:spcBef>
                <a:spcPts val="0"/>
              </a:spcBef>
              <a:spcAft>
                <a:spcPts val="0"/>
              </a:spcAft>
              <a:buClrTx/>
              <a:buSzTx/>
              <a:buFontTx/>
              <a:buNone/>
              <a:defRPr/>
            </a:pPr>
            <a:r>
              <a:rPr lang="en-US" sz="900" kern="0" dirty="0">
                <a:solidFill>
                  <a:srgbClr val="00B050"/>
                </a:solidFill>
                <a:latin typeface="Arial" charset="0"/>
                <a:ea typeface="+mn-ea"/>
              </a:rPr>
              <a:t>(initiator)</a:t>
            </a:r>
          </a:p>
        </p:txBody>
      </p:sp>
      <p:sp>
        <p:nvSpPr>
          <p:cNvPr id="64" name="TextBox 63">
            <a:extLst>
              <a:ext uri="{FF2B5EF4-FFF2-40B4-BE49-F238E27FC236}">
                <a16:creationId xmlns:a16="http://schemas.microsoft.com/office/drawing/2014/main" id="{E978AB9A-8AE9-4791-90BB-D81FB44E047E}"/>
              </a:ext>
            </a:extLst>
          </p:cNvPr>
          <p:cNvSpPr txBox="1"/>
          <p:nvPr/>
        </p:nvSpPr>
        <p:spPr>
          <a:xfrm>
            <a:off x="1457545" y="5852055"/>
            <a:ext cx="779741" cy="369332"/>
          </a:xfrm>
          <a:prstGeom prst="rect">
            <a:avLst/>
          </a:prstGeom>
          <a:noFill/>
        </p:spPr>
        <p:txBody>
          <a:bodyPr wrap="square" rtlCol="0">
            <a:spAutoFit/>
          </a:bodyPr>
          <a:lstStyle/>
          <a:p>
            <a:pPr algn="ctr" defTabSz="914400" eaLnBrk="1" fontAlgn="auto" hangingPunct="1">
              <a:spcBef>
                <a:spcPts val="0"/>
              </a:spcBef>
              <a:spcAft>
                <a:spcPts val="0"/>
              </a:spcAft>
              <a:buClrTx/>
              <a:buSzTx/>
              <a:buFontTx/>
              <a:buNone/>
              <a:defRPr/>
            </a:pPr>
            <a:r>
              <a:rPr lang="en-US" sz="900" kern="0" dirty="0">
                <a:solidFill>
                  <a:srgbClr val="00B0F0"/>
                </a:solidFill>
                <a:latin typeface="Arial" charset="0"/>
                <a:ea typeface="+mn-ea"/>
              </a:rPr>
              <a:t>STA</a:t>
            </a:r>
          </a:p>
          <a:p>
            <a:pPr algn="ctr" defTabSz="914400" eaLnBrk="1" fontAlgn="auto" hangingPunct="1">
              <a:spcBef>
                <a:spcPts val="0"/>
              </a:spcBef>
              <a:spcAft>
                <a:spcPts val="0"/>
              </a:spcAft>
              <a:buClrTx/>
              <a:buSzTx/>
              <a:buFontTx/>
              <a:buNone/>
              <a:defRPr/>
            </a:pPr>
            <a:r>
              <a:rPr lang="en-US" sz="900" kern="0" dirty="0">
                <a:solidFill>
                  <a:srgbClr val="00B0F0"/>
                </a:solidFill>
                <a:latin typeface="Arial" charset="0"/>
                <a:ea typeface="+mn-ea"/>
              </a:rPr>
              <a:t>(responder)</a:t>
            </a:r>
          </a:p>
        </p:txBody>
      </p:sp>
    </p:spTree>
    <p:extLst>
      <p:ext uri="{BB962C8B-B14F-4D97-AF65-F5344CB8AC3E}">
        <p14:creationId xmlns:p14="http://schemas.microsoft.com/office/powerpoint/2010/main" val="160007566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Example 2 – TWT for NDPA Sounding</a:t>
            </a:r>
          </a:p>
        </p:txBody>
      </p:sp>
      <p:sp>
        <p:nvSpPr>
          <p:cNvPr id="3" name="Content Placeholder 2"/>
          <p:cNvSpPr>
            <a:spLocks noGrp="1"/>
          </p:cNvSpPr>
          <p:nvPr>
            <p:ph idx="1"/>
          </p:nvPr>
        </p:nvSpPr>
        <p:spPr>
          <a:xfrm>
            <a:off x="914400" y="1828800"/>
            <a:ext cx="10667993" cy="2281307"/>
          </a:xfrm>
        </p:spPr>
        <p:txBody>
          <a:bodyPr/>
          <a:lstStyle/>
          <a:p>
            <a:pPr marL="285750" marR="0" lvl="0" indent="-285750" algn="l" defTabSz="449263" rtl="0" eaLnBrk="1" fontAlgn="base" latinLnBrk="0" hangingPunct="1">
              <a:lnSpc>
                <a:spcPct val="100000"/>
              </a:lnSpc>
              <a:spcBef>
                <a:spcPts val="600"/>
              </a:spcBef>
              <a:spcAft>
                <a:spcPct val="0"/>
              </a:spcAft>
              <a:buClr>
                <a:srgbClr val="000000"/>
              </a:buClr>
              <a:buSzPct val="100000"/>
              <a:buFont typeface="Arial" panose="020B0604020202020204" pitchFamily="34" charset="0"/>
              <a:buChar char="•"/>
              <a:tabLst/>
              <a:defRPr/>
            </a:pPr>
            <a:r>
              <a:rPr kumimoji="0" lang="en-GB" sz="1400" b="1" i="0" u="none" strike="noStrike" kern="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mn-cs"/>
              </a:rPr>
              <a:t>TWT-responding/scheduling AP: sensing initiator/transmitter</a:t>
            </a:r>
          </a:p>
          <a:p>
            <a:pPr marL="285750" marR="0" lvl="0" indent="-285750" algn="l" defTabSz="449263" rtl="0" eaLnBrk="1" fontAlgn="base" latinLnBrk="0" hangingPunct="1">
              <a:lnSpc>
                <a:spcPct val="100000"/>
              </a:lnSpc>
              <a:spcBef>
                <a:spcPts val="600"/>
              </a:spcBef>
              <a:spcAft>
                <a:spcPct val="0"/>
              </a:spcAft>
              <a:buClr>
                <a:srgbClr val="000000"/>
              </a:buClr>
              <a:buSzPct val="100000"/>
              <a:buFont typeface="Arial" panose="020B0604020202020204" pitchFamily="34" charset="0"/>
              <a:buChar char="•"/>
              <a:tabLst/>
              <a:defRPr/>
            </a:pPr>
            <a:r>
              <a:rPr kumimoji="0" lang="en-GB" sz="1400" b="1" i="0" u="none" strike="noStrike" kern="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mn-cs"/>
              </a:rPr>
              <a:t>TWT-requesting/scheduled STA: sensing responder/receiver</a:t>
            </a:r>
          </a:p>
          <a:p>
            <a:pPr marL="285750" marR="0" lvl="0" indent="-285750" algn="l" defTabSz="449263" rtl="0" eaLnBrk="1" fontAlgn="base" latinLnBrk="0" hangingPunct="1">
              <a:lnSpc>
                <a:spcPct val="100000"/>
              </a:lnSpc>
              <a:spcBef>
                <a:spcPts val="600"/>
              </a:spcBef>
              <a:spcAft>
                <a:spcPct val="0"/>
              </a:spcAft>
              <a:buClr>
                <a:srgbClr val="000000"/>
              </a:buClr>
              <a:buSzPct val="100000"/>
              <a:buFont typeface="Arial" panose="020B0604020202020204" pitchFamily="34" charset="0"/>
              <a:buChar char="•"/>
              <a:tabLst/>
              <a:defRPr/>
            </a:pPr>
            <a:r>
              <a:rPr kumimoji="0" lang="en-GB" sz="1400" b="1" i="0" u="none" strike="noStrike" kern="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mn-cs"/>
              </a:rPr>
              <a:t>After the STA agrees with the AP on a wake schedule for an individual TWT, it transitions to the doze state. </a:t>
            </a:r>
          </a:p>
          <a:p>
            <a:pPr marL="285750" marR="0" lvl="0" indent="-285750" algn="l" defTabSz="449263" rtl="0" eaLnBrk="1" fontAlgn="base" latinLnBrk="0" hangingPunct="1">
              <a:lnSpc>
                <a:spcPct val="100000"/>
              </a:lnSpc>
              <a:spcBef>
                <a:spcPts val="600"/>
              </a:spcBef>
              <a:spcAft>
                <a:spcPct val="0"/>
              </a:spcAft>
              <a:buClr>
                <a:srgbClr val="000000"/>
              </a:buClr>
              <a:buSzPct val="100000"/>
              <a:buFont typeface="Arial" panose="020B0604020202020204" pitchFamily="34" charset="0"/>
              <a:buChar char="•"/>
              <a:tabLst/>
              <a:defRPr/>
            </a:pPr>
            <a:r>
              <a:rPr kumimoji="0" lang="en-GB" sz="1400" b="1" i="0" u="none" strike="noStrike" kern="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mn-cs"/>
              </a:rPr>
              <a:t>At the beginning of the first TWT SP, the AP transmits an NDPA frame followed by an NDP frame to the STA. </a:t>
            </a:r>
          </a:p>
          <a:p>
            <a:pPr marL="285750" marR="0" lvl="0" indent="-285750" algn="l" defTabSz="449263" rtl="0" eaLnBrk="1" fontAlgn="base" latinLnBrk="0" hangingPunct="1">
              <a:lnSpc>
                <a:spcPct val="100000"/>
              </a:lnSpc>
              <a:spcBef>
                <a:spcPts val="600"/>
              </a:spcBef>
              <a:spcAft>
                <a:spcPct val="0"/>
              </a:spcAft>
              <a:buClr>
                <a:srgbClr val="000000"/>
              </a:buClr>
              <a:buSzPct val="100000"/>
              <a:buFont typeface="Arial" panose="020B0604020202020204" pitchFamily="34" charset="0"/>
              <a:buChar char="•"/>
              <a:tabLst/>
              <a:defRPr/>
            </a:pPr>
            <a:r>
              <a:rPr kumimoji="0" lang="en-GB" sz="1400" b="1" i="0" u="none" strike="noStrike" kern="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mn-cs"/>
              </a:rPr>
              <a:t>The STA wakes up, receives the NDPA and NDP frames, performs measurement, and </a:t>
            </a:r>
            <a:r>
              <a:rPr lang="en-GB" sz="1400" dirty="0">
                <a:latin typeface="Times New Roman" panose="02020603050405020304" pitchFamily="18" charset="0"/>
                <a:ea typeface="Times New Roman" panose="02020603050405020304" pitchFamily="18" charset="0"/>
              </a:rPr>
              <a:t>feedback</a:t>
            </a:r>
            <a:r>
              <a:rPr kumimoji="0" lang="en-GB" sz="1400" b="1" i="0" u="none" strike="noStrike" kern="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mn-cs"/>
              </a:rPr>
              <a:t>s measurement result. </a:t>
            </a:r>
          </a:p>
          <a:p>
            <a:pPr marL="285750" marR="0" lvl="0" indent="-285750" algn="l" defTabSz="449263" rtl="0" eaLnBrk="1" fontAlgn="base" latinLnBrk="0" hangingPunct="1">
              <a:lnSpc>
                <a:spcPct val="100000"/>
              </a:lnSpc>
              <a:spcBef>
                <a:spcPts val="600"/>
              </a:spcBef>
              <a:spcAft>
                <a:spcPct val="0"/>
              </a:spcAft>
              <a:buClr>
                <a:srgbClr val="000000"/>
              </a:buClr>
              <a:buSzPct val="100000"/>
              <a:buFont typeface="Arial" panose="020B0604020202020204" pitchFamily="34" charset="0"/>
              <a:buChar char="•"/>
              <a:tabLst/>
              <a:defRPr/>
            </a:pPr>
            <a:r>
              <a:rPr kumimoji="0" lang="en-GB" sz="1400" b="1" i="0" u="none" strike="noStrike" kern="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mn-cs"/>
              </a:rPr>
              <a:t>The STA goes to sleep until the start of the next TWT SP. </a:t>
            </a:r>
          </a:p>
          <a:p>
            <a:pPr marL="285750" marR="0" lvl="0" indent="-285750" algn="l" defTabSz="449263" rtl="0" eaLnBrk="1" fontAlgn="base" latinLnBrk="0" hangingPunct="1">
              <a:lnSpc>
                <a:spcPct val="100000"/>
              </a:lnSpc>
              <a:spcBef>
                <a:spcPts val="600"/>
              </a:spcBef>
              <a:spcAft>
                <a:spcPct val="0"/>
              </a:spcAft>
              <a:buClr>
                <a:srgbClr val="000000"/>
              </a:buClr>
              <a:buSzPct val="100000"/>
              <a:buFont typeface="Arial" panose="020B0604020202020204" pitchFamily="34" charset="0"/>
              <a:buChar char="•"/>
              <a:tabLst/>
              <a:defRPr/>
            </a:pPr>
            <a:r>
              <a:rPr kumimoji="0" lang="en-GB" sz="1400" b="1" i="0" u="none" strike="noStrike" kern="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mn-cs"/>
              </a:rPr>
              <a:t>The AP and the STA repeat the above process during each TWT SP.</a:t>
            </a:r>
          </a:p>
          <a:p>
            <a:pPr marL="285750" marR="0" lvl="0" indent="-285750" algn="l" defTabSz="449263" rtl="0" eaLnBrk="1" fontAlgn="base" latinLnBrk="0" hangingPunct="1">
              <a:lnSpc>
                <a:spcPct val="100000"/>
              </a:lnSpc>
              <a:spcBef>
                <a:spcPts val="600"/>
              </a:spcBef>
              <a:spcAft>
                <a:spcPct val="0"/>
              </a:spcAft>
              <a:buClr>
                <a:srgbClr val="000000"/>
              </a:buClr>
              <a:buSzPct val="100000"/>
              <a:buFont typeface="Arial" panose="020B0604020202020204" pitchFamily="34" charset="0"/>
              <a:buChar char="•"/>
              <a:tabLst/>
              <a:defRPr/>
            </a:pPr>
            <a:r>
              <a:rPr kumimoji="0" lang="en-GB" sz="1400" b="1" i="0" u="none" strike="noStrike" kern="0" cap="none" spc="0" normalizeH="0" baseline="0" noProof="0" dirty="0">
                <a:ln>
                  <a:noFill/>
                </a:ln>
                <a:solidFill>
                  <a:srgbClr val="000000"/>
                </a:solidFill>
                <a:effectLst/>
                <a:uLnTx/>
                <a:uFillTx/>
                <a:latin typeface="Times New Roman" panose="02020603050405020304" pitchFamily="18" charset="0"/>
                <a:ea typeface="MS Gothic"/>
                <a:cs typeface="+mn-cs"/>
              </a:rPr>
              <a:t>If unannounced TWT is used, the polling phase is not needed.</a:t>
            </a:r>
            <a:endParaRPr kumimoji="0" lang="en-GB" sz="2400" b="1" i="0" u="none" strike="noStrike" kern="0" cap="none" spc="0" normalizeH="0" baseline="0" noProof="0" dirty="0">
              <a:ln>
                <a:noFill/>
              </a:ln>
              <a:solidFill>
                <a:srgbClr val="000000"/>
              </a:solidFill>
              <a:effectLst/>
              <a:uLnTx/>
              <a:uFillTx/>
              <a:latin typeface="Times New Roman"/>
              <a:ea typeface="MS Gothic"/>
              <a:cs typeface="+mn-cs"/>
            </a:endParaRPr>
          </a:p>
          <a:p>
            <a:pPr marL="0" marR="0" lvl="0" indent="0" algn="l" defTabSz="449263" rtl="0" eaLnBrk="1" fontAlgn="base" latinLnBrk="0" hangingPunct="1">
              <a:lnSpc>
                <a:spcPct val="100000"/>
              </a:lnSpc>
              <a:spcBef>
                <a:spcPts val="600"/>
              </a:spcBef>
              <a:spcAft>
                <a:spcPct val="0"/>
              </a:spcAft>
              <a:buClr>
                <a:srgbClr val="000000"/>
              </a:buClr>
              <a:buSzPct val="100000"/>
              <a:tabLst/>
              <a:defRPr/>
            </a:pP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7</a:t>
            </a:fld>
            <a:endParaRPr lang="en-GB"/>
          </a:p>
        </p:txBody>
      </p:sp>
      <p:sp>
        <p:nvSpPr>
          <p:cNvPr id="5" name="Footer Placeholder 4"/>
          <p:cNvSpPr>
            <a:spLocks noGrp="1"/>
          </p:cNvSpPr>
          <p:nvPr>
            <p:ph type="ftr" idx="14"/>
          </p:nvPr>
        </p:nvSpPr>
        <p:spPr/>
        <p:txBody>
          <a:bodyPr/>
          <a:lstStyle/>
          <a:p>
            <a:r>
              <a:rPr lang="en-GB"/>
              <a:t>Dong Wei, NXP Semiconductors</a:t>
            </a:r>
            <a:endParaRPr lang="en-GB" dirty="0"/>
          </a:p>
        </p:txBody>
      </p:sp>
      <p:sp>
        <p:nvSpPr>
          <p:cNvPr id="4" name="Date Placeholder 3"/>
          <p:cNvSpPr>
            <a:spLocks noGrp="1"/>
          </p:cNvSpPr>
          <p:nvPr>
            <p:ph type="dt" idx="15"/>
          </p:nvPr>
        </p:nvSpPr>
        <p:spPr/>
        <p:txBody>
          <a:bodyPr/>
          <a:lstStyle/>
          <a:p>
            <a:r>
              <a:rPr lang="en-US" dirty="0"/>
              <a:t>September 2021</a:t>
            </a:r>
            <a:endParaRPr lang="en-GB" dirty="0"/>
          </a:p>
        </p:txBody>
      </p:sp>
      <p:sp>
        <p:nvSpPr>
          <p:cNvPr id="7" name="TextBox 6">
            <a:extLst>
              <a:ext uri="{FF2B5EF4-FFF2-40B4-BE49-F238E27FC236}">
                <a16:creationId xmlns:a16="http://schemas.microsoft.com/office/drawing/2014/main" id="{DD7BB1C1-25EE-4986-AB63-5C1FFEC638AD}"/>
              </a:ext>
            </a:extLst>
          </p:cNvPr>
          <p:cNvSpPr txBox="1"/>
          <p:nvPr/>
        </p:nvSpPr>
        <p:spPr>
          <a:xfrm>
            <a:off x="3435178" y="5289499"/>
            <a:ext cx="914400" cy="914400"/>
          </a:xfrm>
          <a:prstGeom prst="rect">
            <a:avLst/>
          </a:prstGeom>
          <a:noFill/>
        </p:spPr>
        <p:txBody>
          <a:bodyPr wrap="none" lIns="91440" tIns="45720" rIns="91440" rtlCol="0" anchor="t">
            <a:noAutofit/>
          </a:bodyPr>
          <a:lstStyle/>
          <a:p>
            <a:endParaRPr lang="en-US" sz="2200" dirty="0" err="1">
              <a:solidFill>
                <a:schemeClr val="tx1"/>
              </a:solidFill>
            </a:endParaRPr>
          </a:p>
        </p:txBody>
      </p:sp>
      <p:cxnSp>
        <p:nvCxnSpPr>
          <p:cNvPr id="8" name="Straight Connector 7">
            <a:extLst>
              <a:ext uri="{FF2B5EF4-FFF2-40B4-BE49-F238E27FC236}">
                <a16:creationId xmlns:a16="http://schemas.microsoft.com/office/drawing/2014/main" id="{227F96C0-CCE2-4729-8024-AB4796AACE2D}"/>
              </a:ext>
            </a:extLst>
          </p:cNvPr>
          <p:cNvCxnSpPr/>
          <p:nvPr/>
        </p:nvCxnSpPr>
        <p:spPr bwMode="auto">
          <a:xfrm>
            <a:off x="1893730" y="5666500"/>
            <a:ext cx="8679873" cy="0"/>
          </a:xfrm>
          <a:prstGeom prst="line">
            <a:avLst/>
          </a:prstGeom>
          <a:solidFill>
            <a:schemeClr val="accent1"/>
          </a:solidFill>
          <a:ln w="9525" cap="flat" cmpd="sng" algn="ctr">
            <a:solidFill>
              <a:srgbClr val="808284"/>
            </a:solidFill>
            <a:prstDash val="solid"/>
            <a:round/>
            <a:headEnd type="none" w="lg" len="med"/>
            <a:tailEnd type="none" w="lg" len="med"/>
          </a:ln>
          <a:effectLst/>
        </p:spPr>
      </p:cxnSp>
      <p:sp>
        <p:nvSpPr>
          <p:cNvPr id="9" name="Rectangle 8">
            <a:extLst>
              <a:ext uri="{FF2B5EF4-FFF2-40B4-BE49-F238E27FC236}">
                <a16:creationId xmlns:a16="http://schemas.microsoft.com/office/drawing/2014/main" id="{14F757FD-3763-464D-B92B-126229DB3B51}"/>
              </a:ext>
            </a:extLst>
          </p:cNvPr>
          <p:cNvSpPr/>
          <p:nvPr/>
        </p:nvSpPr>
        <p:spPr bwMode="auto">
          <a:xfrm>
            <a:off x="2718079" y="5430973"/>
            <a:ext cx="152400" cy="235527"/>
          </a:xfrm>
          <a:prstGeom prst="rect">
            <a:avLst/>
          </a:prstGeom>
          <a:solidFill>
            <a:srgbClr val="00B050"/>
          </a:solidFill>
          <a:ln w="9525" cap="flat" cmpd="sng" algn="ctr">
            <a:solidFill>
              <a:srgbClr val="808284"/>
            </a:solidFill>
            <a:prstDash val="solid"/>
            <a:round/>
            <a:headEnd type="none" w="lg" len="med"/>
            <a:tailEnd type="none" w="lg"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a typeface="ＭＳ Ｐゴシック" pitchFamily="-112" charset="-128"/>
            </a:endParaRPr>
          </a:p>
        </p:txBody>
      </p:sp>
      <p:cxnSp>
        <p:nvCxnSpPr>
          <p:cNvPr id="10" name="Straight Connector 9">
            <a:extLst>
              <a:ext uri="{FF2B5EF4-FFF2-40B4-BE49-F238E27FC236}">
                <a16:creationId xmlns:a16="http://schemas.microsoft.com/office/drawing/2014/main" id="{429F0E4C-05C4-436A-A2A3-593FEB089FAB}"/>
              </a:ext>
            </a:extLst>
          </p:cNvPr>
          <p:cNvCxnSpPr/>
          <p:nvPr/>
        </p:nvCxnSpPr>
        <p:spPr bwMode="auto">
          <a:xfrm>
            <a:off x="1921435" y="6238875"/>
            <a:ext cx="8652168" cy="0"/>
          </a:xfrm>
          <a:prstGeom prst="line">
            <a:avLst/>
          </a:prstGeom>
          <a:solidFill>
            <a:schemeClr val="accent1"/>
          </a:solidFill>
          <a:ln w="9525" cap="flat" cmpd="sng" algn="ctr">
            <a:solidFill>
              <a:srgbClr val="808284"/>
            </a:solidFill>
            <a:prstDash val="solid"/>
            <a:round/>
            <a:headEnd type="none" w="lg" len="med"/>
            <a:tailEnd type="none" w="lg" len="med"/>
          </a:ln>
          <a:effectLst/>
        </p:spPr>
      </p:cxnSp>
      <p:sp>
        <p:nvSpPr>
          <p:cNvPr id="11" name="Rectangle 10">
            <a:extLst>
              <a:ext uri="{FF2B5EF4-FFF2-40B4-BE49-F238E27FC236}">
                <a16:creationId xmlns:a16="http://schemas.microsoft.com/office/drawing/2014/main" id="{7E6E206D-1DA8-4BDE-9A00-C9EDB2AA1D11}"/>
              </a:ext>
            </a:extLst>
          </p:cNvPr>
          <p:cNvSpPr/>
          <p:nvPr/>
        </p:nvSpPr>
        <p:spPr bwMode="auto">
          <a:xfrm>
            <a:off x="2407214" y="5993823"/>
            <a:ext cx="152400" cy="235527"/>
          </a:xfrm>
          <a:prstGeom prst="rect">
            <a:avLst/>
          </a:prstGeom>
          <a:solidFill>
            <a:srgbClr val="00B0F0"/>
          </a:solidFill>
          <a:ln w="9525" cap="flat" cmpd="sng" algn="ctr">
            <a:solidFill>
              <a:srgbClr val="808284"/>
            </a:solidFill>
            <a:prstDash val="solid"/>
            <a:round/>
            <a:headEnd type="none" w="lg" len="med"/>
            <a:tailEnd type="none" w="lg"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a typeface="ＭＳ Ｐゴシック" pitchFamily="-112" charset="-128"/>
            </a:endParaRPr>
          </a:p>
        </p:txBody>
      </p:sp>
      <p:sp>
        <p:nvSpPr>
          <p:cNvPr id="12" name="TextBox 11">
            <a:extLst>
              <a:ext uri="{FF2B5EF4-FFF2-40B4-BE49-F238E27FC236}">
                <a16:creationId xmlns:a16="http://schemas.microsoft.com/office/drawing/2014/main" id="{1D274E92-45BB-431B-AA74-E03C5D814992}"/>
              </a:ext>
            </a:extLst>
          </p:cNvPr>
          <p:cNvSpPr txBox="1"/>
          <p:nvPr/>
        </p:nvSpPr>
        <p:spPr>
          <a:xfrm>
            <a:off x="2247510" y="5637055"/>
            <a:ext cx="706104" cy="369332"/>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sysClr val="windowText" lastClr="000000"/>
                </a:solidFill>
                <a:effectLst/>
                <a:uLnTx/>
                <a:uFillTx/>
                <a:latin typeface="Arial" panose="020B0604020202020204" pitchFamily="34" charset="0"/>
                <a:cs typeface="Arial" panose="020B0604020202020204" pitchFamily="34" charset="0"/>
              </a:rPr>
              <a:t>TWT </a:t>
            </a:r>
          </a:p>
          <a:p>
            <a:pPr marL="0" marR="0" lvl="0" indent="0" defTabSz="914400"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sysClr val="windowText" lastClr="000000"/>
                </a:solidFill>
                <a:effectLst/>
                <a:uLnTx/>
                <a:uFillTx/>
                <a:latin typeface="Arial" panose="020B0604020202020204" pitchFamily="34" charset="0"/>
                <a:cs typeface="Arial" panose="020B0604020202020204" pitchFamily="34" charset="0"/>
              </a:rPr>
              <a:t>Request</a:t>
            </a:r>
          </a:p>
        </p:txBody>
      </p:sp>
      <p:sp>
        <p:nvSpPr>
          <p:cNvPr id="13" name="TextBox 12">
            <a:extLst>
              <a:ext uri="{FF2B5EF4-FFF2-40B4-BE49-F238E27FC236}">
                <a16:creationId xmlns:a16="http://schemas.microsoft.com/office/drawing/2014/main" id="{4ADBD75D-2A2F-47AB-BCB7-BB0914071AAE}"/>
              </a:ext>
            </a:extLst>
          </p:cNvPr>
          <p:cNvSpPr txBox="1"/>
          <p:nvPr/>
        </p:nvSpPr>
        <p:spPr>
          <a:xfrm>
            <a:off x="2552315" y="5102772"/>
            <a:ext cx="886224" cy="369332"/>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sysClr val="windowText" lastClr="000000"/>
                </a:solidFill>
                <a:effectLst/>
                <a:uLnTx/>
                <a:uFillTx/>
                <a:latin typeface="Arial" panose="020B0604020202020204" pitchFamily="34" charset="0"/>
                <a:cs typeface="Arial" panose="020B0604020202020204" pitchFamily="34" charset="0"/>
              </a:rPr>
              <a:t>TWT </a:t>
            </a:r>
          </a:p>
          <a:p>
            <a:pPr marL="0" marR="0" lvl="0" indent="0" defTabSz="914400"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sysClr val="windowText" lastClr="000000"/>
                </a:solidFill>
                <a:effectLst/>
                <a:uLnTx/>
                <a:uFillTx/>
                <a:latin typeface="Arial" panose="020B0604020202020204" pitchFamily="34" charset="0"/>
                <a:cs typeface="Arial" panose="020B0604020202020204" pitchFamily="34" charset="0"/>
              </a:rPr>
              <a:t>Response</a:t>
            </a:r>
          </a:p>
        </p:txBody>
      </p:sp>
      <p:cxnSp>
        <p:nvCxnSpPr>
          <p:cNvPr id="14" name="Straight Arrow Connector 13">
            <a:extLst>
              <a:ext uri="{FF2B5EF4-FFF2-40B4-BE49-F238E27FC236}">
                <a16:creationId xmlns:a16="http://schemas.microsoft.com/office/drawing/2014/main" id="{271F55AC-3A96-46A8-92B5-23F1F9828F3D}"/>
              </a:ext>
            </a:extLst>
          </p:cNvPr>
          <p:cNvCxnSpPr>
            <a:cxnSpLocks/>
          </p:cNvCxnSpPr>
          <p:nvPr/>
        </p:nvCxnSpPr>
        <p:spPr bwMode="auto">
          <a:xfrm flipH="1">
            <a:off x="3762375" y="4938783"/>
            <a:ext cx="3721963" cy="15635"/>
          </a:xfrm>
          <a:prstGeom prst="straightConnector1">
            <a:avLst/>
          </a:prstGeom>
          <a:solidFill>
            <a:schemeClr val="accent1"/>
          </a:solidFill>
          <a:ln w="9525" cap="flat" cmpd="sng" algn="ctr">
            <a:solidFill>
              <a:srgbClr val="808284"/>
            </a:solidFill>
            <a:prstDash val="solid"/>
            <a:round/>
            <a:headEnd type="arrow" w="med" len="med"/>
            <a:tailEnd type="arrow"/>
          </a:ln>
          <a:effectLst/>
        </p:spPr>
      </p:cxnSp>
      <p:sp>
        <p:nvSpPr>
          <p:cNvPr id="15" name="TextBox 14">
            <a:extLst>
              <a:ext uri="{FF2B5EF4-FFF2-40B4-BE49-F238E27FC236}">
                <a16:creationId xmlns:a16="http://schemas.microsoft.com/office/drawing/2014/main" id="{F364A24A-6612-4B52-AFA1-DE660B374F29}"/>
              </a:ext>
            </a:extLst>
          </p:cNvPr>
          <p:cNvSpPr txBox="1"/>
          <p:nvPr/>
        </p:nvSpPr>
        <p:spPr>
          <a:xfrm>
            <a:off x="5210520" y="4722168"/>
            <a:ext cx="1246444" cy="230832"/>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sysClr val="windowText" lastClr="000000"/>
                </a:solidFill>
                <a:effectLst/>
                <a:uLnTx/>
                <a:uFillTx/>
                <a:latin typeface="Arial" panose="020B0604020202020204" pitchFamily="34" charset="0"/>
                <a:cs typeface="Arial" panose="020B0604020202020204" pitchFamily="34" charset="0"/>
              </a:rPr>
              <a:t>TWT wake</a:t>
            </a:r>
            <a:r>
              <a:rPr kumimoji="0" lang="en-US" sz="900" b="0" i="0" u="none" strike="noStrike" kern="0" cap="none" spc="0" normalizeH="0" noProof="0" dirty="0">
                <a:ln>
                  <a:noFill/>
                </a:ln>
                <a:solidFill>
                  <a:sysClr val="windowText" lastClr="000000"/>
                </a:solidFill>
                <a:effectLst/>
                <a:uLnTx/>
                <a:uFillTx/>
                <a:latin typeface="Arial" panose="020B0604020202020204" pitchFamily="34" charset="0"/>
                <a:cs typeface="Arial" panose="020B0604020202020204" pitchFamily="34" charset="0"/>
              </a:rPr>
              <a:t> interval</a:t>
            </a:r>
            <a:endParaRPr kumimoji="0" lang="en-US" sz="900" b="0" i="0" u="none" strike="noStrike" kern="0" cap="none" spc="0" normalizeH="0" baseline="0" noProof="0" dirty="0">
              <a:ln>
                <a:noFill/>
              </a:ln>
              <a:solidFill>
                <a:sysClr val="windowText" lastClr="000000"/>
              </a:solidFill>
              <a:effectLst/>
              <a:uLnTx/>
              <a:uFillTx/>
              <a:latin typeface="Arial" panose="020B0604020202020204" pitchFamily="34" charset="0"/>
              <a:cs typeface="Arial" panose="020B0604020202020204" pitchFamily="34" charset="0"/>
            </a:endParaRPr>
          </a:p>
        </p:txBody>
      </p:sp>
      <p:sp>
        <p:nvSpPr>
          <p:cNvPr id="18" name="Left Brace 17">
            <a:extLst>
              <a:ext uri="{FF2B5EF4-FFF2-40B4-BE49-F238E27FC236}">
                <a16:creationId xmlns:a16="http://schemas.microsoft.com/office/drawing/2014/main" id="{FFF27173-1251-4950-9ADC-D9B2EA4DAC8F}"/>
              </a:ext>
            </a:extLst>
          </p:cNvPr>
          <p:cNvSpPr/>
          <p:nvPr/>
        </p:nvSpPr>
        <p:spPr bwMode="auto">
          <a:xfrm rot="5400000" flipV="1">
            <a:off x="8551434" y="4147702"/>
            <a:ext cx="163639" cy="2278783"/>
          </a:xfrm>
          <a:prstGeom prst="leftBrace">
            <a:avLst/>
          </a:prstGeom>
          <a:noFill/>
          <a:ln w="9525" cap="flat" cmpd="sng" algn="ctr">
            <a:solidFill>
              <a:srgbClr val="808284"/>
            </a:solidFill>
            <a:prstDash val="solid"/>
            <a:round/>
            <a:headEnd type="none" w="lg" len="med"/>
            <a:tailEnd type="none" w="lg"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a typeface="ＭＳ Ｐゴシック" pitchFamily="-112" charset="-128"/>
            </a:endParaRPr>
          </a:p>
        </p:txBody>
      </p:sp>
      <p:sp>
        <p:nvSpPr>
          <p:cNvPr id="19" name="Rectangle 18">
            <a:extLst>
              <a:ext uri="{FF2B5EF4-FFF2-40B4-BE49-F238E27FC236}">
                <a16:creationId xmlns:a16="http://schemas.microsoft.com/office/drawing/2014/main" id="{EB8C4613-FCB2-479D-B66D-0674E708806B}"/>
              </a:ext>
            </a:extLst>
          </p:cNvPr>
          <p:cNvSpPr/>
          <p:nvPr/>
        </p:nvSpPr>
        <p:spPr bwMode="auto">
          <a:xfrm rot="10800000" flipV="1">
            <a:off x="8211312" y="5421685"/>
            <a:ext cx="430752" cy="235783"/>
          </a:xfrm>
          <a:prstGeom prst="rect">
            <a:avLst/>
          </a:prstGeom>
          <a:solidFill>
            <a:srgbClr val="00B050"/>
          </a:solidFill>
          <a:ln w="9525" cap="flat" cmpd="sng" algn="ctr">
            <a:solidFill>
              <a:srgbClr val="808284"/>
            </a:solidFill>
            <a:prstDash val="solid"/>
            <a:round/>
            <a:headEnd type="none" w="lg" len="med"/>
            <a:tailEnd type="none" w="lg"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dirty="0">
                <a:ln>
                  <a:noFill/>
                </a:ln>
                <a:solidFill>
                  <a:schemeClr val="tx1"/>
                </a:solidFill>
                <a:effectLst/>
                <a:latin typeface="Arial" charset="0"/>
                <a:ea typeface="ＭＳ Ｐゴシック" pitchFamily="-112" charset="-128"/>
              </a:rPr>
              <a:t>NDP</a:t>
            </a:r>
          </a:p>
        </p:txBody>
      </p:sp>
      <p:sp>
        <p:nvSpPr>
          <p:cNvPr id="22" name="Rectangle 21">
            <a:extLst>
              <a:ext uri="{FF2B5EF4-FFF2-40B4-BE49-F238E27FC236}">
                <a16:creationId xmlns:a16="http://schemas.microsoft.com/office/drawing/2014/main" id="{BEFD2757-DFCB-49D2-AC1D-A13D86ACB4AC}"/>
              </a:ext>
            </a:extLst>
          </p:cNvPr>
          <p:cNvSpPr/>
          <p:nvPr/>
        </p:nvSpPr>
        <p:spPr bwMode="auto">
          <a:xfrm>
            <a:off x="8782054" y="5897880"/>
            <a:ext cx="916985" cy="333726"/>
          </a:xfrm>
          <a:prstGeom prst="rect">
            <a:avLst/>
          </a:prstGeom>
          <a:solidFill>
            <a:srgbClr val="00B0F0"/>
          </a:solidFill>
          <a:ln w="9525" cap="flat" cmpd="sng" algn="ctr">
            <a:solidFill>
              <a:srgbClr val="808284"/>
            </a:solidFill>
            <a:prstDash val="solid"/>
            <a:round/>
            <a:headEnd type="none" w="lg" len="med"/>
            <a:tailEnd type="none" w="lg"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dirty="0">
                <a:ln>
                  <a:noFill/>
                </a:ln>
                <a:solidFill>
                  <a:schemeClr val="tx1"/>
                </a:solidFill>
                <a:effectLst/>
                <a:latin typeface="Arial" charset="0"/>
                <a:ea typeface="ＭＳ Ｐゴシック" pitchFamily="-112" charset="-128"/>
              </a:rPr>
              <a:t>measurement feedback</a:t>
            </a:r>
          </a:p>
        </p:txBody>
      </p:sp>
      <p:cxnSp>
        <p:nvCxnSpPr>
          <p:cNvPr id="26" name="Straight Arrow Connector 25">
            <a:extLst>
              <a:ext uri="{FF2B5EF4-FFF2-40B4-BE49-F238E27FC236}">
                <a16:creationId xmlns:a16="http://schemas.microsoft.com/office/drawing/2014/main" id="{85108331-3822-4A8A-9458-F240E2916A06}"/>
              </a:ext>
            </a:extLst>
          </p:cNvPr>
          <p:cNvCxnSpPr>
            <a:cxnSpLocks/>
          </p:cNvCxnSpPr>
          <p:nvPr/>
        </p:nvCxnSpPr>
        <p:spPr bwMode="auto">
          <a:xfrm>
            <a:off x="6022389" y="6095999"/>
            <a:ext cx="1471469" cy="1"/>
          </a:xfrm>
          <a:prstGeom prst="straightConnector1">
            <a:avLst/>
          </a:prstGeom>
          <a:solidFill>
            <a:schemeClr val="accent1"/>
          </a:solidFill>
          <a:ln w="9525" cap="flat" cmpd="sng" algn="ctr">
            <a:solidFill>
              <a:srgbClr val="808284"/>
            </a:solidFill>
            <a:prstDash val="solid"/>
            <a:round/>
            <a:headEnd type="arrow" w="lg" len="med"/>
            <a:tailEnd type="arrow"/>
          </a:ln>
          <a:effectLst/>
        </p:spPr>
      </p:cxnSp>
      <p:sp>
        <p:nvSpPr>
          <p:cNvPr id="27" name="TextBox 26">
            <a:extLst>
              <a:ext uri="{FF2B5EF4-FFF2-40B4-BE49-F238E27FC236}">
                <a16:creationId xmlns:a16="http://schemas.microsoft.com/office/drawing/2014/main" id="{D037A26C-8F2E-4E59-99CA-950C28484D0E}"/>
              </a:ext>
            </a:extLst>
          </p:cNvPr>
          <p:cNvSpPr txBox="1"/>
          <p:nvPr/>
        </p:nvSpPr>
        <p:spPr>
          <a:xfrm>
            <a:off x="6533164" y="5865168"/>
            <a:ext cx="1246444" cy="230832"/>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en-US" sz="900" kern="0" dirty="0">
                <a:solidFill>
                  <a:sysClr val="windowText" lastClr="000000"/>
                </a:solidFill>
                <a:latin typeface="Arial" panose="020B0604020202020204" pitchFamily="34" charset="0"/>
                <a:cs typeface="Arial" panose="020B0604020202020204" pitchFamily="34" charset="0"/>
              </a:rPr>
              <a:t>doze</a:t>
            </a:r>
            <a:endParaRPr kumimoji="0" lang="en-US" sz="900" b="0" i="0" u="none" strike="noStrike" kern="0" cap="none" spc="0" normalizeH="0" baseline="0" noProof="0" dirty="0">
              <a:ln>
                <a:noFill/>
              </a:ln>
              <a:solidFill>
                <a:sysClr val="windowText" lastClr="000000"/>
              </a:solidFill>
              <a:effectLst/>
              <a:uLnTx/>
              <a:uFillTx/>
              <a:latin typeface="Arial" panose="020B0604020202020204" pitchFamily="34" charset="0"/>
              <a:cs typeface="Arial" panose="020B0604020202020204" pitchFamily="34" charset="0"/>
            </a:endParaRPr>
          </a:p>
        </p:txBody>
      </p:sp>
      <p:sp>
        <p:nvSpPr>
          <p:cNvPr id="28" name="TextBox 27">
            <a:extLst>
              <a:ext uri="{FF2B5EF4-FFF2-40B4-BE49-F238E27FC236}">
                <a16:creationId xmlns:a16="http://schemas.microsoft.com/office/drawing/2014/main" id="{E4B30040-2D0E-42ED-BCE9-CAB484AC9287}"/>
              </a:ext>
            </a:extLst>
          </p:cNvPr>
          <p:cNvSpPr txBox="1"/>
          <p:nvPr/>
        </p:nvSpPr>
        <p:spPr>
          <a:xfrm>
            <a:off x="8320270" y="5023495"/>
            <a:ext cx="741691" cy="230832"/>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sysClr val="windowText" lastClr="000000"/>
                </a:solidFill>
                <a:effectLst/>
                <a:uLnTx/>
                <a:uFillTx/>
                <a:latin typeface="Arial" panose="020B0604020202020204" pitchFamily="34" charset="0"/>
                <a:cs typeface="Arial" panose="020B0604020202020204" pitchFamily="34" charset="0"/>
              </a:rPr>
              <a:t>TWT SP</a:t>
            </a:r>
          </a:p>
        </p:txBody>
      </p:sp>
      <p:sp>
        <p:nvSpPr>
          <p:cNvPr id="29" name="TextBox 28">
            <a:extLst>
              <a:ext uri="{FF2B5EF4-FFF2-40B4-BE49-F238E27FC236}">
                <a16:creationId xmlns:a16="http://schemas.microsoft.com/office/drawing/2014/main" id="{51F408F5-4019-482F-8F92-AB96E7FE5324}"/>
              </a:ext>
            </a:extLst>
          </p:cNvPr>
          <p:cNvSpPr txBox="1"/>
          <p:nvPr/>
        </p:nvSpPr>
        <p:spPr>
          <a:xfrm>
            <a:off x="4635837" y="5012538"/>
            <a:ext cx="741691" cy="230832"/>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sysClr val="windowText" lastClr="000000"/>
                </a:solidFill>
                <a:effectLst/>
                <a:uLnTx/>
                <a:uFillTx/>
                <a:latin typeface="Arial" panose="020B0604020202020204" pitchFamily="34" charset="0"/>
                <a:cs typeface="Arial" panose="020B0604020202020204" pitchFamily="34" charset="0"/>
              </a:rPr>
              <a:t>TWT SP</a:t>
            </a:r>
          </a:p>
        </p:txBody>
      </p:sp>
      <p:sp>
        <p:nvSpPr>
          <p:cNvPr id="30" name="Rectangle 29">
            <a:extLst>
              <a:ext uri="{FF2B5EF4-FFF2-40B4-BE49-F238E27FC236}">
                <a16:creationId xmlns:a16="http://schemas.microsoft.com/office/drawing/2014/main" id="{D2EC9F70-0416-4196-AD5E-B0F532AF4145}"/>
              </a:ext>
            </a:extLst>
          </p:cNvPr>
          <p:cNvSpPr/>
          <p:nvPr/>
        </p:nvSpPr>
        <p:spPr bwMode="auto">
          <a:xfrm>
            <a:off x="7566764" y="5430973"/>
            <a:ext cx="510436" cy="235527"/>
          </a:xfrm>
          <a:prstGeom prst="rect">
            <a:avLst/>
          </a:prstGeom>
          <a:solidFill>
            <a:srgbClr val="00B050"/>
          </a:solidFill>
          <a:ln w="9525" cap="flat" cmpd="sng" algn="ctr">
            <a:solidFill>
              <a:srgbClr val="808284"/>
            </a:solidFill>
            <a:prstDash val="solid"/>
            <a:round/>
            <a:headEnd type="none" w="lg" len="med"/>
            <a:tailEnd type="none" w="lg"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dirty="0">
                <a:ln>
                  <a:noFill/>
                </a:ln>
                <a:solidFill>
                  <a:schemeClr val="tx1"/>
                </a:solidFill>
                <a:effectLst/>
                <a:latin typeface="Arial" charset="0"/>
                <a:ea typeface="ＭＳ Ｐゴシック" pitchFamily="-112" charset="-128"/>
              </a:rPr>
              <a:t>NDPA</a:t>
            </a:r>
          </a:p>
        </p:txBody>
      </p:sp>
      <p:sp>
        <p:nvSpPr>
          <p:cNvPr id="31" name="Rectangle 30">
            <a:extLst>
              <a:ext uri="{FF2B5EF4-FFF2-40B4-BE49-F238E27FC236}">
                <a16:creationId xmlns:a16="http://schemas.microsoft.com/office/drawing/2014/main" id="{87C7F19B-AECA-41C9-8F5E-9C5AB864B092}"/>
              </a:ext>
            </a:extLst>
          </p:cNvPr>
          <p:cNvSpPr/>
          <p:nvPr/>
        </p:nvSpPr>
        <p:spPr bwMode="auto">
          <a:xfrm>
            <a:off x="3909164" y="5430973"/>
            <a:ext cx="510436" cy="235527"/>
          </a:xfrm>
          <a:prstGeom prst="rect">
            <a:avLst/>
          </a:prstGeom>
          <a:solidFill>
            <a:srgbClr val="00B050"/>
          </a:solidFill>
          <a:ln w="9525" cap="flat" cmpd="sng" algn="ctr">
            <a:solidFill>
              <a:srgbClr val="808284"/>
            </a:solidFill>
            <a:prstDash val="solid"/>
            <a:round/>
            <a:headEnd type="none" w="lg" len="med"/>
            <a:tailEnd type="none" w="lg"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dirty="0">
                <a:ln>
                  <a:noFill/>
                </a:ln>
                <a:solidFill>
                  <a:schemeClr val="tx1"/>
                </a:solidFill>
                <a:effectLst/>
                <a:latin typeface="Arial" charset="0"/>
                <a:ea typeface="ＭＳ Ｐゴシック" pitchFamily="-112" charset="-128"/>
              </a:rPr>
              <a:t>NDPA</a:t>
            </a:r>
          </a:p>
        </p:txBody>
      </p:sp>
      <p:sp>
        <p:nvSpPr>
          <p:cNvPr id="32" name="Rectangle 31">
            <a:extLst>
              <a:ext uri="{FF2B5EF4-FFF2-40B4-BE49-F238E27FC236}">
                <a16:creationId xmlns:a16="http://schemas.microsoft.com/office/drawing/2014/main" id="{FDDAE3BD-AFB9-4E30-A73B-5279AC403261}"/>
              </a:ext>
            </a:extLst>
          </p:cNvPr>
          <p:cNvSpPr/>
          <p:nvPr/>
        </p:nvSpPr>
        <p:spPr bwMode="auto">
          <a:xfrm rot="10800000" flipV="1">
            <a:off x="4553712" y="5430974"/>
            <a:ext cx="430752" cy="236020"/>
          </a:xfrm>
          <a:prstGeom prst="rect">
            <a:avLst/>
          </a:prstGeom>
          <a:solidFill>
            <a:srgbClr val="00B050"/>
          </a:solidFill>
          <a:ln w="9525" cap="flat" cmpd="sng" algn="ctr">
            <a:solidFill>
              <a:srgbClr val="808284"/>
            </a:solidFill>
            <a:prstDash val="solid"/>
            <a:round/>
            <a:headEnd type="none" w="lg" len="med"/>
            <a:tailEnd type="none" w="lg"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dirty="0">
                <a:ln>
                  <a:noFill/>
                </a:ln>
                <a:solidFill>
                  <a:schemeClr val="tx1"/>
                </a:solidFill>
                <a:effectLst/>
                <a:latin typeface="Arial" charset="0"/>
                <a:ea typeface="ＭＳ Ｐゴシック" pitchFamily="-112" charset="-128"/>
              </a:rPr>
              <a:t>NDP</a:t>
            </a:r>
          </a:p>
        </p:txBody>
      </p:sp>
      <p:sp>
        <p:nvSpPr>
          <p:cNvPr id="33" name="Rectangle 32">
            <a:extLst>
              <a:ext uri="{FF2B5EF4-FFF2-40B4-BE49-F238E27FC236}">
                <a16:creationId xmlns:a16="http://schemas.microsoft.com/office/drawing/2014/main" id="{5A0F8DC3-B3B4-4F7B-A238-90306EE84D9C}"/>
              </a:ext>
            </a:extLst>
          </p:cNvPr>
          <p:cNvSpPr/>
          <p:nvPr/>
        </p:nvSpPr>
        <p:spPr bwMode="auto">
          <a:xfrm>
            <a:off x="5105404" y="5898747"/>
            <a:ext cx="916985" cy="333726"/>
          </a:xfrm>
          <a:prstGeom prst="rect">
            <a:avLst/>
          </a:prstGeom>
          <a:solidFill>
            <a:srgbClr val="00B0F0"/>
          </a:solidFill>
          <a:ln w="9525" cap="flat" cmpd="sng" algn="ctr">
            <a:solidFill>
              <a:srgbClr val="808284"/>
            </a:solidFill>
            <a:prstDash val="solid"/>
            <a:round/>
            <a:headEnd type="none" w="lg" len="med"/>
            <a:tailEnd type="none" w="lg"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dirty="0">
                <a:ln>
                  <a:noFill/>
                </a:ln>
                <a:solidFill>
                  <a:schemeClr val="tx1"/>
                </a:solidFill>
                <a:effectLst/>
                <a:latin typeface="Arial" charset="0"/>
                <a:ea typeface="ＭＳ Ｐゴシック" pitchFamily="-112" charset="-128"/>
              </a:rPr>
              <a:t>measurement feedback</a:t>
            </a:r>
          </a:p>
        </p:txBody>
      </p:sp>
      <p:sp>
        <p:nvSpPr>
          <p:cNvPr id="34" name="Left Brace 33">
            <a:extLst>
              <a:ext uri="{FF2B5EF4-FFF2-40B4-BE49-F238E27FC236}">
                <a16:creationId xmlns:a16="http://schemas.microsoft.com/office/drawing/2014/main" id="{7B31FDD2-D257-4FD8-9662-87950134421A}"/>
              </a:ext>
            </a:extLst>
          </p:cNvPr>
          <p:cNvSpPr/>
          <p:nvPr/>
        </p:nvSpPr>
        <p:spPr bwMode="auto">
          <a:xfrm rot="5400000" flipV="1">
            <a:off x="4865259" y="4147702"/>
            <a:ext cx="163639" cy="2278783"/>
          </a:xfrm>
          <a:prstGeom prst="leftBrace">
            <a:avLst/>
          </a:prstGeom>
          <a:noFill/>
          <a:ln w="9525" cap="flat" cmpd="sng" algn="ctr">
            <a:solidFill>
              <a:srgbClr val="808284"/>
            </a:solidFill>
            <a:prstDash val="solid"/>
            <a:round/>
            <a:headEnd type="none" w="lg" len="med"/>
            <a:tailEnd type="none" w="lg"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a typeface="ＭＳ Ｐゴシック" pitchFamily="-112" charset="-128"/>
            </a:endParaRPr>
          </a:p>
        </p:txBody>
      </p:sp>
      <p:cxnSp>
        <p:nvCxnSpPr>
          <p:cNvPr id="38" name="Straight Arrow Connector 37">
            <a:extLst>
              <a:ext uri="{FF2B5EF4-FFF2-40B4-BE49-F238E27FC236}">
                <a16:creationId xmlns:a16="http://schemas.microsoft.com/office/drawing/2014/main" id="{C35E8755-22D8-4CF9-ABFD-BCF6CA859E5A}"/>
              </a:ext>
            </a:extLst>
          </p:cNvPr>
          <p:cNvCxnSpPr>
            <a:cxnSpLocks/>
          </p:cNvCxnSpPr>
          <p:nvPr/>
        </p:nvCxnSpPr>
        <p:spPr bwMode="auto">
          <a:xfrm>
            <a:off x="2898648" y="6089571"/>
            <a:ext cx="937208" cy="6429"/>
          </a:xfrm>
          <a:prstGeom prst="straightConnector1">
            <a:avLst/>
          </a:prstGeom>
          <a:solidFill>
            <a:schemeClr val="accent1"/>
          </a:solidFill>
          <a:ln w="9525" cap="flat" cmpd="sng" algn="ctr">
            <a:solidFill>
              <a:srgbClr val="808284"/>
            </a:solidFill>
            <a:prstDash val="solid"/>
            <a:round/>
            <a:headEnd type="arrow" w="lg" len="med"/>
            <a:tailEnd type="arrow"/>
          </a:ln>
          <a:effectLst/>
        </p:spPr>
      </p:cxnSp>
      <p:sp>
        <p:nvSpPr>
          <p:cNvPr id="44" name="TextBox 43">
            <a:extLst>
              <a:ext uri="{FF2B5EF4-FFF2-40B4-BE49-F238E27FC236}">
                <a16:creationId xmlns:a16="http://schemas.microsoft.com/office/drawing/2014/main" id="{3880097A-6BE5-4483-B71E-D457831DFEAB}"/>
              </a:ext>
            </a:extLst>
          </p:cNvPr>
          <p:cNvSpPr txBox="1"/>
          <p:nvPr/>
        </p:nvSpPr>
        <p:spPr>
          <a:xfrm>
            <a:off x="3098845" y="5865168"/>
            <a:ext cx="532572" cy="230832"/>
          </a:xfrm>
          <a:prstGeom prst="rect">
            <a:avLst/>
          </a:prstGeom>
          <a:noFill/>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en-US" sz="900" kern="0" dirty="0">
                <a:solidFill>
                  <a:sysClr val="windowText" lastClr="000000"/>
                </a:solidFill>
                <a:latin typeface="Arial" panose="020B0604020202020204" pitchFamily="34" charset="0"/>
                <a:cs typeface="Arial" panose="020B0604020202020204" pitchFamily="34" charset="0"/>
              </a:rPr>
              <a:t>doze</a:t>
            </a:r>
            <a:endParaRPr kumimoji="0" lang="en-US" sz="900" b="0" i="0" u="none" strike="noStrike" kern="0" cap="none" spc="0" normalizeH="0" baseline="0" noProof="0" dirty="0">
              <a:ln>
                <a:noFill/>
              </a:ln>
              <a:solidFill>
                <a:sysClr val="windowText" lastClr="000000"/>
              </a:solidFill>
              <a:effectLst/>
              <a:uLnTx/>
              <a:uFillTx/>
              <a:latin typeface="Arial" panose="020B0604020202020204" pitchFamily="34" charset="0"/>
              <a:cs typeface="Arial" panose="020B0604020202020204" pitchFamily="34" charset="0"/>
            </a:endParaRPr>
          </a:p>
        </p:txBody>
      </p:sp>
      <p:sp>
        <p:nvSpPr>
          <p:cNvPr id="41" name="TextBox 40">
            <a:extLst>
              <a:ext uri="{FF2B5EF4-FFF2-40B4-BE49-F238E27FC236}">
                <a16:creationId xmlns:a16="http://schemas.microsoft.com/office/drawing/2014/main" id="{A7903CCE-394A-4038-AFCE-9A3E30530A0C}"/>
              </a:ext>
            </a:extLst>
          </p:cNvPr>
          <p:cNvSpPr txBox="1"/>
          <p:nvPr/>
        </p:nvSpPr>
        <p:spPr>
          <a:xfrm>
            <a:off x="1515998" y="5276164"/>
            <a:ext cx="779742" cy="369332"/>
          </a:xfrm>
          <a:prstGeom prst="rect">
            <a:avLst/>
          </a:prstGeom>
          <a:noFill/>
        </p:spPr>
        <p:txBody>
          <a:bodyPr wrap="square" rtlCol="0">
            <a:spAutoFit/>
          </a:bodyPr>
          <a:lstStyle/>
          <a:p>
            <a:pPr algn="ctr" defTabSz="914400" eaLnBrk="1" fontAlgn="auto" hangingPunct="1">
              <a:spcBef>
                <a:spcPts val="0"/>
              </a:spcBef>
              <a:spcAft>
                <a:spcPts val="0"/>
              </a:spcAft>
              <a:buClrTx/>
              <a:buSzTx/>
              <a:buFontTx/>
              <a:buNone/>
              <a:defRPr/>
            </a:pPr>
            <a:r>
              <a:rPr lang="en-US" sz="900" kern="0" dirty="0">
                <a:solidFill>
                  <a:srgbClr val="00B050"/>
                </a:solidFill>
                <a:latin typeface="Arial" charset="0"/>
                <a:ea typeface="+mn-ea"/>
              </a:rPr>
              <a:t>AP</a:t>
            </a:r>
          </a:p>
          <a:p>
            <a:pPr algn="ctr" defTabSz="914400" eaLnBrk="1" fontAlgn="auto" hangingPunct="1">
              <a:spcBef>
                <a:spcPts val="0"/>
              </a:spcBef>
              <a:spcAft>
                <a:spcPts val="0"/>
              </a:spcAft>
              <a:buClrTx/>
              <a:buSzTx/>
              <a:buFontTx/>
              <a:buNone/>
              <a:defRPr/>
            </a:pPr>
            <a:r>
              <a:rPr lang="en-US" sz="900" kern="0" dirty="0">
                <a:solidFill>
                  <a:srgbClr val="00B050"/>
                </a:solidFill>
                <a:latin typeface="Arial" charset="0"/>
                <a:ea typeface="+mn-ea"/>
              </a:rPr>
              <a:t>(initiator)</a:t>
            </a:r>
          </a:p>
        </p:txBody>
      </p:sp>
      <p:sp>
        <p:nvSpPr>
          <p:cNvPr id="42" name="TextBox 41">
            <a:extLst>
              <a:ext uri="{FF2B5EF4-FFF2-40B4-BE49-F238E27FC236}">
                <a16:creationId xmlns:a16="http://schemas.microsoft.com/office/drawing/2014/main" id="{7FE82B5E-94E1-4F78-93F8-1CBFF8121F77}"/>
              </a:ext>
            </a:extLst>
          </p:cNvPr>
          <p:cNvSpPr txBox="1"/>
          <p:nvPr/>
        </p:nvSpPr>
        <p:spPr>
          <a:xfrm>
            <a:off x="1457545" y="5852055"/>
            <a:ext cx="779741" cy="369332"/>
          </a:xfrm>
          <a:prstGeom prst="rect">
            <a:avLst/>
          </a:prstGeom>
          <a:noFill/>
        </p:spPr>
        <p:txBody>
          <a:bodyPr wrap="square" rtlCol="0">
            <a:spAutoFit/>
          </a:bodyPr>
          <a:lstStyle/>
          <a:p>
            <a:pPr algn="ctr" defTabSz="914400" eaLnBrk="1" fontAlgn="auto" hangingPunct="1">
              <a:spcBef>
                <a:spcPts val="0"/>
              </a:spcBef>
              <a:spcAft>
                <a:spcPts val="0"/>
              </a:spcAft>
              <a:buClrTx/>
              <a:buSzTx/>
              <a:buFontTx/>
              <a:buNone/>
              <a:defRPr/>
            </a:pPr>
            <a:r>
              <a:rPr lang="en-US" sz="900" kern="0" dirty="0">
                <a:solidFill>
                  <a:srgbClr val="00B0F0"/>
                </a:solidFill>
                <a:latin typeface="Arial" charset="0"/>
                <a:ea typeface="+mn-ea"/>
              </a:rPr>
              <a:t>STA</a:t>
            </a:r>
          </a:p>
          <a:p>
            <a:pPr algn="ctr" defTabSz="914400" eaLnBrk="1" fontAlgn="auto" hangingPunct="1">
              <a:spcBef>
                <a:spcPts val="0"/>
              </a:spcBef>
              <a:spcAft>
                <a:spcPts val="0"/>
              </a:spcAft>
              <a:buClrTx/>
              <a:buSzTx/>
              <a:buFontTx/>
              <a:buNone/>
              <a:defRPr/>
            </a:pPr>
            <a:r>
              <a:rPr lang="en-US" sz="900" kern="0" dirty="0">
                <a:solidFill>
                  <a:srgbClr val="00B0F0"/>
                </a:solidFill>
                <a:latin typeface="Arial" charset="0"/>
                <a:ea typeface="+mn-ea"/>
              </a:rPr>
              <a:t>(responder)</a:t>
            </a:r>
          </a:p>
        </p:txBody>
      </p:sp>
    </p:spTree>
    <p:extLst>
      <p:ext uri="{BB962C8B-B14F-4D97-AF65-F5344CB8AC3E}">
        <p14:creationId xmlns:p14="http://schemas.microsoft.com/office/powerpoint/2010/main" val="113126943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Example 3 – TWT for Non-TB Sensing Measurement</a:t>
            </a:r>
          </a:p>
        </p:txBody>
      </p:sp>
      <p:sp>
        <p:nvSpPr>
          <p:cNvPr id="3" name="Content Placeholder 2"/>
          <p:cNvSpPr>
            <a:spLocks noGrp="1"/>
          </p:cNvSpPr>
          <p:nvPr>
            <p:ph idx="1"/>
          </p:nvPr>
        </p:nvSpPr>
        <p:spPr>
          <a:xfrm>
            <a:off x="914400" y="1860452"/>
            <a:ext cx="10591800" cy="2368660"/>
          </a:xfrm>
        </p:spPr>
        <p:txBody>
          <a:bodyPr/>
          <a:lstStyle/>
          <a:p>
            <a:pPr marL="285750" indent="-285750">
              <a:buFont typeface="Arial" panose="020B0604020202020204" pitchFamily="34" charset="0"/>
              <a:buChar char="•"/>
            </a:pPr>
            <a:r>
              <a:rPr lang="en-GB" sz="1600" dirty="0">
                <a:latin typeface="Times New Roman" panose="02020603050405020304" pitchFamily="18" charset="0"/>
                <a:ea typeface="Times New Roman" panose="02020603050405020304" pitchFamily="18" charset="0"/>
              </a:rPr>
              <a:t>Recently, a non-AP STA-initiated non-trigger based (non-TB) sensing measurement instance received significant support (see DCN 11-21/1433r2).</a:t>
            </a:r>
            <a:endParaRPr kumimoji="0" lang="en-GB" sz="1600" i="0" u="none" strike="noStrike" kern="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endParaRPr>
          </a:p>
          <a:p>
            <a:pPr marL="285750" indent="-285750">
              <a:buFont typeface="Arial" panose="020B0604020202020204" pitchFamily="34" charset="0"/>
              <a:buChar char="•"/>
            </a:pPr>
            <a:r>
              <a:rPr kumimoji="0" lang="en-GB" sz="1600" i="0" u="none" strike="noStrike" kern="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rPr>
              <a:t>In 11az, availability window is not </a:t>
            </a:r>
            <a:r>
              <a:rPr lang="en-GB" sz="1600" dirty="0">
                <a:latin typeface="Times New Roman" panose="02020603050405020304" pitchFamily="18" charset="0"/>
                <a:ea typeface="Times New Roman" panose="02020603050405020304" pitchFamily="18" charset="0"/>
              </a:rPr>
              <a:t>specified</a:t>
            </a:r>
            <a:r>
              <a:rPr kumimoji="0" lang="en-GB" sz="1600" i="0" u="none" strike="noStrike" kern="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rPr>
              <a:t>ed for non-TB ranging measurement exchange.</a:t>
            </a:r>
          </a:p>
          <a:p>
            <a:pPr marL="285750" indent="-285750">
              <a:buFont typeface="Arial" panose="020B0604020202020204" pitchFamily="34" charset="0"/>
              <a:buChar char="•"/>
            </a:pPr>
            <a:r>
              <a:rPr kumimoji="0" lang="en-GB" sz="1600" i="0" u="none" strike="noStrike" kern="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rPr>
              <a:t>TWT can be used to schedule periodical non-TB sensing measurement. </a:t>
            </a:r>
          </a:p>
          <a:p>
            <a:pPr marL="685800" lvl="1">
              <a:buFont typeface="Arial" panose="020B0604020202020204" pitchFamily="34" charset="0"/>
              <a:buChar char="•"/>
            </a:pPr>
            <a:r>
              <a:rPr lang="en-GB" sz="1400" b="1" dirty="0">
                <a:latin typeface="Times New Roman" panose="02020603050405020304" pitchFamily="18" charset="0"/>
                <a:ea typeface="Times New Roman" panose="02020603050405020304" pitchFamily="18" charset="0"/>
              </a:rPr>
              <a:t>It could be difficult to obtain periodical sensing measurements without TWT (i.e. the coordinated scheduling with the AP).</a:t>
            </a:r>
            <a:endParaRPr kumimoji="0" lang="en-GB" sz="1400" b="1" i="0" u="none" strike="noStrike" kern="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endParaRPr>
          </a:p>
          <a:p>
            <a:pPr marL="285750" indent="-285750">
              <a:buFont typeface="Arial" panose="020B0604020202020204" pitchFamily="34" charset="0"/>
              <a:buChar char="•"/>
            </a:pPr>
            <a:r>
              <a:rPr kumimoji="0" lang="en-GB" sz="1600" i="0" u="none" strike="noStrike" kern="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rPr>
              <a:t>This also improves the overall scheduling performance of the AP (e.g. to schedule data communication and/or sensing measurement with all STAs). </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8</a:t>
            </a:fld>
            <a:endParaRPr lang="en-GB"/>
          </a:p>
        </p:txBody>
      </p:sp>
      <p:sp>
        <p:nvSpPr>
          <p:cNvPr id="5" name="Footer Placeholder 4"/>
          <p:cNvSpPr>
            <a:spLocks noGrp="1"/>
          </p:cNvSpPr>
          <p:nvPr>
            <p:ph type="ftr" idx="14"/>
          </p:nvPr>
        </p:nvSpPr>
        <p:spPr/>
        <p:txBody>
          <a:bodyPr/>
          <a:lstStyle/>
          <a:p>
            <a:r>
              <a:rPr lang="en-GB"/>
              <a:t>Dong Wei, NXP Semiconductors</a:t>
            </a:r>
            <a:endParaRPr lang="en-GB" dirty="0"/>
          </a:p>
        </p:txBody>
      </p:sp>
      <p:sp>
        <p:nvSpPr>
          <p:cNvPr id="4" name="Date Placeholder 3"/>
          <p:cNvSpPr>
            <a:spLocks noGrp="1"/>
          </p:cNvSpPr>
          <p:nvPr>
            <p:ph type="dt" idx="15"/>
          </p:nvPr>
        </p:nvSpPr>
        <p:spPr/>
        <p:txBody>
          <a:bodyPr/>
          <a:lstStyle/>
          <a:p>
            <a:r>
              <a:rPr lang="en-US" dirty="0"/>
              <a:t>September 2021</a:t>
            </a:r>
            <a:endParaRPr lang="en-GB" dirty="0"/>
          </a:p>
        </p:txBody>
      </p:sp>
      <p:sp>
        <p:nvSpPr>
          <p:cNvPr id="31" name="TextBox 30">
            <a:extLst>
              <a:ext uri="{FF2B5EF4-FFF2-40B4-BE49-F238E27FC236}">
                <a16:creationId xmlns:a16="http://schemas.microsoft.com/office/drawing/2014/main" id="{C404108D-F892-4C0B-B148-0304F6D9BA96}"/>
              </a:ext>
            </a:extLst>
          </p:cNvPr>
          <p:cNvSpPr txBox="1"/>
          <p:nvPr/>
        </p:nvSpPr>
        <p:spPr>
          <a:xfrm>
            <a:off x="2760653" y="5566986"/>
            <a:ext cx="914400" cy="148014"/>
          </a:xfrm>
          <a:prstGeom prst="rect">
            <a:avLst/>
          </a:prstGeom>
          <a:noFill/>
        </p:spPr>
        <p:txBody>
          <a:bodyPr wrap="none" lIns="91440" tIns="45720" rIns="91440" rtlCol="0" anchor="t">
            <a:noAutofit/>
          </a:bodyPr>
          <a:lstStyle/>
          <a:p>
            <a:pPr defTabSz="914400" eaLnBrk="1" fontAlgn="auto" hangingPunct="1">
              <a:spcBef>
                <a:spcPts val="0"/>
              </a:spcBef>
              <a:spcAft>
                <a:spcPts val="0"/>
              </a:spcAft>
              <a:buClrTx/>
              <a:buSzTx/>
              <a:buFontTx/>
              <a:buNone/>
              <a:defRPr/>
            </a:pPr>
            <a:r>
              <a:rPr lang="en-US" sz="900" kern="0" dirty="0">
                <a:solidFill>
                  <a:sysClr val="windowText" lastClr="000000"/>
                </a:solidFill>
                <a:latin typeface="Arial" charset="0"/>
                <a:ea typeface="+mn-ea"/>
              </a:rPr>
              <a:t>doze</a:t>
            </a:r>
          </a:p>
        </p:txBody>
      </p:sp>
      <p:cxnSp>
        <p:nvCxnSpPr>
          <p:cNvPr id="32" name="Straight Connector 31">
            <a:extLst>
              <a:ext uri="{FF2B5EF4-FFF2-40B4-BE49-F238E27FC236}">
                <a16:creationId xmlns:a16="http://schemas.microsoft.com/office/drawing/2014/main" id="{9702C257-ADE7-4E9F-8342-5C2DE9B901F1}"/>
              </a:ext>
            </a:extLst>
          </p:cNvPr>
          <p:cNvCxnSpPr>
            <a:cxnSpLocks/>
          </p:cNvCxnSpPr>
          <p:nvPr/>
        </p:nvCxnSpPr>
        <p:spPr bwMode="auto">
          <a:xfrm>
            <a:off x="1219205" y="5423191"/>
            <a:ext cx="9905995" cy="0"/>
          </a:xfrm>
          <a:prstGeom prst="line">
            <a:avLst/>
          </a:prstGeom>
          <a:solidFill>
            <a:srgbClr val="F9B500"/>
          </a:solidFill>
          <a:ln w="9525" cap="flat" cmpd="sng" algn="ctr">
            <a:solidFill>
              <a:srgbClr val="808284"/>
            </a:solidFill>
            <a:prstDash val="solid"/>
            <a:round/>
            <a:headEnd type="none" w="lg" len="med"/>
            <a:tailEnd type="none" w="lg" len="med"/>
          </a:ln>
          <a:effectLst/>
        </p:spPr>
      </p:cxnSp>
      <p:sp>
        <p:nvSpPr>
          <p:cNvPr id="33" name="Rectangle 32">
            <a:extLst>
              <a:ext uri="{FF2B5EF4-FFF2-40B4-BE49-F238E27FC236}">
                <a16:creationId xmlns:a16="http://schemas.microsoft.com/office/drawing/2014/main" id="{93D122B8-D8FE-4E91-AEA9-1352C3CD7BEF}"/>
              </a:ext>
            </a:extLst>
          </p:cNvPr>
          <p:cNvSpPr/>
          <p:nvPr/>
        </p:nvSpPr>
        <p:spPr bwMode="auto">
          <a:xfrm>
            <a:off x="2043554" y="5187664"/>
            <a:ext cx="152400" cy="235527"/>
          </a:xfrm>
          <a:prstGeom prst="rect">
            <a:avLst/>
          </a:prstGeom>
          <a:solidFill>
            <a:srgbClr val="00B050"/>
          </a:solidFill>
          <a:ln w="9525" cap="flat" cmpd="sng" algn="ctr">
            <a:solidFill>
              <a:srgbClr val="808284"/>
            </a:solidFill>
            <a:prstDash val="solid"/>
            <a:round/>
            <a:headEnd type="none" w="lg" len="med"/>
            <a:tailEnd type="none" w="lg" len="med"/>
          </a:ln>
          <a:effectLst/>
        </p:spPr>
        <p:txBody>
          <a:bodyPr vert="horz" wrap="square" lIns="91440" tIns="45720" rIns="91440" bIns="45720" numCol="1" rtlCol="0" anchor="t" anchorCtr="0" compatLnSpc="1">
            <a:prstTxWarp prst="textNoShape">
              <a:avLst/>
            </a:prstTxWarp>
          </a:bodyPr>
          <a:lstStyle/>
          <a:p>
            <a:pPr algn="ctr" defTabSz="914400" eaLnBrk="1" hangingPunct="1">
              <a:buClrTx/>
              <a:buSzTx/>
              <a:buFontTx/>
              <a:buNone/>
            </a:pPr>
            <a:endParaRPr lang="en-US" sz="1800">
              <a:solidFill>
                <a:srgbClr val="000000"/>
              </a:solidFill>
              <a:latin typeface="Arial" charset="0"/>
              <a:ea typeface="ＭＳ Ｐゴシック" pitchFamily="-112" charset="-128"/>
            </a:endParaRPr>
          </a:p>
        </p:txBody>
      </p:sp>
      <p:cxnSp>
        <p:nvCxnSpPr>
          <p:cNvPr id="34" name="Straight Connector 33">
            <a:extLst>
              <a:ext uri="{FF2B5EF4-FFF2-40B4-BE49-F238E27FC236}">
                <a16:creationId xmlns:a16="http://schemas.microsoft.com/office/drawing/2014/main" id="{4BED3BF9-FC39-4ED1-AC71-7D6AEEEE5B2E}"/>
              </a:ext>
            </a:extLst>
          </p:cNvPr>
          <p:cNvCxnSpPr>
            <a:cxnSpLocks/>
          </p:cNvCxnSpPr>
          <p:nvPr/>
        </p:nvCxnSpPr>
        <p:spPr bwMode="auto">
          <a:xfrm>
            <a:off x="1219200" y="5942994"/>
            <a:ext cx="9906000" cy="0"/>
          </a:xfrm>
          <a:prstGeom prst="line">
            <a:avLst/>
          </a:prstGeom>
          <a:solidFill>
            <a:srgbClr val="F9B500"/>
          </a:solidFill>
          <a:ln w="9525" cap="flat" cmpd="sng" algn="ctr">
            <a:solidFill>
              <a:srgbClr val="808284"/>
            </a:solidFill>
            <a:prstDash val="solid"/>
            <a:round/>
            <a:headEnd type="none" w="lg" len="med"/>
            <a:tailEnd type="none" w="lg" len="med"/>
          </a:ln>
          <a:effectLst/>
        </p:spPr>
      </p:cxnSp>
      <p:sp>
        <p:nvSpPr>
          <p:cNvPr id="35" name="Rectangle 34">
            <a:extLst>
              <a:ext uri="{FF2B5EF4-FFF2-40B4-BE49-F238E27FC236}">
                <a16:creationId xmlns:a16="http://schemas.microsoft.com/office/drawing/2014/main" id="{58869E03-29BC-4B53-9661-F3116FB28725}"/>
              </a:ext>
            </a:extLst>
          </p:cNvPr>
          <p:cNvSpPr/>
          <p:nvPr/>
        </p:nvSpPr>
        <p:spPr bwMode="auto">
          <a:xfrm>
            <a:off x="1780314" y="5708073"/>
            <a:ext cx="152400" cy="235527"/>
          </a:xfrm>
          <a:prstGeom prst="rect">
            <a:avLst/>
          </a:prstGeom>
          <a:solidFill>
            <a:srgbClr val="00B0F0"/>
          </a:solidFill>
          <a:ln w="9525" cap="flat" cmpd="sng" algn="ctr">
            <a:solidFill>
              <a:srgbClr val="808284"/>
            </a:solidFill>
            <a:prstDash val="solid"/>
            <a:round/>
            <a:headEnd type="none" w="lg" len="med"/>
            <a:tailEnd type="none" w="lg" len="med"/>
          </a:ln>
          <a:effectLst/>
        </p:spPr>
        <p:txBody>
          <a:bodyPr vert="horz" wrap="square" lIns="91440" tIns="45720" rIns="91440" bIns="45720" numCol="1" rtlCol="0" anchor="t" anchorCtr="0" compatLnSpc="1">
            <a:prstTxWarp prst="textNoShape">
              <a:avLst/>
            </a:prstTxWarp>
          </a:bodyPr>
          <a:lstStyle/>
          <a:p>
            <a:pPr algn="ctr" defTabSz="914400" eaLnBrk="1" hangingPunct="1">
              <a:buClrTx/>
              <a:buSzTx/>
              <a:buFontTx/>
              <a:buNone/>
            </a:pPr>
            <a:endParaRPr lang="en-US" sz="1800">
              <a:solidFill>
                <a:srgbClr val="000000"/>
              </a:solidFill>
              <a:latin typeface="Arial" charset="0"/>
              <a:ea typeface="ＭＳ Ｐゴシック" pitchFamily="-112" charset="-128"/>
            </a:endParaRPr>
          </a:p>
        </p:txBody>
      </p:sp>
      <p:sp>
        <p:nvSpPr>
          <p:cNvPr id="36" name="TextBox 35">
            <a:extLst>
              <a:ext uri="{FF2B5EF4-FFF2-40B4-BE49-F238E27FC236}">
                <a16:creationId xmlns:a16="http://schemas.microsoft.com/office/drawing/2014/main" id="{65821672-EDF3-4A9F-AE4F-72EB921EABF9}"/>
              </a:ext>
            </a:extLst>
          </p:cNvPr>
          <p:cNvSpPr txBox="1"/>
          <p:nvPr/>
        </p:nvSpPr>
        <p:spPr>
          <a:xfrm>
            <a:off x="1600200" y="5404104"/>
            <a:ext cx="706104" cy="369332"/>
          </a:xfrm>
          <a:prstGeom prst="rect">
            <a:avLst/>
          </a:prstGeom>
          <a:noFill/>
        </p:spPr>
        <p:txBody>
          <a:bodyPr wrap="square" rtlCol="0">
            <a:spAutoFit/>
          </a:bodyPr>
          <a:lstStyle/>
          <a:p>
            <a:pPr defTabSz="914400" eaLnBrk="1" fontAlgn="auto" hangingPunct="1">
              <a:spcBef>
                <a:spcPts val="0"/>
              </a:spcBef>
              <a:spcAft>
                <a:spcPts val="0"/>
              </a:spcAft>
              <a:buClrTx/>
              <a:buSzTx/>
              <a:buFontTx/>
              <a:buNone/>
              <a:defRPr/>
            </a:pPr>
            <a:r>
              <a:rPr lang="en-US" sz="900" kern="0" dirty="0">
                <a:solidFill>
                  <a:sysClr val="windowText" lastClr="000000"/>
                </a:solidFill>
                <a:latin typeface="Arial" charset="0"/>
                <a:ea typeface="+mn-ea"/>
              </a:rPr>
              <a:t>TWT </a:t>
            </a:r>
          </a:p>
          <a:p>
            <a:pPr defTabSz="914400" eaLnBrk="1" fontAlgn="auto" hangingPunct="1">
              <a:spcBef>
                <a:spcPts val="0"/>
              </a:spcBef>
              <a:spcAft>
                <a:spcPts val="0"/>
              </a:spcAft>
              <a:buClrTx/>
              <a:buSzTx/>
              <a:buFontTx/>
              <a:buNone/>
              <a:defRPr/>
            </a:pPr>
            <a:r>
              <a:rPr lang="en-US" sz="900" kern="0" dirty="0">
                <a:solidFill>
                  <a:sysClr val="windowText" lastClr="000000"/>
                </a:solidFill>
                <a:latin typeface="Arial" charset="0"/>
                <a:ea typeface="+mn-ea"/>
              </a:rPr>
              <a:t>request</a:t>
            </a:r>
          </a:p>
        </p:txBody>
      </p:sp>
      <p:sp>
        <p:nvSpPr>
          <p:cNvPr id="37" name="TextBox 36">
            <a:extLst>
              <a:ext uri="{FF2B5EF4-FFF2-40B4-BE49-F238E27FC236}">
                <a16:creationId xmlns:a16="http://schemas.microsoft.com/office/drawing/2014/main" id="{14EDF3F7-F1F0-442E-A884-BA9BFDC63719}"/>
              </a:ext>
            </a:extLst>
          </p:cNvPr>
          <p:cNvSpPr txBox="1"/>
          <p:nvPr/>
        </p:nvSpPr>
        <p:spPr>
          <a:xfrm>
            <a:off x="1877790" y="4868988"/>
            <a:ext cx="886224" cy="369332"/>
          </a:xfrm>
          <a:prstGeom prst="rect">
            <a:avLst/>
          </a:prstGeom>
          <a:noFill/>
        </p:spPr>
        <p:txBody>
          <a:bodyPr wrap="square" rtlCol="0">
            <a:spAutoFit/>
          </a:bodyPr>
          <a:lstStyle/>
          <a:p>
            <a:pPr defTabSz="914400" eaLnBrk="1" fontAlgn="auto" hangingPunct="1">
              <a:spcBef>
                <a:spcPts val="0"/>
              </a:spcBef>
              <a:spcAft>
                <a:spcPts val="0"/>
              </a:spcAft>
              <a:buClrTx/>
              <a:buSzTx/>
              <a:buFontTx/>
              <a:buNone/>
              <a:defRPr/>
            </a:pPr>
            <a:r>
              <a:rPr lang="en-US" sz="900" kern="0" dirty="0">
                <a:solidFill>
                  <a:sysClr val="windowText" lastClr="000000"/>
                </a:solidFill>
                <a:latin typeface="Arial" charset="0"/>
                <a:ea typeface="+mn-ea"/>
              </a:rPr>
              <a:t>TWT </a:t>
            </a:r>
          </a:p>
          <a:p>
            <a:pPr defTabSz="914400" eaLnBrk="1" fontAlgn="auto" hangingPunct="1">
              <a:spcBef>
                <a:spcPts val="0"/>
              </a:spcBef>
              <a:spcAft>
                <a:spcPts val="0"/>
              </a:spcAft>
              <a:buClrTx/>
              <a:buSzTx/>
              <a:buFontTx/>
              <a:buNone/>
              <a:defRPr/>
            </a:pPr>
            <a:r>
              <a:rPr lang="en-US" sz="900" kern="0" dirty="0">
                <a:solidFill>
                  <a:sysClr val="windowText" lastClr="000000"/>
                </a:solidFill>
                <a:latin typeface="Arial" charset="0"/>
                <a:ea typeface="+mn-ea"/>
              </a:rPr>
              <a:t>response</a:t>
            </a:r>
          </a:p>
        </p:txBody>
      </p:sp>
      <p:cxnSp>
        <p:nvCxnSpPr>
          <p:cNvPr id="38" name="Straight Arrow Connector 37">
            <a:extLst>
              <a:ext uri="{FF2B5EF4-FFF2-40B4-BE49-F238E27FC236}">
                <a16:creationId xmlns:a16="http://schemas.microsoft.com/office/drawing/2014/main" id="{603A2B91-9ABB-488E-92AC-14E06D3CAAD2}"/>
              </a:ext>
            </a:extLst>
          </p:cNvPr>
          <p:cNvCxnSpPr>
            <a:cxnSpLocks/>
          </p:cNvCxnSpPr>
          <p:nvPr/>
        </p:nvCxnSpPr>
        <p:spPr bwMode="auto">
          <a:xfrm flipH="1">
            <a:off x="3962400" y="4631022"/>
            <a:ext cx="4419598" cy="0"/>
          </a:xfrm>
          <a:prstGeom prst="straightConnector1">
            <a:avLst/>
          </a:prstGeom>
          <a:solidFill>
            <a:srgbClr val="F9B500"/>
          </a:solidFill>
          <a:ln w="9525" cap="flat" cmpd="sng" algn="ctr">
            <a:solidFill>
              <a:srgbClr val="808284"/>
            </a:solidFill>
            <a:prstDash val="solid"/>
            <a:round/>
            <a:headEnd type="arrow" w="med" len="med"/>
            <a:tailEnd type="arrow"/>
          </a:ln>
          <a:effectLst/>
        </p:spPr>
      </p:cxnSp>
      <p:sp>
        <p:nvSpPr>
          <p:cNvPr id="39" name="TextBox 38">
            <a:extLst>
              <a:ext uri="{FF2B5EF4-FFF2-40B4-BE49-F238E27FC236}">
                <a16:creationId xmlns:a16="http://schemas.microsoft.com/office/drawing/2014/main" id="{8DB32764-4F51-4110-8E42-A937231C9ABF}"/>
              </a:ext>
            </a:extLst>
          </p:cNvPr>
          <p:cNvSpPr txBox="1"/>
          <p:nvPr/>
        </p:nvSpPr>
        <p:spPr>
          <a:xfrm>
            <a:off x="4922062" y="4411904"/>
            <a:ext cx="1246444" cy="230832"/>
          </a:xfrm>
          <a:prstGeom prst="rect">
            <a:avLst/>
          </a:prstGeom>
          <a:noFill/>
        </p:spPr>
        <p:txBody>
          <a:bodyPr wrap="square" rtlCol="0">
            <a:spAutoFit/>
          </a:bodyPr>
          <a:lstStyle/>
          <a:p>
            <a:pPr defTabSz="914400" eaLnBrk="1" fontAlgn="auto" hangingPunct="1">
              <a:spcBef>
                <a:spcPts val="0"/>
              </a:spcBef>
              <a:spcAft>
                <a:spcPts val="0"/>
              </a:spcAft>
              <a:buClrTx/>
              <a:buSzTx/>
              <a:buFontTx/>
              <a:buNone/>
              <a:defRPr/>
            </a:pPr>
            <a:r>
              <a:rPr lang="en-US" sz="900" kern="0" dirty="0">
                <a:solidFill>
                  <a:sysClr val="windowText" lastClr="000000"/>
                </a:solidFill>
                <a:latin typeface="Arial" charset="0"/>
                <a:ea typeface="+mn-ea"/>
              </a:rPr>
              <a:t>TWT wake interval</a:t>
            </a:r>
          </a:p>
        </p:txBody>
      </p:sp>
      <p:sp>
        <p:nvSpPr>
          <p:cNvPr id="42" name="Left Brace 41">
            <a:extLst>
              <a:ext uri="{FF2B5EF4-FFF2-40B4-BE49-F238E27FC236}">
                <a16:creationId xmlns:a16="http://schemas.microsoft.com/office/drawing/2014/main" id="{FEE95FEF-97D6-43E2-9CEA-4FA87C71518D}"/>
              </a:ext>
            </a:extLst>
          </p:cNvPr>
          <p:cNvSpPr/>
          <p:nvPr/>
        </p:nvSpPr>
        <p:spPr bwMode="auto">
          <a:xfrm rot="5400000" flipV="1">
            <a:off x="5192220" y="3700571"/>
            <a:ext cx="131163" cy="2590802"/>
          </a:xfrm>
          <a:prstGeom prst="leftBrace">
            <a:avLst/>
          </a:prstGeom>
          <a:noFill/>
          <a:ln w="9525" cap="flat" cmpd="sng" algn="ctr">
            <a:solidFill>
              <a:srgbClr val="808284"/>
            </a:solidFill>
            <a:prstDash val="solid"/>
            <a:round/>
            <a:headEnd type="none" w="lg" len="med"/>
            <a:tailEnd type="none" w="lg" len="med"/>
          </a:ln>
          <a:effectLst/>
        </p:spPr>
        <p:txBody>
          <a:bodyPr vert="horz" wrap="square" lIns="91440" tIns="45720" rIns="91440" bIns="45720" numCol="1" rtlCol="0" anchor="t" anchorCtr="0" compatLnSpc="1">
            <a:prstTxWarp prst="textNoShape">
              <a:avLst/>
            </a:prstTxWarp>
          </a:bodyPr>
          <a:lstStyle/>
          <a:p>
            <a:pPr algn="ctr" defTabSz="914400" eaLnBrk="1" hangingPunct="1">
              <a:buClrTx/>
              <a:buSzTx/>
              <a:buFontTx/>
              <a:buNone/>
            </a:pPr>
            <a:endParaRPr lang="en-US" sz="1800">
              <a:solidFill>
                <a:srgbClr val="000000"/>
              </a:solidFill>
              <a:latin typeface="Arial" charset="0"/>
              <a:ea typeface="ＭＳ Ｐゴシック" pitchFamily="-112" charset="-128"/>
            </a:endParaRPr>
          </a:p>
        </p:txBody>
      </p:sp>
      <p:sp>
        <p:nvSpPr>
          <p:cNvPr id="44" name="Rectangle 43">
            <a:extLst>
              <a:ext uri="{FF2B5EF4-FFF2-40B4-BE49-F238E27FC236}">
                <a16:creationId xmlns:a16="http://schemas.microsoft.com/office/drawing/2014/main" id="{B8C8808A-3107-4A38-805F-78855DA43EE6}"/>
              </a:ext>
            </a:extLst>
          </p:cNvPr>
          <p:cNvSpPr/>
          <p:nvPr/>
        </p:nvSpPr>
        <p:spPr bwMode="auto">
          <a:xfrm>
            <a:off x="3962400" y="5608063"/>
            <a:ext cx="510144" cy="335537"/>
          </a:xfrm>
          <a:prstGeom prst="rect">
            <a:avLst/>
          </a:prstGeom>
          <a:solidFill>
            <a:srgbClr val="00B0F0"/>
          </a:solidFill>
          <a:ln w="9525" cap="flat" cmpd="sng" algn="ctr">
            <a:solidFill>
              <a:srgbClr val="808284"/>
            </a:solidFill>
            <a:prstDash val="solid"/>
            <a:round/>
            <a:headEnd type="none" w="lg" len="med"/>
            <a:tailEnd type="none" w="lg" len="med"/>
          </a:ln>
          <a:effectLst/>
        </p:spPr>
        <p:txBody>
          <a:bodyPr vert="horz" wrap="square" lIns="91440" tIns="45720" rIns="91440" bIns="45720" numCol="1" rtlCol="0" anchor="t" anchorCtr="0" compatLnSpc="1">
            <a:prstTxWarp prst="textNoShape">
              <a:avLst/>
            </a:prstTxWarp>
          </a:bodyPr>
          <a:lstStyle/>
          <a:p>
            <a:pPr algn="ctr" defTabSz="914400" eaLnBrk="1" hangingPunct="1">
              <a:buClrTx/>
              <a:buSzTx/>
              <a:buFontTx/>
              <a:buNone/>
            </a:pPr>
            <a:r>
              <a:rPr lang="en-US" sz="700" dirty="0">
                <a:solidFill>
                  <a:srgbClr val="000000"/>
                </a:solidFill>
                <a:latin typeface="Arial" charset="0"/>
                <a:ea typeface="ＭＳ Ｐゴシック" pitchFamily="-112" charset="-128"/>
              </a:rPr>
              <a:t>Sensing NDPA</a:t>
            </a:r>
          </a:p>
        </p:txBody>
      </p:sp>
      <p:sp>
        <p:nvSpPr>
          <p:cNvPr id="48" name="TextBox 47">
            <a:extLst>
              <a:ext uri="{FF2B5EF4-FFF2-40B4-BE49-F238E27FC236}">
                <a16:creationId xmlns:a16="http://schemas.microsoft.com/office/drawing/2014/main" id="{44EF34DE-5CC7-46EC-AB9F-AB6D2A8C652D}"/>
              </a:ext>
            </a:extLst>
          </p:cNvPr>
          <p:cNvSpPr txBox="1"/>
          <p:nvPr/>
        </p:nvSpPr>
        <p:spPr>
          <a:xfrm>
            <a:off x="840762" y="5100246"/>
            <a:ext cx="779742" cy="369332"/>
          </a:xfrm>
          <a:prstGeom prst="rect">
            <a:avLst/>
          </a:prstGeom>
          <a:noFill/>
        </p:spPr>
        <p:txBody>
          <a:bodyPr wrap="square" rtlCol="0">
            <a:spAutoFit/>
          </a:bodyPr>
          <a:lstStyle/>
          <a:p>
            <a:pPr algn="ctr" defTabSz="914400" eaLnBrk="1" fontAlgn="auto" hangingPunct="1">
              <a:spcBef>
                <a:spcPts val="0"/>
              </a:spcBef>
              <a:spcAft>
                <a:spcPts val="0"/>
              </a:spcAft>
              <a:buClrTx/>
              <a:buSzTx/>
              <a:buFontTx/>
              <a:buNone/>
              <a:defRPr/>
            </a:pPr>
            <a:r>
              <a:rPr lang="en-US" sz="900" kern="0" dirty="0">
                <a:solidFill>
                  <a:srgbClr val="00B050"/>
                </a:solidFill>
                <a:latin typeface="Arial" charset="0"/>
                <a:ea typeface="+mn-ea"/>
              </a:rPr>
              <a:t>AP</a:t>
            </a:r>
          </a:p>
          <a:p>
            <a:pPr algn="ctr" defTabSz="914400" eaLnBrk="1" fontAlgn="auto" hangingPunct="1">
              <a:spcBef>
                <a:spcPts val="0"/>
              </a:spcBef>
              <a:spcAft>
                <a:spcPts val="0"/>
              </a:spcAft>
              <a:buClrTx/>
              <a:buSzTx/>
              <a:buFontTx/>
              <a:buNone/>
              <a:defRPr/>
            </a:pPr>
            <a:r>
              <a:rPr lang="en-US" sz="900" kern="0" dirty="0">
                <a:solidFill>
                  <a:srgbClr val="00B050"/>
                </a:solidFill>
                <a:latin typeface="Arial" charset="0"/>
                <a:ea typeface="+mn-ea"/>
              </a:rPr>
              <a:t>(responder)</a:t>
            </a:r>
          </a:p>
        </p:txBody>
      </p:sp>
      <p:sp>
        <p:nvSpPr>
          <p:cNvPr id="49" name="TextBox 48">
            <a:extLst>
              <a:ext uri="{FF2B5EF4-FFF2-40B4-BE49-F238E27FC236}">
                <a16:creationId xmlns:a16="http://schemas.microsoft.com/office/drawing/2014/main" id="{26581934-7D7E-4262-9C96-0D9950A9ABC0}"/>
              </a:ext>
            </a:extLst>
          </p:cNvPr>
          <p:cNvSpPr txBox="1"/>
          <p:nvPr/>
        </p:nvSpPr>
        <p:spPr>
          <a:xfrm>
            <a:off x="840762" y="5608063"/>
            <a:ext cx="697095" cy="369332"/>
          </a:xfrm>
          <a:prstGeom prst="rect">
            <a:avLst/>
          </a:prstGeom>
          <a:noFill/>
        </p:spPr>
        <p:txBody>
          <a:bodyPr wrap="square" rtlCol="0">
            <a:spAutoFit/>
          </a:bodyPr>
          <a:lstStyle/>
          <a:p>
            <a:pPr algn="ctr" defTabSz="914400" eaLnBrk="1" fontAlgn="auto" hangingPunct="1">
              <a:spcBef>
                <a:spcPts val="0"/>
              </a:spcBef>
              <a:spcAft>
                <a:spcPts val="0"/>
              </a:spcAft>
              <a:buClrTx/>
              <a:buSzTx/>
              <a:buFontTx/>
              <a:buNone/>
              <a:defRPr/>
            </a:pPr>
            <a:r>
              <a:rPr lang="en-US" sz="900" kern="0" dirty="0">
                <a:solidFill>
                  <a:srgbClr val="00B0F0"/>
                </a:solidFill>
                <a:latin typeface="Arial" charset="0"/>
                <a:ea typeface="+mn-ea"/>
              </a:rPr>
              <a:t>STA</a:t>
            </a:r>
          </a:p>
          <a:p>
            <a:pPr algn="ctr" defTabSz="914400" eaLnBrk="1" fontAlgn="auto" hangingPunct="1">
              <a:spcBef>
                <a:spcPts val="0"/>
              </a:spcBef>
              <a:spcAft>
                <a:spcPts val="0"/>
              </a:spcAft>
              <a:buClrTx/>
              <a:buSzTx/>
              <a:buFontTx/>
              <a:buNone/>
              <a:defRPr/>
            </a:pPr>
            <a:r>
              <a:rPr lang="en-US" sz="900" kern="0" dirty="0">
                <a:solidFill>
                  <a:srgbClr val="00B0F0"/>
                </a:solidFill>
                <a:latin typeface="Arial" charset="0"/>
                <a:ea typeface="+mn-ea"/>
              </a:rPr>
              <a:t>(initiator)</a:t>
            </a:r>
          </a:p>
        </p:txBody>
      </p:sp>
      <p:cxnSp>
        <p:nvCxnSpPr>
          <p:cNvPr id="50" name="Straight Arrow Connector 49">
            <a:extLst>
              <a:ext uri="{FF2B5EF4-FFF2-40B4-BE49-F238E27FC236}">
                <a16:creationId xmlns:a16="http://schemas.microsoft.com/office/drawing/2014/main" id="{30D3265B-B20B-460C-8274-035CE2C93F91}"/>
              </a:ext>
            </a:extLst>
          </p:cNvPr>
          <p:cNvCxnSpPr>
            <a:cxnSpLocks/>
            <a:endCxn id="59" idx="1"/>
          </p:cNvCxnSpPr>
          <p:nvPr/>
        </p:nvCxnSpPr>
        <p:spPr bwMode="auto">
          <a:xfrm>
            <a:off x="6286796" y="5773436"/>
            <a:ext cx="2095201" cy="2396"/>
          </a:xfrm>
          <a:prstGeom prst="straightConnector1">
            <a:avLst/>
          </a:prstGeom>
          <a:solidFill>
            <a:srgbClr val="F9B500"/>
          </a:solidFill>
          <a:ln w="9525" cap="flat" cmpd="sng" algn="ctr">
            <a:solidFill>
              <a:srgbClr val="808284"/>
            </a:solidFill>
            <a:prstDash val="solid"/>
            <a:round/>
            <a:headEnd type="arrow" w="lg" len="med"/>
            <a:tailEnd type="arrow"/>
          </a:ln>
          <a:effectLst/>
        </p:spPr>
      </p:cxnSp>
      <p:sp>
        <p:nvSpPr>
          <p:cNvPr id="51" name="TextBox 50">
            <a:extLst>
              <a:ext uri="{FF2B5EF4-FFF2-40B4-BE49-F238E27FC236}">
                <a16:creationId xmlns:a16="http://schemas.microsoft.com/office/drawing/2014/main" id="{6588A54F-ED25-4737-BA5D-1472824D9C02}"/>
              </a:ext>
            </a:extLst>
          </p:cNvPr>
          <p:cNvSpPr txBox="1"/>
          <p:nvPr/>
        </p:nvSpPr>
        <p:spPr>
          <a:xfrm>
            <a:off x="7179204" y="5560368"/>
            <a:ext cx="1246444" cy="230832"/>
          </a:xfrm>
          <a:prstGeom prst="rect">
            <a:avLst/>
          </a:prstGeom>
          <a:noFill/>
        </p:spPr>
        <p:txBody>
          <a:bodyPr wrap="square" rtlCol="0">
            <a:spAutoFit/>
          </a:bodyPr>
          <a:lstStyle/>
          <a:p>
            <a:pPr defTabSz="914400" eaLnBrk="1" fontAlgn="auto" hangingPunct="1">
              <a:spcBef>
                <a:spcPts val="0"/>
              </a:spcBef>
              <a:spcAft>
                <a:spcPts val="0"/>
              </a:spcAft>
              <a:buClrTx/>
              <a:buSzTx/>
              <a:buFontTx/>
              <a:buNone/>
              <a:defRPr/>
            </a:pPr>
            <a:r>
              <a:rPr lang="en-US" sz="900" kern="0" dirty="0">
                <a:solidFill>
                  <a:sysClr val="windowText" lastClr="000000"/>
                </a:solidFill>
                <a:latin typeface="Arial" charset="0"/>
                <a:ea typeface="+mn-ea"/>
              </a:rPr>
              <a:t>doze</a:t>
            </a:r>
          </a:p>
        </p:txBody>
      </p:sp>
      <p:sp>
        <p:nvSpPr>
          <p:cNvPr id="53" name="TextBox 52">
            <a:extLst>
              <a:ext uri="{FF2B5EF4-FFF2-40B4-BE49-F238E27FC236}">
                <a16:creationId xmlns:a16="http://schemas.microsoft.com/office/drawing/2014/main" id="{5A25AA6B-054E-4D85-AD72-BDEF30411FB6}"/>
              </a:ext>
            </a:extLst>
          </p:cNvPr>
          <p:cNvSpPr txBox="1"/>
          <p:nvPr/>
        </p:nvSpPr>
        <p:spPr>
          <a:xfrm>
            <a:off x="4648200" y="4753572"/>
            <a:ext cx="1222070" cy="230832"/>
          </a:xfrm>
          <a:prstGeom prst="rect">
            <a:avLst/>
          </a:prstGeom>
          <a:noFill/>
        </p:spPr>
        <p:txBody>
          <a:bodyPr wrap="square" rtlCol="0">
            <a:spAutoFit/>
          </a:bodyPr>
          <a:lstStyle/>
          <a:p>
            <a:pPr defTabSz="914400" eaLnBrk="1" fontAlgn="auto" hangingPunct="1">
              <a:spcBef>
                <a:spcPts val="0"/>
              </a:spcBef>
              <a:spcAft>
                <a:spcPts val="0"/>
              </a:spcAft>
              <a:buClrTx/>
              <a:buSzTx/>
              <a:buFontTx/>
              <a:buNone/>
              <a:defRPr/>
            </a:pPr>
            <a:r>
              <a:rPr lang="en-US" sz="900" kern="0" dirty="0">
                <a:solidFill>
                  <a:sysClr val="windowText" lastClr="000000"/>
                </a:solidFill>
                <a:latin typeface="Arial" charset="0"/>
                <a:ea typeface="+mn-ea"/>
              </a:rPr>
              <a:t>TWT service period</a:t>
            </a:r>
          </a:p>
        </p:txBody>
      </p:sp>
      <p:cxnSp>
        <p:nvCxnSpPr>
          <p:cNvPr id="54" name="Straight Arrow Connector 53">
            <a:extLst>
              <a:ext uri="{FF2B5EF4-FFF2-40B4-BE49-F238E27FC236}">
                <a16:creationId xmlns:a16="http://schemas.microsoft.com/office/drawing/2014/main" id="{E509D456-1DD7-4F6E-9536-A638F9E495B6}"/>
              </a:ext>
            </a:extLst>
          </p:cNvPr>
          <p:cNvCxnSpPr>
            <a:cxnSpLocks/>
          </p:cNvCxnSpPr>
          <p:nvPr/>
        </p:nvCxnSpPr>
        <p:spPr bwMode="auto">
          <a:xfrm>
            <a:off x="2195954" y="5788804"/>
            <a:ext cx="1783200" cy="2396"/>
          </a:xfrm>
          <a:prstGeom prst="straightConnector1">
            <a:avLst/>
          </a:prstGeom>
          <a:solidFill>
            <a:srgbClr val="F9B500"/>
          </a:solidFill>
          <a:ln w="9525" cap="flat" cmpd="sng" algn="ctr">
            <a:solidFill>
              <a:srgbClr val="808284"/>
            </a:solidFill>
            <a:prstDash val="solid"/>
            <a:round/>
            <a:headEnd type="arrow" w="lg" len="med"/>
            <a:tailEnd type="arrow"/>
          </a:ln>
          <a:effectLst/>
        </p:spPr>
      </p:cxnSp>
      <p:sp>
        <p:nvSpPr>
          <p:cNvPr id="55" name="Rectangle 54">
            <a:extLst>
              <a:ext uri="{FF2B5EF4-FFF2-40B4-BE49-F238E27FC236}">
                <a16:creationId xmlns:a16="http://schemas.microsoft.com/office/drawing/2014/main" id="{91CB4FBE-749C-4EF4-8CE8-4832EE9739C6}"/>
              </a:ext>
            </a:extLst>
          </p:cNvPr>
          <p:cNvSpPr/>
          <p:nvPr/>
        </p:nvSpPr>
        <p:spPr bwMode="auto">
          <a:xfrm>
            <a:off x="4604267" y="5608063"/>
            <a:ext cx="471419" cy="335537"/>
          </a:xfrm>
          <a:prstGeom prst="rect">
            <a:avLst/>
          </a:prstGeom>
          <a:solidFill>
            <a:srgbClr val="00B0F0"/>
          </a:solidFill>
          <a:ln w="9525" cap="flat" cmpd="sng" algn="ctr">
            <a:solidFill>
              <a:srgbClr val="808284"/>
            </a:solidFill>
            <a:prstDash val="solid"/>
            <a:round/>
            <a:headEnd type="none" w="lg" len="med"/>
            <a:tailEnd type="none" w="lg" len="med"/>
          </a:ln>
          <a:effectLst/>
        </p:spPr>
        <p:txBody>
          <a:bodyPr vert="horz" wrap="square" lIns="91440" tIns="45720" rIns="91440" bIns="45720" numCol="1" rtlCol="0" anchor="t" anchorCtr="0" compatLnSpc="1">
            <a:prstTxWarp prst="textNoShape">
              <a:avLst/>
            </a:prstTxWarp>
          </a:bodyPr>
          <a:lstStyle/>
          <a:p>
            <a:pPr algn="ctr" defTabSz="914400" eaLnBrk="1" hangingPunct="1">
              <a:buClrTx/>
              <a:buSzTx/>
              <a:buFontTx/>
              <a:buNone/>
            </a:pPr>
            <a:r>
              <a:rPr lang="en-US" sz="700" dirty="0">
                <a:solidFill>
                  <a:srgbClr val="000000"/>
                </a:solidFill>
                <a:latin typeface="Arial" charset="0"/>
                <a:ea typeface="ＭＳ Ｐゴシック" pitchFamily="-112" charset="-128"/>
              </a:rPr>
              <a:t>I2R NDP</a:t>
            </a:r>
          </a:p>
        </p:txBody>
      </p:sp>
      <p:sp>
        <p:nvSpPr>
          <p:cNvPr id="56" name="Rectangle 55">
            <a:extLst>
              <a:ext uri="{FF2B5EF4-FFF2-40B4-BE49-F238E27FC236}">
                <a16:creationId xmlns:a16="http://schemas.microsoft.com/office/drawing/2014/main" id="{4686761D-6348-4D6E-8BA6-ABA4D6568261}"/>
              </a:ext>
            </a:extLst>
          </p:cNvPr>
          <p:cNvSpPr/>
          <p:nvPr/>
        </p:nvSpPr>
        <p:spPr bwMode="auto">
          <a:xfrm>
            <a:off x="5192334" y="5089435"/>
            <a:ext cx="471419" cy="335537"/>
          </a:xfrm>
          <a:prstGeom prst="rect">
            <a:avLst/>
          </a:prstGeom>
          <a:solidFill>
            <a:srgbClr val="00B050"/>
          </a:solidFill>
          <a:ln w="9525" cap="flat" cmpd="sng" algn="ctr">
            <a:solidFill>
              <a:srgbClr val="00B050"/>
            </a:solidFill>
            <a:prstDash val="solid"/>
            <a:round/>
            <a:headEnd type="none" w="lg" len="med"/>
            <a:tailEnd type="none" w="lg" len="med"/>
          </a:ln>
          <a:effectLst/>
        </p:spPr>
        <p:txBody>
          <a:bodyPr vert="horz" wrap="square" lIns="91440" tIns="45720" rIns="91440" bIns="45720" numCol="1" rtlCol="0" anchor="t" anchorCtr="0" compatLnSpc="1">
            <a:prstTxWarp prst="textNoShape">
              <a:avLst/>
            </a:prstTxWarp>
          </a:bodyPr>
          <a:lstStyle/>
          <a:p>
            <a:pPr algn="ctr" defTabSz="914400" eaLnBrk="1" hangingPunct="1">
              <a:buClrTx/>
              <a:buSzTx/>
              <a:buFontTx/>
              <a:buNone/>
            </a:pPr>
            <a:r>
              <a:rPr lang="en-US" sz="700" dirty="0">
                <a:solidFill>
                  <a:srgbClr val="000000"/>
                </a:solidFill>
                <a:latin typeface="Arial" charset="0"/>
                <a:ea typeface="ＭＳ Ｐゴシック" pitchFamily="-112" charset="-128"/>
              </a:rPr>
              <a:t>R2I NDP</a:t>
            </a:r>
          </a:p>
        </p:txBody>
      </p:sp>
      <p:sp>
        <p:nvSpPr>
          <p:cNvPr id="57" name="Rectangle 56">
            <a:extLst>
              <a:ext uri="{FF2B5EF4-FFF2-40B4-BE49-F238E27FC236}">
                <a16:creationId xmlns:a16="http://schemas.microsoft.com/office/drawing/2014/main" id="{FAF4F274-F1CD-4086-9F4A-8B8C2C291E43}"/>
              </a:ext>
            </a:extLst>
          </p:cNvPr>
          <p:cNvSpPr/>
          <p:nvPr/>
        </p:nvSpPr>
        <p:spPr bwMode="auto">
          <a:xfrm>
            <a:off x="5791169" y="5082859"/>
            <a:ext cx="471419" cy="335537"/>
          </a:xfrm>
          <a:prstGeom prst="rect">
            <a:avLst/>
          </a:prstGeom>
          <a:solidFill>
            <a:srgbClr val="00B050"/>
          </a:solidFill>
          <a:ln w="9525" cap="flat" cmpd="sng" algn="ctr">
            <a:solidFill>
              <a:srgbClr val="808284"/>
            </a:solidFill>
            <a:prstDash val="solid"/>
            <a:round/>
            <a:headEnd type="none" w="lg" len="med"/>
            <a:tailEnd type="none" w="lg" len="med"/>
          </a:ln>
          <a:effectLst/>
        </p:spPr>
        <p:txBody>
          <a:bodyPr vert="horz" wrap="square" lIns="91440" tIns="45720" rIns="91440" bIns="45720" numCol="1" rtlCol="0" anchor="t" anchorCtr="0" compatLnSpc="1">
            <a:prstTxWarp prst="textNoShape">
              <a:avLst/>
            </a:prstTxWarp>
          </a:bodyPr>
          <a:lstStyle/>
          <a:p>
            <a:pPr algn="ctr" defTabSz="914400" eaLnBrk="1" hangingPunct="1">
              <a:buClrTx/>
              <a:buSzTx/>
              <a:buFontTx/>
              <a:buNone/>
            </a:pPr>
            <a:r>
              <a:rPr lang="en-US" sz="700" dirty="0">
                <a:solidFill>
                  <a:srgbClr val="000000"/>
                </a:solidFill>
                <a:latin typeface="Arial" charset="0"/>
                <a:ea typeface="ＭＳ Ｐゴシック" pitchFamily="-112" charset="-128"/>
              </a:rPr>
              <a:t>Report</a:t>
            </a:r>
          </a:p>
        </p:txBody>
      </p:sp>
      <p:sp>
        <p:nvSpPr>
          <p:cNvPr id="58" name="Left Brace 57">
            <a:extLst>
              <a:ext uri="{FF2B5EF4-FFF2-40B4-BE49-F238E27FC236}">
                <a16:creationId xmlns:a16="http://schemas.microsoft.com/office/drawing/2014/main" id="{16118D76-225E-48A8-A05F-EA8C59EC59D7}"/>
              </a:ext>
            </a:extLst>
          </p:cNvPr>
          <p:cNvSpPr/>
          <p:nvPr/>
        </p:nvSpPr>
        <p:spPr bwMode="auto">
          <a:xfrm rot="5400000" flipV="1">
            <a:off x="9611817" y="3700571"/>
            <a:ext cx="131163" cy="2590802"/>
          </a:xfrm>
          <a:prstGeom prst="leftBrace">
            <a:avLst/>
          </a:prstGeom>
          <a:noFill/>
          <a:ln w="9525" cap="flat" cmpd="sng" algn="ctr">
            <a:solidFill>
              <a:srgbClr val="808284"/>
            </a:solidFill>
            <a:prstDash val="solid"/>
            <a:round/>
            <a:headEnd type="none" w="lg" len="med"/>
            <a:tailEnd type="none" w="lg" len="med"/>
          </a:ln>
          <a:effectLst/>
        </p:spPr>
        <p:txBody>
          <a:bodyPr vert="horz" wrap="square" lIns="91440" tIns="45720" rIns="91440" bIns="45720" numCol="1" rtlCol="0" anchor="t" anchorCtr="0" compatLnSpc="1">
            <a:prstTxWarp prst="textNoShape">
              <a:avLst/>
            </a:prstTxWarp>
          </a:bodyPr>
          <a:lstStyle/>
          <a:p>
            <a:pPr algn="ctr" defTabSz="914400" eaLnBrk="1" hangingPunct="1">
              <a:buClrTx/>
              <a:buSzTx/>
              <a:buFontTx/>
              <a:buNone/>
            </a:pPr>
            <a:endParaRPr lang="en-US" sz="1800">
              <a:solidFill>
                <a:srgbClr val="000000"/>
              </a:solidFill>
              <a:latin typeface="Arial" charset="0"/>
              <a:ea typeface="ＭＳ Ｐゴシック" pitchFamily="-112" charset="-128"/>
            </a:endParaRPr>
          </a:p>
        </p:txBody>
      </p:sp>
      <p:sp>
        <p:nvSpPr>
          <p:cNvPr id="59" name="Rectangle 58">
            <a:extLst>
              <a:ext uri="{FF2B5EF4-FFF2-40B4-BE49-F238E27FC236}">
                <a16:creationId xmlns:a16="http://schemas.microsoft.com/office/drawing/2014/main" id="{964486F3-3B33-40B0-8306-03DFF802328E}"/>
              </a:ext>
            </a:extLst>
          </p:cNvPr>
          <p:cNvSpPr/>
          <p:nvPr/>
        </p:nvSpPr>
        <p:spPr bwMode="auto">
          <a:xfrm>
            <a:off x="8381997" y="5608063"/>
            <a:ext cx="510144" cy="335537"/>
          </a:xfrm>
          <a:prstGeom prst="rect">
            <a:avLst/>
          </a:prstGeom>
          <a:solidFill>
            <a:srgbClr val="00B0F0"/>
          </a:solidFill>
          <a:ln w="9525" cap="flat" cmpd="sng" algn="ctr">
            <a:solidFill>
              <a:srgbClr val="808284"/>
            </a:solidFill>
            <a:prstDash val="solid"/>
            <a:round/>
            <a:headEnd type="none" w="lg" len="med"/>
            <a:tailEnd type="none" w="lg" len="med"/>
          </a:ln>
          <a:effectLst/>
        </p:spPr>
        <p:txBody>
          <a:bodyPr vert="horz" wrap="square" lIns="91440" tIns="45720" rIns="91440" bIns="45720" numCol="1" rtlCol="0" anchor="t" anchorCtr="0" compatLnSpc="1">
            <a:prstTxWarp prst="textNoShape">
              <a:avLst/>
            </a:prstTxWarp>
          </a:bodyPr>
          <a:lstStyle/>
          <a:p>
            <a:pPr algn="ctr" defTabSz="914400" eaLnBrk="1" hangingPunct="1">
              <a:buClrTx/>
              <a:buSzTx/>
              <a:buFontTx/>
              <a:buNone/>
            </a:pPr>
            <a:r>
              <a:rPr lang="en-US" sz="700" dirty="0">
                <a:solidFill>
                  <a:srgbClr val="000000"/>
                </a:solidFill>
                <a:latin typeface="Arial" charset="0"/>
                <a:ea typeface="ＭＳ Ｐゴシック" pitchFamily="-112" charset="-128"/>
              </a:rPr>
              <a:t>Sensing NDPA</a:t>
            </a:r>
          </a:p>
        </p:txBody>
      </p:sp>
      <p:sp>
        <p:nvSpPr>
          <p:cNvPr id="60" name="TextBox 59">
            <a:extLst>
              <a:ext uri="{FF2B5EF4-FFF2-40B4-BE49-F238E27FC236}">
                <a16:creationId xmlns:a16="http://schemas.microsoft.com/office/drawing/2014/main" id="{5CA6ADCE-9F25-4801-A56B-C1E5F557259E}"/>
              </a:ext>
            </a:extLst>
          </p:cNvPr>
          <p:cNvSpPr txBox="1"/>
          <p:nvPr/>
        </p:nvSpPr>
        <p:spPr>
          <a:xfrm>
            <a:off x="9067800" y="4753572"/>
            <a:ext cx="1222070" cy="230832"/>
          </a:xfrm>
          <a:prstGeom prst="rect">
            <a:avLst/>
          </a:prstGeom>
          <a:noFill/>
        </p:spPr>
        <p:txBody>
          <a:bodyPr wrap="square" rtlCol="0">
            <a:spAutoFit/>
          </a:bodyPr>
          <a:lstStyle/>
          <a:p>
            <a:pPr defTabSz="914400" eaLnBrk="1" fontAlgn="auto" hangingPunct="1">
              <a:spcBef>
                <a:spcPts val="0"/>
              </a:spcBef>
              <a:spcAft>
                <a:spcPts val="0"/>
              </a:spcAft>
              <a:buClrTx/>
              <a:buSzTx/>
              <a:buFontTx/>
              <a:buNone/>
              <a:defRPr/>
            </a:pPr>
            <a:r>
              <a:rPr lang="en-US" sz="900" kern="0" dirty="0">
                <a:solidFill>
                  <a:sysClr val="windowText" lastClr="000000"/>
                </a:solidFill>
                <a:latin typeface="Arial" charset="0"/>
                <a:ea typeface="+mn-ea"/>
              </a:rPr>
              <a:t>TWT service period</a:t>
            </a:r>
          </a:p>
        </p:txBody>
      </p:sp>
      <p:sp>
        <p:nvSpPr>
          <p:cNvPr id="61" name="Rectangle 60">
            <a:extLst>
              <a:ext uri="{FF2B5EF4-FFF2-40B4-BE49-F238E27FC236}">
                <a16:creationId xmlns:a16="http://schemas.microsoft.com/office/drawing/2014/main" id="{1E87F160-D086-4BF1-B9E1-C08B58CB21BE}"/>
              </a:ext>
            </a:extLst>
          </p:cNvPr>
          <p:cNvSpPr/>
          <p:nvPr/>
        </p:nvSpPr>
        <p:spPr bwMode="auto">
          <a:xfrm>
            <a:off x="9027107" y="5608063"/>
            <a:ext cx="471419" cy="335537"/>
          </a:xfrm>
          <a:prstGeom prst="rect">
            <a:avLst/>
          </a:prstGeom>
          <a:solidFill>
            <a:srgbClr val="00B0F0"/>
          </a:solidFill>
          <a:ln w="9525" cap="flat" cmpd="sng" algn="ctr">
            <a:solidFill>
              <a:srgbClr val="808284"/>
            </a:solidFill>
            <a:prstDash val="solid"/>
            <a:round/>
            <a:headEnd type="none" w="lg" len="med"/>
            <a:tailEnd type="none" w="lg" len="med"/>
          </a:ln>
          <a:effectLst/>
        </p:spPr>
        <p:txBody>
          <a:bodyPr vert="horz" wrap="square" lIns="91440" tIns="45720" rIns="91440" bIns="45720" numCol="1" rtlCol="0" anchor="t" anchorCtr="0" compatLnSpc="1">
            <a:prstTxWarp prst="textNoShape">
              <a:avLst/>
            </a:prstTxWarp>
          </a:bodyPr>
          <a:lstStyle/>
          <a:p>
            <a:pPr algn="ctr" defTabSz="914400" eaLnBrk="1" hangingPunct="1">
              <a:buClrTx/>
              <a:buSzTx/>
              <a:buFontTx/>
              <a:buNone/>
            </a:pPr>
            <a:r>
              <a:rPr lang="en-US" sz="700" dirty="0">
                <a:solidFill>
                  <a:srgbClr val="000000"/>
                </a:solidFill>
                <a:latin typeface="Arial" charset="0"/>
                <a:ea typeface="ＭＳ Ｐゴシック" pitchFamily="-112" charset="-128"/>
              </a:rPr>
              <a:t>I2R NDP</a:t>
            </a:r>
          </a:p>
        </p:txBody>
      </p:sp>
      <p:sp>
        <p:nvSpPr>
          <p:cNvPr id="62" name="Rectangle 61">
            <a:extLst>
              <a:ext uri="{FF2B5EF4-FFF2-40B4-BE49-F238E27FC236}">
                <a16:creationId xmlns:a16="http://schemas.microsoft.com/office/drawing/2014/main" id="{C1700766-60CD-4FBD-87E4-84DB065AB7A3}"/>
              </a:ext>
            </a:extLst>
          </p:cNvPr>
          <p:cNvSpPr/>
          <p:nvPr/>
        </p:nvSpPr>
        <p:spPr bwMode="auto">
          <a:xfrm>
            <a:off x="9611931" y="5089435"/>
            <a:ext cx="471419" cy="335537"/>
          </a:xfrm>
          <a:prstGeom prst="rect">
            <a:avLst/>
          </a:prstGeom>
          <a:solidFill>
            <a:srgbClr val="00B050"/>
          </a:solidFill>
          <a:ln w="9525" cap="flat" cmpd="sng" algn="ctr">
            <a:solidFill>
              <a:srgbClr val="808284"/>
            </a:solidFill>
            <a:prstDash val="solid"/>
            <a:round/>
            <a:headEnd type="none" w="lg" len="med"/>
            <a:tailEnd type="none" w="lg" len="med"/>
          </a:ln>
          <a:effectLst/>
        </p:spPr>
        <p:txBody>
          <a:bodyPr vert="horz" wrap="square" lIns="91440" tIns="45720" rIns="91440" bIns="45720" numCol="1" rtlCol="0" anchor="t" anchorCtr="0" compatLnSpc="1">
            <a:prstTxWarp prst="textNoShape">
              <a:avLst/>
            </a:prstTxWarp>
          </a:bodyPr>
          <a:lstStyle/>
          <a:p>
            <a:pPr algn="ctr" defTabSz="914400" eaLnBrk="1" hangingPunct="1">
              <a:buClrTx/>
              <a:buSzTx/>
              <a:buFontTx/>
              <a:buNone/>
            </a:pPr>
            <a:r>
              <a:rPr lang="en-US" sz="700" dirty="0">
                <a:solidFill>
                  <a:srgbClr val="000000"/>
                </a:solidFill>
                <a:latin typeface="Arial" charset="0"/>
                <a:ea typeface="ＭＳ Ｐゴシック" pitchFamily="-112" charset="-128"/>
              </a:rPr>
              <a:t>R2I NDP</a:t>
            </a:r>
          </a:p>
        </p:txBody>
      </p:sp>
      <p:sp>
        <p:nvSpPr>
          <p:cNvPr id="63" name="Rectangle 62">
            <a:extLst>
              <a:ext uri="{FF2B5EF4-FFF2-40B4-BE49-F238E27FC236}">
                <a16:creationId xmlns:a16="http://schemas.microsoft.com/office/drawing/2014/main" id="{8C3BF6A0-D910-42FA-B538-8A1B49CF8979}"/>
              </a:ext>
            </a:extLst>
          </p:cNvPr>
          <p:cNvSpPr/>
          <p:nvPr/>
        </p:nvSpPr>
        <p:spPr bwMode="auto">
          <a:xfrm>
            <a:off x="10210766" y="5089435"/>
            <a:ext cx="471419" cy="335537"/>
          </a:xfrm>
          <a:prstGeom prst="rect">
            <a:avLst/>
          </a:prstGeom>
          <a:solidFill>
            <a:srgbClr val="00B050"/>
          </a:solidFill>
          <a:ln w="9525" cap="flat" cmpd="sng" algn="ctr">
            <a:solidFill>
              <a:srgbClr val="808284"/>
            </a:solidFill>
            <a:prstDash val="solid"/>
            <a:round/>
            <a:headEnd type="none" w="lg" len="med"/>
            <a:tailEnd type="none" w="lg" len="med"/>
          </a:ln>
          <a:effectLst/>
        </p:spPr>
        <p:txBody>
          <a:bodyPr vert="horz" wrap="square" lIns="91440" tIns="45720" rIns="91440" bIns="45720" numCol="1" rtlCol="0" anchor="t" anchorCtr="0" compatLnSpc="1">
            <a:prstTxWarp prst="textNoShape">
              <a:avLst/>
            </a:prstTxWarp>
          </a:bodyPr>
          <a:lstStyle/>
          <a:p>
            <a:pPr algn="ctr" defTabSz="914400" eaLnBrk="1" hangingPunct="1">
              <a:buClrTx/>
              <a:buSzTx/>
              <a:buFontTx/>
              <a:buNone/>
            </a:pPr>
            <a:r>
              <a:rPr lang="en-US" sz="700" dirty="0">
                <a:solidFill>
                  <a:srgbClr val="000000"/>
                </a:solidFill>
                <a:latin typeface="Arial" charset="0"/>
                <a:ea typeface="ＭＳ Ｐゴシック" pitchFamily="-112" charset="-128"/>
              </a:rPr>
              <a:t>Report</a:t>
            </a:r>
          </a:p>
        </p:txBody>
      </p:sp>
    </p:spTree>
    <p:extLst>
      <p:ext uri="{BB962C8B-B14F-4D97-AF65-F5344CB8AC3E}">
        <p14:creationId xmlns:p14="http://schemas.microsoft.com/office/powerpoint/2010/main" val="334236962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Example 4 – TWT for Multiple Sensing Frequencies</a:t>
            </a:r>
          </a:p>
        </p:txBody>
      </p:sp>
      <p:sp>
        <p:nvSpPr>
          <p:cNvPr id="3" name="Content Placeholder 2"/>
          <p:cNvSpPr>
            <a:spLocks noGrp="1"/>
          </p:cNvSpPr>
          <p:nvPr>
            <p:ph idx="1"/>
          </p:nvPr>
        </p:nvSpPr>
        <p:spPr>
          <a:xfrm>
            <a:off x="914400" y="1860451"/>
            <a:ext cx="10591800" cy="2647011"/>
          </a:xfrm>
        </p:spPr>
        <p:txBody>
          <a:bodyPr/>
          <a:lstStyle/>
          <a:p>
            <a:pPr marL="285750" indent="-285750">
              <a:buFont typeface="Arial" panose="020B0604020202020204" pitchFamily="34" charset="0"/>
              <a:buChar char="•"/>
            </a:pPr>
            <a:r>
              <a:rPr kumimoji="0" lang="en-GB" sz="1600" i="0" u="none" strike="noStrike" kern="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rPr>
              <a:t>It is highly useful for the sensing measurement frequency to be adapted quickly to environment changes.</a:t>
            </a:r>
            <a:endParaRPr kumimoji="0" lang="en-GB" sz="1200" i="0" u="none" strike="noStrike" kern="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endParaRPr>
          </a:p>
          <a:p>
            <a:pPr marL="285750" indent="-285750">
              <a:buFont typeface="Arial" panose="020B0604020202020204" pitchFamily="34" charset="0"/>
              <a:buChar char="•"/>
            </a:pPr>
            <a:r>
              <a:rPr lang="en-GB" sz="1600" dirty="0">
                <a:latin typeface="Times New Roman" panose="02020603050405020304" pitchFamily="18" charset="0"/>
                <a:ea typeface="Times New Roman" panose="02020603050405020304" pitchFamily="18" charset="0"/>
              </a:rPr>
              <a:t>This can be accomplished with TWT (as shown in the figure below):</a:t>
            </a:r>
            <a:endParaRPr kumimoji="0" lang="en-GB" sz="1600" i="0" u="none" strike="noStrike" kern="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endParaRPr>
          </a:p>
          <a:p>
            <a:pPr marL="685800" lvl="1">
              <a:buFont typeface="Arial" panose="020B0604020202020204" pitchFamily="34" charset="0"/>
              <a:buChar char="•"/>
            </a:pPr>
            <a:r>
              <a:rPr lang="en-GB" sz="1400" b="1" dirty="0">
                <a:latin typeface="Times New Roman" panose="02020603050405020304" pitchFamily="18" charset="0"/>
                <a:ea typeface="Times New Roman" panose="02020603050405020304" pitchFamily="18" charset="0"/>
              </a:rPr>
              <a:t>The AP and the STA can setup multiple TWT agreements between them.</a:t>
            </a:r>
          </a:p>
          <a:p>
            <a:pPr marL="685800" lvl="1">
              <a:buFont typeface="Arial" panose="020B0604020202020204" pitchFamily="34" charset="0"/>
              <a:buChar char="•"/>
            </a:pPr>
            <a:r>
              <a:rPr kumimoji="0" lang="en-GB" sz="1400" b="1" i="0" u="none" strike="noStrike" kern="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rPr>
              <a:t>Each </a:t>
            </a:r>
            <a:r>
              <a:rPr lang="en-GB" sz="1400" b="1" dirty="0">
                <a:latin typeface="Times New Roman" panose="02020603050405020304" pitchFamily="18" charset="0"/>
                <a:ea typeface="Times New Roman" panose="02020603050405020304" pitchFamily="18" charset="0"/>
              </a:rPr>
              <a:t>TWT agreement has a unique TWT wake interval corresponding to a unique sensing measurement frequency.</a:t>
            </a:r>
          </a:p>
          <a:p>
            <a:pPr marL="685800" lvl="1">
              <a:buFont typeface="Arial" panose="020B0604020202020204" pitchFamily="34" charset="0"/>
              <a:buChar char="•"/>
            </a:pPr>
            <a:r>
              <a:rPr kumimoji="0" lang="en-GB" sz="1400" b="1" i="0" u="none" strike="noStrike" kern="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rPr>
              <a:t>A TWT Information frame can be exchanged to suspend the current active TWT agreement and resume a new TWT agreement.</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9</a:t>
            </a:fld>
            <a:endParaRPr lang="en-GB"/>
          </a:p>
        </p:txBody>
      </p:sp>
      <p:sp>
        <p:nvSpPr>
          <p:cNvPr id="5" name="Footer Placeholder 4"/>
          <p:cNvSpPr>
            <a:spLocks noGrp="1"/>
          </p:cNvSpPr>
          <p:nvPr>
            <p:ph type="ftr" idx="14"/>
          </p:nvPr>
        </p:nvSpPr>
        <p:spPr/>
        <p:txBody>
          <a:bodyPr/>
          <a:lstStyle/>
          <a:p>
            <a:r>
              <a:rPr lang="en-GB"/>
              <a:t>Dong Wei, NXP Semiconductors</a:t>
            </a:r>
            <a:endParaRPr lang="en-GB" dirty="0"/>
          </a:p>
        </p:txBody>
      </p:sp>
      <p:sp>
        <p:nvSpPr>
          <p:cNvPr id="4" name="Date Placeholder 3"/>
          <p:cNvSpPr>
            <a:spLocks noGrp="1"/>
          </p:cNvSpPr>
          <p:nvPr>
            <p:ph type="dt" idx="15"/>
          </p:nvPr>
        </p:nvSpPr>
        <p:spPr/>
        <p:txBody>
          <a:bodyPr/>
          <a:lstStyle/>
          <a:p>
            <a:r>
              <a:rPr lang="en-US" dirty="0"/>
              <a:t>September 2021</a:t>
            </a:r>
            <a:endParaRPr lang="en-GB" dirty="0"/>
          </a:p>
        </p:txBody>
      </p:sp>
      <p:sp>
        <p:nvSpPr>
          <p:cNvPr id="31" name="TextBox 30">
            <a:extLst>
              <a:ext uri="{FF2B5EF4-FFF2-40B4-BE49-F238E27FC236}">
                <a16:creationId xmlns:a16="http://schemas.microsoft.com/office/drawing/2014/main" id="{C404108D-F892-4C0B-B148-0304F6D9BA96}"/>
              </a:ext>
            </a:extLst>
          </p:cNvPr>
          <p:cNvSpPr txBox="1"/>
          <p:nvPr/>
        </p:nvSpPr>
        <p:spPr>
          <a:xfrm>
            <a:off x="3202393" y="5694060"/>
            <a:ext cx="1310340" cy="409323"/>
          </a:xfrm>
          <a:prstGeom prst="rect">
            <a:avLst/>
          </a:prstGeom>
          <a:noFill/>
        </p:spPr>
        <p:txBody>
          <a:bodyPr wrap="none" lIns="91440" tIns="45720" rIns="91440" rtlCol="0" anchor="t">
            <a:noAutofit/>
          </a:bodyPr>
          <a:lstStyle/>
          <a:p>
            <a:pPr defTabSz="914400" eaLnBrk="1" fontAlgn="auto" hangingPunct="1">
              <a:spcBef>
                <a:spcPts val="0"/>
              </a:spcBef>
              <a:spcAft>
                <a:spcPts val="0"/>
              </a:spcAft>
              <a:buClrTx/>
              <a:buSzTx/>
              <a:buFontTx/>
              <a:buNone/>
              <a:defRPr/>
            </a:pPr>
            <a:r>
              <a:rPr lang="en-US" sz="900" kern="0" dirty="0">
                <a:solidFill>
                  <a:sysClr val="windowText" lastClr="000000"/>
                </a:solidFill>
                <a:latin typeface="Arial" charset="0"/>
                <a:ea typeface="+mn-ea"/>
              </a:rPr>
              <a:t>TWT wake interval for </a:t>
            </a:r>
          </a:p>
          <a:p>
            <a:pPr defTabSz="914400" eaLnBrk="1" fontAlgn="auto" hangingPunct="1">
              <a:spcBef>
                <a:spcPts val="0"/>
              </a:spcBef>
              <a:spcAft>
                <a:spcPts val="0"/>
              </a:spcAft>
              <a:buClrTx/>
              <a:buSzTx/>
              <a:buFontTx/>
              <a:buNone/>
              <a:defRPr/>
            </a:pPr>
            <a:r>
              <a:rPr lang="en-US" sz="900" kern="0" dirty="0">
                <a:solidFill>
                  <a:sysClr val="windowText" lastClr="000000"/>
                </a:solidFill>
                <a:latin typeface="Arial" charset="0"/>
                <a:ea typeface="+mn-ea"/>
              </a:rPr>
              <a:t>low sensing frequency </a:t>
            </a:r>
          </a:p>
        </p:txBody>
      </p:sp>
      <p:cxnSp>
        <p:nvCxnSpPr>
          <p:cNvPr id="32" name="Straight Connector 31">
            <a:extLst>
              <a:ext uri="{FF2B5EF4-FFF2-40B4-BE49-F238E27FC236}">
                <a16:creationId xmlns:a16="http://schemas.microsoft.com/office/drawing/2014/main" id="{9702C257-ADE7-4E9F-8342-5C2DE9B901F1}"/>
              </a:ext>
            </a:extLst>
          </p:cNvPr>
          <p:cNvCxnSpPr>
            <a:cxnSpLocks/>
          </p:cNvCxnSpPr>
          <p:nvPr/>
        </p:nvCxnSpPr>
        <p:spPr bwMode="auto">
          <a:xfrm>
            <a:off x="2819400" y="5423190"/>
            <a:ext cx="8001000" cy="0"/>
          </a:xfrm>
          <a:prstGeom prst="line">
            <a:avLst/>
          </a:prstGeom>
          <a:solidFill>
            <a:srgbClr val="F9B500"/>
          </a:solidFill>
          <a:ln w="9525" cap="flat" cmpd="sng" algn="ctr">
            <a:solidFill>
              <a:srgbClr val="808284"/>
            </a:solidFill>
            <a:prstDash val="solid"/>
            <a:round/>
            <a:headEnd type="none" w="lg" len="med"/>
            <a:tailEnd type="none" w="lg" len="med"/>
          </a:ln>
          <a:effectLst/>
        </p:spPr>
      </p:cxnSp>
      <p:sp>
        <p:nvSpPr>
          <p:cNvPr id="35" name="Rectangle 34">
            <a:extLst>
              <a:ext uri="{FF2B5EF4-FFF2-40B4-BE49-F238E27FC236}">
                <a16:creationId xmlns:a16="http://schemas.microsoft.com/office/drawing/2014/main" id="{58869E03-29BC-4B53-9661-F3116FB28725}"/>
              </a:ext>
            </a:extLst>
          </p:cNvPr>
          <p:cNvSpPr/>
          <p:nvPr/>
        </p:nvSpPr>
        <p:spPr bwMode="auto">
          <a:xfrm>
            <a:off x="3178249" y="5187663"/>
            <a:ext cx="155448" cy="235527"/>
          </a:xfrm>
          <a:prstGeom prst="rect">
            <a:avLst/>
          </a:prstGeom>
          <a:solidFill>
            <a:srgbClr val="00B050"/>
          </a:solidFill>
          <a:ln w="9525" cap="flat" cmpd="sng" algn="ctr">
            <a:solidFill>
              <a:srgbClr val="808284"/>
            </a:solidFill>
            <a:prstDash val="solid"/>
            <a:round/>
            <a:headEnd type="none" w="lg" len="med"/>
            <a:tailEnd type="none" w="lg" len="med"/>
          </a:ln>
          <a:effectLst/>
        </p:spPr>
        <p:txBody>
          <a:bodyPr vert="horz" wrap="square" lIns="91440" tIns="45720" rIns="91440" bIns="45720" numCol="1" rtlCol="0" anchor="t" anchorCtr="0" compatLnSpc="1">
            <a:prstTxWarp prst="textNoShape">
              <a:avLst/>
            </a:prstTxWarp>
          </a:bodyPr>
          <a:lstStyle/>
          <a:p>
            <a:pPr algn="ctr" defTabSz="914400" eaLnBrk="1" hangingPunct="1">
              <a:buClrTx/>
              <a:buSzTx/>
              <a:buFontTx/>
              <a:buNone/>
            </a:pPr>
            <a:endParaRPr lang="en-US" sz="1800">
              <a:solidFill>
                <a:srgbClr val="000000"/>
              </a:solidFill>
              <a:latin typeface="Arial" charset="0"/>
              <a:ea typeface="ＭＳ Ｐゴシック" pitchFamily="-112" charset="-128"/>
            </a:endParaRPr>
          </a:p>
        </p:txBody>
      </p:sp>
      <p:sp>
        <p:nvSpPr>
          <p:cNvPr id="48" name="TextBox 47">
            <a:extLst>
              <a:ext uri="{FF2B5EF4-FFF2-40B4-BE49-F238E27FC236}">
                <a16:creationId xmlns:a16="http://schemas.microsoft.com/office/drawing/2014/main" id="{44EF34DE-5CC7-46EC-AB9F-AB6D2A8C652D}"/>
              </a:ext>
            </a:extLst>
          </p:cNvPr>
          <p:cNvSpPr txBox="1"/>
          <p:nvPr/>
        </p:nvSpPr>
        <p:spPr>
          <a:xfrm>
            <a:off x="1267302" y="4950768"/>
            <a:ext cx="897808" cy="507831"/>
          </a:xfrm>
          <a:prstGeom prst="rect">
            <a:avLst/>
          </a:prstGeom>
          <a:noFill/>
        </p:spPr>
        <p:txBody>
          <a:bodyPr wrap="square" rtlCol="0">
            <a:spAutoFit/>
          </a:bodyPr>
          <a:lstStyle/>
          <a:p>
            <a:pPr defTabSz="914400" eaLnBrk="1" fontAlgn="auto" hangingPunct="1">
              <a:spcBef>
                <a:spcPts val="0"/>
              </a:spcBef>
              <a:spcAft>
                <a:spcPts val="0"/>
              </a:spcAft>
              <a:buClrTx/>
              <a:buSzTx/>
              <a:buFontTx/>
              <a:buNone/>
              <a:defRPr/>
            </a:pPr>
            <a:r>
              <a:rPr lang="en-US" sz="900" kern="0" dirty="0">
                <a:solidFill>
                  <a:sysClr val="windowText" lastClr="000000"/>
                </a:solidFill>
                <a:latin typeface="Arial" charset="0"/>
                <a:ea typeface="+mn-ea"/>
              </a:rPr>
              <a:t>Sensing measurement instance </a:t>
            </a:r>
          </a:p>
        </p:txBody>
      </p:sp>
      <p:cxnSp>
        <p:nvCxnSpPr>
          <p:cNvPr id="54" name="Straight Arrow Connector 53">
            <a:extLst>
              <a:ext uri="{FF2B5EF4-FFF2-40B4-BE49-F238E27FC236}">
                <a16:creationId xmlns:a16="http://schemas.microsoft.com/office/drawing/2014/main" id="{E509D456-1DD7-4F6E-9536-A638F9E495B6}"/>
              </a:ext>
            </a:extLst>
          </p:cNvPr>
          <p:cNvCxnSpPr>
            <a:cxnSpLocks/>
          </p:cNvCxnSpPr>
          <p:nvPr/>
        </p:nvCxnSpPr>
        <p:spPr bwMode="auto">
          <a:xfrm>
            <a:off x="3178250" y="5638800"/>
            <a:ext cx="1310340" cy="0"/>
          </a:xfrm>
          <a:prstGeom prst="straightConnector1">
            <a:avLst/>
          </a:prstGeom>
          <a:solidFill>
            <a:srgbClr val="F9B500"/>
          </a:solidFill>
          <a:ln w="9525" cap="flat" cmpd="sng" algn="ctr">
            <a:solidFill>
              <a:srgbClr val="808284"/>
            </a:solidFill>
            <a:prstDash val="solid"/>
            <a:round/>
            <a:headEnd type="arrow" w="lg" len="med"/>
            <a:tailEnd type="arrow"/>
          </a:ln>
          <a:effectLst/>
        </p:spPr>
      </p:cxnSp>
      <p:sp>
        <p:nvSpPr>
          <p:cNvPr id="55" name="Rectangle 54">
            <a:extLst>
              <a:ext uri="{FF2B5EF4-FFF2-40B4-BE49-F238E27FC236}">
                <a16:creationId xmlns:a16="http://schemas.microsoft.com/office/drawing/2014/main" id="{1692EEBC-7FAF-4E28-9CAA-03C0FB6C2975}"/>
              </a:ext>
            </a:extLst>
          </p:cNvPr>
          <p:cNvSpPr/>
          <p:nvPr/>
        </p:nvSpPr>
        <p:spPr bwMode="auto">
          <a:xfrm>
            <a:off x="7123870" y="5188527"/>
            <a:ext cx="152400" cy="235527"/>
          </a:xfrm>
          <a:prstGeom prst="rect">
            <a:avLst/>
          </a:prstGeom>
          <a:solidFill>
            <a:srgbClr val="00B050"/>
          </a:solidFill>
          <a:ln w="9525" cap="flat" cmpd="sng" algn="ctr">
            <a:solidFill>
              <a:srgbClr val="808284"/>
            </a:solidFill>
            <a:prstDash val="solid"/>
            <a:round/>
            <a:headEnd type="none" w="lg" len="med"/>
            <a:tailEnd type="none" w="lg" len="med"/>
          </a:ln>
          <a:effectLst/>
        </p:spPr>
        <p:txBody>
          <a:bodyPr vert="horz" wrap="square" lIns="91440" tIns="45720" rIns="91440" bIns="45720" numCol="1" rtlCol="0" anchor="t" anchorCtr="0" compatLnSpc="1">
            <a:prstTxWarp prst="textNoShape">
              <a:avLst/>
            </a:prstTxWarp>
          </a:bodyPr>
          <a:lstStyle/>
          <a:p>
            <a:pPr algn="ctr" defTabSz="914400" eaLnBrk="1" hangingPunct="1">
              <a:buClrTx/>
              <a:buSzTx/>
              <a:buFontTx/>
              <a:buNone/>
            </a:pPr>
            <a:endParaRPr lang="en-US" sz="1800">
              <a:solidFill>
                <a:srgbClr val="000000"/>
              </a:solidFill>
              <a:latin typeface="Arial" charset="0"/>
              <a:ea typeface="ＭＳ Ｐゴシック" pitchFamily="-112" charset="-128"/>
            </a:endParaRPr>
          </a:p>
        </p:txBody>
      </p:sp>
      <p:sp>
        <p:nvSpPr>
          <p:cNvPr id="56" name="Rectangle 55">
            <a:extLst>
              <a:ext uri="{FF2B5EF4-FFF2-40B4-BE49-F238E27FC236}">
                <a16:creationId xmlns:a16="http://schemas.microsoft.com/office/drawing/2014/main" id="{28579779-3FCC-4F59-B5A6-8EED202F4960}"/>
              </a:ext>
            </a:extLst>
          </p:cNvPr>
          <p:cNvSpPr/>
          <p:nvPr/>
        </p:nvSpPr>
        <p:spPr bwMode="auto">
          <a:xfrm>
            <a:off x="4488589" y="5187663"/>
            <a:ext cx="155448" cy="235527"/>
          </a:xfrm>
          <a:prstGeom prst="rect">
            <a:avLst/>
          </a:prstGeom>
          <a:solidFill>
            <a:srgbClr val="00B050"/>
          </a:solidFill>
          <a:ln w="9525" cap="flat" cmpd="sng" algn="ctr">
            <a:solidFill>
              <a:srgbClr val="808284"/>
            </a:solidFill>
            <a:prstDash val="solid"/>
            <a:round/>
            <a:headEnd type="none" w="lg" len="med"/>
            <a:tailEnd type="none" w="lg" len="med"/>
          </a:ln>
          <a:effectLst/>
        </p:spPr>
        <p:txBody>
          <a:bodyPr vert="horz" wrap="square" lIns="91440" tIns="45720" rIns="91440" bIns="45720" numCol="1" rtlCol="0" anchor="t" anchorCtr="0" compatLnSpc="1">
            <a:prstTxWarp prst="textNoShape">
              <a:avLst/>
            </a:prstTxWarp>
          </a:bodyPr>
          <a:lstStyle/>
          <a:p>
            <a:pPr algn="ctr" defTabSz="914400" eaLnBrk="1" hangingPunct="1">
              <a:buClrTx/>
              <a:buSzTx/>
              <a:buFontTx/>
              <a:buNone/>
            </a:pPr>
            <a:endParaRPr lang="en-US" sz="1800">
              <a:solidFill>
                <a:srgbClr val="000000"/>
              </a:solidFill>
              <a:latin typeface="Arial" charset="0"/>
              <a:ea typeface="ＭＳ Ｐゴシック" pitchFamily="-112" charset="-128"/>
            </a:endParaRPr>
          </a:p>
        </p:txBody>
      </p:sp>
      <p:sp>
        <p:nvSpPr>
          <p:cNvPr id="57" name="Rectangle 56">
            <a:extLst>
              <a:ext uri="{FF2B5EF4-FFF2-40B4-BE49-F238E27FC236}">
                <a16:creationId xmlns:a16="http://schemas.microsoft.com/office/drawing/2014/main" id="{96767DC7-85DB-4594-B8C5-61C7199FA3DA}"/>
              </a:ext>
            </a:extLst>
          </p:cNvPr>
          <p:cNvSpPr/>
          <p:nvPr/>
        </p:nvSpPr>
        <p:spPr bwMode="auto">
          <a:xfrm>
            <a:off x="5806230" y="5187663"/>
            <a:ext cx="155448" cy="235527"/>
          </a:xfrm>
          <a:prstGeom prst="rect">
            <a:avLst/>
          </a:prstGeom>
          <a:solidFill>
            <a:srgbClr val="00B050"/>
          </a:solidFill>
          <a:ln w="9525" cap="flat" cmpd="sng" algn="ctr">
            <a:solidFill>
              <a:srgbClr val="808284"/>
            </a:solidFill>
            <a:prstDash val="solid"/>
            <a:round/>
            <a:headEnd type="none" w="lg" len="med"/>
            <a:tailEnd type="none" w="lg" len="med"/>
          </a:ln>
          <a:effectLst/>
        </p:spPr>
        <p:txBody>
          <a:bodyPr vert="horz" wrap="square" lIns="91440" tIns="45720" rIns="91440" bIns="45720" numCol="1" rtlCol="0" anchor="t" anchorCtr="0" compatLnSpc="1">
            <a:prstTxWarp prst="textNoShape">
              <a:avLst/>
            </a:prstTxWarp>
          </a:bodyPr>
          <a:lstStyle/>
          <a:p>
            <a:pPr algn="ctr" defTabSz="914400" eaLnBrk="1" hangingPunct="1">
              <a:buClrTx/>
              <a:buSzTx/>
              <a:buFontTx/>
              <a:buNone/>
            </a:pPr>
            <a:endParaRPr lang="en-US" sz="1800">
              <a:solidFill>
                <a:srgbClr val="000000"/>
              </a:solidFill>
              <a:latin typeface="Arial" charset="0"/>
              <a:ea typeface="ＭＳ Ｐゴシック" pitchFamily="-112" charset="-128"/>
            </a:endParaRPr>
          </a:p>
        </p:txBody>
      </p:sp>
      <p:sp>
        <p:nvSpPr>
          <p:cNvPr id="58" name="Rectangle 57">
            <a:extLst>
              <a:ext uri="{FF2B5EF4-FFF2-40B4-BE49-F238E27FC236}">
                <a16:creationId xmlns:a16="http://schemas.microsoft.com/office/drawing/2014/main" id="{5DF5E974-4F02-40DE-8285-C3F349AB3619}"/>
              </a:ext>
            </a:extLst>
          </p:cNvPr>
          <p:cNvSpPr/>
          <p:nvPr/>
        </p:nvSpPr>
        <p:spPr bwMode="auto">
          <a:xfrm>
            <a:off x="7862423" y="5186800"/>
            <a:ext cx="219456" cy="235527"/>
          </a:xfrm>
          <a:prstGeom prst="rect">
            <a:avLst/>
          </a:prstGeom>
          <a:solidFill>
            <a:srgbClr val="7030A0"/>
          </a:solidFill>
          <a:ln w="9525" cap="flat" cmpd="sng" algn="ctr">
            <a:solidFill>
              <a:srgbClr val="808284"/>
            </a:solidFill>
            <a:prstDash val="solid"/>
            <a:round/>
            <a:headEnd type="none" w="lg" len="med"/>
            <a:tailEnd type="none" w="lg" len="med"/>
          </a:ln>
          <a:effectLst/>
        </p:spPr>
        <p:txBody>
          <a:bodyPr vert="horz" wrap="square" lIns="91440" tIns="45720" rIns="91440" bIns="45720" numCol="1" rtlCol="0" anchor="t" anchorCtr="0" compatLnSpc="1">
            <a:prstTxWarp prst="textNoShape">
              <a:avLst/>
            </a:prstTxWarp>
          </a:bodyPr>
          <a:lstStyle/>
          <a:p>
            <a:pPr algn="ctr" defTabSz="914400" eaLnBrk="1" hangingPunct="1">
              <a:buClrTx/>
              <a:buSzTx/>
              <a:buFontTx/>
              <a:buNone/>
            </a:pPr>
            <a:endParaRPr lang="en-US" sz="1800">
              <a:solidFill>
                <a:srgbClr val="000000"/>
              </a:solidFill>
              <a:latin typeface="Arial" charset="0"/>
              <a:ea typeface="ＭＳ Ｐゴシック" pitchFamily="-112" charset="-128"/>
            </a:endParaRPr>
          </a:p>
        </p:txBody>
      </p:sp>
      <p:sp>
        <p:nvSpPr>
          <p:cNvPr id="63" name="Rectangle 62">
            <a:extLst>
              <a:ext uri="{FF2B5EF4-FFF2-40B4-BE49-F238E27FC236}">
                <a16:creationId xmlns:a16="http://schemas.microsoft.com/office/drawing/2014/main" id="{55FCD05B-D8DD-441E-9E6C-6ED720785BF7}"/>
              </a:ext>
            </a:extLst>
          </p:cNvPr>
          <p:cNvSpPr/>
          <p:nvPr/>
        </p:nvSpPr>
        <p:spPr bwMode="auto">
          <a:xfrm>
            <a:off x="8633733" y="5188095"/>
            <a:ext cx="155448" cy="235527"/>
          </a:xfrm>
          <a:prstGeom prst="rect">
            <a:avLst/>
          </a:prstGeom>
          <a:solidFill>
            <a:srgbClr val="00B050"/>
          </a:solidFill>
          <a:ln w="9525" cap="flat" cmpd="sng" algn="ctr">
            <a:solidFill>
              <a:srgbClr val="808284"/>
            </a:solidFill>
            <a:prstDash val="solid"/>
            <a:round/>
            <a:headEnd type="none" w="lg" len="med"/>
            <a:tailEnd type="none" w="lg" len="med"/>
          </a:ln>
          <a:effectLst/>
        </p:spPr>
        <p:txBody>
          <a:bodyPr vert="horz" wrap="square" lIns="91440" tIns="45720" rIns="91440" bIns="45720" numCol="1" rtlCol="0" anchor="t" anchorCtr="0" compatLnSpc="1">
            <a:prstTxWarp prst="textNoShape">
              <a:avLst/>
            </a:prstTxWarp>
          </a:bodyPr>
          <a:lstStyle/>
          <a:p>
            <a:pPr algn="ctr" defTabSz="914400" eaLnBrk="1" hangingPunct="1">
              <a:buClrTx/>
              <a:buSzTx/>
              <a:buFontTx/>
              <a:buNone/>
            </a:pPr>
            <a:endParaRPr lang="en-US" sz="1800">
              <a:solidFill>
                <a:srgbClr val="000000"/>
              </a:solidFill>
              <a:latin typeface="Arial" charset="0"/>
              <a:ea typeface="ＭＳ Ｐゴシック" pitchFamily="-112" charset="-128"/>
            </a:endParaRPr>
          </a:p>
        </p:txBody>
      </p:sp>
      <p:sp>
        <p:nvSpPr>
          <p:cNvPr id="64" name="Rectangle 63">
            <a:extLst>
              <a:ext uri="{FF2B5EF4-FFF2-40B4-BE49-F238E27FC236}">
                <a16:creationId xmlns:a16="http://schemas.microsoft.com/office/drawing/2014/main" id="{E3E7936E-5FD4-4783-ABC0-354FE8F09854}"/>
              </a:ext>
            </a:extLst>
          </p:cNvPr>
          <p:cNvSpPr/>
          <p:nvPr/>
        </p:nvSpPr>
        <p:spPr bwMode="auto">
          <a:xfrm>
            <a:off x="9602097" y="5188095"/>
            <a:ext cx="155448" cy="235527"/>
          </a:xfrm>
          <a:prstGeom prst="rect">
            <a:avLst/>
          </a:prstGeom>
          <a:solidFill>
            <a:srgbClr val="00B050"/>
          </a:solidFill>
          <a:ln w="9525" cap="flat" cmpd="sng" algn="ctr">
            <a:solidFill>
              <a:srgbClr val="808284"/>
            </a:solidFill>
            <a:prstDash val="solid"/>
            <a:round/>
            <a:headEnd type="none" w="lg" len="med"/>
            <a:tailEnd type="none" w="lg" len="med"/>
          </a:ln>
          <a:effectLst/>
        </p:spPr>
        <p:txBody>
          <a:bodyPr vert="horz" wrap="square" lIns="91440" tIns="45720" rIns="91440" bIns="45720" numCol="1" rtlCol="0" anchor="t" anchorCtr="0" compatLnSpc="1">
            <a:prstTxWarp prst="textNoShape">
              <a:avLst/>
            </a:prstTxWarp>
          </a:bodyPr>
          <a:lstStyle/>
          <a:p>
            <a:pPr algn="ctr" defTabSz="914400" eaLnBrk="1" hangingPunct="1">
              <a:buClrTx/>
              <a:buSzTx/>
              <a:buFontTx/>
              <a:buNone/>
            </a:pPr>
            <a:endParaRPr lang="en-US" sz="1800">
              <a:solidFill>
                <a:srgbClr val="000000"/>
              </a:solidFill>
              <a:latin typeface="Arial" charset="0"/>
              <a:ea typeface="ＭＳ Ｐゴシック" pitchFamily="-112" charset="-128"/>
            </a:endParaRPr>
          </a:p>
        </p:txBody>
      </p:sp>
      <p:sp>
        <p:nvSpPr>
          <p:cNvPr id="65" name="Rectangle 64">
            <a:extLst>
              <a:ext uri="{FF2B5EF4-FFF2-40B4-BE49-F238E27FC236}">
                <a16:creationId xmlns:a16="http://schemas.microsoft.com/office/drawing/2014/main" id="{053074F3-EB60-462D-A833-43D2911321AD}"/>
              </a:ext>
            </a:extLst>
          </p:cNvPr>
          <p:cNvSpPr/>
          <p:nvPr/>
        </p:nvSpPr>
        <p:spPr bwMode="auto">
          <a:xfrm>
            <a:off x="9121738" y="5181600"/>
            <a:ext cx="152400" cy="235527"/>
          </a:xfrm>
          <a:prstGeom prst="rect">
            <a:avLst/>
          </a:prstGeom>
          <a:solidFill>
            <a:srgbClr val="00B050"/>
          </a:solidFill>
          <a:ln w="9525" cap="flat" cmpd="sng" algn="ctr">
            <a:solidFill>
              <a:srgbClr val="808284"/>
            </a:solidFill>
            <a:prstDash val="solid"/>
            <a:round/>
            <a:headEnd type="none" w="lg" len="med"/>
            <a:tailEnd type="none" w="lg" len="med"/>
          </a:ln>
          <a:effectLst/>
        </p:spPr>
        <p:txBody>
          <a:bodyPr vert="horz" wrap="square" lIns="91440" tIns="45720" rIns="91440" bIns="45720" numCol="1" rtlCol="0" anchor="t" anchorCtr="0" compatLnSpc="1">
            <a:prstTxWarp prst="textNoShape">
              <a:avLst/>
            </a:prstTxWarp>
          </a:bodyPr>
          <a:lstStyle/>
          <a:p>
            <a:pPr algn="ctr" defTabSz="914400" eaLnBrk="1" hangingPunct="1">
              <a:buClrTx/>
              <a:buSzTx/>
              <a:buFontTx/>
              <a:buNone/>
            </a:pPr>
            <a:endParaRPr lang="en-US" sz="1800">
              <a:solidFill>
                <a:srgbClr val="000000"/>
              </a:solidFill>
              <a:latin typeface="Arial" charset="0"/>
              <a:ea typeface="ＭＳ Ｐゴシック" pitchFamily="-112" charset="-128"/>
            </a:endParaRPr>
          </a:p>
        </p:txBody>
      </p:sp>
      <p:sp>
        <p:nvSpPr>
          <p:cNvPr id="66" name="Rectangle 65">
            <a:extLst>
              <a:ext uri="{FF2B5EF4-FFF2-40B4-BE49-F238E27FC236}">
                <a16:creationId xmlns:a16="http://schemas.microsoft.com/office/drawing/2014/main" id="{4046B242-8B4E-417D-A00C-863B850C8215}"/>
              </a:ext>
            </a:extLst>
          </p:cNvPr>
          <p:cNvSpPr/>
          <p:nvPr/>
        </p:nvSpPr>
        <p:spPr bwMode="auto">
          <a:xfrm>
            <a:off x="1066800" y="5098473"/>
            <a:ext cx="155448" cy="235527"/>
          </a:xfrm>
          <a:prstGeom prst="rect">
            <a:avLst/>
          </a:prstGeom>
          <a:solidFill>
            <a:srgbClr val="00B050"/>
          </a:solidFill>
          <a:ln w="9525" cap="flat" cmpd="sng" algn="ctr">
            <a:solidFill>
              <a:srgbClr val="808284"/>
            </a:solidFill>
            <a:prstDash val="solid"/>
            <a:round/>
            <a:headEnd type="none" w="lg" len="med"/>
            <a:tailEnd type="none" w="lg" len="med"/>
          </a:ln>
          <a:effectLst/>
        </p:spPr>
        <p:txBody>
          <a:bodyPr vert="horz" wrap="square" lIns="91440" tIns="45720" rIns="91440" bIns="45720" numCol="1" rtlCol="0" anchor="t" anchorCtr="0" compatLnSpc="1">
            <a:prstTxWarp prst="textNoShape">
              <a:avLst/>
            </a:prstTxWarp>
          </a:bodyPr>
          <a:lstStyle/>
          <a:p>
            <a:pPr algn="ctr" defTabSz="914400" eaLnBrk="1" hangingPunct="1">
              <a:buClrTx/>
              <a:buSzTx/>
              <a:buFontTx/>
              <a:buNone/>
            </a:pPr>
            <a:endParaRPr lang="en-US" sz="1800">
              <a:solidFill>
                <a:srgbClr val="000000"/>
              </a:solidFill>
              <a:latin typeface="Arial" charset="0"/>
              <a:ea typeface="ＭＳ Ｐゴシック" pitchFamily="-112" charset="-128"/>
            </a:endParaRPr>
          </a:p>
        </p:txBody>
      </p:sp>
      <p:sp>
        <p:nvSpPr>
          <p:cNvPr id="25" name="Rectangle 24">
            <a:extLst>
              <a:ext uri="{FF2B5EF4-FFF2-40B4-BE49-F238E27FC236}">
                <a16:creationId xmlns:a16="http://schemas.microsoft.com/office/drawing/2014/main" id="{879BC2B8-C6FE-4B3B-A9CA-C9E290553AF2}"/>
              </a:ext>
            </a:extLst>
          </p:cNvPr>
          <p:cNvSpPr/>
          <p:nvPr/>
        </p:nvSpPr>
        <p:spPr bwMode="auto">
          <a:xfrm>
            <a:off x="1009499" y="5807247"/>
            <a:ext cx="219456" cy="235527"/>
          </a:xfrm>
          <a:prstGeom prst="rect">
            <a:avLst/>
          </a:prstGeom>
          <a:solidFill>
            <a:srgbClr val="7030A0"/>
          </a:solidFill>
          <a:ln w="9525" cap="flat" cmpd="sng" algn="ctr">
            <a:solidFill>
              <a:srgbClr val="808284"/>
            </a:solidFill>
            <a:prstDash val="solid"/>
            <a:round/>
            <a:headEnd type="none" w="lg" len="med"/>
            <a:tailEnd type="none" w="lg" len="med"/>
          </a:ln>
          <a:effectLst/>
        </p:spPr>
        <p:txBody>
          <a:bodyPr vert="horz" wrap="square" lIns="91440" tIns="45720" rIns="91440" bIns="45720" numCol="1" rtlCol="0" anchor="t" anchorCtr="0" compatLnSpc="1">
            <a:prstTxWarp prst="textNoShape">
              <a:avLst/>
            </a:prstTxWarp>
          </a:bodyPr>
          <a:lstStyle/>
          <a:p>
            <a:pPr algn="ctr" defTabSz="914400" eaLnBrk="1" hangingPunct="1">
              <a:buClrTx/>
              <a:buSzTx/>
              <a:buFontTx/>
              <a:buNone/>
            </a:pPr>
            <a:endParaRPr lang="en-US" sz="1800">
              <a:solidFill>
                <a:srgbClr val="000000"/>
              </a:solidFill>
              <a:latin typeface="Arial" charset="0"/>
              <a:ea typeface="ＭＳ Ｐゴシック" pitchFamily="-112" charset="-128"/>
            </a:endParaRPr>
          </a:p>
        </p:txBody>
      </p:sp>
      <p:sp>
        <p:nvSpPr>
          <p:cNvPr id="26" name="TextBox 25">
            <a:extLst>
              <a:ext uri="{FF2B5EF4-FFF2-40B4-BE49-F238E27FC236}">
                <a16:creationId xmlns:a16="http://schemas.microsoft.com/office/drawing/2014/main" id="{76516F7A-02F8-4BD6-98A3-79BC624C4C86}"/>
              </a:ext>
            </a:extLst>
          </p:cNvPr>
          <p:cNvSpPr txBox="1"/>
          <p:nvPr/>
        </p:nvSpPr>
        <p:spPr>
          <a:xfrm>
            <a:off x="8369481" y="5685321"/>
            <a:ext cx="1310340" cy="409323"/>
          </a:xfrm>
          <a:prstGeom prst="rect">
            <a:avLst/>
          </a:prstGeom>
          <a:noFill/>
        </p:spPr>
        <p:txBody>
          <a:bodyPr wrap="none" lIns="91440" tIns="45720" rIns="91440" rtlCol="0" anchor="t">
            <a:noAutofit/>
          </a:bodyPr>
          <a:lstStyle/>
          <a:p>
            <a:pPr defTabSz="914400" eaLnBrk="1" fontAlgn="auto" hangingPunct="1">
              <a:spcBef>
                <a:spcPts val="0"/>
              </a:spcBef>
              <a:spcAft>
                <a:spcPts val="0"/>
              </a:spcAft>
              <a:buClrTx/>
              <a:buSzTx/>
              <a:buFontTx/>
              <a:buNone/>
              <a:defRPr/>
            </a:pPr>
            <a:r>
              <a:rPr lang="en-US" sz="900" kern="0" dirty="0">
                <a:solidFill>
                  <a:sysClr val="windowText" lastClr="000000"/>
                </a:solidFill>
                <a:latin typeface="Arial" charset="0"/>
                <a:ea typeface="+mn-ea"/>
              </a:rPr>
              <a:t>TWT wake interval for </a:t>
            </a:r>
          </a:p>
          <a:p>
            <a:pPr defTabSz="914400" eaLnBrk="1" fontAlgn="auto" hangingPunct="1">
              <a:spcBef>
                <a:spcPts val="0"/>
              </a:spcBef>
              <a:spcAft>
                <a:spcPts val="0"/>
              </a:spcAft>
              <a:buClrTx/>
              <a:buSzTx/>
              <a:buFontTx/>
              <a:buNone/>
              <a:defRPr/>
            </a:pPr>
            <a:r>
              <a:rPr lang="en-US" sz="900" kern="0" dirty="0">
                <a:solidFill>
                  <a:sysClr val="windowText" lastClr="000000"/>
                </a:solidFill>
                <a:latin typeface="Arial" charset="0"/>
                <a:ea typeface="+mn-ea"/>
              </a:rPr>
              <a:t>high sensing frequency </a:t>
            </a:r>
          </a:p>
        </p:txBody>
      </p:sp>
      <p:cxnSp>
        <p:nvCxnSpPr>
          <p:cNvPr id="27" name="Straight Arrow Connector 26">
            <a:extLst>
              <a:ext uri="{FF2B5EF4-FFF2-40B4-BE49-F238E27FC236}">
                <a16:creationId xmlns:a16="http://schemas.microsoft.com/office/drawing/2014/main" id="{BB3E31D6-C51C-4365-A774-B64EE110937F}"/>
              </a:ext>
            </a:extLst>
          </p:cNvPr>
          <p:cNvCxnSpPr>
            <a:cxnSpLocks/>
          </p:cNvCxnSpPr>
          <p:nvPr/>
        </p:nvCxnSpPr>
        <p:spPr bwMode="auto">
          <a:xfrm>
            <a:off x="8633733" y="5631417"/>
            <a:ext cx="488005" cy="0"/>
          </a:xfrm>
          <a:prstGeom prst="straightConnector1">
            <a:avLst/>
          </a:prstGeom>
          <a:solidFill>
            <a:srgbClr val="F9B500"/>
          </a:solidFill>
          <a:ln w="9525" cap="flat" cmpd="sng" algn="ctr">
            <a:solidFill>
              <a:srgbClr val="808284"/>
            </a:solidFill>
            <a:prstDash val="solid"/>
            <a:round/>
            <a:headEnd type="arrow" w="lg" len="med"/>
            <a:tailEnd type="arrow"/>
          </a:ln>
          <a:effectLst/>
        </p:spPr>
      </p:cxnSp>
      <p:sp>
        <p:nvSpPr>
          <p:cNvPr id="28" name="TextBox 27">
            <a:extLst>
              <a:ext uri="{FF2B5EF4-FFF2-40B4-BE49-F238E27FC236}">
                <a16:creationId xmlns:a16="http://schemas.microsoft.com/office/drawing/2014/main" id="{60F8A589-9623-4D5A-8C02-292C1AE66E11}"/>
              </a:ext>
            </a:extLst>
          </p:cNvPr>
          <p:cNvSpPr txBox="1"/>
          <p:nvPr/>
        </p:nvSpPr>
        <p:spPr>
          <a:xfrm>
            <a:off x="1267302" y="5740344"/>
            <a:ext cx="1120534" cy="369332"/>
          </a:xfrm>
          <a:prstGeom prst="rect">
            <a:avLst/>
          </a:prstGeom>
          <a:noFill/>
        </p:spPr>
        <p:txBody>
          <a:bodyPr wrap="square" rtlCol="0">
            <a:spAutoFit/>
          </a:bodyPr>
          <a:lstStyle/>
          <a:p>
            <a:pPr defTabSz="914400" eaLnBrk="1" fontAlgn="auto" hangingPunct="1">
              <a:spcBef>
                <a:spcPts val="0"/>
              </a:spcBef>
              <a:spcAft>
                <a:spcPts val="0"/>
              </a:spcAft>
              <a:buClrTx/>
              <a:buSzTx/>
              <a:buFontTx/>
              <a:buNone/>
              <a:defRPr/>
            </a:pPr>
            <a:r>
              <a:rPr lang="en-US" sz="900" kern="0" dirty="0">
                <a:solidFill>
                  <a:sysClr val="windowText" lastClr="000000"/>
                </a:solidFill>
                <a:latin typeface="Arial" charset="0"/>
                <a:ea typeface="+mn-ea"/>
              </a:rPr>
              <a:t>TWT Information</a:t>
            </a:r>
          </a:p>
          <a:p>
            <a:pPr defTabSz="914400" eaLnBrk="1" fontAlgn="auto" hangingPunct="1">
              <a:spcBef>
                <a:spcPts val="0"/>
              </a:spcBef>
              <a:spcAft>
                <a:spcPts val="0"/>
              </a:spcAft>
              <a:buClrTx/>
              <a:buSzTx/>
              <a:buFontTx/>
              <a:buNone/>
              <a:defRPr/>
            </a:pPr>
            <a:r>
              <a:rPr lang="en-US" sz="900" kern="0" dirty="0">
                <a:solidFill>
                  <a:sysClr val="windowText" lastClr="000000"/>
                </a:solidFill>
                <a:latin typeface="Arial" charset="0"/>
                <a:ea typeface="+mn-ea"/>
              </a:rPr>
              <a:t>frame exchange</a:t>
            </a:r>
          </a:p>
        </p:txBody>
      </p:sp>
    </p:spTree>
    <p:extLst>
      <p:ext uri="{BB962C8B-B14F-4D97-AF65-F5344CB8AC3E}">
        <p14:creationId xmlns:p14="http://schemas.microsoft.com/office/powerpoint/2010/main" val="411862269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1_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2074</Words>
  <Application>Microsoft Office PowerPoint</Application>
  <PresentationFormat>Widescreen</PresentationFormat>
  <Paragraphs>293</Paragraphs>
  <Slides>14</Slides>
  <Notes>14</Notes>
  <HiddenSlides>0</HiddenSlides>
  <MMClips>0</MMClips>
  <ScaleCrop>false</ScaleCrop>
  <HeadingPairs>
    <vt:vector size="8" baseType="variant">
      <vt:variant>
        <vt:lpstr>Fonts Used</vt:lpstr>
      </vt:variant>
      <vt:variant>
        <vt:i4>8</vt:i4>
      </vt:variant>
      <vt:variant>
        <vt:lpstr>Theme</vt:lpstr>
      </vt:variant>
      <vt:variant>
        <vt:i4>3</vt:i4>
      </vt:variant>
      <vt:variant>
        <vt:lpstr>Embedded OLE Servers</vt:lpstr>
      </vt:variant>
      <vt:variant>
        <vt:i4>1</vt:i4>
      </vt:variant>
      <vt:variant>
        <vt:lpstr>Slide Titles</vt:lpstr>
      </vt:variant>
      <vt:variant>
        <vt:i4>14</vt:i4>
      </vt:variant>
    </vt:vector>
  </HeadingPairs>
  <TitlesOfParts>
    <vt:vector size="26" baseType="lpstr">
      <vt:lpstr>TimesNewRoman</vt:lpstr>
      <vt:lpstr>TimesNewRoman,Bold</vt:lpstr>
      <vt:lpstr>Arial</vt:lpstr>
      <vt:lpstr>Calibri</vt:lpstr>
      <vt:lpstr>Calibri Light</vt:lpstr>
      <vt:lpstr>Courier New</vt:lpstr>
      <vt:lpstr>Times New Roman</vt:lpstr>
      <vt:lpstr>Wingdings</vt:lpstr>
      <vt:lpstr>Office Theme</vt:lpstr>
      <vt:lpstr>1_Custom Design</vt:lpstr>
      <vt:lpstr>Custom Design</vt:lpstr>
      <vt:lpstr>Document</vt:lpstr>
      <vt:lpstr>TWT for WLAN Sensing</vt:lpstr>
      <vt:lpstr>Motivation</vt:lpstr>
      <vt:lpstr>A Brief Overview of TWT</vt:lpstr>
      <vt:lpstr>Types of TWT</vt:lpstr>
      <vt:lpstr>TWT Negotiation</vt:lpstr>
      <vt:lpstr>Example 1 – TWT for Trigger Frame Sounding</vt:lpstr>
      <vt:lpstr>Example 2 – TWT for NDPA Sounding</vt:lpstr>
      <vt:lpstr>Example 3 – TWT for Non-TB Sensing Measurement</vt:lpstr>
      <vt:lpstr>Example 4 – TWT for Multiple Sensing Frequencies</vt:lpstr>
      <vt:lpstr>Example 5 – TWT for Multiple Sensing Procedures</vt:lpstr>
      <vt:lpstr>Example 6 – TWT for Joint Sensing and Communication</vt:lpstr>
      <vt:lpstr>Target Wake Time versus Availability Window</vt:lpstr>
      <vt:lpstr>Summary</vt:lpstr>
      <vt:lpstr>SP</vt:lpstr>
    </vt:vector>
  </TitlesOfParts>
  <Company>NXP Semiconductors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TWT for WLAN Sensing</dc:title>
  <dc:creator>Dong Wei</dc:creator>
  <cp:lastModifiedBy>Dong Wei</cp:lastModifiedBy>
  <cp:revision>278</cp:revision>
  <cp:lastPrinted>1601-01-01T00:00:00Z</cp:lastPrinted>
  <dcterms:created xsi:type="dcterms:W3CDTF">2021-08-26T21:34:44Z</dcterms:created>
  <dcterms:modified xsi:type="dcterms:W3CDTF">2021-12-13T08:00:43Z</dcterms:modified>
</cp:coreProperties>
</file>