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 id="2147483660" r:id="rId3"/>
  </p:sldMasterIdLst>
  <p:notesMasterIdLst>
    <p:notesMasterId r:id="rId18"/>
  </p:notesMasterIdLst>
  <p:handoutMasterIdLst>
    <p:handoutMasterId r:id="rId19"/>
  </p:handoutMasterIdLst>
  <p:sldIdLst>
    <p:sldId id="256" r:id="rId4"/>
    <p:sldId id="283" r:id="rId5"/>
    <p:sldId id="268" r:id="rId6"/>
    <p:sldId id="281" r:id="rId7"/>
    <p:sldId id="280" r:id="rId8"/>
    <p:sldId id="275" r:id="rId9"/>
    <p:sldId id="278" r:id="rId10"/>
    <p:sldId id="274" r:id="rId11"/>
    <p:sldId id="285" r:id="rId12"/>
    <p:sldId id="286" r:id="rId13"/>
    <p:sldId id="288" r:id="rId14"/>
    <p:sldId id="289" r:id="rId15"/>
    <p:sldId id="271" r:id="rId16"/>
    <p:sldId id="266"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0"/>
  </p:normalViewPr>
  <p:slideViewPr>
    <p:cSldViewPr>
      <p:cViewPr varScale="1">
        <p:scale>
          <a:sx n="109" d="100"/>
          <a:sy n="109" d="100"/>
        </p:scale>
        <p:origin x="378" y="10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2" d="100"/>
          <a:sy n="82" d="100"/>
        </p:scale>
        <p:origin x="3804" y="4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802.11-21/1532r0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5774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60047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18773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067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5021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1882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8371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8325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208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3225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2985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467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6607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AE0A0-C734-49C6-8589-782FE7F88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5A68E0-B650-48DE-9452-399C95DC7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F0971D-1A12-4919-A11C-8F3929C1FE77}"/>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5" name="Footer Placeholder 4">
            <a:extLst>
              <a:ext uri="{FF2B5EF4-FFF2-40B4-BE49-F238E27FC236}">
                <a16:creationId xmlns:a16="http://schemas.microsoft.com/office/drawing/2014/main" id="{3CB26082-9764-4F2B-B3FC-BFE301CE0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29219-22FA-4F84-8494-301973AC0BD9}"/>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97753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4D8D-9EC0-466C-9B6D-856297ECB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23D08-7C57-4B28-9F0A-4AA30F3D7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0A7D7-718C-4F58-AF1E-5A0DF53D9E5C}"/>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5" name="Footer Placeholder 4">
            <a:extLst>
              <a:ext uri="{FF2B5EF4-FFF2-40B4-BE49-F238E27FC236}">
                <a16:creationId xmlns:a16="http://schemas.microsoft.com/office/drawing/2014/main" id="{EEBBFE0A-A350-4CFE-A7CD-929C45A52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DD0F4-D838-412B-9A50-9BE7D8023754}"/>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3767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249A-0010-4C84-84AF-EE2339C737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957E8E-95E3-4772-B9D8-D78912F85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4A78F-ED58-4700-AC40-5D2E4C422BF9}"/>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5" name="Footer Placeholder 4">
            <a:extLst>
              <a:ext uri="{FF2B5EF4-FFF2-40B4-BE49-F238E27FC236}">
                <a16:creationId xmlns:a16="http://schemas.microsoft.com/office/drawing/2014/main" id="{EE5569F7-2B25-4C07-87D2-21CA6C6DF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3EAFB-57A7-4978-A98B-4A2A98A0E21E}"/>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981930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A4EE-ACCD-4A53-BBDC-C1083AE46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0F63FB-7147-4169-9E72-BF7D418865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7335F9-BC36-483B-AB16-434C2FF5A1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B3F9FB-0265-4BC8-8705-A8C1C6E38E4F}"/>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6" name="Footer Placeholder 5">
            <a:extLst>
              <a:ext uri="{FF2B5EF4-FFF2-40B4-BE49-F238E27FC236}">
                <a16:creationId xmlns:a16="http://schemas.microsoft.com/office/drawing/2014/main" id="{18374460-F94B-4BAC-A709-9C6E2F4E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865CDB-6713-4A2A-944B-01021AFB022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2311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2016-7244-4C07-9FB7-FECB211557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09BDF0-07DC-4327-B892-A220D3382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6EB747-6958-4139-B782-A01CEB846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46520C-FFC3-4C60-9E12-A682597358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E03250-BD38-447A-940A-1FF9FC027C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1B6DA-D101-4932-8054-A54107E6A6A3}"/>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8" name="Footer Placeholder 7">
            <a:extLst>
              <a:ext uri="{FF2B5EF4-FFF2-40B4-BE49-F238E27FC236}">
                <a16:creationId xmlns:a16="http://schemas.microsoft.com/office/drawing/2014/main" id="{9DC75429-2A70-47AF-81A6-6BDC095319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A31A64-CB02-4F27-9F88-144A73C07CC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842068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3F7A-1CF3-47DA-A24F-0932EC0670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8FF22D-D8A7-4BEE-AE7F-DE930D8AE7F3}"/>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4" name="Footer Placeholder 3">
            <a:extLst>
              <a:ext uri="{FF2B5EF4-FFF2-40B4-BE49-F238E27FC236}">
                <a16:creationId xmlns:a16="http://schemas.microsoft.com/office/drawing/2014/main" id="{ADD7451E-5B89-41AF-85D4-4A6E733D0B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FE4B01-DDC8-43E8-AFD5-180574B3F0F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60392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AA056-EEF4-4114-AB11-085ACCD24E64}"/>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3" name="Footer Placeholder 2">
            <a:extLst>
              <a:ext uri="{FF2B5EF4-FFF2-40B4-BE49-F238E27FC236}">
                <a16:creationId xmlns:a16="http://schemas.microsoft.com/office/drawing/2014/main" id="{7C2DF6BC-2529-456A-9B14-F1ADAED93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56B5E5-E2DC-47CE-8AED-5343BBCE14C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56178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B208E-2F33-4A89-8919-41D53A038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B9BC31-647F-4B34-AE89-22326B202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F12054-1D25-40CC-B180-C7A43370E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353A68-0B65-49C0-B03C-C1F9A980D002}"/>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6" name="Footer Placeholder 5">
            <a:extLst>
              <a:ext uri="{FF2B5EF4-FFF2-40B4-BE49-F238E27FC236}">
                <a16:creationId xmlns:a16="http://schemas.microsoft.com/office/drawing/2014/main" id="{35AD57C0-E68D-4577-B1E2-3040A7BBD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3A3CE-14CC-42B3-8BF5-B1757E272C51}"/>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80469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5AA3-E9DA-4FB0-9495-AAD99E1E2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CC48AB-83C1-4BF5-9EA0-F10B7BCEDF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58DD86-1A96-47FC-AA08-E2EEE3999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521CAC-5149-4804-8847-419D1713234B}"/>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6" name="Footer Placeholder 5">
            <a:extLst>
              <a:ext uri="{FF2B5EF4-FFF2-40B4-BE49-F238E27FC236}">
                <a16:creationId xmlns:a16="http://schemas.microsoft.com/office/drawing/2014/main" id="{71C1C33F-7484-46BC-A89A-1D7FDA0B6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78D36-36BC-4E71-A1F2-F9ECDC23A156}"/>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690526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71A1-A57E-48D5-9051-BE695FB2EE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9D557-89EA-4AB6-BB59-825DECDD9D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45977-93AD-4171-8915-732BCC9AB288}"/>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5" name="Footer Placeholder 4">
            <a:extLst>
              <a:ext uri="{FF2B5EF4-FFF2-40B4-BE49-F238E27FC236}">
                <a16:creationId xmlns:a16="http://schemas.microsoft.com/office/drawing/2014/main" id="{03D854EF-968D-4984-8A5A-27D07A757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11F78-3D31-4169-84F3-D637ADF06F4A}"/>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05934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7FCC7A-048C-4F6A-B4F5-50D9A5E9D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9329BE-7792-48A1-924E-E664D865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75EEB2-966F-442A-903D-F25BABB12F26}"/>
              </a:ext>
            </a:extLst>
          </p:cNvPr>
          <p:cNvSpPr>
            <a:spLocks noGrp="1"/>
          </p:cNvSpPr>
          <p:nvPr>
            <p:ph type="dt" sz="half" idx="10"/>
          </p:nvPr>
        </p:nvSpPr>
        <p:spPr/>
        <p:txBody>
          <a:bodyPr/>
          <a:lstStyle/>
          <a:p>
            <a:fld id="{A7CD5056-3076-43DA-8FD6-DE02A540C792}" type="datetimeFigureOut">
              <a:rPr lang="en-US" smtClean="0"/>
              <a:t>12/13/2021</a:t>
            </a:fld>
            <a:endParaRPr lang="en-US"/>
          </a:p>
        </p:txBody>
      </p:sp>
      <p:sp>
        <p:nvSpPr>
          <p:cNvPr id="5" name="Footer Placeholder 4">
            <a:extLst>
              <a:ext uri="{FF2B5EF4-FFF2-40B4-BE49-F238E27FC236}">
                <a16:creationId xmlns:a16="http://schemas.microsoft.com/office/drawing/2014/main" id="{9682F85B-6D18-4CA1-867B-2453275D8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79C68E-4307-4A2E-BFF9-D9A501801EDC}"/>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9355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8655-25D6-4A36-8C8A-BC6A124673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CA6259-3143-40B2-8742-3E1DEFDFE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3E758-8DDA-4474-ADC2-E9EEC4EB18AA}"/>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5" name="Footer Placeholder 4">
            <a:extLst>
              <a:ext uri="{FF2B5EF4-FFF2-40B4-BE49-F238E27FC236}">
                <a16:creationId xmlns:a16="http://schemas.microsoft.com/office/drawing/2014/main" id="{56B1FFDF-36DA-42D2-A22D-2AAF89879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2566E-5EB4-47FD-8E36-BCE825218A0E}"/>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49610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D7394-2A33-4E44-AAD3-8908D3FA2E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F4DAF-ED18-44BB-8505-680710D8C3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36400-71E1-4E9A-BA5A-B7A73ACA4BED}"/>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5" name="Footer Placeholder 4">
            <a:extLst>
              <a:ext uri="{FF2B5EF4-FFF2-40B4-BE49-F238E27FC236}">
                <a16:creationId xmlns:a16="http://schemas.microsoft.com/office/drawing/2014/main" id="{CB3A6B32-72CD-4BE8-AB65-F03CBC6B4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C1971-85EB-41C6-80BA-C032F76EAF4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71200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0AAB-FA64-4726-8564-2F548C4DFC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AEBE16-FBB9-46BD-8135-91054CF83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C22B87-169D-4738-963C-40F70058ABCB}"/>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5" name="Footer Placeholder 4">
            <a:extLst>
              <a:ext uri="{FF2B5EF4-FFF2-40B4-BE49-F238E27FC236}">
                <a16:creationId xmlns:a16="http://schemas.microsoft.com/office/drawing/2014/main" id="{8A1C6C27-62A5-49D5-808C-6EBCCF0A7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A3E62-A123-4172-AF1D-738A7D81335A}"/>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696503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4EA84-18D0-4CC4-93D0-ADF484A7E7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DA4362-16A9-4D52-845B-EEE2629B9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844E1B-5C0D-4E5C-8213-23372759F6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086426-8E75-4EB9-A282-4350AB5D46B3}"/>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6" name="Footer Placeholder 5">
            <a:extLst>
              <a:ext uri="{FF2B5EF4-FFF2-40B4-BE49-F238E27FC236}">
                <a16:creationId xmlns:a16="http://schemas.microsoft.com/office/drawing/2014/main" id="{8CE8FE58-0295-48D6-A524-1A20F826C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C7D40-D29C-4829-9BAA-6EF819E4508D}"/>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361091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6170-FA3E-4FA7-8C42-BF4BA464E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0608CA-F59D-4E79-ACE6-1C163490E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604575-ED29-4E47-A9AF-5FAF8097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FE60C3-6915-41E0-8791-8EC89ECD0B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9C3B1A-6BE9-45FB-A232-FFBB2686F6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21643-7F5A-475A-8762-7C31224E315E}"/>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8" name="Footer Placeholder 7">
            <a:extLst>
              <a:ext uri="{FF2B5EF4-FFF2-40B4-BE49-F238E27FC236}">
                <a16:creationId xmlns:a16="http://schemas.microsoft.com/office/drawing/2014/main" id="{FA2D35FD-903C-4725-B840-07C451CFCC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E5EFB1-15F4-40D5-BB4C-2A709C21AEB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58806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8272-893A-4898-B258-66361D264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8BB56F-4000-4477-8872-A812B481E63C}"/>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4" name="Footer Placeholder 3">
            <a:extLst>
              <a:ext uri="{FF2B5EF4-FFF2-40B4-BE49-F238E27FC236}">
                <a16:creationId xmlns:a16="http://schemas.microsoft.com/office/drawing/2014/main" id="{D76DCECD-D5C7-4F7C-A323-DB5937C8D8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DF4E8-3B40-483A-8C71-851B1C340DB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326888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27969F-3C62-4271-9AD7-168214BA4CD1}"/>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3" name="Footer Placeholder 2">
            <a:extLst>
              <a:ext uri="{FF2B5EF4-FFF2-40B4-BE49-F238E27FC236}">
                <a16:creationId xmlns:a16="http://schemas.microsoft.com/office/drawing/2014/main" id="{28A116AD-73F3-4F68-BD5E-0935B2CD29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D7F77D-BF8C-4DD8-B2F5-A1BEEA6FA34F}"/>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804760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AC89-D6F3-4478-A0A3-F59650D2C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567E77-194F-41B0-BB02-75B0ACB76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8A9908-E780-46D7-B76C-DDF3D22E3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965B4-BCD5-49D6-9043-8D4B5A182993}"/>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6" name="Footer Placeholder 5">
            <a:extLst>
              <a:ext uri="{FF2B5EF4-FFF2-40B4-BE49-F238E27FC236}">
                <a16:creationId xmlns:a16="http://schemas.microsoft.com/office/drawing/2014/main" id="{E477D816-6B2B-4DD4-A6E2-E88F781E8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CAAFF-C1CA-432F-BA13-1CCCEFD37743}"/>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2160909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867B-08BC-4108-B25C-58B49859E4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285BE2-854D-421C-B473-A8358226C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BB27D0-A9C4-44B2-BF15-8B84C4F13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BB639-3288-4E07-88CB-48F314E8CEC3}"/>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6" name="Footer Placeholder 5">
            <a:extLst>
              <a:ext uri="{FF2B5EF4-FFF2-40B4-BE49-F238E27FC236}">
                <a16:creationId xmlns:a16="http://schemas.microsoft.com/office/drawing/2014/main" id="{2A5EF837-EE33-452C-BEFD-A256716EBF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456D4-0AB2-4671-8D1A-63823BC94190}"/>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83157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DC4C-D130-4D63-8359-649ABB5612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ADA7C0-22F5-4F89-B3FE-D5135469BB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49A2F-9419-42BF-945B-25D1798B4DFE}"/>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5" name="Footer Placeholder 4">
            <a:extLst>
              <a:ext uri="{FF2B5EF4-FFF2-40B4-BE49-F238E27FC236}">
                <a16:creationId xmlns:a16="http://schemas.microsoft.com/office/drawing/2014/main" id="{49DEEC0C-3C38-4C7C-8044-D48B5DD1E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9B4E8-65E7-4295-A128-4C62DB0F36D8}"/>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141068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25E29-213F-48E0-BBF7-D871B0567E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97336-0000-4212-87F6-487C338882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7DC9A-A5A1-4C07-892B-A56C59CBA0F5}"/>
              </a:ext>
            </a:extLst>
          </p:cNvPr>
          <p:cNvSpPr>
            <a:spLocks noGrp="1"/>
          </p:cNvSpPr>
          <p:nvPr>
            <p:ph type="dt" sz="half" idx="10"/>
          </p:nvPr>
        </p:nvSpPr>
        <p:spPr/>
        <p:txBody>
          <a:bodyPr/>
          <a:lstStyle/>
          <a:p>
            <a:fld id="{AD0B07C2-0A04-4482-915D-B47CC7DB2DAD}" type="datetimeFigureOut">
              <a:rPr lang="en-US" smtClean="0"/>
              <a:t>12/13/2021</a:t>
            </a:fld>
            <a:endParaRPr lang="en-US"/>
          </a:p>
        </p:txBody>
      </p:sp>
      <p:sp>
        <p:nvSpPr>
          <p:cNvPr id="5" name="Footer Placeholder 4">
            <a:extLst>
              <a:ext uri="{FF2B5EF4-FFF2-40B4-BE49-F238E27FC236}">
                <a16:creationId xmlns:a16="http://schemas.microsoft.com/office/drawing/2014/main" id="{72DF323E-52C3-49A8-BAF7-7A1AE991C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C45B3-F2EF-4F17-8876-8981E3AA0E0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342395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2021</a:t>
            </a:r>
            <a:endParaRPr lang="en-GB"/>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2021</a:t>
            </a:r>
            <a:endParaRPr lang="en-GB"/>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2021</a:t>
            </a:r>
            <a:endParaRPr lang="en-GB"/>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802.11-21/2004r0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47ADB4-3433-49FB-9DB2-65F671F23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4E148-44E0-45A3-A538-F280A6E9B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C2A3B-1648-4201-9021-C6BD3848D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D5056-3076-43DA-8FD6-DE02A540C792}" type="datetimeFigureOut">
              <a:rPr lang="en-US" smtClean="0"/>
              <a:t>12/13/2021</a:t>
            </a:fld>
            <a:endParaRPr lang="en-US"/>
          </a:p>
        </p:txBody>
      </p:sp>
      <p:sp>
        <p:nvSpPr>
          <p:cNvPr id="5" name="Footer Placeholder 4">
            <a:extLst>
              <a:ext uri="{FF2B5EF4-FFF2-40B4-BE49-F238E27FC236}">
                <a16:creationId xmlns:a16="http://schemas.microsoft.com/office/drawing/2014/main" id="{7FEBE518-6CCE-4627-A801-9E4F25838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3F707B-0EB5-414C-B66B-7F90E3BD4E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78314-07F3-4C29-93F5-E8A5E77D9486}" type="slidenum">
              <a:rPr lang="en-US" smtClean="0"/>
              <a:t>‹#›</a:t>
            </a:fld>
            <a:endParaRPr lang="en-US"/>
          </a:p>
        </p:txBody>
      </p:sp>
    </p:spTree>
    <p:extLst>
      <p:ext uri="{BB962C8B-B14F-4D97-AF65-F5344CB8AC3E}">
        <p14:creationId xmlns:p14="http://schemas.microsoft.com/office/powerpoint/2010/main" val="2726295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3A8EE1-011A-4F77-B627-E6CCA5CFC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2282E1-0703-4485-AC93-720734D5E0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C1D5F-3D0A-4EAD-967B-72D117E93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B07C2-0A04-4482-915D-B47CC7DB2DAD}" type="datetimeFigureOut">
              <a:rPr lang="en-US" smtClean="0"/>
              <a:t>12/13/2021</a:t>
            </a:fld>
            <a:endParaRPr lang="en-US"/>
          </a:p>
        </p:txBody>
      </p:sp>
      <p:sp>
        <p:nvSpPr>
          <p:cNvPr id="5" name="Footer Placeholder 4">
            <a:extLst>
              <a:ext uri="{FF2B5EF4-FFF2-40B4-BE49-F238E27FC236}">
                <a16:creationId xmlns:a16="http://schemas.microsoft.com/office/drawing/2014/main" id="{9E9DD526-11C9-4C88-A44D-218F54363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D84D23-6650-42A1-9239-987068D14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407E9-C42C-4AEB-B2A0-FEDAB1B4F207}" type="slidenum">
              <a:rPr lang="en-US" smtClean="0"/>
              <a:t>‹#›</a:t>
            </a:fld>
            <a:endParaRPr lang="en-US"/>
          </a:p>
        </p:txBody>
      </p:sp>
    </p:spTree>
    <p:extLst>
      <p:ext uri="{BB962C8B-B14F-4D97-AF65-F5344CB8AC3E}">
        <p14:creationId xmlns:p14="http://schemas.microsoft.com/office/powerpoint/2010/main" val="2363565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TWT for WLAN Sensing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2021-12-12</a:t>
            </a:r>
          </a:p>
        </p:txBody>
      </p:sp>
      <p:sp>
        <p:nvSpPr>
          <p:cNvPr id="6" name="Date Placeholder 3"/>
          <p:cNvSpPr>
            <a:spLocks noGrp="1"/>
          </p:cNvSpPr>
          <p:nvPr>
            <p:ph type="dt" idx="10"/>
          </p:nvPr>
        </p:nvSpPr>
        <p:spPr/>
        <p:txBody>
          <a:bodyPr/>
          <a:lstStyle/>
          <a:p>
            <a:r>
              <a:rPr lang="en-US" dirty="0"/>
              <a:t>December 2021</a:t>
            </a:r>
            <a:endParaRPr lang="en-GB" dirty="0"/>
          </a:p>
        </p:txBody>
      </p:sp>
      <p:sp>
        <p:nvSpPr>
          <p:cNvPr id="7" name="Footer Placeholder 4"/>
          <p:cNvSpPr>
            <a:spLocks noGrp="1"/>
          </p:cNvSpPr>
          <p:nvPr>
            <p:ph type="ftr" idx="11"/>
          </p:nvPr>
        </p:nvSpPr>
        <p:spPr/>
        <p:txBody>
          <a:bodyPr/>
          <a:lstStyle/>
          <a:p>
            <a:r>
              <a:rPr lang="en-GB"/>
              <a:t>Dong Wei, NXP Semiconductors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1901413"/>
              </p:ext>
            </p:extLst>
          </p:nvPr>
        </p:nvGraphicFramePr>
        <p:xfrm>
          <a:off x="992188" y="2414588"/>
          <a:ext cx="10277475" cy="2486025"/>
        </p:xfrm>
        <a:graphic>
          <a:graphicData uri="http://schemas.openxmlformats.org/presentationml/2006/ole">
            <mc:AlternateContent xmlns:mc="http://schemas.openxmlformats.org/markup-compatibility/2006">
              <mc:Choice xmlns:v="urn:schemas-microsoft-com:vml" Requires="v">
                <p:oleObj spid="_x0000_s1188" name="Document" r:id="rId4" imgW="10444320" imgH="2543040" progId="Word.Document.8">
                  <p:embed/>
                </p:oleObj>
              </mc:Choice>
              <mc:Fallback>
                <p:oleObj name="Document" r:id="rId4" imgW="10444320" imgH="2543040" progId="Word.Document.8">
                  <p:embed/>
                  <p:pic>
                    <p:nvPicPr>
                      <p:cNvPr id="0" name="Picture 3"/>
                      <p:cNvPicPr>
                        <a:picLocks noChangeAspect="1" noChangeArrowheads="1"/>
                      </p:cNvPicPr>
                      <p:nvPr/>
                    </p:nvPicPr>
                    <p:blipFill>
                      <a:blip r:embed="rId5"/>
                      <a:srcRect/>
                      <a:stretch>
                        <a:fillRect/>
                      </a:stretch>
                    </p:blipFill>
                    <p:spPr bwMode="auto">
                      <a:xfrm>
                        <a:off x="992188" y="2414588"/>
                        <a:ext cx="102774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5 – TWT for Multiple Sensing Procedures</a:t>
            </a:r>
          </a:p>
        </p:txBody>
      </p:sp>
      <p:sp>
        <p:nvSpPr>
          <p:cNvPr id="3" name="Content Placeholder 2"/>
          <p:cNvSpPr>
            <a:spLocks noGrp="1"/>
          </p:cNvSpPr>
          <p:nvPr>
            <p:ph idx="1"/>
          </p:nvPr>
        </p:nvSpPr>
        <p:spPr>
          <a:xfrm>
            <a:off x="914400" y="1860451"/>
            <a:ext cx="10668000" cy="2647011"/>
          </a:xfrm>
        </p:spPr>
        <p:txBody>
          <a:bodyPr/>
          <a:lstStyle/>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An AP and a STA may have more than one sensing measurement procedure between them.</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Sensing measurement procedure 1:</a:t>
            </a: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STA initiates a non-TB measurement (without reporting) with a high measurement frequency</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Sensing measurement procedure 2:</a:t>
            </a: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AP operates a sensing by proxy procedure (for a client) and receives NDPs from the STA with a low measurement frequency</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As shown in the figure below, two TWT agreements are negotiated, one for each sensing measurement procedure.</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They may have different TWT service periods and TWT wake intervals.</a:t>
            </a:r>
            <a:endPar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685800" lvl="1">
              <a:buFont typeface="Arial" panose="020B0604020202020204" pitchFamily="34" charset="0"/>
              <a:buChar char="•"/>
            </a:pPr>
            <a:endParaRPr kumimoji="0" lang="en-GB" sz="12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cxnSp>
        <p:nvCxnSpPr>
          <p:cNvPr id="32" name="Straight Connector 31">
            <a:extLst>
              <a:ext uri="{FF2B5EF4-FFF2-40B4-BE49-F238E27FC236}">
                <a16:creationId xmlns:a16="http://schemas.microsoft.com/office/drawing/2014/main" id="{9702C257-ADE7-4E9F-8342-5C2DE9B901F1}"/>
              </a:ext>
            </a:extLst>
          </p:cNvPr>
          <p:cNvCxnSpPr>
            <a:cxnSpLocks/>
          </p:cNvCxnSpPr>
          <p:nvPr/>
        </p:nvCxnSpPr>
        <p:spPr bwMode="auto">
          <a:xfrm>
            <a:off x="2497667" y="5423190"/>
            <a:ext cx="8001000"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3" name="Rectangle 32">
            <a:extLst>
              <a:ext uri="{FF2B5EF4-FFF2-40B4-BE49-F238E27FC236}">
                <a16:creationId xmlns:a16="http://schemas.microsoft.com/office/drawing/2014/main" id="{93D122B8-D8FE-4E91-AEA9-1352C3CD7BEF}"/>
              </a:ext>
            </a:extLst>
          </p:cNvPr>
          <p:cNvSpPr/>
          <p:nvPr/>
        </p:nvSpPr>
        <p:spPr bwMode="auto">
          <a:xfrm>
            <a:off x="3511687" y="5187663"/>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35" name="Rectangle 34">
            <a:extLst>
              <a:ext uri="{FF2B5EF4-FFF2-40B4-BE49-F238E27FC236}">
                <a16:creationId xmlns:a16="http://schemas.microsoft.com/office/drawing/2014/main" id="{58869E03-29BC-4B53-9661-F3116FB28725}"/>
              </a:ext>
            </a:extLst>
          </p:cNvPr>
          <p:cNvSpPr/>
          <p:nvPr/>
        </p:nvSpPr>
        <p:spPr bwMode="auto">
          <a:xfrm>
            <a:off x="2856516" y="5187663"/>
            <a:ext cx="216431" cy="235527"/>
          </a:xfrm>
          <a:prstGeom prst="rect">
            <a:avLst/>
          </a:prstGeom>
          <a:solidFill>
            <a:srgbClr val="0070C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cxnSp>
        <p:nvCxnSpPr>
          <p:cNvPr id="38" name="Straight Arrow Connector 37">
            <a:extLst>
              <a:ext uri="{FF2B5EF4-FFF2-40B4-BE49-F238E27FC236}">
                <a16:creationId xmlns:a16="http://schemas.microsoft.com/office/drawing/2014/main" id="{603A2B91-9ABB-488E-92AC-14E06D3CAAD2}"/>
              </a:ext>
            </a:extLst>
          </p:cNvPr>
          <p:cNvCxnSpPr>
            <a:cxnSpLocks/>
          </p:cNvCxnSpPr>
          <p:nvPr/>
        </p:nvCxnSpPr>
        <p:spPr bwMode="auto">
          <a:xfrm flipH="1">
            <a:off x="3485310" y="5001352"/>
            <a:ext cx="2639592" cy="0"/>
          </a:xfrm>
          <a:prstGeom prst="straightConnector1">
            <a:avLst/>
          </a:prstGeom>
          <a:solidFill>
            <a:srgbClr val="F9B500"/>
          </a:solidFill>
          <a:ln w="9525" cap="flat" cmpd="sng" algn="ctr">
            <a:solidFill>
              <a:srgbClr val="808284"/>
            </a:solidFill>
            <a:prstDash val="solid"/>
            <a:round/>
            <a:headEnd type="arrow" w="med" len="med"/>
            <a:tailEnd type="arrow"/>
          </a:ln>
          <a:effectLst/>
        </p:spPr>
      </p:cxnSp>
      <p:sp>
        <p:nvSpPr>
          <p:cNvPr id="39" name="TextBox 38">
            <a:extLst>
              <a:ext uri="{FF2B5EF4-FFF2-40B4-BE49-F238E27FC236}">
                <a16:creationId xmlns:a16="http://schemas.microsoft.com/office/drawing/2014/main" id="{8DB32764-4F51-4110-8E42-A937231C9ABF}"/>
              </a:ext>
            </a:extLst>
          </p:cNvPr>
          <p:cNvSpPr txBox="1"/>
          <p:nvPr/>
        </p:nvSpPr>
        <p:spPr>
          <a:xfrm>
            <a:off x="3949481" y="4583668"/>
            <a:ext cx="1817753"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 for sensing measurement procedure 2</a:t>
            </a:r>
          </a:p>
        </p:txBody>
      </p:sp>
      <p:sp>
        <p:nvSpPr>
          <p:cNvPr id="48" name="TextBox 47">
            <a:extLst>
              <a:ext uri="{FF2B5EF4-FFF2-40B4-BE49-F238E27FC236}">
                <a16:creationId xmlns:a16="http://schemas.microsoft.com/office/drawing/2014/main" id="{44EF34DE-5CC7-46EC-AB9F-AB6D2A8C652D}"/>
              </a:ext>
            </a:extLst>
          </p:cNvPr>
          <p:cNvSpPr txBox="1"/>
          <p:nvPr/>
        </p:nvSpPr>
        <p:spPr>
          <a:xfrm>
            <a:off x="1284643" y="4797595"/>
            <a:ext cx="900749" cy="507831"/>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Measurement instance for  procedure 1 </a:t>
            </a:r>
          </a:p>
        </p:txBody>
      </p:sp>
      <p:cxnSp>
        <p:nvCxnSpPr>
          <p:cNvPr id="54" name="Straight Arrow Connector 53">
            <a:extLst>
              <a:ext uri="{FF2B5EF4-FFF2-40B4-BE49-F238E27FC236}">
                <a16:creationId xmlns:a16="http://schemas.microsoft.com/office/drawing/2014/main" id="{E509D456-1DD7-4F6E-9536-A638F9E495B6}"/>
              </a:ext>
            </a:extLst>
          </p:cNvPr>
          <p:cNvCxnSpPr>
            <a:cxnSpLocks/>
          </p:cNvCxnSpPr>
          <p:nvPr/>
        </p:nvCxnSpPr>
        <p:spPr bwMode="auto">
          <a:xfrm>
            <a:off x="2856517" y="5638800"/>
            <a:ext cx="1310340"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5" name="Rectangle 54">
            <a:extLst>
              <a:ext uri="{FF2B5EF4-FFF2-40B4-BE49-F238E27FC236}">
                <a16:creationId xmlns:a16="http://schemas.microsoft.com/office/drawing/2014/main" id="{1692EEBC-7FAF-4E28-9CAA-03C0FB6C2975}"/>
              </a:ext>
            </a:extLst>
          </p:cNvPr>
          <p:cNvSpPr/>
          <p:nvPr/>
        </p:nvSpPr>
        <p:spPr bwMode="auto">
          <a:xfrm>
            <a:off x="6124902" y="5180737"/>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6" name="Rectangle 55">
            <a:extLst>
              <a:ext uri="{FF2B5EF4-FFF2-40B4-BE49-F238E27FC236}">
                <a16:creationId xmlns:a16="http://schemas.microsoft.com/office/drawing/2014/main" id="{28579779-3FCC-4F59-B5A6-8EED202F4960}"/>
              </a:ext>
            </a:extLst>
          </p:cNvPr>
          <p:cNvSpPr/>
          <p:nvPr/>
        </p:nvSpPr>
        <p:spPr bwMode="auto">
          <a:xfrm>
            <a:off x="4166856" y="5187663"/>
            <a:ext cx="219456" cy="235527"/>
          </a:xfrm>
          <a:prstGeom prst="rect">
            <a:avLst/>
          </a:prstGeom>
          <a:solidFill>
            <a:srgbClr val="0070C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7" name="Rectangle 56">
            <a:extLst>
              <a:ext uri="{FF2B5EF4-FFF2-40B4-BE49-F238E27FC236}">
                <a16:creationId xmlns:a16="http://schemas.microsoft.com/office/drawing/2014/main" id="{96767DC7-85DB-4594-B8C5-61C7199FA3DA}"/>
              </a:ext>
            </a:extLst>
          </p:cNvPr>
          <p:cNvSpPr/>
          <p:nvPr/>
        </p:nvSpPr>
        <p:spPr bwMode="auto">
          <a:xfrm>
            <a:off x="5484497" y="5187663"/>
            <a:ext cx="219456" cy="235527"/>
          </a:xfrm>
          <a:prstGeom prst="rect">
            <a:avLst/>
          </a:prstGeom>
          <a:solidFill>
            <a:srgbClr val="0070C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8" name="Rectangle 57">
            <a:extLst>
              <a:ext uri="{FF2B5EF4-FFF2-40B4-BE49-F238E27FC236}">
                <a16:creationId xmlns:a16="http://schemas.microsoft.com/office/drawing/2014/main" id="{5DF5E974-4F02-40DE-8285-C3F349AB3619}"/>
              </a:ext>
            </a:extLst>
          </p:cNvPr>
          <p:cNvSpPr/>
          <p:nvPr/>
        </p:nvSpPr>
        <p:spPr bwMode="auto">
          <a:xfrm>
            <a:off x="6816460" y="5187663"/>
            <a:ext cx="219456" cy="235527"/>
          </a:xfrm>
          <a:prstGeom prst="rect">
            <a:avLst/>
          </a:prstGeom>
          <a:solidFill>
            <a:srgbClr val="0070C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3" name="Rectangle 62">
            <a:extLst>
              <a:ext uri="{FF2B5EF4-FFF2-40B4-BE49-F238E27FC236}">
                <a16:creationId xmlns:a16="http://schemas.microsoft.com/office/drawing/2014/main" id="{55FCD05B-D8DD-441E-9E6C-6ED720785BF7}"/>
              </a:ext>
            </a:extLst>
          </p:cNvPr>
          <p:cNvSpPr/>
          <p:nvPr/>
        </p:nvSpPr>
        <p:spPr bwMode="auto">
          <a:xfrm>
            <a:off x="8122770" y="5187840"/>
            <a:ext cx="219456" cy="235527"/>
          </a:xfrm>
          <a:prstGeom prst="rect">
            <a:avLst/>
          </a:prstGeom>
          <a:solidFill>
            <a:srgbClr val="0070C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4" name="Rectangle 63">
            <a:extLst>
              <a:ext uri="{FF2B5EF4-FFF2-40B4-BE49-F238E27FC236}">
                <a16:creationId xmlns:a16="http://schemas.microsoft.com/office/drawing/2014/main" id="{E3E7936E-5FD4-4783-ABC0-354FE8F09854}"/>
              </a:ext>
            </a:extLst>
          </p:cNvPr>
          <p:cNvSpPr/>
          <p:nvPr/>
        </p:nvSpPr>
        <p:spPr bwMode="auto">
          <a:xfrm>
            <a:off x="9440410" y="5187840"/>
            <a:ext cx="219456" cy="235527"/>
          </a:xfrm>
          <a:prstGeom prst="rect">
            <a:avLst/>
          </a:prstGeom>
          <a:solidFill>
            <a:srgbClr val="0070C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5" name="Rectangle 64">
            <a:extLst>
              <a:ext uri="{FF2B5EF4-FFF2-40B4-BE49-F238E27FC236}">
                <a16:creationId xmlns:a16="http://schemas.microsoft.com/office/drawing/2014/main" id="{053074F3-EB60-462D-A833-43D2911321AD}"/>
              </a:ext>
            </a:extLst>
          </p:cNvPr>
          <p:cNvSpPr/>
          <p:nvPr/>
        </p:nvSpPr>
        <p:spPr bwMode="auto">
          <a:xfrm>
            <a:off x="8800005" y="5181600"/>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6" name="Rectangle 65">
            <a:extLst>
              <a:ext uri="{FF2B5EF4-FFF2-40B4-BE49-F238E27FC236}">
                <a16:creationId xmlns:a16="http://schemas.microsoft.com/office/drawing/2014/main" id="{4046B242-8B4E-417D-A00C-863B850C8215}"/>
              </a:ext>
            </a:extLst>
          </p:cNvPr>
          <p:cNvSpPr/>
          <p:nvPr/>
        </p:nvSpPr>
        <p:spPr bwMode="auto">
          <a:xfrm>
            <a:off x="1066800" y="4953000"/>
            <a:ext cx="219456" cy="235527"/>
          </a:xfrm>
          <a:prstGeom prst="rect">
            <a:avLst/>
          </a:prstGeom>
          <a:solidFill>
            <a:srgbClr val="0070C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7" name="Rectangle 66">
            <a:extLst>
              <a:ext uri="{FF2B5EF4-FFF2-40B4-BE49-F238E27FC236}">
                <a16:creationId xmlns:a16="http://schemas.microsoft.com/office/drawing/2014/main" id="{2F457721-D06C-4D8B-B92D-7061D02BFBA9}"/>
              </a:ext>
            </a:extLst>
          </p:cNvPr>
          <p:cNvSpPr/>
          <p:nvPr/>
        </p:nvSpPr>
        <p:spPr bwMode="auto">
          <a:xfrm>
            <a:off x="1073951" y="5648488"/>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8" name="TextBox 67">
            <a:extLst>
              <a:ext uri="{FF2B5EF4-FFF2-40B4-BE49-F238E27FC236}">
                <a16:creationId xmlns:a16="http://schemas.microsoft.com/office/drawing/2014/main" id="{1453BF91-62F6-4FB8-B17E-B6241750CB70}"/>
              </a:ext>
            </a:extLst>
          </p:cNvPr>
          <p:cNvSpPr txBox="1"/>
          <p:nvPr/>
        </p:nvSpPr>
        <p:spPr>
          <a:xfrm>
            <a:off x="1284643" y="5550394"/>
            <a:ext cx="931280" cy="507831"/>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Measurement instance for  procedure 2</a:t>
            </a:r>
          </a:p>
        </p:txBody>
      </p:sp>
      <p:sp>
        <p:nvSpPr>
          <p:cNvPr id="25" name="TextBox 24">
            <a:extLst>
              <a:ext uri="{FF2B5EF4-FFF2-40B4-BE49-F238E27FC236}">
                <a16:creationId xmlns:a16="http://schemas.microsoft.com/office/drawing/2014/main" id="{2FAF2D11-D29B-48DC-96BA-39EBE259D29A}"/>
              </a:ext>
            </a:extLst>
          </p:cNvPr>
          <p:cNvSpPr txBox="1"/>
          <p:nvPr/>
        </p:nvSpPr>
        <p:spPr>
          <a:xfrm>
            <a:off x="2679010" y="5699349"/>
            <a:ext cx="1817753"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 for sensing measurement procedure 1</a:t>
            </a:r>
          </a:p>
        </p:txBody>
      </p:sp>
    </p:spTree>
    <p:extLst>
      <p:ext uri="{BB962C8B-B14F-4D97-AF65-F5344CB8AC3E}">
        <p14:creationId xmlns:p14="http://schemas.microsoft.com/office/powerpoint/2010/main" val="37645909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6 – TWT for Joint Sensing and Communication</a:t>
            </a:r>
          </a:p>
        </p:txBody>
      </p:sp>
      <p:sp>
        <p:nvSpPr>
          <p:cNvPr id="3" name="Content Placeholder 2"/>
          <p:cNvSpPr>
            <a:spLocks noGrp="1"/>
          </p:cNvSpPr>
          <p:nvPr>
            <p:ph idx="1"/>
          </p:nvPr>
        </p:nvSpPr>
        <p:spPr>
          <a:xfrm>
            <a:off x="914400" y="1860451"/>
            <a:ext cx="10591800" cy="2647011"/>
          </a:xfrm>
        </p:spPr>
        <p:txBody>
          <a:bodyPr/>
          <a:lstStyle/>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Joint sensing and communication (JSAC) has been a hot topic in the literature.</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It is most common that a</a:t>
            </a: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STA </a:t>
            </a:r>
            <a:r>
              <a:rPr lang="en-GB" sz="1600" dirty="0">
                <a:latin typeface="Times New Roman" panose="02020603050405020304" pitchFamily="18" charset="0"/>
                <a:ea typeface="Times New Roman" panose="02020603050405020304" pitchFamily="18" charset="0"/>
              </a:rPr>
              <a:t>has </a:t>
            </a: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dual functions: data communication and sensing.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TWT is a useful tool for scheduling joint sensing and data communication.</a:t>
            </a:r>
            <a:endPar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TWT was originally defined for data communication.</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As shown in the figure below, two TWT agreements are negotiated: one for data communication and the other for sensing.</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They may have different TWT service periods and TWT wake intervals.</a:t>
            </a:r>
            <a:endPar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685800" lvl="1">
              <a:buFont typeface="Arial" panose="020B0604020202020204" pitchFamily="34" charset="0"/>
              <a:buChar char="•"/>
            </a:pPr>
            <a:endParaRPr kumimoji="0" lang="en-GB" sz="12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
        <p:nvSpPr>
          <p:cNvPr id="31" name="TextBox 30">
            <a:extLst>
              <a:ext uri="{FF2B5EF4-FFF2-40B4-BE49-F238E27FC236}">
                <a16:creationId xmlns:a16="http://schemas.microsoft.com/office/drawing/2014/main" id="{C404108D-F892-4C0B-B148-0304F6D9BA96}"/>
              </a:ext>
            </a:extLst>
          </p:cNvPr>
          <p:cNvSpPr txBox="1"/>
          <p:nvPr/>
        </p:nvSpPr>
        <p:spPr>
          <a:xfrm>
            <a:off x="2743200" y="5694061"/>
            <a:ext cx="914400" cy="148014"/>
          </a:xfrm>
          <a:prstGeom prst="rect">
            <a:avLst/>
          </a:prstGeom>
          <a:noFill/>
        </p:spPr>
        <p:txBody>
          <a:bodyPr wrap="none" lIns="91440" tIns="45720" rIns="91440" rtlCol="0" anchor="t">
            <a:no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 for data </a:t>
            </a:r>
          </a:p>
        </p:txBody>
      </p:sp>
      <p:cxnSp>
        <p:nvCxnSpPr>
          <p:cNvPr id="32" name="Straight Connector 31">
            <a:extLst>
              <a:ext uri="{FF2B5EF4-FFF2-40B4-BE49-F238E27FC236}">
                <a16:creationId xmlns:a16="http://schemas.microsoft.com/office/drawing/2014/main" id="{9702C257-ADE7-4E9F-8342-5C2DE9B901F1}"/>
              </a:ext>
            </a:extLst>
          </p:cNvPr>
          <p:cNvCxnSpPr>
            <a:cxnSpLocks/>
          </p:cNvCxnSpPr>
          <p:nvPr/>
        </p:nvCxnSpPr>
        <p:spPr bwMode="auto">
          <a:xfrm>
            <a:off x="2497667" y="5423190"/>
            <a:ext cx="8001000"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3" name="Rectangle 32">
            <a:extLst>
              <a:ext uri="{FF2B5EF4-FFF2-40B4-BE49-F238E27FC236}">
                <a16:creationId xmlns:a16="http://schemas.microsoft.com/office/drawing/2014/main" id="{93D122B8-D8FE-4E91-AEA9-1352C3CD7BEF}"/>
              </a:ext>
            </a:extLst>
          </p:cNvPr>
          <p:cNvSpPr/>
          <p:nvPr/>
        </p:nvSpPr>
        <p:spPr bwMode="auto">
          <a:xfrm>
            <a:off x="3511687" y="5187663"/>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35" name="Rectangle 34">
            <a:extLst>
              <a:ext uri="{FF2B5EF4-FFF2-40B4-BE49-F238E27FC236}">
                <a16:creationId xmlns:a16="http://schemas.microsoft.com/office/drawing/2014/main" id="{58869E03-29BC-4B53-9661-F3116FB28725}"/>
              </a:ext>
            </a:extLst>
          </p:cNvPr>
          <p:cNvSpPr/>
          <p:nvPr/>
        </p:nvSpPr>
        <p:spPr bwMode="auto">
          <a:xfrm>
            <a:off x="2856516" y="5187663"/>
            <a:ext cx="216431" cy="235527"/>
          </a:xfrm>
          <a:prstGeom prst="rect">
            <a:avLst/>
          </a:prstGeom>
          <a:solidFill>
            <a:srgbClr val="FFC00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cxnSp>
        <p:nvCxnSpPr>
          <p:cNvPr id="38" name="Straight Arrow Connector 37">
            <a:extLst>
              <a:ext uri="{FF2B5EF4-FFF2-40B4-BE49-F238E27FC236}">
                <a16:creationId xmlns:a16="http://schemas.microsoft.com/office/drawing/2014/main" id="{603A2B91-9ABB-488E-92AC-14E06D3CAAD2}"/>
              </a:ext>
            </a:extLst>
          </p:cNvPr>
          <p:cNvCxnSpPr>
            <a:cxnSpLocks/>
          </p:cNvCxnSpPr>
          <p:nvPr/>
        </p:nvCxnSpPr>
        <p:spPr bwMode="auto">
          <a:xfrm flipH="1">
            <a:off x="3485310" y="5001352"/>
            <a:ext cx="2639592" cy="0"/>
          </a:xfrm>
          <a:prstGeom prst="straightConnector1">
            <a:avLst/>
          </a:prstGeom>
          <a:solidFill>
            <a:srgbClr val="F9B500"/>
          </a:solidFill>
          <a:ln w="9525" cap="flat" cmpd="sng" algn="ctr">
            <a:solidFill>
              <a:srgbClr val="808284"/>
            </a:solidFill>
            <a:prstDash val="solid"/>
            <a:round/>
            <a:headEnd type="arrow" w="med" len="med"/>
            <a:tailEnd type="arrow"/>
          </a:ln>
          <a:effectLst/>
        </p:spPr>
      </p:cxnSp>
      <p:sp>
        <p:nvSpPr>
          <p:cNvPr id="39" name="TextBox 38">
            <a:extLst>
              <a:ext uri="{FF2B5EF4-FFF2-40B4-BE49-F238E27FC236}">
                <a16:creationId xmlns:a16="http://schemas.microsoft.com/office/drawing/2014/main" id="{8DB32764-4F51-4110-8E42-A937231C9ABF}"/>
              </a:ext>
            </a:extLst>
          </p:cNvPr>
          <p:cNvSpPr txBox="1"/>
          <p:nvPr/>
        </p:nvSpPr>
        <p:spPr>
          <a:xfrm>
            <a:off x="3896337" y="4723077"/>
            <a:ext cx="1740560"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 for sensing</a:t>
            </a:r>
          </a:p>
        </p:txBody>
      </p:sp>
      <p:sp>
        <p:nvSpPr>
          <p:cNvPr id="48" name="TextBox 47">
            <a:extLst>
              <a:ext uri="{FF2B5EF4-FFF2-40B4-BE49-F238E27FC236}">
                <a16:creationId xmlns:a16="http://schemas.microsoft.com/office/drawing/2014/main" id="{44EF34DE-5CC7-46EC-AB9F-AB6D2A8C652D}"/>
              </a:ext>
            </a:extLst>
          </p:cNvPr>
          <p:cNvSpPr txBox="1"/>
          <p:nvPr/>
        </p:nvSpPr>
        <p:spPr>
          <a:xfrm>
            <a:off x="1267302" y="4950768"/>
            <a:ext cx="435305"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Data </a:t>
            </a:r>
          </a:p>
        </p:txBody>
      </p:sp>
      <p:cxnSp>
        <p:nvCxnSpPr>
          <p:cNvPr id="54" name="Straight Arrow Connector 53">
            <a:extLst>
              <a:ext uri="{FF2B5EF4-FFF2-40B4-BE49-F238E27FC236}">
                <a16:creationId xmlns:a16="http://schemas.microsoft.com/office/drawing/2014/main" id="{E509D456-1DD7-4F6E-9536-A638F9E495B6}"/>
              </a:ext>
            </a:extLst>
          </p:cNvPr>
          <p:cNvCxnSpPr>
            <a:cxnSpLocks/>
          </p:cNvCxnSpPr>
          <p:nvPr/>
        </p:nvCxnSpPr>
        <p:spPr bwMode="auto">
          <a:xfrm>
            <a:off x="2856517" y="5638800"/>
            <a:ext cx="1310340"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5" name="Rectangle 54">
            <a:extLst>
              <a:ext uri="{FF2B5EF4-FFF2-40B4-BE49-F238E27FC236}">
                <a16:creationId xmlns:a16="http://schemas.microsoft.com/office/drawing/2014/main" id="{1692EEBC-7FAF-4E28-9CAA-03C0FB6C2975}"/>
              </a:ext>
            </a:extLst>
          </p:cNvPr>
          <p:cNvSpPr/>
          <p:nvPr/>
        </p:nvSpPr>
        <p:spPr bwMode="auto">
          <a:xfrm>
            <a:off x="6124902" y="5180737"/>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6" name="Rectangle 55">
            <a:extLst>
              <a:ext uri="{FF2B5EF4-FFF2-40B4-BE49-F238E27FC236}">
                <a16:creationId xmlns:a16="http://schemas.microsoft.com/office/drawing/2014/main" id="{28579779-3FCC-4F59-B5A6-8EED202F4960}"/>
              </a:ext>
            </a:extLst>
          </p:cNvPr>
          <p:cNvSpPr/>
          <p:nvPr/>
        </p:nvSpPr>
        <p:spPr bwMode="auto">
          <a:xfrm>
            <a:off x="4166856" y="5187663"/>
            <a:ext cx="219456" cy="235527"/>
          </a:xfrm>
          <a:prstGeom prst="rect">
            <a:avLst/>
          </a:prstGeom>
          <a:solidFill>
            <a:srgbClr val="FFC00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7" name="Rectangle 56">
            <a:extLst>
              <a:ext uri="{FF2B5EF4-FFF2-40B4-BE49-F238E27FC236}">
                <a16:creationId xmlns:a16="http://schemas.microsoft.com/office/drawing/2014/main" id="{96767DC7-85DB-4594-B8C5-61C7199FA3DA}"/>
              </a:ext>
            </a:extLst>
          </p:cNvPr>
          <p:cNvSpPr/>
          <p:nvPr/>
        </p:nvSpPr>
        <p:spPr bwMode="auto">
          <a:xfrm>
            <a:off x="5484497" y="5187663"/>
            <a:ext cx="219456" cy="235527"/>
          </a:xfrm>
          <a:prstGeom prst="rect">
            <a:avLst/>
          </a:prstGeom>
          <a:solidFill>
            <a:srgbClr val="FFC00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8" name="Rectangle 57">
            <a:extLst>
              <a:ext uri="{FF2B5EF4-FFF2-40B4-BE49-F238E27FC236}">
                <a16:creationId xmlns:a16="http://schemas.microsoft.com/office/drawing/2014/main" id="{5DF5E974-4F02-40DE-8285-C3F349AB3619}"/>
              </a:ext>
            </a:extLst>
          </p:cNvPr>
          <p:cNvSpPr/>
          <p:nvPr/>
        </p:nvSpPr>
        <p:spPr bwMode="auto">
          <a:xfrm>
            <a:off x="6816460" y="5187663"/>
            <a:ext cx="219456" cy="235527"/>
          </a:xfrm>
          <a:prstGeom prst="rect">
            <a:avLst/>
          </a:prstGeom>
          <a:solidFill>
            <a:srgbClr val="FFC00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3" name="Rectangle 62">
            <a:extLst>
              <a:ext uri="{FF2B5EF4-FFF2-40B4-BE49-F238E27FC236}">
                <a16:creationId xmlns:a16="http://schemas.microsoft.com/office/drawing/2014/main" id="{55FCD05B-D8DD-441E-9E6C-6ED720785BF7}"/>
              </a:ext>
            </a:extLst>
          </p:cNvPr>
          <p:cNvSpPr/>
          <p:nvPr/>
        </p:nvSpPr>
        <p:spPr bwMode="auto">
          <a:xfrm>
            <a:off x="8122770" y="5187840"/>
            <a:ext cx="219456" cy="235527"/>
          </a:xfrm>
          <a:prstGeom prst="rect">
            <a:avLst/>
          </a:prstGeom>
          <a:solidFill>
            <a:srgbClr val="FFC00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4" name="Rectangle 63">
            <a:extLst>
              <a:ext uri="{FF2B5EF4-FFF2-40B4-BE49-F238E27FC236}">
                <a16:creationId xmlns:a16="http://schemas.microsoft.com/office/drawing/2014/main" id="{E3E7936E-5FD4-4783-ABC0-354FE8F09854}"/>
              </a:ext>
            </a:extLst>
          </p:cNvPr>
          <p:cNvSpPr/>
          <p:nvPr/>
        </p:nvSpPr>
        <p:spPr bwMode="auto">
          <a:xfrm>
            <a:off x="9440410" y="5187840"/>
            <a:ext cx="219456" cy="235527"/>
          </a:xfrm>
          <a:prstGeom prst="rect">
            <a:avLst/>
          </a:prstGeom>
          <a:solidFill>
            <a:srgbClr val="FFC00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5" name="Rectangle 64">
            <a:extLst>
              <a:ext uri="{FF2B5EF4-FFF2-40B4-BE49-F238E27FC236}">
                <a16:creationId xmlns:a16="http://schemas.microsoft.com/office/drawing/2014/main" id="{053074F3-EB60-462D-A833-43D2911321AD}"/>
              </a:ext>
            </a:extLst>
          </p:cNvPr>
          <p:cNvSpPr/>
          <p:nvPr/>
        </p:nvSpPr>
        <p:spPr bwMode="auto">
          <a:xfrm>
            <a:off x="8800005" y="5181600"/>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6" name="Rectangle 65">
            <a:extLst>
              <a:ext uri="{FF2B5EF4-FFF2-40B4-BE49-F238E27FC236}">
                <a16:creationId xmlns:a16="http://schemas.microsoft.com/office/drawing/2014/main" id="{4046B242-8B4E-417D-A00C-863B850C8215}"/>
              </a:ext>
            </a:extLst>
          </p:cNvPr>
          <p:cNvSpPr/>
          <p:nvPr/>
        </p:nvSpPr>
        <p:spPr bwMode="auto">
          <a:xfrm>
            <a:off x="1066800" y="4953000"/>
            <a:ext cx="219456" cy="235527"/>
          </a:xfrm>
          <a:prstGeom prst="rect">
            <a:avLst/>
          </a:prstGeom>
          <a:solidFill>
            <a:srgbClr val="FFC00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7" name="Rectangle 66">
            <a:extLst>
              <a:ext uri="{FF2B5EF4-FFF2-40B4-BE49-F238E27FC236}">
                <a16:creationId xmlns:a16="http://schemas.microsoft.com/office/drawing/2014/main" id="{2F457721-D06C-4D8B-B92D-7061D02BFBA9}"/>
              </a:ext>
            </a:extLst>
          </p:cNvPr>
          <p:cNvSpPr/>
          <p:nvPr/>
        </p:nvSpPr>
        <p:spPr bwMode="auto">
          <a:xfrm>
            <a:off x="1066800" y="5485113"/>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8" name="TextBox 67">
            <a:extLst>
              <a:ext uri="{FF2B5EF4-FFF2-40B4-BE49-F238E27FC236}">
                <a16:creationId xmlns:a16="http://schemas.microsoft.com/office/drawing/2014/main" id="{1453BF91-62F6-4FB8-B17E-B6241750CB70}"/>
              </a:ext>
            </a:extLst>
          </p:cNvPr>
          <p:cNvSpPr txBox="1"/>
          <p:nvPr/>
        </p:nvSpPr>
        <p:spPr>
          <a:xfrm>
            <a:off x="1219200" y="5484168"/>
            <a:ext cx="740105"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Sensing</a:t>
            </a:r>
          </a:p>
        </p:txBody>
      </p:sp>
    </p:spTree>
    <p:extLst>
      <p:ext uri="{BB962C8B-B14F-4D97-AF65-F5344CB8AC3E}">
        <p14:creationId xmlns:p14="http://schemas.microsoft.com/office/powerpoint/2010/main" val="450709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Target Wake Time versus Availability Window</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graphicFrame>
        <p:nvGraphicFramePr>
          <p:cNvPr id="9" name="Table 9">
            <a:extLst>
              <a:ext uri="{FF2B5EF4-FFF2-40B4-BE49-F238E27FC236}">
                <a16:creationId xmlns:a16="http://schemas.microsoft.com/office/drawing/2014/main" id="{BF0C72E8-980D-460F-96F7-9DDBE1E6DE1D}"/>
              </a:ext>
            </a:extLst>
          </p:cNvPr>
          <p:cNvGraphicFramePr>
            <a:graphicFrameLocks noGrp="1"/>
          </p:cNvGraphicFramePr>
          <p:nvPr>
            <p:ph idx="1"/>
            <p:extLst>
              <p:ext uri="{D42A27DB-BD31-4B8C-83A1-F6EECF244321}">
                <p14:modId xmlns:p14="http://schemas.microsoft.com/office/powerpoint/2010/main" val="31747638"/>
              </p:ext>
            </p:extLst>
          </p:nvPr>
        </p:nvGraphicFramePr>
        <p:xfrm>
          <a:off x="914400" y="1981200"/>
          <a:ext cx="10361613" cy="2966720"/>
        </p:xfrm>
        <a:graphic>
          <a:graphicData uri="http://schemas.openxmlformats.org/drawingml/2006/table">
            <a:tbl>
              <a:tblPr firstRow="1" bandRow="1">
                <a:tableStyleId>{5940675A-B579-460E-94D1-54222C63F5DA}</a:tableStyleId>
              </a:tblPr>
              <a:tblGrid>
                <a:gridCol w="3200400">
                  <a:extLst>
                    <a:ext uri="{9D8B030D-6E8A-4147-A177-3AD203B41FA5}">
                      <a16:colId xmlns:a16="http://schemas.microsoft.com/office/drawing/2014/main" val="1358764911"/>
                    </a:ext>
                  </a:extLst>
                </a:gridCol>
                <a:gridCol w="3707342">
                  <a:extLst>
                    <a:ext uri="{9D8B030D-6E8A-4147-A177-3AD203B41FA5}">
                      <a16:colId xmlns:a16="http://schemas.microsoft.com/office/drawing/2014/main" val="2100833226"/>
                    </a:ext>
                  </a:extLst>
                </a:gridCol>
                <a:gridCol w="3453871">
                  <a:extLst>
                    <a:ext uri="{9D8B030D-6E8A-4147-A177-3AD203B41FA5}">
                      <a16:colId xmlns:a16="http://schemas.microsoft.com/office/drawing/2014/main" val="1124678183"/>
                    </a:ext>
                  </a:extLst>
                </a:gridCol>
              </a:tblGrid>
              <a:tr h="370840">
                <a:tc>
                  <a:txBody>
                    <a:bodyPr/>
                    <a:lstStyle/>
                    <a:p>
                      <a:pPr algn="ctr"/>
                      <a:endParaRPr lang="en-US" sz="1600" dirty="0"/>
                    </a:p>
                  </a:txBody>
                  <a:tcPr/>
                </a:tc>
                <a:tc>
                  <a:txBody>
                    <a:bodyPr/>
                    <a:lstStyle/>
                    <a:p>
                      <a:pPr algn="ctr"/>
                      <a:r>
                        <a:rPr lang="en-US" sz="1600" b="1" dirty="0"/>
                        <a:t>Availability Window</a:t>
                      </a:r>
                    </a:p>
                  </a:txBody>
                  <a:tcPr/>
                </a:tc>
                <a:tc>
                  <a:txBody>
                    <a:bodyPr/>
                    <a:lstStyle/>
                    <a:p>
                      <a:pPr algn="ctr"/>
                      <a:r>
                        <a:rPr lang="en-US" sz="1600" b="1" dirty="0"/>
                        <a:t>TWT</a:t>
                      </a:r>
                    </a:p>
                  </a:txBody>
                  <a:tcPr/>
                </a:tc>
                <a:extLst>
                  <a:ext uri="{0D108BD9-81ED-4DB2-BD59-A6C34878D82A}">
                    <a16:rowId xmlns:a16="http://schemas.microsoft.com/office/drawing/2014/main" val="4277652214"/>
                  </a:ext>
                </a:extLst>
              </a:tr>
              <a:tr h="370840">
                <a:tc>
                  <a:txBody>
                    <a:bodyPr/>
                    <a:lstStyle/>
                    <a:p>
                      <a:pPr algn="ctr"/>
                      <a:r>
                        <a:rPr lang="en-US" sz="1600" dirty="0"/>
                        <a:t>Standards</a:t>
                      </a:r>
                    </a:p>
                  </a:txBody>
                  <a:tcPr/>
                </a:tc>
                <a:tc>
                  <a:txBody>
                    <a:bodyPr/>
                    <a:lstStyle/>
                    <a:p>
                      <a:pPr algn="ctr"/>
                      <a:r>
                        <a:rPr lang="en-US" sz="1600" dirty="0"/>
                        <a:t>11az</a:t>
                      </a:r>
                    </a:p>
                  </a:txBody>
                  <a:tcPr/>
                </a:tc>
                <a:tc>
                  <a:txBody>
                    <a:bodyPr/>
                    <a:lstStyle/>
                    <a:p>
                      <a:pPr algn="ctr"/>
                      <a:r>
                        <a:rPr lang="en-US" sz="1600" dirty="0"/>
                        <a:t>11ax/11be</a:t>
                      </a:r>
                    </a:p>
                  </a:txBody>
                  <a:tcPr/>
                </a:tc>
                <a:extLst>
                  <a:ext uri="{0D108BD9-81ED-4DB2-BD59-A6C34878D82A}">
                    <a16:rowId xmlns:a16="http://schemas.microsoft.com/office/drawing/2014/main" val="1871706980"/>
                  </a:ext>
                </a:extLst>
              </a:tr>
              <a:tr h="370840">
                <a:tc>
                  <a:txBody>
                    <a:bodyPr/>
                    <a:lstStyle/>
                    <a:p>
                      <a:pPr algn="ctr"/>
                      <a:r>
                        <a:rPr lang="en-US" sz="1600" dirty="0"/>
                        <a:t>Association</a:t>
                      </a:r>
                    </a:p>
                  </a:txBody>
                  <a:tcPr/>
                </a:tc>
                <a:tc>
                  <a:txBody>
                    <a:bodyPr/>
                    <a:lstStyle/>
                    <a:p>
                      <a:pPr algn="ctr"/>
                      <a:r>
                        <a:rPr lang="en-US" sz="1600" dirty="0"/>
                        <a:t>Associated and non-associated STAs</a:t>
                      </a:r>
                    </a:p>
                  </a:txBody>
                  <a:tcPr/>
                </a:tc>
                <a:tc>
                  <a:txBody>
                    <a:bodyPr/>
                    <a:lstStyle/>
                    <a:p>
                      <a:pPr algn="ctr"/>
                      <a:r>
                        <a:rPr lang="en-US" sz="1600" dirty="0"/>
                        <a:t>Associated STAs only</a:t>
                      </a:r>
                    </a:p>
                  </a:txBody>
                  <a:tcPr/>
                </a:tc>
                <a:extLst>
                  <a:ext uri="{0D108BD9-81ED-4DB2-BD59-A6C34878D82A}">
                    <a16:rowId xmlns:a16="http://schemas.microsoft.com/office/drawing/2014/main" val="4072260004"/>
                  </a:ext>
                </a:extLst>
              </a:tr>
              <a:tr h="370840">
                <a:tc>
                  <a:txBody>
                    <a:bodyPr/>
                    <a:lstStyle/>
                    <a:p>
                      <a:pPr algn="ctr"/>
                      <a:r>
                        <a:rPr lang="en-US" sz="1600" dirty="0"/>
                        <a:t>Support of data communication</a:t>
                      </a:r>
                    </a:p>
                  </a:txBody>
                  <a:tcPr/>
                </a:tc>
                <a:tc>
                  <a:txBody>
                    <a:bodyPr/>
                    <a:lstStyle/>
                    <a:p>
                      <a:pPr algn="ctr"/>
                      <a:r>
                        <a:rPr lang="en-US" sz="1600" dirty="0"/>
                        <a:t>No</a:t>
                      </a:r>
                    </a:p>
                  </a:txBody>
                  <a:tcPr/>
                </a:tc>
                <a:tc>
                  <a:txBody>
                    <a:bodyPr/>
                    <a:lstStyle/>
                    <a:p>
                      <a:pPr algn="ctr"/>
                      <a:r>
                        <a:rPr lang="en-US" sz="1600" dirty="0"/>
                        <a:t>Yes</a:t>
                      </a:r>
                    </a:p>
                  </a:txBody>
                  <a:tcPr/>
                </a:tc>
                <a:extLst>
                  <a:ext uri="{0D108BD9-81ED-4DB2-BD59-A6C34878D82A}">
                    <a16:rowId xmlns:a16="http://schemas.microsoft.com/office/drawing/2014/main" val="647907254"/>
                  </a:ext>
                </a:extLst>
              </a:tr>
              <a:tr h="370840">
                <a:tc>
                  <a:txBody>
                    <a:bodyPr/>
                    <a:lstStyle/>
                    <a:p>
                      <a:pPr algn="ctr"/>
                      <a:r>
                        <a:rPr lang="en-US" sz="1600" dirty="0"/>
                        <a:t>Number of active agreements</a:t>
                      </a:r>
                    </a:p>
                  </a:txBody>
                  <a:tcPr/>
                </a:tc>
                <a:tc>
                  <a:txBody>
                    <a:bodyPr/>
                    <a:lstStyle/>
                    <a:p>
                      <a:pPr algn="ctr"/>
                      <a:r>
                        <a:rPr lang="en-US" sz="1600" dirty="0"/>
                        <a:t>Single</a:t>
                      </a:r>
                    </a:p>
                  </a:txBody>
                  <a:tcPr/>
                </a:tc>
                <a:tc>
                  <a:txBody>
                    <a:bodyPr/>
                    <a:lstStyle/>
                    <a:p>
                      <a:pPr algn="ctr"/>
                      <a:r>
                        <a:rPr lang="en-US" sz="1600" dirty="0"/>
                        <a:t>Up to 8</a:t>
                      </a:r>
                    </a:p>
                  </a:txBody>
                  <a:tcPr/>
                </a:tc>
                <a:extLst>
                  <a:ext uri="{0D108BD9-81ED-4DB2-BD59-A6C34878D82A}">
                    <a16:rowId xmlns:a16="http://schemas.microsoft.com/office/drawing/2014/main" val="1033028736"/>
                  </a:ext>
                </a:extLst>
              </a:tr>
              <a:tr h="370840">
                <a:tc>
                  <a:txBody>
                    <a:bodyPr/>
                    <a:lstStyle/>
                    <a:p>
                      <a:pPr algn="ctr"/>
                      <a:r>
                        <a:rPr lang="en-US" sz="1600" dirty="0"/>
                        <a:t>Support of TB measurement</a:t>
                      </a:r>
                    </a:p>
                  </a:txBody>
                  <a:tcPr/>
                </a:tc>
                <a:tc>
                  <a:txBody>
                    <a:bodyPr/>
                    <a:lstStyle/>
                    <a:p>
                      <a:pPr algn="ctr"/>
                      <a:r>
                        <a:rPr lang="en-US" sz="1600" dirty="0"/>
                        <a:t>Yes</a:t>
                      </a:r>
                    </a:p>
                  </a:txBody>
                  <a:tcPr/>
                </a:tc>
                <a:tc>
                  <a:txBody>
                    <a:bodyPr/>
                    <a:lstStyle/>
                    <a:p>
                      <a:pPr algn="ctr"/>
                      <a:r>
                        <a:rPr lang="en-US" sz="1600" dirty="0"/>
                        <a:t>Yes (polling may not be needed)</a:t>
                      </a:r>
                    </a:p>
                  </a:txBody>
                  <a:tcPr/>
                </a:tc>
                <a:extLst>
                  <a:ext uri="{0D108BD9-81ED-4DB2-BD59-A6C34878D82A}">
                    <a16:rowId xmlns:a16="http://schemas.microsoft.com/office/drawing/2014/main" val="2889934227"/>
                  </a:ext>
                </a:extLst>
              </a:tr>
              <a:tr h="370840">
                <a:tc>
                  <a:txBody>
                    <a:bodyPr/>
                    <a:lstStyle/>
                    <a:p>
                      <a:pPr algn="ctr"/>
                      <a:r>
                        <a:rPr lang="en-US" sz="1600" dirty="0"/>
                        <a:t>Support of Non-TB measurement</a:t>
                      </a:r>
                    </a:p>
                  </a:txBody>
                  <a:tcPr/>
                </a:tc>
                <a:tc>
                  <a:txBody>
                    <a:bodyPr/>
                    <a:lstStyle/>
                    <a:p>
                      <a:pPr algn="ctr"/>
                      <a:r>
                        <a:rPr lang="en-US" sz="1600" dirty="0"/>
                        <a:t>No</a:t>
                      </a:r>
                    </a:p>
                  </a:txBody>
                  <a:tcPr/>
                </a:tc>
                <a:tc>
                  <a:txBody>
                    <a:bodyPr/>
                    <a:lstStyle/>
                    <a:p>
                      <a:pPr algn="ctr"/>
                      <a:r>
                        <a:rPr lang="en-US" sz="1600" dirty="0"/>
                        <a:t>Yes</a:t>
                      </a:r>
                    </a:p>
                  </a:txBody>
                  <a:tcPr/>
                </a:tc>
                <a:extLst>
                  <a:ext uri="{0D108BD9-81ED-4DB2-BD59-A6C34878D82A}">
                    <a16:rowId xmlns:a16="http://schemas.microsoft.com/office/drawing/2014/main" val="1369595682"/>
                  </a:ext>
                </a:extLst>
              </a:tr>
              <a:tr h="370840">
                <a:tc>
                  <a:txBody>
                    <a:bodyPr/>
                    <a:lstStyle/>
                    <a:p>
                      <a:pPr algn="ctr"/>
                      <a:r>
                        <a:rPr lang="en-US" sz="1600" dirty="0"/>
                        <a:t>Flexibility</a:t>
                      </a:r>
                    </a:p>
                  </a:txBody>
                  <a:tcPr/>
                </a:tc>
                <a:tc>
                  <a:txBody>
                    <a:bodyPr/>
                    <a:lstStyle/>
                    <a:p>
                      <a:pPr algn="ctr"/>
                      <a:r>
                        <a:rPr lang="en-US" sz="1600" dirty="0"/>
                        <a:t>Limited</a:t>
                      </a:r>
                    </a:p>
                  </a:txBody>
                  <a:tcPr/>
                </a:tc>
                <a:tc>
                  <a:txBody>
                    <a:bodyPr/>
                    <a:lstStyle/>
                    <a:p>
                      <a:pPr algn="ctr"/>
                      <a:r>
                        <a:rPr lang="en-US" sz="1600" dirty="0"/>
                        <a:t>High</a:t>
                      </a:r>
                    </a:p>
                  </a:txBody>
                  <a:tcPr/>
                </a:tc>
                <a:extLst>
                  <a:ext uri="{0D108BD9-81ED-4DB2-BD59-A6C34878D82A}">
                    <a16:rowId xmlns:a16="http://schemas.microsoft.com/office/drawing/2014/main" val="3933850447"/>
                  </a:ext>
                </a:extLst>
              </a:tr>
            </a:tbl>
          </a:graphicData>
        </a:graphic>
      </p:graphicFrame>
    </p:spTree>
    <p:extLst>
      <p:ext uri="{BB962C8B-B14F-4D97-AF65-F5344CB8AC3E}">
        <p14:creationId xmlns:p14="http://schemas.microsoft.com/office/powerpoint/2010/main" val="2381891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 </a:t>
            </a:r>
            <a:r>
              <a:rPr lang="en-GB" sz="1800" dirty="0">
                <a:latin typeface="Times New Roman" panose="02020603050405020304" pitchFamily="18" charset="0"/>
                <a:ea typeface="Times New Roman" panose="02020603050405020304" pitchFamily="18" charset="0"/>
              </a:rPr>
              <a:t>follow-up</a:t>
            </a:r>
            <a:r>
              <a:rPr lang="en-GB" sz="1800" dirty="0">
                <a:effectLst/>
                <a:latin typeface="Times New Roman" panose="02020603050405020304" pitchFamily="18" charset="0"/>
                <a:ea typeface="Times New Roman" panose="02020603050405020304" pitchFamily="18" charset="0"/>
              </a:rPr>
              <a:t> </a:t>
            </a:r>
            <a:r>
              <a:rPr lang="en-GB" sz="1800" dirty="0">
                <a:latin typeface="Times New Roman" panose="02020603050405020304" pitchFamily="18" charset="0"/>
                <a:ea typeface="Times New Roman" panose="02020603050405020304" pitchFamily="18" charset="0"/>
              </a:rPr>
              <a:t>discuss</a:t>
            </a:r>
            <a:r>
              <a:rPr lang="en-GB" sz="1800" dirty="0">
                <a:effectLst/>
                <a:latin typeface="Times New Roman" panose="02020603050405020304" pitchFamily="18" charset="0"/>
                <a:ea typeface="Times New Roman" panose="02020603050405020304" pitchFamily="18" charset="0"/>
              </a:rPr>
              <a:t>ion on TWT-based WLAN sensing measurement has been presented.</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Being specified in 11ax and 11be, TWT is a versatile suite of scheduling tools.</a:t>
            </a: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Using TWT, each sensing STA negotiates awake periods with the sensing AP to transmit and/or receive NDPs for sensing measurement and reporting, saving energy the rest of the time as the STA remains in the doze </a:t>
            </a:r>
            <a:r>
              <a:rPr lang="en-GB" sz="1800" dirty="0">
                <a:latin typeface="Times New Roman" panose="02020603050405020304" pitchFamily="18" charset="0"/>
                <a:ea typeface="Times New Roman" panose="02020603050405020304" pitchFamily="18" charset="0"/>
              </a:rPr>
              <a:t>state</a:t>
            </a:r>
            <a:r>
              <a:rPr lang="en-GB" sz="1800" dirty="0">
                <a:effectLst/>
                <a:latin typeface="Times New Roman" panose="02020603050405020304" pitchFamily="18" charset="0"/>
                <a:ea typeface="Times New Roman" panose="02020603050405020304" pitchFamily="18" charset="0"/>
              </a:rPr>
              <a:t>. </a:t>
            </a:r>
          </a:p>
          <a:p>
            <a:pPr lvl="1">
              <a:buFont typeface="Times New Roman" pitchFamily="16" charset="0"/>
              <a:buChar char="•"/>
            </a:pPr>
            <a:r>
              <a:rPr lang="en-US" sz="1600" dirty="0">
                <a:latin typeface="Times New Roman" panose="02020603050405020304" pitchFamily="18" charset="0"/>
                <a:ea typeface="Times New Roman" panose="02020603050405020304" pitchFamily="18" charset="0"/>
              </a:rPr>
              <a:t>Enables</a:t>
            </a:r>
            <a:r>
              <a:rPr lang="en-US" sz="1600" dirty="0">
                <a:effectLst/>
                <a:latin typeface="Times New Roman" panose="02020603050405020304" pitchFamily="18" charset="0"/>
                <a:ea typeface="Times New Roman" panose="02020603050405020304" pitchFamily="18" charset="0"/>
              </a:rPr>
              <a:t> scheduling of periodic wake time for sensing measurement</a:t>
            </a:r>
            <a:endParaRPr lang="en-GB" sz="1600" dirty="0">
              <a:latin typeface="Times New Roman" panose="02020603050405020304" pitchFamily="18" charset="0"/>
              <a:ea typeface="Times New Roman" panose="02020603050405020304" pitchFamily="18" charset="0"/>
            </a:endParaRPr>
          </a:p>
          <a:p>
            <a:pPr lvl="1">
              <a:buFont typeface="Times New Roman" pitchFamily="16" charset="0"/>
              <a:buChar char="•"/>
            </a:pPr>
            <a:r>
              <a:rPr lang="en-GB" sz="1600" dirty="0">
                <a:latin typeface="Times New Roman" panose="02020603050405020304" pitchFamily="18" charset="0"/>
                <a:ea typeface="Times New Roman" panose="02020603050405020304" pitchFamily="18" charset="0"/>
              </a:rPr>
              <a:t>L</a:t>
            </a:r>
            <a:r>
              <a:rPr lang="en-GB" sz="1600" dirty="0">
                <a:effectLst/>
                <a:latin typeface="Times New Roman" panose="02020603050405020304" pitchFamily="18" charset="0"/>
                <a:ea typeface="Times New Roman" panose="02020603050405020304" pitchFamily="18" charset="0"/>
              </a:rPr>
              <a:t>eads to low energy consumption for the participating sensing STAs </a:t>
            </a:r>
          </a:p>
          <a:p>
            <a:pPr lvl="1">
              <a:buFont typeface="Times New Roman" pitchFamily="16" charset="0"/>
              <a:buChar char="•"/>
            </a:pPr>
            <a:r>
              <a:rPr lang="en-US" sz="1600" dirty="0">
                <a:latin typeface="Times New Roman" panose="02020603050405020304" pitchFamily="18" charset="0"/>
                <a:ea typeface="Times New Roman" panose="02020603050405020304" pitchFamily="18" charset="0"/>
              </a:rPr>
              <a:t>P</a:t>
            </a:r>
            <a:r>
              <a:rPr lang="en-US" sz="1600" dirty="0">
                <a:effectLst/>
                <a:latin typeface="Times New Roman" panose="02020603050405020304" pitchFamily="18" charset="0"/>
                <a:ea typeface="Times New Roman" panose="02020603050405020304" pitchFamily="18" charset="0"/>
              </a:rPr>
              <a:t>rovides flexibility in how the transmission period can be used for exchange of sensing information</a:t>
            </a:r>
            <a:endParaRPr lang="en-US" sz="1600" dirty="0">
              <a:latin typeface="Times New Roman" panose="02020603050405020304" pitchFamily="18" charset="0"/>
              <a:ea typeface="Times New Roman" panose="02020603050405020304" pitchFamily="18" charset="0"/>
            </a:endParaRPr>
          </a:p>
          <a:p>
            <a:pPr lvl="1">
              <a:buFont typeface="Times New Roman" pitchFamily="16" charset="0"/>
              <a:buChar char="•"/>
            </a:pPr>
            <a:r>
              <a:rPr lang="en-US" sz="1600" dirty="0">
                <a:effectLst/>
                <a:latin typeface="Times New Roman" panose="02020603050405020304" pitchFamily="18" charset="0"/>
                <a:ea typeface="Times New Roman" panose="02020603050405020304" pitchFamily="18" charset="0"/>
              </a:rPr>
              <a:t>Facilitates joint sensing and communication </a:t>
            </a:r>
          </a:p>
          <a:p>
            <a:pPr>
              <a:buFont typeface="Times New Roman" pitchFamily="16" charset="0"/>
              <a:buChar char="•"/>
            </a:pPr>
            <a:r>
              <a:rPr lang="en-GB" sz="1800" dirty="0"/>
              <a:t>To summarize, TWT is a unique tool for the highly useful combination of efficiency, power saving, and flexible schedules.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22059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11bf shall add the following to the WLAN sensing procedure to facilitate the use of the Target Wake Time (TWT) mechanism specified in 11ax/11be:</a:t>
            </a:r>
            <a:endParaRPr lang="en-GB" sz="1800" dirty="0">
              <a:effectLst/>
              <a:latin typeface="Times New Roman" panose="02020603050405020304" pitchFamily="18" charset="0"/>
              <a:ea typeface="Times New Roman" panose="02020603050405020304" pitchFamily="18" charset="0"/>
            </a:endParaRPr>
          </a:p>
          <a:p>
            <a:pPr marL="1200150" lvl="2" indent="-342900">
              <a:buFont typeface="Wingdings" panose="05000000000000000000" pitchFamily="2" charset="2"/>
              <a:buChar char="§"/>
            </a:pPr>
            <a:r>
              <a:rPr lang="en-GB" sz="1600" dirty="0">
                <a:latin typeface="Times New Roman" panose="02020603050405020304" pitchFamily="18" charset="0"/>
                <a:ea typeface="Times New Roman" panose="02020603050405020304" pitchFamily="18" charset="0"/>
              </a:rPr>
              <a:t>TWT setup is included in the sensing measurement setup.</a:t>
            </a:r>
          </a:p>
          <a:p>
            <a:pPr marL="1200150" lvl="2" indent="-342900">
              <a:buFont typeface="Wingdings" panose="05000000000000000000" pitchFamily="2" charset="2"/>
              <a:buChar char="§"/>
            </a:pPr>
            <a:r>
              <a:rPr lang="en-GB" sz="1600" dirty="0">
                <a:latin typeface="Times New Roman" panose="02020603050405020304" pitchFamily="18" charset="0"/>
                <a:ea typeface="Times New Roman" panose="02020603050405020304" pitchFamily="18" charset="0"/>
              </a:rPr>
              <a:t>At least one sensing measurement instance is scheduled in each TWT service period.</a:t>
            </a:r>
          </a:p>
          <a:p>
            <a:pPr marL="1200150" lvl="2" indent="-342900">
              <a:buFont typeface="Wingdings" panose="05000000000000000000" pitchFamily="2" charset="2"/>
              <a:buChar char="§"/>
            </a:pPr>
            <a:r>
              <a:rPr lang="en-GB" sz="1600" dirty="0">
                <a:latin typeface="Times New Roman" panose="02020603050405020304" pitchFamily="18" charset="0"/>
                <a:ea typeface="Times New Roman" panose="02020603050405020304" pitchFamily="18" charset="0"/>
              </a:rPr>
              <a:t>The termination of a sensing measurement setup shall result in the teardown of all the TWT agreement(s) associated with the sensing measurement setup. (The details of this teardown is specified in the handshake protocol for sensing measurement termination, which is TBD.)</a:t>
            </a:r>
            <a:endParaRPr lang="en-GB" sz="1600" dirty="0">
              <a:effectLst/>
              <a:latin typeface="Times New Roman" panose="02020603050405020304" pitchFamily="18" charset="0"/>
              <a:ea typeface="Times New Roman" panose="02020603050405020304" pitchFamily="18" charset="0"/>
            </a:endParaRPr>
          </a:p>
          <a:p>
            <a:pPr marL="1200150" lvl="2" indent="-342900">
              <a:buFont typeface="Wingdings" panose="05000000000000000000" pitchFamily="2" charset="2"/>
              <a:buChar char="§"/>
            </a:pPr>
            <a:r>
              <a:rPr lang="en-GB" sz="1600" dirty="0">
                <a:effectLst/>
                <a:latin typeface="Times New Roman" panose="02020603050405020304" pitchFamily="18" charset="0"/>
                <a:ea typeface="Times New Roman" panose="02020603050405020304" pitchFamily="18" charset="0"/>
              </a:rPr>
              <a:t>The </a:t>
            </a:r>
            <a:r>
              <a:rPr lang="en-GB" sz="1600" dirty="0">
                <a:latin typeface="Times New Roman" panose="02020603050405020304" pitchFamily="18" charset="0"/>
                <a:ea typeface="Times New Roman" panose="02020603050405020304" pitchFamily="18" charset="0"/>
              </a:rPr>
              <a:t>teardown of any TWT agreement does not result in termination of the associated sensing measurement setup.</a:t>
            </a:r>
          </a:p>
          <a:p>
            <a:pPr marL="1200150" lvl="2" indent="-342900">
              <a:buFont typeface="Wingdings" panose="05000000000000000000" pitchFamily="2" charset="2"/>
              <a:buChar char="§"/>
            </a:pPr>
            <a:r>
              <a:rPr lang="en-GB" sz="1600" dirty="0">
                <a:effectLst/>
                <a:latin typeface="Times New Roman" panose="02020603050405020304" pitchFamily="18" charset="0"/>
                <a:ea typeface="Times New Roman" panose="02020603050405020304" pitchFamily="18" charset="0"/>
              </a:rPr>
              <a:t>Support of types of TWT are TBD.</a:t>
            </a:r>
            <a:endParaRPr lang="en-US" sz="1600" dirty="0">
              <a:effectLst/>
              <a:latin typeface="Times New Roman" panose="02020603050405020304" pitchFamily="18" charset="0"/>
              <a:ea typeface="Times New Roman" panose="02020603050405020304" pitchFamily="18" charset="0"/>
            </a:endParaRP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467991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effectLst/>
                <a:latin typeface="Times New Roman" panose="02020603050405020304" pitchFamily="18" charset="0"/>
                <a:ea typeface="Times New Roman" panose="02020603050405020304" pitchFamily="18" charset="0"/>
              </a:rPr>
              <a:t>A broad range of wireless local area network (WLAN) sensing applications require long-term, periodic sensing measurement and reporting of measurement results. </a:t>
            </a:r>
          </a:p>
          <a:p>
            <a:pPr>
              <a:buFont typeface="Times New Roman" pitchFamily="16" charset="0"/>
              <a:buChar char="•"/>
            </a:pPr>
            <a:r>
              <a:rPr lang="en-US" sz="2000" dirty="0">
                <a:effectLst/>
                <a:latin typeface="Times New Roman" panose="02020603050405020304" pitchFamily="18" charset="0"/>
                <a:ea typeface="Times New Roman" panose="02020603050405020304" pitchFamily="18" charset="0"/>
              </a:rPr>
              <a:t>In these applications, low power consumption is a key </a:t>
            </a:r>
            <a:r>
              <a:rPr lang="en-US" sz="2000" dirty="0">
                <a:latin typeface="Times New Roman" panose="02020603050405020304" pitchFamily="18" charset="0"/>
                <a:ea typeface="Times New Roman" panose="02020603050405020304" pitchFamily="18" charset="0"/>
              </a:rPr>
              <a:t>requirement</a:t>
            </a:r>
            <a:r>
              <a:rPr lang="en-US" sz="2000" dirty="0">
                <a:effectLst/>
                <a:latin typeface="Times New Roman" panose="02020603050405020304" pitchFamily="18" charset="0"/>
                <a:ea typeface="Times New Roman" panose="02020603050405020304" pitchFamily="18" charset="0"/>
              </a:rPr>
              <a:t> for battery-powered WLAN sensing devices. </a:t>
            </a:r>
          </a:p>
          <a:p>
            <a:pPr>
              <a:buFont typeface="Times New Roman" pitchFamily="16" charset="0"/>
              <a:buChar char="•"/>
            </a:pPr>
            <a:r>
              <a:rPr lang="en-GB" sz="2000" dirty="0"/>
              <a:t>A previous contribution (11-21/1532) provided a high-level overview of Target Wake Time (TWT) for </a:t>
            </a:r>
            <a:r>
              <a:rPr lang="en-GB" sz="2000" dirty="0">
                <a:effectLst/>
                <a:latin typeface="Times New Roman" panose="02020603050405020304" pitchFamily="18" charset="0"/>
                <a:ea typeface="Times New Roman" panose="02020603050405020304" pitchFamily="18" charset="0"/>
              </a:rPr>
              <a:t>periodic sensing measurement </a:t>
            </a:r>
            <a:r>
              <a:rPr lang="en-GB" sz="2000" dirty="0"/>
              <a:t>and power saving.</a:t>
            </a:r>
          </a:p>
          <a:p>
            <a:pPr>
              <a:buFont typeface="Times New Roman" pitchFamily="16" charset="0"/>
              <a:buChar char="•"/>
            </a:pPr>
            <a:r>
              <a:rPr lang="en-GB" sz="2000" dirty="0"/>
              <a:t>This contribution presents more details. </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a:t>
            </a:fld>
            <a:endParaRPr lang="en-GB" dirty="0"/>
          </a:p>
        </p:txBody>
      </p:sp>
      <p:sp>
        <p:nvSpPr>
          <p:cNvPr id="5" name="Footer Placeholder 4"/>
          <p:cNvSpPr>
            <a:spLocks noGrp="1"/>
          </p:cNvSpPr>
          <p:nvPr>
            <p:ph type="ftr" idx="14"/>
          </p:nvPr>
        </p:nvSpPr>
        <p:spPr/>
        <p:txBody>
          <a:bodyPr/>
          <a:lstStyle/>
          <a:p>
            <a:r>
              <a:rPr lang="en-GB" dirty="0"/>
              <a:t>Dong Wei, NXP Semiconductors</a:t>
            </a:r>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697300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Brief Overview of TWT</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1800" dirty="0">
                <a:effectLst/>
                <a:latin typeface="Times New Roman" panose="02020603050405020304" pitchFamily="18" charset="0"/>
                <a:ea typeface="Times New Roman" panose="02020603050405020304" pitchFamily="18" charset="0"/>
              </a:rPr>
              <a:t>“Target wake time (TWT) allows an AP to manage activity in the BSS in order to minimize contention between STAs and </a:t>
            </a:r>
            <a:r>
              <a:rPr lang="en-US" sz="1800" dirty="0">
                <a:solidFill>
                  <a:srgbClr val="00B050"/>
                </a:solidFill>
                <a:effectLst/>
                <a:latin typeface="Times New Roman" panose="02020603050405020304" pitchFamily="18" charset="0"/>
                <a:ea typeface="Times New Roman" panose="02020603050405020304" pitchFamily="18" charset="0"/>
              </a:rPr>
              <a:t>to reduce the required amount of time that a STA utilizing a power management mode needs to be awake</a:t>
            </a:r>
            <a:r>
              <a:rPr lang="en-US" sz="1800" dirty="0">
                <a:effectLst/>
                <a:latin typeface="Times New Roman" panose="02020603050405020304" pitchFamily="18" charset="0"/>
                <a:ea typeface="Times New Roman" panose="02020603050405020304" pitchFamily="18" charset="0"/>
              </a:rPr>
              <a:t>. This is achieved by allocating STAs to operate at nonoverlapping times and/or frequencies, and </a:t>
            </a:r>
            <a:r>
              <a:rPr lang="en-US" sz="1800" dirty="0">
                <a:solidFill>
                  <a:srgbClr val="00B050"/>
                </a:solidFill>
                <a:effectLst/>
                <a:latin typeface="Times New Roman" panose="02020603050405020304" pitchFamily="18" charset="0"/>
                <a:ea typeface="Times New Roman" panose="02020603050405020304" pitchFamily="18" charset="0"/>
              </a:rPr>
              <a:t>concentrate the frame exchanges in predefined service periods</a:t>
            </a:r>
            <a:r>
              <a:rPr lang="en-US" sz="1800" dirty="0">
                <a:effectLst/>
                <a:latin typeface="Times New Roman" panose="02020603050405020304" pitchFamily="18" charset="0"/>
                <a:ea typeface="Times New Roman" panose="02020603050405020304" pitchFamily="18" charset="0"/>
              </a:rPr>
              <a:t>.” </a:t>
            </a:r>
            <a:r>
              <a:rPr lang="en-US" sz="1800" b="0" dirty="0">
                <a:effectLst/>
                <a:latin typeface="Times New Roman" panose="02020603050405020304" pitchFamily="18" charset="0"/>
                <a:ea typeface="Times New Roman" panose="02020603050405020304" pitchFamily="18" charset="0"/>
              </a:rPr>
              <a:t>(Clause 26.8 of 802.11ax-2021)</a:t>
            </a:r>
          </a:p>
          <a:p>
            <a:pPr>
              <a:buFont typeface="Times New Roman" pitchFamily="16" charset="0"/>
              <a:buChar char="•"/>
            </a:pPr>
            <a:r>
              <a:rPr lang="en-US" sz="1800" dirty="0"/>
              <a:t>With the TWT mechanism, a STA can agree with an AP on a wake schedule, allowing it to wake up only when required.</a:t>
            </a:r>
          </a:p>
          <a:p>
            <a:pPr>
              <a:buFont typeface="Times New Roman" pitchFamily="16" charset="0"/>
              <a:buChar char="•"/>
            </a:pPr>
            <a:endParaRPr lang="en-US" sz="1800" i="1" dirty="0"/>
          </a:p>
          <a:p>
            <a:pPr>
              <a:buFont typeface="Times New Roman" pitchFamily="16" charset="0"/>
              <a:buChar char="•"/>
            </a:pPr>
            <a:endParaRPr lang="en-US" sz="1800" i="1" dirty="0"/>
          </a:p>
          <a:p>
            <a:pPr>
              <a:buFont typeface="Times New Roman" pitchFamily="16" charset="0"/>
              <a:buChar char="•"/>
            </a:pPr>
            <a:endParaRPr lang="en-US" sz="1800" i="1" dirty="0"/>
          </a:p>
          <a:p>
            <a:pPr>
              <a:buFont typeface="Times New Roman" pitchFamily="16" charset="0"/>
              <a:buChar char="•"/>
            </a:pPr>
            <a:endParaRPr lang="en-US" sz="1800" i="1" dirty="0"/>
          </a:p>
          <a:p>
            <a:pPr marL="0" indent="0"/>
            <a:r>
              <a:rPr lang="en-US" sz="1600" dirty="0"/>
              <a:t>[1] M. </a:t>
            </a:r>
            <a:r>
              <a:rPr lang="en-US" sz="1600" dirty="0" err="1"/>
              <a:t>Nurchis</a:t>
            </a:r>
            <a:r>
              <a:rPr lang="en-US" sz="1600" dirty="0"/>
              <a:t> and B. </a:t>
            </a:r>
            <a:r>
              <a:rPr lang="en-US" sz="1600" dirty="0" err="1"/>
              <a:t>Bellalta</a:t>
            </a:r>
            <a:r>
              <a:rPr lang="en-US" sz="1600" dirty="0"/>
              <a:t>, “Target Wake Time: Scheduled Access in IEEE 802.11ax WLANs”, </a:t>
            </a:r>
            <a:r>
              <a:rPr lang="en-US" sz="1600" i="1" dirty="0"/>
              <a:t>IEEE Wireless Communications Magazine</a:t>
            </a:r>
            <a:r>
              <a:rPr lang="en-US" sz="1600" dirty="0"/>
              <a:t>, April 2019.</a:t>
            </a:r>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673981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TWT</a:t>
            </a:r>
          </a:p>
        </p:txBody>
      </p:sp>
      <p:sp>
        <p:nvSpPr>
          <p:cNvPr id="9218" name="Rectangle 2"/>
          <p:cNvSpPr>
            <a:spLocks noGrp="1" noChangeArrowheads="1"/>
          </p:cNvSpPr>
          <p:nvPr>
            <p:ph idx="1"/>
          </p:nvPr>
        </p:nvSpPr>
        <p:spPr>
          <a:xfrm>
            <a:off x="914401" y="1905000"/>
            <a:ext cx="10361084" cy="4343400"/>
          </a:xfrm>
          <a:ln/>
        </p:spPr>
        <p:txBody>
          <a:bodyPr/>
          <a:lstStyle/>
          <a:p>
            <a:pPr algn="l">
              <a:buFont typeface="Arial" panose="020B0604020202020204" pitchFamily="34" charset="0"/>
              <a:buChar char="•"/>
            </a:pPr>
            <a:r>
              <a:rPr lang="en-GB" sz="1800" dirty="0">
                <a:latin typeface="Times New Roman" panose="02020603050405020304" pitchFamily="18" charset="0"/>
              </a:rPr>
              <a:t>Implicit TWT </a:t>
            </a:r>
            <a:r>
              <a:rPr lang="en-GB" sz="1800" b="0" dirty="0">
                <a:latin typeface="Times New Roman" panose="02020603050405020304" pitchFamily="18" charset="0"/>
              </a:rPr>
              <a:t>(</a:t>
            </a:r>
            <a:r>
              <a:rPr lang="en-GB" sz="1800" b="0" dirty="0"/>
              <a:t>TWT negotiation decides the start time of TWT and TWT wake interval</a:t>
            </a:r>
            <a:r>
              <a:rPr lang="en-GB" sz="1800" b="0" dirty="0">
                <a:latin typeface="Times New Roman" panose="02020603050405020304" pitchFamily="18" charset="0"/>
              </a:rPr>
              <a:t>) vs. </a:t>
            </a:r>
            <a:r>
              <a:rPr lang="en-GB" sz="1800" dirty="0">
                <a:latin typeface="Times New Roman" panose="02020603050405020304" pitchFamily="18" charset="0"/>
              </a:rPr>
              <a:t>explicit TWT </a:t>
            </a:r>
            <a:r>
              <a:rPr lang="en-GB" sz="1800" b="0" dirty="0">
                <a:latin typeface="Times New Roman" panose="02020603050405020304" pitchFamily="18" charset="0"/>
              </a:rPr>
              <a:t>(</a:t>
            </a:r>
            <a:r>
              <a:rPr lang="en-GB" sz="1800" b="0" i="1" dirty="0">
                <a:latin typeface="Times New Roman" panose="02020603050405020304" pitchFamily="18" charset="0"/>
              </a:rPr>
              <a:t>not supported in 11ax/be</a:t>
            </a:r>
            <a:r>
              <a:rPr lang="en-GB" sz="1800" b="0" dirty="0">
                <a:latin typeface="Times New Roman" panose="02020603050405020304" pitchFamily="18" charset="0"/>
              </a:rPr>
              <a:t>)</a:t>
            </a:r>
          </a:p>
          <a:p>
            <a:pPr lvl="1">
              <a:buFont typeface="Arial" panose="020B0604020202020204" pitchFamily="34" charset="0"/>
              <a:buChar char="•"/>
            </a:pPr>
            <a:r>
              <a:rPr lang="en-GB" sz="1600" dirty="0">
                <a:latin typeface="Times New Roman" panose="02020603050405020304" pitchFamily="18" charset="0"/>
              </a:rPr>
              <a:t>Implicit TWT enables a </a:t>
            </a:r>
            <a:r>
              <a:rPr lang="en-GB" sz="1600" b="1" dirty="0">
                <a:latin typeface="Times New Roman" panose="02020603050405020304" pitchFamily="18" charset="0"/>
              </a:rPr>
              <a:t>periodic</a:t>
            </a:r>
            <a:r>
              <a:rPr lang="en-GB" sz="1600" dirty="0">
                <a:latin typeface="Times New Roman" panose="02020603050405020304" pitchFamily="18" charset="0"/>
              </a:rPr>
              <a:t> wake schedule.</a:t>
            </a:r>
            <a:endParaRPr lang="en-GB" sz="1600" b="0" dirty="0">
              <a:latin typeface="Times New Roman" panose="02020603050405020304" pitchFamily="18" charset="0"/>
            </a:endParaRPr>
          </a:p>
          <a:p>
            <a:pPr algn="l">
              <a:buFont typeface="Arial" panose="020B0604020202020204" pitchFamily="34" charset="0"/>
              <a:buChar char="•"/>
            </a:pPr>
            <a:r>
              <a:rPr lang="en-GB" sz="1800" dirty="0">
                <a:latin typeface="Times New Roman" panose="02020603050405020304" pitchFamily="18" charset="0"/>
              </a:rPr>
              <a:t>Individual</a:t>
            </a:r>
            <a:r>
              <a:rPr lang="en-GB" sz="1800" dirty="0">
                <a:effectLst/>
                <a:latin typeface="Times New Roman" panose="02020603050405020304" pitchFamily="18" charset="0"/>
                <a:ea typeface="Times New Roman" panose="02020603050405020304" pitchFamily="18" charset="0"/>
              </a:rPr>
              <a:t> TWT </a:t>
            </a:r>
            <a:r>
              <a:rPr lang="en-GB" sz="1800" b="0" dirty="0">
                <a:effectLst/>
                <a:latin typeface="Times New Roman" panose="02020603050405020304" pitchFamily="18" charset="0"/>
                <a:ea typeface="Times New Roman" panose="02020603050405020304" pitchFamily="18" charset="0"/>
              </a:rPr>
              <a:t>vs.</a:t>
            </a:r>
            <a:r>
              <a:rPr lang="en-GB" sz="1800" dirty="0">
                <a:effectLst/>
                <a:latin typeface="Times New Roman" panose="02020603050405020304" pitchFamily="18" charset="0"/>
                <a:ea typeface="Times New Roman" panose="02020603050405020304" pitchFamily="18" charset="0"/>
              </a:rPr>
              <a:t> </a:t>
            </a:r>
            <a:r>
              <a:rPr lang="en-US" sz="1800" b="1" i="0" u="none" strike="noStrike" baseline="0" dirty="0">
                <a:latin typeface="TimesNewRoman,Bold"/>
              </a:rPr>
              <a:t>broadcast TWT</a:t>
            </a:r>
          </a:p>
          <a:p>
            <a:pPr lvl="1">
              <a:buFont typeface="Arial" panose="020B0604020202020204" pitchFamily="34" charset="0"/>
              <a:buChar char="•"/>
            </a:pPr>
            <a:r>
              <a:rPr lang="en-US" sz="1600" dirty="0">
                <a:latin typeface="TimesNewRoman,Bold"/>
              </a:rPr>
              <a:t>Mandatory support by HE/EHT AP for individual TWT</a:t>
            </a:r>
          </a:p>
          <a:p>
            <a:pPr lvl="1">
              <a:buFont typeface="Arial" panose="020B0604020202020204" pitchFamily="34" charset="0"/>
              <a:buChar char="•"/>
            </a:pPr>
            <a:r>
              <a:rPr lang="en-US" sz="1600" dirty="0">
                <a:latin typeface="TimesNewRoman,Bold"/>
              </a:rPr>
              <a:t>Optional support by HE/EHT non-AP STA for individual TWT</a:t>
            </a:r>
          </a:p>
          <a:p>
            <a:pPr lvl="1">
              <a:buFont typeface="Arial" panose="020B0604020202020204" pitchFamily="34" charset="0"/>
              <a:buChar char="•"/>
            </a:pPr>
            <a:r>
              <a:rPr lang="en-US" sz="1600" dirty="0">
                <a:latin typeface="TimesNewRoman,Bold"/>
              </a:rPr>
              <a:t>Optional support by HE/EHT AP/non-AP STA for broadcast TWT</a:t>
            </a:r>
          </a:p>
          <a:p>
            <a:pPr lvl="1">
              <a:buFont typeface="Arial" panose="020B0604020202020204" pitchFamily="34" charset="0"/>
              <a:buChar char="•"/>
            </a:pPr>
            <a:r>
              <a:rPr lang="en-US" sz="1600" b="1" i="0" u="sng" strike="noStrike" baseline="0" dirty="0">
                <a:latin typeface="TimesNewRoman,Bold"/>
              </a:rPr>
              <a:t>Since a sensing session is pairwise (Motion 23), individual TWT fits naturally.</a:t>
            </a:r>
          </a:p>
          <a:p>
            <a:pPr algn="l">
              <a:buFont typeface="Arial" panose="020B0604020202020204" pitchFamily="34" charset="0"/>
              <a:buChar char="•"/>
            </a:pPr>
            <a:r>
              <a:rPr lang="en-GB" sz="1800" dirty="0"/>
              <a:t>Trigger-enabled TWT </a:t>
            </a:r>
            <a:r>
              <a:rPr lang="en-GB" sz="1800" b="0" dirty="0"/>
              <a:t>(The AP transmits at least one trigger in each TWT service period (SP) to schedule STA’s transmissions) vs. </a:t>
            </a:r>
            <a:r>
              <a:rPr lang="en-GB" sz="1800" dirty="0"/>
              <a:t>non-trigger-enabled TWT </a:t>
            </a:r>
            <a:r>
              <a:rPr lang="en-GB" sz="1800" b="0" dirty="0"/>
              <a:t>(No trigger is transmitted in any TWT SP, thus allowing the STA to decide when to transmit autonomously inside the TWT SP)</a:t>
            </a: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t>Announced TWT </a:t>
            </a:r>
            <a:r>
              <a:rPr lang="en-GB" sz="1800" b="0" dirty="0"/>
              <a:t>(The TWT requesting STA may be at the doze state at the beginning of TWT SP and the AP </a:t>
            </a:r>
            <a:r>
              <a:rPr lang="en-US" sz="1800" b="0" dirty="0"/>
              <a:t>transmits frames to the STA after receiving a PS-Poll/APSD trigger from the STA</a:t>
            </a:r>
            <a:r>
              <a:rPr lang="en-GB" sz="1800" b="0" dirty="0"/>
              <a:t>) vs. </a:t>
            </a:r>
            <a:r>
              <a:rPr lang="en-GB" sz="1800" dirty="0"/>
              <a:t>unannounced TWT </a:t>
            </a:r>
            <a:r>
              <a:rPr lang="en-GB" sz="1800" b="0" dirty="0"/>
              <a:t>(The TWT requesting STA </a:t>
            </a:r>
            <a:r>
              <a:rPr lang="en-GB" sz="1800" dirty="0"/>
              <a:t>shall wake up</a:t>
            </a:r>
            <a:r>
              <a:rPr lang="en-GB" sz="1800" b="0" dirty="0"/>
              <a:t> at the beginning of TWT SP)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3568207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TWT Negotiation</a:t>
            </a:r>
          </a:p>
        </p:txBody>
      </p:sp>
      <p:sp>
        <p:nvSpPr>
          <p:cNvPr id="9218" name="Rectangle 2"/>
          <p:cNvSpPr>
            <a:spLocks noGrp="1" noChangeArrowheads="1"/>
          </p:cNvSpPr>
          <p:nvPr>
            <p:ph idx="1"/>
          </p:nvPr>
        </p:nvSpPr>
        <p:spPr>
          <a:xfrm>
            <a:off x="914401" y="1905000"/>
            <a:ext cx="10361084" cy="4113213"/>
          </a:xfrm>
          <a:ln/>
        </p:spPr>
        <p:txBody>
          <a:bodyPr/>
          <a:lstStyle/>
          <a:p>
            <a:pPr algn="l">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To initiate the negotiation, the TWT-requesting STA</a:t>
            </a:r>
            <a:r>
              <a:rPr lang="en-US" sz="1800" dirty="0">
                <a:effectLst/>
                <a:latin typeface="Times New Roman" panose="02020603050405020304" pitchFamily="18" charset="0"/>
                <a:ea typeface="Times New Roman" panose="02020603050405020304" pitchFamily="18" charset="0"/>
              </a:rPr>
              <a:t> communicates its waking schedule information to the AP via a TWT request message.</a:t>
            </a:r>
            <a:r>
              <a:rPr lang="en-US" sz="1800" dirty="0">
                <a:latin typeface="Times New Roman" panose="02020603050405020304" pitchFamily="18" charset="0"/>
                <a:ea typeface="Times New Roman" panose="02020603050405020304" pitchFamily="18" charset="0"/>
              </a:rPr>
              <a:t> </a:t>
            </a:r>
          </a:p>
          <a:p>
            <a:pPr algn="l">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The AP devises a schedule and delivers TWT parameter values in a response message to the STA. </a:t>
            </a:r>
          </a:p>
          <a:p>
            <a:pPr lvl="1">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TWT:</a:t>
            </a:r>
            <a:r>
              <a:rPr lang="en-US" sz="1600" dirty="0">
                <a:effectLst/>
                <a:latin typeface="Times New Roman" panose="02020603050405020304" pitchFamily="18" charset="0"/>
                <a:ea typeface="Times New Roman" panose="02020603050405020304" pitchFamily="18" charset="0"/>
              </a:rPr>
              <a:t> the next time at which the STA should wake up for the TWT session </a:t>
            </a:r>
            <a:endParaRPr lang="en-US" sz="1600" dirty="0">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TWT wake interval: the time interval between subsequent TWT sessions for the STA</a:t>
            </a:r>
          </a:p>
          <a:p>
            <a:pPr>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It may require more than one </a:t>
            </a:r>
            <a:r>
              <a:rPr lang="en-US" sz="1800" dirty="0">
                <a:latin typeface="Times New Roman" panose="02020603050405020304" pitchFamily="18" charset="0"/>
                <a:ea typeface="Times New Roman" panose="02020603050405020304" pitchFamily="18" charset="0"/>
              </a:rPr>
              <a:t>pair of request-response messages to conclude the agreement negotiation phase.</a:t>
            </a:r>
            <a:endParaRPr lang="en-US" sz="1800" dirty="0">
              <a:effectLst/>
              <a:latin typeface="Times New Roman" panose="02020603050405020304" pitchFamily="18" charset="0"/>
              <a:ea typeface="Times New Roman" panose="02020603050405020304" pitchFamily="18" charset="0"/>
            </a:endParaRPr>
          </a:p>
          <a:p>
            <a:pPr algn="l">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Once the TWT parameters are agreed, the </a:t>
            </a:r>
            <a:r>
              <a:rPr lang="en-US" sz="1800" dirty="0">
                <a:latin typeface="Times New Roman" panose="02020603050405020304" pitchFamily="18" charset="0"/>
                <a:ea typeface="Times New Roman" panose="02020603050405020304" pitchFamily="18" charset="0"/>
              </a:rPr>
              <a:t>STA</a:t>
            </a:r>
            <a:r>
              <a:rPr lang="en-US" sz="1800" dirty="0">
                <a:effectLst/>
                <a:latin typeface="Times New Roman" panose="02020603050405020304" pitchFamily="18" charset="0"/>
                <a:ea typeface="Times New Roman" panose="02020603050405020304" pitchFamily="18" charset="0"/>
              </a:rPr>
              <a:t> can go to sleep until the next TWT SP starts.</a:t>
            </a:r>
            <a:endParaRPr lang="en-US" sz="1800" dirty="0">
              <a:latin typeface="Times New Roman" panose="02020603050405020304" pitchFamily="18" charset="0"/>
              <a:ea typeface="Times New Roman" panose="02020603050405020304" pitchFamily="18" charset="0"/>
            </a:endParaRPr>
          </a:p>
          <a:p>
            <a:pPr algn="l">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The </a:t>
            </a:r>
            <a:r>
              <a:rPr lang="en-US" sz="1800" dirty="0">
                <a:latin typeface="Times New Roman" panose="02020603050405020304" pitchFamily="18" charset="0"/>
                <a:ea typeface="Times New Roman" panose="02020603050405020304" pitchFamily="18" charset="0"/>
              </a:rPr>
              <a:t>STA</a:t>
            </a:r>
            <a:r>
              <a:rPr lang="en-US" sz="1800" dirty="0">
                <a:effectLst/>
                <a:latin typeface="Times New Roman" panose="02020603050405020304" pitchFamily="18" charset="0"/>
                <a:ea typeface="Times New Roman" panose="02020603050405020304" pitchFamily="18" charset="0"/>
              </a:rPr>
              <a:t> wakes up and participates in sensing measurement periodically according to the schedule. </a:t>
            </a:r>
          </a:p>
          <a:p>
            <a:pPr>
              <a:buFont typeface="Arial" panose="020B0604020202020204" pitchFamily="34" charset="0"/>
              <a:buChar char="•"/>
            </a:pPr>
            <a:r>
              <a:rPr lang="en-GB" sz="1800" dirty="0"/>
              <a:t>TWT Setup/Teardown/Information frames are used to set up, tear down, and update a TWT agreement, respectively.</a:t>
            </a:r>
          </a:p>
          <a:p>
            <a:pPr algn="l">
              <a:buFont typeface="Arial" panose="020B0604020202020204" pitchFamily="34" charset="0"/>
              <a:buChar char="•"/>
            </a:pPr>
            <a:r>
              <a:rPr lang="en-US" sz="1800" u="sng" dirty="0">
                <a:latin typeface="TimesNewRoman"/>
                <a:ea typeface="Times New Roman" panose="02020603050405020304" pitchFamily="18" charset="0"/>
              </a:rPr>
              <a:t>TWT negotiation should be included in the sensing measurement setup for a sensing initiator and a sensing responder to exchange and agree on the TWT parameters associated with sensing measurement instances</a:t>
            </a:r>
            <a:r>
              <a:rPr lang="en-US" sz="1800" dirty="0">
                <a:latin typeface="TimesNewRoman"/>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997628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1 – TWT for Trigger Frame Sounding</a:t>
            </a:r>
          </a:p>
        </p:txBody>
      </p:sp>
      <p:sp>
        <p:nvSpPr>
          <p:cNvPr id="3" name="Content Placeholder 2"/>
          <p:cNvSpPr>
            <a:spLocks noGrp="1"/>
          </p:cNvSpPr>
          <p:nvPr>
            <p:ph idx="1"/>
          </p:nvPr>
        </p:nvSpPr>
        <p:spPr>
          <a:xfrm>
            <a:off x="914401" y="1742577"/>
            <a:ext cx="10361084" cy="2600823"/>
          </a:xfrm>
        </p:spPr>
        <p:txBody>
          <a:bodyPr/>
          <a:lstStyle/>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TWT-responding/scheduling AP: sensing initiator/receiver</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TWT-requesting/scheduled STA: sensing responder/transmitter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After the STA agrees with the AP on a wake schedule for a trigger-enabled TWT, it transitions to the doze state.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the beginning of the first TWT SP, </a:t>
            </a:r>
            <a:r>
              <a:rPr lang="en-GB" sz="1400" dirty="0">
                <a:effectLst/>
                <a:latin typeface="Times New Roman" panose="02020603050405020304" pitchFamily="18" charset="0"/>
                <a:ea typeface="Times New Roman" panose="02020603050405020304" pitchFamily="18" charset="0"/>
              </a:rPr>
              <a:t>the AP transmits a trigger frame (TF) to solicitate NDP transmissions.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GB" sz="1400" dirty="0">
                <a:latin typeface="Times New Roman" panose="02020603050405020304" pitchFamily="18" charset="0"/>
                <a:ea typeface="Times New Roman" panose="02020603050405020304" pitchFamily="18" charset="0"/>
              </a:rPr>
              <a:t>T</a:t>
            </a: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he station wakes up, receives the TF, and transmits an NDP frame to the AP.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AP receives the NDP frame and performs sensing measurement.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STA goes to sleep until the start of the next TWT SP.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AP and the STA repeat the above process during each TWT SP.</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GB" sz="1400" dirty="0">
                <a:latin typeface="Times New Roman" panose="02020603050405020304" pitchFamily="18" charset="0"/>
              </a:rPr>
              <a:t>If unannounced TWT is used, the polling phase is not needed.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
        <p:nvSpPr>
          <p:cNvPr id="34" name="TextBox 33">
            <a:extLst>
              <a:ext uri="{FF2B5EF4-FFF2-40B4-BE49-F238E27FC236}">
                <a16:creationId xmlns:a16="http://schemas.microsoft.com/office/drawing/2014/main" id="{EC429873-1A4C-4090-96C9-02121E29976B}"/>
              </a:ext>
            </a:extLst>
          </p:cNvPr>
          <p:cNvSpPr txBox="1"/>
          <p:nvPr/>
        </p:nvSpPr>
        <p:spPr>
          <a:xfrm>
            <a:off x="3435178" y="5213426"/>
            <a:ext cx="914400" cy="914400"/>
          </a:xfrm>
          <a:prstGeom prst="rect">
            <a:avLst/>
          </a:prstGeom>
          <a:noFill/>
        </p:spPr>
        <p:txBody>
          <a:bodyPr wrap="none" lIns="91440" tIns="45720" rIns="91440" rtlCol="0" anchor="t">
            <a:noAutofit/>
          </a:bodyPr>
          <a:lstStyle/>
          <a:p>
            <a:pPr defTabSz="914400" eaLnBrk="1" hangingPunct="1">
              <a:buClrTx/>
              <a:buSzTx/>
              <a:buFontTx/>
              <a:buNone/>
            </a:pPr>
            <a:endParaRPr lang="en-US" sz="2200" dirty="0" err="1">
              <a:solidFill>
                <a:srgbClr val="000000"/>
              </a:solidFill>
              <a:latin typeface="Arial" charset="0"/>
              <a:ea typeface="+mn-ea"/>
            </a:endParaRPr>
          </a:p>
        </p:txBody>
      </p:sp>
      <p:cxnSp>
        <p:nvCxnSpPr>
          <p:cNvPr id="35" name="Straight Connector 34">
            <a:extLst>
              <a:ext uri="{FF2B5EF4-FFF2-40B4-BE49-F238E27FC236}">
                <a16:creationId xmlns:a16="http://schemas.microsoft.com/office/drawing/2014/main" id="{0F6DBDFE-E795-4BD4-B71D-560D8688E2A7}"/>
              </a:ext>
            </a:extLst>
          </p:cNvPr>
          <p:cNvCxnSpPr/>
          <p:nvPr/>
        </p:nvCxnSpPr>
        <p:spPr bwMode="auto">
          <a:xfrm>
            <a:off x="1893730" y="5590427"/>
            <a:ext cx="8679873"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6" name="Rectangle 35">
            <a:extLst>
              <a:ext uri="{FF2B5EF4-FFF2-40B4-BE49-F238E27FC236}">
                <a16:creationId xmlns:a16="http://schemas.microsoft.com/office/drawing/2014/main" id="{F5BAED98-5B3E-4320-8969-9C3360636731}"/>
              </a:ext>
            </a:extLst>
          </p:cNvPr>
          <p:cNvSpPr/>
          <p:nvPr/>
        </p:nvSpPr>
        <p:spPr bwMode="auto">
          <a:xfrm>
            <a:off x="2718079" y="5354900"/>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cxnSp>
        <p:nvCxnSpPr>
          <p:cNvPr id="37" name="Straight Connector 36">
            <a:extLst>
              <a:ext uri="{FF2B5EF4-FFF2-40B4-BE49-F238E27FC236}">
                <a16:creationId xmlns:a16="http://schemas.microsoft.com/office/drawing/2014/main" id="{80DFF602-E55A-4AE4-8FA6-A511CFAF5B77}"/>
              </a:ext>
            </a:extLst>
          </p:cNvPr>
          <p:cNvCxnSpPr/>
          <p:nvPr/>
        </p:nvCxnSpPr>
        <p:spPr bwMode="auto">
          <a:xfrm>
            <a:off x="1921435" y="6162802"/>
            <a:ext cx="8652168"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8" name="Rectangle 37">
            <a:extLst>
              <a:ext uri="{FF2B5EF4-FFF2-40B4-BE49-F238E27FC236}">
                <a16:creationId xmlns:a16="http://schemas.microsoft.com/office/drawing/2014/main" id="{194A1CE8-13C6-4958-9BED-B2B47478F583}"/>
              </a:ext>
            </a:extLst>
          </p:cNvPr>
          <p:cNvSpPr/>
          <p:nvPr/>
        </p:nvSpPr>
        <p:spPr bwMode="auto">
          <a:xfrm>
            <a:off x="2407214" y="5917750"/>
            <a:ext cx="152400" cy="235527"/>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39" name="TextBox 38">
            <a:extLst>
              <a:ext uri="{FF2B5EF4-FFF2-40B4-BE49-F238E27FC236}">
                <a16:creationId xmlns:a16="http://schemas.microsoft.com/office/drawing/2014/main" id="{3E7BA089-924C-4C26-A122-4975D3CB3923}"/>
              </a:ext>
            </a:extLst>
          </p:cNvPr>
          <p:cNvSpPr txBox="1"/>
          <p:nvPr/>
        </p:nvSpPr>
        <p:spPr>
          <a:xfrm>
            <a:off x="2247510" y="5560982"/>
            <a:ext cx="70610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Request</a:t>
            </a:r>
          </a:p>
        </p:txBody>
      </p:sp>
      <p:sp>
        <p:nvSpPr>
          <p:cNvPr id="40" name="TextBox 39">
            <a:extLst>
              <a:ext uri="{FF2B5EF4-FFF2-40B4-BE49-F238E27FC236}">
                <a16:creationId xmlns:a16="http://schemas.microsoft.com/office/drawing/2014/main" id="{F4815E06-D028-4D0C-B3D0-BBAF292D3645}"/>
              </a:ext>
            </a:extLst>
          </p:cNvPr>
          <p:cNvSpPr txBox="1"/>
          <p:nvPr/>
        </p:nvSpPr>
        <p:spPr>
          <a:xfrm>
            <a:off x="2552315" y="5026699"/>
            <a:ext cx="88622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Response</a:t>
            </a:r>
          </a:p>
        </p:txBody>
      </p:sp>
      <p:cxnSp>
        <p:nvCxnSpPr>
          <p:cNvPr id="41" name="Straight Arrow Connector 40">
            <a:extLst>
              <a:ext uri="{FF2B5EF4-FFF2-40B4-BE49-F238E27FC236}">
                <a16:creationId xmlns:a16="http://schemas.microsoft.com/office/drawing/2014/main" id="{7F194960-FD34-4AD8-9D08-21B83FB7EEA4}"/>
              </a:ext>
            </a:extLst>
          </p:cNvPr>
          <p:cNvCxnSpPr>
            <a:cxnSpLocks/>
          </p:cNvCxnSpPr>
          <p:nvPr/>
        </p:nvCxnSpPr>
        <p:spPr bwMode="auto">
          <a:xfrm flipH="1">
            <a:off x="3762375" y="4862710"/>
            <a:ext cx="3721963" cy="15635"/>
          </a:xfrm>
          <a:prstGeom prst="straightConnector1">
            <a:avLst/>
          </a:prstGeom>
          <a:solidFill>
            <a:srgbClr val="F9B500"/>
          </a:solidFill>
          <a:ln w="9525" cap="flat" cmpd="sng" algn="ctr">
            <a:solidFill>
              <a:srgbClr val="808284"/>
            </a:solidFill>
            <a:prstDash val="solid"/>
            <a:round/>
            <a:headEnd type="arrow" w="med" len="med"/>
            <a:tailEnd type="arrow"/>
          </a:ln>
          <a:effectLst/>
        </p:spPr>
      </p:cxnSp>
      <p:sp>
        <p:nvSpPr>
          <p:cNvPr id="42" name="TextBox 41">
            <a:extLst>
              <a:ext uri="{FF2B5EF4-FFF2-40B4-BE49-F238E27FC236}">
                <a16:creationId xmlns:a16="http://schemas.microsoft.com/office/drawing/2014/main" id="{967D632F-1FF9-4CB8-9C71-25E4A4511C75}"/>
              </a:ext>
            </a:extLst>
          </p:cNvPr>
          <p:cNvSpPr txBox="1"/>
          <p:nvPr/>
        </p:nvSpPr>
        <p:spPr>
          <a:xfrm>
            <a:off x="5210520" y="4645968"/>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a:t>
            </a:r>
          </a:p>
        </p:txBody>
      </p:sp>
      <p:sp>
        <p:nvSpPr>
          <p:cNvPr id="45" name="Left Brace 44">
            <a:extLst>
              <a:ext uri="{FF2B5EF4-FFF2-40B4-BE49-F238E27FC236}">
                <a16:creationId xmlns:a16="http://schemas.microsoft.com/office/drawing/2014/main" id="{AD1A764C-3C5E-4D74-9521-CBB002BE87CB}"/>
              </a:ext>
            </a:extLst>
          </p:cNvPr>
          <p:cNvSpPr/>
          <p:nvPr/>
        </p:nvSpPr>
        <p:spPr bwMode="auto">
          <a:xfrm rot="5400000" flipV="1">
            <a:off x="8551434" y="4071629"/>
            <a:ext cx="163639" cy="2278783"/>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6" name="Rectangle 45">
            <a:extLst>
              <a:ext uri="{FF2B5EF4-FFF2-40B4-BE49-F238E27FC236}">
                <a16:creationId xmlns:a16="http://schemas.microsoft.com/office/drawing/2014/main" id="{C2D914E3-79C4-4641-A0EF-D498B5AA7612}"/>
              </a:ext>
            </a:extLst>
          </p:cNvPr>
          <p:cNvSpPr/>
          <p:nvPr/>
        </p:nvSpPr>
        <p:spPr bwMode="auto">
          <a:xfrm rot="10800000" flipV="1">
            <a:off x="8033486" y="5926637"/>
            <a:ext cx="430752" cy="235783"/>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cxnSp>
        <p:nvCxnSpPr>
          <p:cNvPr id="52" name="Straight Arrow Connector 51">
            <a:extLst>
              <a:ext uri="{FF2B5EF4-FFF2-40B4-BE49-F238E27FC236}">
                <a16:creationId xmlns:a16="http://schemas.microsoft.com/office/drawing/2014/main" id="{99F3E158-D48B-469A-8FA2-96390B66A0EF}"/>
              </a:ext>
            </a:extLst>
          </p:cNvPr>
          <p:cNvCxnSpPr>
            <a:cxnSpLocks/>
          </p:cNvCxnSpPr>
          <p:nvPr/>
        </p:nvCxnSpPr>
        <p:spPr bwMode="auto">
          <a:xfrm flipV="1">
            <a:off x="4787588" y="5995122"/>
            <a:ext cx="2706270" cy="1414"/>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3" name="TextBox 52">
            <a:extLst>
              <a:ext uri="{FF2B5EF4-FFF2-40B4-BE49-F238E27FC236}">
                <a16:creationId xmlns:a16="http://schemas.microsoft.com/office/drawing/2014/main" id="{08D1BB93-69D3-4609-AD21-E75CCBA3B63C}"/>
              </a:ext>
            </a:extLst>
          </p:cNvPr>
          <p:cNvSpPr txBox="1"/>
          <p:nvPr/>
        </p:nvSpPr>
        <p:spPr>
          <a:xfrm>
            <a:off x="6533164" y="5765704"/>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sp>
        <p:nvSpPr>
          <p:cNvPr id="54" name="TextBox 53">
            <a:extLst>
              <a:ext uri="{FF2B5EF4-FFF2-40B4-BE49-F238E27FC236}">
                <a16:creationId xmlns:a16="http://schemas.microsoft.com/office/drawing/2014/main" id="{9E38E092-CAE0-43B0-9885-A3AC62F40255}"/>
              </a:ext>
            </a:extLst>
          </p:cNvPr>
          <p:cNvSpPr txBox="1"/>
          <p:nvPr/>
        </p:nvSpPr>
        <p:spPr>
          <a:xfrm>
            <a:off x="8320270" y="4947422"/>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sp>
        <p:nvSpPr>
          <p:cNvPr id="55" name="TextBox 54">
            <a:extLst>
              <a:ext uri="{FF2B5EF4-FFF2-40B4-BE49-F238E27FC236}">
                <a16:creationId xmlns:a16="http://schemas.microsoft.com/office/drawing/2014/main" id="{C80B0390-4E31-4A0C-925A-E3F5812C3D3E}"/>
              </a:ext>
            </a:extLst>
          </p:cNvPr>
          <p:cNvSpPr txBox="1"/>
          <p:nvPr/>
        </p:nvSpPr>
        <p:spPr>
          <a:xfrm>
            <a:off x="4635837" y="4936465"/>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sp>
        <p:nvSpPr>
          <p:cNvPr id="56" name="Rectangle 55">
            <a:extLst>
              <a:ext uri="{FF2B5EF4-FFF2-40B4-BE49-F238E27FC236}">
                <a16:creationId xmlns:a16="http://schemas.microsoft.com/office/drawing/2014/main" id="{1EFF99F6-1F30-42B0-A7D3-2ED29D74814C}"/>
              </a:ext>
            </a:extLst>
          </p:cNvPr>
          <p:cNvSpPr/>
          <p:nvPr/>
        </p:nvSpPr>
        <p:spPr bwMode="auto">
          <a:xfrm>
            <a:off x="7582306" y="5354900"/>
            <a:ext cx="342494"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TF</a:t>
            </a:r>
          </a:p>
        </p:txBody>
      </p:sp>
      <p:sp>
        <p:nvSpPr>
          <p:cNvPr id="57" name="Rectangle 56">
            <a:extLst>
              <a:ext uri="{FF2B5EF4-FFF2-40B4-BE49-F238E27FC236}">
                <a16:creationId xmlns:a16="http://schemas.microsoft.com/office/drawing/2014/main" id="{9BFBF980-6532-4BDF-A53F-08F0249D83B4}"/>
              </a:ext>
            </a:extLst>
          </p:cNvPr>
          <p:cNvSpPr/>
          <p:nvPr/>
        </p:nvSpPr>
        <p:spPr bwMode="auto">
          <a:xfrm>
            <a:off x="3886200" y="5354900"/>
            <a:ext cx="360966"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TF</a:t>
            </a:r>
          </a:p>
        </p:txBody>
      </p:sp>
      <p:sp>
        <p:nvSpPr>
          <p:cNvPr id="58" name="Rectangle 57">
            <a:extLst>
              <a:ext uri="{FF2B5EF4-FFF2-40B4-BE49-F238E27FC236}">
                <a16:creationId xmlns:a16="http://schemas.microsoft.com/office/drawing/2014/main" id="{571FAB3D-5B41-4CC4-AB93-5A0D7F2DB9FE}"/>
              </a:ext>
            </a:extLst>
          </p:cNvPr>
          <p:cNvSpPr/>
          <p:nvPr/>
        </p:nvSpPr>
        <p:spPr bwMode="auto">
          <a:xfrm rot="10800000" flipV="1">
            <a:off x="4356836" y="5926637"/>
            <a:ext cx="430752" cy="235783"/>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sp>
        <p:nvSpPr>
          <p:cNvPr id="59" name="Left Brace 58">
            <a:extLst>
              <a:ext uri="{FF2B5EF4-FFF2-40B4-BE49-F238E27FC236}">
                <a16:creationId xmlns:a16="http://schemas.microsoft.com/office/drawing/2014/main" id="{63A2FC6D-5BD7-420C-971B-B91D5D82EB5A}"/>
              </a:ext>
            </a:extLst>
          </p:cNvPr>
          <p:cNvSpPr/>
          <p:nvPr/>
        </p:nvSpPr>
        <p:spPr bwMode="auto">
          <a:xfrm rot="5400000" flipV="1">
            <a:off x="4865259" y="4071629"/>
            <a:ext cx="163639" cy="2278783"/>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cxnSp>
        <p:nvCxnSpPr>
          <p:cNvPr id="61" name="Straight Arrow Connector 60">
            <a:extLst>
              <a:ext uri="{FF2B5EF4-FFF2-40B4-BE49-F238E27FC236}">
                <a16:creationId xmlns:a16="http://schemas.microsoft.com/office/drawing/2014/main" id="{11806CDC-FF3E-4E20-ABD7-AD7E5156F1D5}"/>
              </a:ext>
            </a:extLst>
          </p:cNvPr>
          <p:cNvCxnSpPr>
            <a:cxnSpLocks/>
          </p:cNvCxnSpPr>
          <p:nvPr/>
        </p:nvCxnSpPr>
        <p:spPr bwMode="auto">
          <a:xfrm flipV="1">
            <a:off x="2895600" y="5997951"/>
            <a:ext cx="912087" cy="1"/>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62" name="TextBox 61">
            <a:extLst>
              <a:ext uri="{FF2B5EF4-FFF2-40B4-BE49-F238E27FC236}">
                <a16:creationId xmlns:a16="http://schemas.microsoft.com/office/drawing/2014/main" id="{69C7C739-500B-4A54-8752-264175E323A9}"/>
              </a:ext>
            </a:extLst>
          </p:cNvPr>
          <p:cNvSpPr txBox="1"/>
          <p:nvPr/>
        </p:nvSpPr>
        <p:spPr>
          <a:xfrm>
            <a:off x="3124200" y="5765704"/>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sp>
        <p:nvSpPr>
          <p:cNvPr id="63" name="TextBox 62">
            <a:extLst>
              <a:ext uri="{FF2B5EF4-FFF2-40B4-BE49-F238E27FC236}">
                <a16:creationId xmlns:a16="http://schemas.microsoft.com/office/drawing/2014/main" id="{FB56E33C-34CC-4060-852F-F6B50912FB88}"/>
              </a:ext>
            </a:extLst>
          </p:cNvPr>
          <p:cNvSpPr txBox="1"/>
          <p:nvPr/>
        </p:nvSpPr>
        <p:spPr>
          <a:xfrm>
            <a:off x="1515998" y="5276164"/>
            <a:ext cx="779742"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defRPr/>
            </a:pPr>
            <a:r>
              <a:rPr lang="en-US" sz="900" kern="0" dirty="0">
                <a:solidFill>
                  <a:srgbClr val="00B050"/>
                </a:solidFill>
                <a:latin typeface="Arial" charset="0"/>
                <a:ea typeface="+mn-ea"/>
              </a:rPr>
              <a:t>AP</a:t>
            </a:r>
          </a:p>
          <a:p>
            <a:pPr algn="ctr" defTabSz="914400" eaLnBrk="1" fontAlgn="auto" hangingPunct="1">
              <a:spcBef>
                <a:spcPts val="0"/>
              </a:spcBef>
              <a:spcAft>
                <a:spcPts val="0"/>
              </a:spcAft>
              <a:buClrTx/>
              <a:buSzTx/>
              <a:buFontTx/>
              <a:buNone/>
              <a:defRPr/>
            </a:pPr>
            <a:r>
              <a:rPr lang="en-US" sz="900" kern="0" dirty="0">
                <a:solidFill>
                  <a:srgbClr val="00B050"/>
                </a:solidFill>
                <a:latin typeface="Arial" charset="0"/>
                <a:ea typeface="+mn-ea"/>
              </a:rPr>
              <a:t>(initiator)</a:t>
            </a:r>
          </a:p>
        </p:txBody>
      </p:sp>
      <p:sp>
        <p:nvSpPr>
          <p:cNvPr id="64" name="TextBox 63">
            <a:extLst>
              <a:ext uri="{FF2B5EF4-FFF2-40B4-BE49-F238E27FC236}">
                <a16:creationId xmlns:a16="http://schemas.microsoft.com/office/drawing/2014/main" id="{E978AB9A-8AE9-4791-90BB-D81FB44E047E}"/>
              </a:ext>
            </a:extLst>
          </p:cNvPr>
          <p:cNvSpPr txBox="1"/>
          <p:nvPr/>
        </p:nvSpPr>
        <p:spPr>
          <a:xfrm>
            <a:off x="1457545" y="5852055"/>
            <a:ext cx="779741"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defRPr/>
            </a:pPr>
            <a:r>
              <a:rPr lang="en-US" sz="900" kern="0" dirty="0">
                <a:solidFill>
                  <a:srgbClr val="00B0F0"/>
                </a:solidFill>
                <a:latin typeface="Arial" charset="0"/>
                <a:ea typeface="+mn-ea"/>
              </a:rPr>
              <a:t>STA</a:t>
            </a:r>
          </a:p>
          <a:p>
            <a:pPr algn="ctr" defTabSz="914400" eaLnBrk="1" fontAlgn="auto" hangingPunct="1">
              <a:spcBef>
                <a:spcPts val="0"/>
              </a:spcBef>
              <a:spcAft>
                <a:spcPts val="0"/>
              </a:spcAft>
              <a:buClrTx/>
              <a:buSzTx/>
              <a:buFontTx/>
              <a:buNone/>
              <a:defRPr/>
            </a:pPr>
            <a:r>
              <a:rPr lang="en-US" sz="900" kern="0" dirty="0">
                <a:solidFill>
                  <a:srgbClr val="00B0F0"/>
                </a:solidFill>
                <a:latin typeface="Arial" charset="0"/>
                <a:ea typeface="+mn-ea"/>
              </a:rPr>
              <a:t>(responder)</a:t>
            </a:r>
          </a:p>
        </p:txBody>
      </p:sp>
    </p:spTree>
    <p:extLst>
      <p:ext uri="{BB962C8B-B14F-4D97-AF65-F5344CB8AC3E}">
        <p14:creationId xmlns:p14="http://schemas.microsoft.com/office/powerpoint/2010/main" val="1600075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 – TWT for NDPA Sounding</a:t>
            </a:r>
          </a:p>
        </p:txBody>
      </p:sp>
      <p:sp>
        <p:nvSpPr>
          <p:cNvPr id="3" name="Content Placeholder 2"/>
          <p:cNvSpPr>
            <a:spLocks noGrp="1"/>
          </p:cNvSpPr>
          <p:nvPr>
            <p:ph idx="1"/>
          </p:nvPr>
        </p:nvSpPr>
        <p:spPr>
          <a:xfrm>
            <a:off x="914400" y="1828800"/>
            <a:ext cx="10667993" cy="2281307"/>
          </a:xfrm>
        </p:spPr>
        <p:txBody>
          <a:bodyPr/>
          <a:lstStyle/>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TWT-responding/scheduling AP: sensing initiator/transmitter</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TWT-requesting/scheduled STA: sensing responder/receiver</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After the STA agrees with the AP on a wake schedule for an individual TWT, it transitions to the doze state.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the beginning of the first TWT SP, the AP transmits an NDPA frame followed by an NDP frame to the STA.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STA wakes up, receives the NDPA and NDP frames, performs measurement, and </a:t>
            </a:r>
            <a:r>
              <a:rPr lang="en-GB" sz="1400" dirty="0">
                <a:latin typeface="Times New Roman" panose="02020603050405020304" pitchFamily="18" charset="0"/>
                <a:ea typeface="Times New Roman" panose="02020603050405020304" pitchFamily="18" charset="0"/>
              </a:rPr>
              <a:t>feedback</a:t>
            </a: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s measurement result.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STA goes to sleep until the start of the next TWT SP.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AP and the STA repeat the above process during each TWT SP.</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If unannounced TWT is used, the polling phase is not needed.</a:t>
            </a:r>
            <a:endParaRPr kumimoji="0" lang="en-GB" sz="2400" b="1" i="0" u="none" strike="noStrike" kern="0" cap="none" spc="0" normalizeH="0" baseline="0" noProof="0" dirty="0">
              <a:ln>
                <a:noFill/>
              </a:ln>
              <a:solidFill>
                <a:srgbClr val="000000"/>
              </a:solidFill>
              <a:effectLst/>
              <a:uLnTx/>
              <a:uFillTx/>
              <a:latin typeface="Times New Roman"/>
              <a:ea typeface="MS Gothic"/>
              <a:cs typeface="+mn-cs"/>
            </a:endParaRPr>
          </a:p>
          <a:p>
            <a:pPr marL="0" marR="0" lvl="0" indent="0" algn="l" defTabSz="449263" rtl="0" eaLnBrk="1" fontAlgn="base" latinLnBrk="0" hangingPunct="1">
              <a:lnSpc>
                <a:spcPct val="100000"/>
              </a:lnSpc>
              <a:spcBef>
                <a:spcPts val="600"/>
              </a:spcBef>
              <a:spcAft>
                <a:spcPct val="0"/>
              </a:spcAft>
              <a:buClr>
                <a:srgbClr val="000000"/>
              </a:buClr>
              <a:buSzPct val="100000"/>
              <a:tabLst/>
              <a:defRP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
        <p:nvSpPr>
          <p:cNvPr id="7" name="TextBox 6">
            <a:extLst>
              <a:ext uri="{FF2B5EF4-FFF2-40B4-BE49-F238E27FC236}">
                <a16:creationId xmlns:a16="http://schemas.microsoft.com/office/drawing/2014/main" id="{DD7BB1C1-25EE-4986-AB63-5C1FFEC638AD}"/>
              </a:ext>
            </a:extLst>
          </p:cNvPr>
          <p:cNvSpPr txBox="1"/>
          <p:nvPr/>
        </p:nvSpPr>
        <p:spPr>
          <a:xfrm>
            <a:off x="3435178" y="5289499"/>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8" name="Straight Connector 7">
            <a:extLst>
              <a:ext uri="{FF2B5EF4-FFF2-40B4-BE49-F238E27FC236}">
                <a16:creationId xmlns:a16="http://schemas.microsoft.com/office/drawing/2014/main" id="{227F96C0-CCE2-4729-8024-AB4796AACE2D}"/>
              </a:ext>
            </a:extLst>
          </p:cNvPr>
          <p:cNvCxnSpPr/>
          <p:nvPr/>
        </p:nvCxnSpPr>
        <p:spPr bwMode="auto">
          <a:xfrm>
            <a:off x="1893730" y="5666500"/>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Rectangle 8">
            <a:extLst>
              <a:ext uri="{FF2B5EF4-FFF2-40B4-BE49-F238E27FC236}">
                <a16:creationId xmlns:a16="http://schemas.microsoft.com/office/drawing/2014/main" id="{14F757FD-3763-464D-B92B-126229DB3B51}"/>
              </a:ext>
            </a:extLst>
          </p:cNvPr>
          <p:cNvSpPr/>
          <p:nvPr/>
        </p:nvSpPr>
        <p:spPr bwMode="auto">
          <a:xfrm>
            <a:off x="2718079" y="5430973"/>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112" charset="-128"/>
            </a:endParaRPr>
          </a:p>
        </p:txBody>
      </p:sp>
      <p:cxnSp>
        <p:nvCxnSpPr>
          <p:cNvPr id="10" name="Straight Connector 9">
            <a:extLst>
              <a:ext uri="{FF2B5EF4-FFF2-40B4-BE49-F238E27FC236}">
                <a16:creationId xmlns:a16="http://schemas.microsoft.com/office/drawing/2014/main" id="{429F0E4C-05C4-436A-A2A3-593FEB089FAB}"/>
              </a:ext>
            </a:extLst>
          </p:cNvPr>
          <p:cNvCxnSpPr/>
          <p:nvPr/>
        </p:nvCxnSpPr>
        <p:spPr bwMode="auto">
          <a:xfrm>
            <a:off x="1921435" y="6238875"/>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1" name="Rectangle 10">
            <a:extLst>
              <a:ext uri="{FF2B5EF4-FFF2-40B4-BE49-F238E27FC236}">
                <a16:creationId xmlns:a16="http://schemas.microsoft.com/office/drawing/2014/main" id="{7E6E206D-1DA8-4BDE-9A00-C9EDB2AA1D11}"/>
              </a:ext>
            </a:extLst>
          </p:cNvPr>
          <p:cNvSpPr/>
          <p:nvPr/>
        </p:nvSpPr>
        <p:spPr bwMode="auto">
          <a:xfrm>
            <a:off x="2407214" y="5993823"/>
            <a:ext cx="152400" cy="235527"/>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112" charset="-128"/>
            </a:endParaRPr>
          </a:p>
        </p:txBody>
      </p:sp>
      <p:sp>
        <p:nvSpPr>
          <p:cNvPr id="12" name="TextBox 11">
            <a:extLst>
              <a:ext uri="{FF2B5EF4-FFF2-40B4-BE49-F238E27FC236}">
                <a16:creationId xmlns:a16="http://schemas.microsoft.com/office/drawing/2014/main" id="{1D274E92-45BB-431B-AA74-E03C5D814992}"/>
              </a:ext>
            </a:extLst>
          </p:cNvPr>
          <p:cNvSpPr txBox="1"/>
          <p:nvPr/>
        </p:nvSpPr>
        <p:spPr>
          <a:xfrm>
            <a:off x="2247510" y="5637055"/>
            <a:ext cx="70610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Request</a:t>
            </a:r>
          </a:p>
        </p:txBody>
      </p:sp>
      <p:sp>
        <p:nvSpPr>
          <p:cNvPr id="13" name="TextBox 12">
            <a:extLst>
              <a:ext uri="{FF2B5EF4-FFF2-40B4-BE49-F238E27FC236}">
                <a16:creationId xmlns:a16="http://schemas.microsoft.com/office/drawing/2014/main" id="{4ADBD75D-2A2F-47AB-BCB7-BB0914071AAE}"/>
              </a:ext>
            </a:extLst>
          </p:cNvPr>
          <p:cNvSpPr txBox="1"/>
          <p:nvPr/>
        </p:nvSpPr>
        <p:spPr>
          <a:xfrm>
            <a:off x="2552315" y="5102772"/>
            <a:ext cx="88622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Response</a:t>
            </a:r>
          </a:p>
        </p:txBody>
      </p:sp>
      <p:cxnSp>
        <p:nvCxnSpPr>
          <p:cNvPr id="14" name="Straight Arrow Connector 13">
            <a:extLst>
              <a:ext uri="{FF2B5EF4-FFF2-40B4-BE49-F238E27FC236}">
                <a16:creationId xmlns:a16="http://schemas.microsoft.com/office/drawing/2014/main" id="{271F55AC-3A96-46A8-92B5-23F1F9828F3D}"/>
              </a:ext>
            </a:extLst>
          </p:cNvPr>
          <p:cNvCxnSpPr>
            <a:cxnSpLocks/>
          </p:cNvCxnSpPr>
          <p:nvPr/>
        </p:nvCxnSpPr>
        <p:spPr bwMode="auto">
          <a:xfrm flipH="1">
            <a:off x="3762375" y="4938783"/>
            <a:ext cx="3721963" cy="15635"/>
          </a:xfrm>
          <a:prstGeom prst="straightConnector1">
            <a:avLst/>
          </a:prstGeom>
          <a:solidFill>
            <a:schemeClr val="accent1"/>
          </a:solidFill>
          <a:ln w="9525" cap="flat" cmpd="sng" algn="ctr">
            <a:solidFill>
              <a:srgbClr val="808284"/>
            </a:solidFill>
            <a:prstDash val="solid"/>
            <a:round/>
            <a:headEnd type="arrow" w="med" len="med"/>
            <a:tailEnd type="arrow"/>
          </a:ln>
          <a:effectLst/>
        </p:spPr>
      </p:cxnSp>
      <p:sp>
        <p:nvSpPr>
          <p:cNvPr id="15" name="TextBox 14">
            <a:extLst>
              <a:ext uri="{FF2B5EF4-FFF2-40B4-BE49-F238E27FC236}">
                <a16:creationId xmlns:a16="http://schemas.microsoft.com/office/drawing/2014/main" id="{F364A24A-6612-4B52-AFA1-DE660B374F29}"/>
              </a:ext>
            </a:extLst>
          </p:cNvPr>
          <p:cNvSpPr txBox="1"/>
          <p:nvPr/>
        </p:nvSpPr>
        <p:spPr>
          <a:xfrm>
            <a:off x="5210520" y="4722168"/>
            <a:ext cx="124644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wake</a:t>
            </a:r>
            <a:r>
              <a:rPr kumimoji="0" lang="en-US" sz="900" b="0" i="0" u="none" strike="noStrike" kern="0" cap="none" spc="0" normalizeH="0" noProof="0" dirty="0">
                <a:ln>
                  <a:noFill/>
                </a:ln>
                <a:solidFill>
                  <a:sysClr val="windowText" lastClr="000000"/>
                </a:solidFill>
                <a:effectLst/>
                <a:uLnTx/>
                <a:uFillTx/>
                <a:latin typeface="Arial" panose="020B0604020202020204" pitchFamily="34" charset="0"/>
                <a:cs typeface="Arial" panose="020B0604020202020204" pitchFamily="34" charset="0"/>
              </a:rPr>
              <a:t> interval</a:t>
            </a:r>
            <a:endPar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18" name="Left Brace 17">
            <a:extLst>
              <a:ext uri="{FF2B5EF4-FFF2-40B4-BE49-F238E27FC236}">
                <a16:creationId xmlns:a16="http://schemas.microsoft.com/office/drawing/2014/main" id="{FFF27173-1251-4950-9ADC-D9B2EA4DAC8F}"/>
              </a:ext>
            </a:extLst>
          </p:cNvPr>
          <p:cNvSpPr/>
          <p:nvPr/>
        </p:nvSpPr>
        <p:spPr bwMode="auto">
          <a:xfrm rot="5400000" flipV="1">
            <a:off x="8551434" y="4147702"/>
            <a:ext cx="163639" cy="2278783"/>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112" charset="-128"/>
            </a:endParaRPr>
          </a:p>
        </p:txBody>
      </p:sp>
      <p:sp>
        <p:nvSpPr>
          <p:cNvPr id="19" name="Rectangle 18">
            <a:extLst>
              <a:ext uri="{FF2B5EF4-FFF2-40B4-BE49-F238E27FC236}">
                <a16:creationId xmlns:a16="http://schemas.microsoft.com/office/drawing/2014/main" id="{EB8C4613-FCB2-479D-B66D-0674E708806B}"/>
              </a:ext>
            </a:extLst>
          </p:cNvPr>
          <p:cNvSpPr/>
          <p:nvPr/>
        </p:nvSpPr>
        <p:spPr bwMode="auto">
          <a:xfrm rot="10800000" flipV="1">
            <a:off x="8211312" y="5421685"/>
            <a:ext cx="430752" cy="235783"/>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t>
            </a:r>
          </a:p>
        </p:txBody>
      </p:sp>
      <p:sp>
        <p:nvSpPr>
          <p:cNvPr id="22" name="Rectangle 21">
            <a:extLst>
              <a:ext uri="{FF2B5EF4-FFF2-40B4-BE49-F238E27FC236}">
                <a16:creationId xmlns:a16="http://schemas.microsoft.com/office/drawing/2014/main" id="{BEFD2757-DFCB-49D2-AC1D-A13D86ACB4AC}"/>
              </a:ext>
            </a:extLst>
          </p:cNvPr>
          <p:cNvSpPr/>
          <p:nvPr/>
        </p:nvSpPr>
        <p:spPr bwMode="auto">
          <a:xfrm>
            <a:off x="8782054" y="589788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measurement feedback</a:t>
            </a:r>
          </a:p>
        </p:txBody>
      </p:sp>
      <p:cxnSp>
        <p:nvCxnSpPr>
          <p:cNvPr id="26" name="Straight Arrow Connector 25">
            <a:extLst>
              <a:ext uri="{FF2B5EF4-FFF2-40B4-BE49-F238E27FC236}">
                <a16:creationId xmlns:a16="http://schemas.microsoft.com/office/drawing/2014/main" id="{85108331-3822-4A8A-9458-F240E2916A06}"/>
              </a:ext>
            </a:extLst>
          </p:cNvPr>
          <p:cNvCxnSpPr>
            <a:cxnSpLocks/>
          </p:cNvCxnSpPr>
          <p:nvPr/>
        </p:nvCxnSpPr>
        <p:spPr bwMode="auto">
          <a:xfrm>
            <a:off x="6022389" y="6095999"/>
            <a:ext cx="1471469" cy="1"/>
          </a:xfrm>
          <a:prstGeom prst="straightConnector1">
            <a:avLst/>
          </a:prstGeom>
          <a:solidFill>
            <a:schemeClr val="accent1"/>
          </a:solidFill>
          <a:ln w="9525" cap="flat" cmpd="sng" algn="ctr">
            <a:solidFill>
              <a:srgbClr val="808284"/>
            </a:solidFill>
            <a:prstDash val="solid"/>
            <a:round/>
            <a:headEnd type="arrow" w="lg" len="med"/>
            <a:tailEnd type="arrow"/>
          </a:ln>
          <a:effectLst/>
        </p:spPr>
      </p:cxnSp>
      <p:sp>
        <p:nvSpPr>
          <p:cNvPr id="27" name="TextBox 26">
            <a:extLst>
              <a:ext uri="{FF2B5EF4-FFF2-40B4-BE49-F238E27FC236}">
                <a16:creationId xmlns:a16="http://schemas.microsoft.com/office/drawing/2014/main" id="{D037A26C-8F2E-4E59-99CA-950C28484D0E}"/>
              </a:ext>
            </a:extLst>
          </p:cNvPr>
          <p:cNvSpPr txBox="1"/>
          <p:nvPr/>
        </p:nvSpPr>
        <p:spPr>
          <a:xfrm>
            <a:off x="6533164" y="5865168"/>
            <a:ext cx="124644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kern="0" dirty="0">
                <a:solidFill>
                  <a:sysClr val="windowText" lastClr="000000"/>
                </a:solidFill>
                <a:latin typeface="Arial" panose="020B0604020202020204" pitchFamily="34" charset="0"/>
                <a:cs typeface="Arial" panose="020B0604020202020204" pitchFamily="34" charset="0"/>
              </a:rPr>
              <a:t>doze</a:t>
            </a:r>
            <a:endPar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E4B30040-2D0E-42ED-BCE9-CAB484AC9287}"/>
              </a:ext>
            </a:extLst>
          </p:cNvPr>
          <p:cNvSpPr txBox="1"/>
          <p:nvPr/>
        </p:nvSpPr>
        <p:spPr>
          <a:xfrm>
            <a:off x="8320270" y="5023495"/>
            <a:ext cx="74169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SP</a:t>
            </a:r>
          </a:p>
        </p:txBody>
      </p:sp>
      <p:sp>
        <p:nvSpPr>
          <p:cNvPr id="29" name="TextBox 28">
            <a:extLst>
              <a:ext uri="{FF2B5EF4-FFF2-40B4-BE49-F238E27FC236}">
                <a16:creationId xmlns:a16="http://schemas.microsoft.com/office/drawing/2014/main" id="{51F408F5-4019-482F-8F92-AB96E7FE5324}"/>
              </a:ext>
            </a:extLst>
          </p:cNvPr>
          <p:cNvSpPr txBox="1"/>
          <p:nvPr/>
        </p:nvSpPr>
        <p:spPr>
          <a:xfrm>
            <a:off x="4635837" y="5012538"/>
            <a:ext cx="74169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SP</a:t>
            </a:r>
          </a:p>
        </p:txBody>
      </p:sp>
      <p:sp>
        <p:nvSpPr>
          <p:cNvPr id="30" name="Rectangle 29">
            <a:extLst>
              <a:ext uri="{FF2B5EF4-FFF2-40B4-BE49-F238E27FC236}">
                <a16:creationId xmlns:a16="http://schemas.microsoft.com/office/drawing/2014/main" id="{D2EC9F70-0416-4196-AD5E-B0F532AF4145}"/>
              </a:ext>
            </a:extLst>
          </p:cNvPr>
          <p:cNvSpPr/>
          <p:nvPr/>
        </p:nvSpPr>
        <p:spPr bwMode="auto">
          <a:xfrm>
            <a:off x="7566764" y="5430973"/>
            <a:ext cx="510436"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a:t>
            </a:r>
          </a:p>
        </p:txBody>
      </p:sp>
      <p:sp>
        <p:nvSpPr>
          <p:cNvPr id="31" name="Rectangle 30">
            <a:extLst>
              <a:ext uri="{FF2B5EF4-FFF2-40B4-BE49-F238E27FC236}">
                <a16:creationId xmlns:a16="http://schemas.microsoft.com/office/drawing/2014/main" id="{87C7F19B-AECA-41C9-8F5E-9C5AB864B092}"/>
              </a:ext>
            </a:extLst>
          </p:cNvPr>
          <p:cNvSpPr/>
          <p:nvPr/>
        </p:nvSpPr>
        <p:spPr bwMode="auto">
          <a:xfrm>
            <a:off x="3909164" y="5430973"/>
            <a:ext cx="510436"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a:t>
            </a:r>
          </a:p>
        </p:txBody>
      </p:sp>
      <p:sp>
        <p:nvSpPr>
          <p:cNvPr id="32" name="Rectangle 31">
            <a:extLst>
              <a:ext uri="{FF2B5EF4-FFF2-40B4-BE49-F238E27FC236}">
                <a16:creationId xmlns:a16="http://schemas.microsoft.com/office/drawing/2014/main" id="{FDDAE3BD-AFB9-4E30-A73B-5279AC403261}"/>
              </a:ext>
            </a:extLst>
          </p:cNvPr>
          <p:cNvSpPr/>
          <p:nvPr/>
        </p:nvSpPr>
        <p:spPr bwMode="auto">
          <a:xfrm rot="10800000" flipV="1">
            <a:off x="4553712" y="5430974"/>
            <a:ext cx="430752" cy="23602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t>
            </a:r>
          </a:p>
        </p:txBody>
      </p:sp>
      <p:sp>
        <p:nvSpPr>
          <p:cNvPr id="33" name="Rectangle 32">
            <a:extLst>
              <a:ext uri="{FF2B5EF4-FFF2-40B4-BE49-F238E27FC236}">
                <a16:creationId xmlns:a16="http://schemas.microsoft.com/office/drawing/2014/main" id="{5A0F8DC3-B3B4-4F7B-A238-90306EE84D9C}"/>
              </a:ext>
            </a:extLst>
          </p:cNvPr>
          <p:cNvSpPr/>
          <p:nvPr/>
        </p:nvSpPr>
        <p:spPr bwMode="auto">
          <a:xfrm>
            <a:off x="5105404" y="5898747"/>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measurement feedback</a:t>
            </a:r>
          </a:p>
        </p:txBody>
      </p:sp>
      <p:sp>
        <p:nvSpPr>
          <p:cNvPr id="34" name="Left Brace 33">
            <a:extLst>
              <a:ext uri="{FF2B5EF4-FFF2-40B4-BE49-F238E27FC236}">
                <a16:creationId xmlns:a16="http://schemas.microsoft.com/office/drawing/2014/main" id="{7B31FDD2-D257-4FD8-9662-87950134421A}"/>
              </a:ext>
            </a:extLst>
          </p:cNvPr>
          <p:cNvSpPr/>
          <p:nvPr/>
        </p:nvSpPr>
        <p:spPr bwMode="auto">
          <a:xfrm rot="5400000" flipV="1">
            <a:off x="4865259" y="4147702"/>
            <a:ext cx="163639" cy="2278783"/>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112" charset="-128"/>
            </a:endParaRPr>
          </a:p>
        </p:txBody>
      </p:sp>
      <p:cxnSp>
        <p:nvCxnSpPr>
          <p:cNvPr id="38" name="Straight Arrow Connector 37">
            <a:extLst>
              <a:ext uri="{FF2B5EF4-FFF2-40B4-BE49-F238E27FC236}">
                <a16:creationId xmlns:a16="http://schemas.microsoft.com/office/drawing/2014/main" id="{C35E8755-22D8-4CF9-ABFD-BCF6CA859E5A}"/>
              </a:ext>
            </a:extLst>
          </p:cNvPr>
          <p:cNvCxnSpPr>
            <a:cxnSpLocks/>
          </p:cNvCxnSpPr>
          <p:nvPr/>
        </p:nvCxnSpPr>
        <p:spPr bwMode="auto">
          <a:xfrm>
            <a:off x="2898648" y="6089571"/>
            <a:ext cx="937208" cy="6429"/>
          </a:xfrm>
          <a:prstGeom prst="straightConnector1">
            <a:avLst/>
          </a:prstGeom>
          <a:solidFill>
            <a:schemeClr val="accent1"/>
          </a:solidFill>
          <a:ln w="9525" cap="flat" cmpd="sng" algn="ctr">
            <a:solidFill>
              <a:srgbClr val="808284"/>
            </a:solidFill>
            <a:prstDash val="solid"/>
            <a:round/>
            <a:headEnd type="arrow" w="lg" len="med"/>
            <a:tailEnd type="arrow"/>
          </a:ln>
          <a:effectLst/>
        </p:spPr>
      </p:cxnSp>
      <p:sp>
        <p:nvSpPr>
          <p:cNvPr id="44" name="TextBox 43">
            <a:extLst>
              <a:ext uri="{FF2B5EF4-FFF2-40B4-BE49-F238E27FC236}">
                <a16:creationId xmlns:a16="http://schemas.microsoft.com/office/drawing/2014/main" id="{3880097A-6BE5-4483-B71E-D457831DFEAB}"/>
              </a:ext>
            </a:extLst>
          </p:cNvPr>
          <p:cNvSpPr txBox="1"/>
          <p:nvPr/>
        </p:nvSpPr>
        <p:spPr>
          <a:xfrm>
            <a:off x="3098845" y="5865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kern="0" dirty="0">
                <a:solidFill>
                  <a:sysClr val="windowText" lastClr="000000"/>
                </a:solidFill>
                <a:latin typeface="Arial" panose="020B0604020202020204" pitchFamily="34" charset="0"/>
                <a:cs typeface="Arial" panose="020B0604020202020204" pitchFamily="34" charset="0"/>
              </a:rPr>
              <a:t>doze</a:t>
            </a:r>
            <a:endPar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A7903CCE-394A-4038-AFCE-9A3E30530A0C}"/>
              </a:ext>
            </a:extLst>
          </p:cNvPr>
          <p:cNvSpPr txBox="1"/>
          <p:nvPr/>
        </p:nvSpPr>
        <p:spPr>
          <a:xfrm>
            <a:off x="1515998" y="5276164"/>
            <a:ext cx="779742"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defRPr/>
            </a:pPr>
            <a:r>
              <a:rPr lang="en-US" sz="900" kern="0" dirty="0">
                <a:solidFill>
                  <a:srgbClr val="00B050"/>
                </a:solidFill>
                <a:latin typeface="Arial" charset="0"/>
                <a:ea typeface="+mn-ea"/>
              </a:rPr>
              <a:t>AP</a:t>
            </a:r>
          </a:p>
          <a:p>
            <a:pPr algn="ctr" defTabSz="914400" eaLnBrk="1" fontAlgn="auto" hangingPunct="1">
              <a:spcBef>
                <a:spcPts val="0"/>
              </a:spcBef>
              <a:spcAft>
                <a:spcPts val="0"/>
              </a:spcAft>
              <a:buClrTx/>
              <a:buSzTx/>
              <a:buFontTx/>
              <a:buNone/>
              <a:defRPr/>
            </a:pPr>
            <a:r>
              <a:rPr lang="en-US" sz="900" kern="0" dirty="0">
                <a:solidFill>
                  <a:srgbClr val="00B050"/>
                </a:solidFill>
                <a:latin typeface="Arial" charset="0"/>
                <a:ea typeface="+mn-ea"/>
              </a:rPr>
              <a:t>(initiator)</a:t>
            </a:r>
          </a:p>
        </p:txBody>
      </p:sp>
      <p:sp>
        <p:nvSpPr>
          <p:cNvPr id="42" name="TextBox 41">
            <a:extLst>
              <a:ext uri="{FF2B5EF4-FFF2-40B4-BE49-F238E27FC236}">
                <a16:creationId xmlns:a16="http://schemas.microsoft.com/office/drawing/2014/main" id="{7FE82B5E-94E1-4F78-93F8-1CBFF8121F77}"/>
              </a:ext>
            </a:extLst>
          </p:cNvPr>
          <p:cNvSpPr txBox="1"/>
          <p:nvPr/>
        </p:nvSpPr>
        <p:spPr>
          <a:xfrm>
            <a:off x="1457545" y="5852055"/>
            <a:ext cx="779741"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defRPr/>
            </a:pPr>
            <a:r>
              <a:rPr lang="en-US" sz="900" kern="0" dirty="0">
                <a:solidFill>
                  <a:srgbClr val="00B0F0"/>
                </a:solidFill>
                <a:latin typeface="Arial" charset="0"/>
                <a:ea typeface="+mn-ea"/>
              </a:rPr>
              <a:t>STA</a:t>
            </a:r>
          </a:p>
          <a:p>
            <a:pPr algn="ctr" defTabSz="914400" eaLnBrk="1" fontAlgn="auto" hangingPunct="1">
              <a:spcBef>
                <a:spcPts val="0"/>
              </a:spcBef>
              <a:spcAft>
                <a:spcPts val="0"/>
              </a:spcAft>
              <a:buClrTx/>
              <a:buSzTx/>
              <a:buFontTx/>
              <a:buNone/>
              <a:defRPr/>
            </a:pPr>
            <a:r>
              <a:rPr lang="en-US" sz="900" kern="0" dirty="0">
                <a:solidFill>
                  <a:srgbClr val="00B0F0"/>
                </a:solidFill>
                <a:latin typeface="Arial" charset="0"/>
                <a:ea typeface="+mn-ea"/>
              </a:rPr>
              <a:t>(responder)</a:t>
            </a:r>
          </a:p>
        </p:txBody>
      </p:sp>
    </p:spTree>
    <p:extLst>
      <p:ext uri="{BB962C8B-B14F-4D97-AF65-F5344CB8AC3E}">
        <p14:creationId xmlns:p14="http://schemas.microsoft.com/office/powerpoint/2010/main" val="11312694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3 – TWT for Non-TB Sensing Measurement</a:t>
            </a:r>
          </a:p>
        </p:txBody>
      </p:sp>
      <p:sp>
        <p:nvSpPr>
          <p:cNvPr id="3" name="Content Placeholder 2"/>
          <p:cNvSpPr>
            <a:spLocks noGrp="1"/>
          </p:cNvSpPr>
          <p:nvPr>
            <p:ph idx="1"/>
          </p:nvPr>
        </p:nvSpPr>
        <p:spPr>
          <a:xfrm>
            <a:off x="914400" y="1860452"/>
            <a:ext cx="10591800" cy="2368660"/>
          </a:xfrm>
        </p:spPr>
        <p:txBody>
          <a:bodyPr/>
          <a:lstStyle/>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Recently, a non-AP STA-initiated non-trigger based (non-TB) sensing measurement instance received significant support (see DCN 11-21/1433r2).</a:t>
            </a:r>
            <a:endPar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In 11az, availability window is not </a:t>
            </a:r>
            <a:r>
              <a:rPr lang="en-GB" sz="1600" dirty="0">
                <a:latin typeface="Times New Roman" panose="02020603050405020304" pitchFamily="18" charset="0"/>
                <a:ea typeface="Times New Roman" panose="02020603050405020304" pitchFamily="18" charset="0"/>
              </a:rPr>
              <a:t>specified</a:t>
            </a: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ed for non-TB ranging measurement exchange.</a:t>
            </a: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TWT can be used to schedule periodical non-TB sensing measurement.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It could be difficult to obtain periodical sensing measurements without TWT (i.e. the coordinated scheduling with the AP).</a:t>
            </a:r>
            <a:endPar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This also improves the overall scheduling performance of the AP (e.g. to schedule data communication and/or sensing measurement with all STAs).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
        <p:nvSpPr>
          <p:cNvPr id="31" name="TextBox 30">
            <a:extLst>
              <a:ext uri="{FF2B5EF4-FFF2-40B4-BE49-F238E27FC236}">
                <a16:creationId xmlns:a16="http://schemas.microsoft.com/office/drawing/2014/main" id="{C404108D-F892-4C0B-B148-0304F6D9BA96}"/>
              </a:ext>
            </a:extLst>
          </p:cNvPr>
          <p:cNvSpPr txBox="1"/>
          <p:nvPr/>
        </p:nvSpPr>
        <p:spPr>
          <a:xfrm>
            <a:off x="2760653" y="5566986"/>
            <a:ext cx="914400" cy="148014"/>
          </a:xfrm>
          <a:prstGeom prst="rect">
            <a:avLst/>
          </a:prstGeom>
          <a:noFill/>
        </p:spPr>
        <p:txBody>
          <a:bodyPr wrap="none" lIns="91440" tIns="45720" rIns="91440" rtlCol="0" anchor="t">
            <a:no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cxnSp>
        <p:nvCxnSpPr>
          <p:cNvPr id="32" name="Straight Connector 31">
            <a:extLst>
              <a:ext uri="{FF2B5EF4-FFF2-40B4-BE49-F238E27FC236}">
                <a16:creationId xmlns:a16="http://schemas.microsoft.com/office/drawing/2014/main" id="{9702C257-ADE7-4E9F-8342-5C2DE9B901F1}"/>
              </a:ext>
            </a:extLst>
          </p:cNvPr>
          <p:cNvCxnSpPr>
            <a:cxnSpLocks/>
          </p:cNvCxnSpPr>
          <p:nvPr/>
        </p:nvCxnSpPr>
        <p:spPr bwMode="auto">
          <a:xfrm>
            <a:off x="1219205" y="5423191"/>
            <a:ext cx="9905995"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3" name="Rectangle 32">
            <a:extLst>
              <a:ext uri="{FF2B5EF4-FFF2-40B4-BE49-F238E27FC236}">
                <a16:creationId xmlns:a16="http://schemas.microsoft.com/office/drawing/2014/main" id="{93D122B8-D8FE-4E91-AEA9-1352C3CD7BEF}"/>
              </a:ext>
            </a:extLst>
          </p:cNvPr>
          <p:cNvSpPr/>
          <p:nvPr/>
        </p:nvSpPr>
        <p:spPr bwMode="auto">
          <a:xfrm>
            <a:off x="2043554" y="5187664"/>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cxnSp>
        <p:nvCxnSpPr>
          <p:cNvPr id="34" name="Straight Connector 33">
            <a:extLst>
              <a:ext uri="{FF2B5EF4-FFF2-40B4-BE49-F238E27FC236}">
                <a16:creationId xmlns:a16="http://schemas.microsoft.com/office/drawing/2014/main" id="{4BED3BF9-FC39-4ED1-AC71-7D6AEEEE5B2E}"/>
              </a:ext>
            </a:extLst>
          </p:cNvPr>
          <p:cNvCxnSpPr>
            <a:cxnSpLocks/>
          </p:cNvCxnSpPr>
          <p:nvPr/>
        </p:nvCxnSpPr>
        <p:spPr bwMode="auto">
          <a:xfrm>
            <a:off x="1219200" y="5942994"/>
            <a:ext cx="9906000"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5" name="Rectangle 34">
            <a:extLst>
              <a:ext uri="{FF2B5EF4-FFF2-40B4-BE49-F238E27FC236}">
                <a16:creationId xmlns:a16="http://schemas.microsoft.com/office/drawing/2014/main" id="{58869E03-29BC-4B53-9661-F3116FB28725}"/>
              </a:ext>
            </a:extLst>
          </p:cNvPr>
          <p:cNvSpPr/>
          <p:nvPr/>
        </p:nvSpPr>
        <p:spPr bwMode="auto">
          <a:xfrm>
            <a:off x="1780314" y="5708073"/>
            <a:ext cx="152400" cy="235527"/>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36" name="TextBox 35">
            <a:extLst>
              <a:ext uri="{FF2B5EF4-FFF2-40B4-BE49-F238E27FC236}">
                <a16:creationId xmlns:a16="http://schemas.microsoft.com/office/drawing/2014/main" id="{65821672-EDF3-4A9F-AE4F-72EB921EABF9}"/>
              </a:ext>
            </a:extLst>
          </p:cNvPr>
          <p:cNvSpPr txBox="1"/>
          <p:nvPr/>
        </p:nvSpPr>
        <p:spPr>
          <a:xfrm>
            <a:off x="1600200" y="5404104"/>
            <a:ext cx="70610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request</a:t>
            </a:r>
          </a:p>
        </p:txBody>
      </p:sp>
      <p:sp>
        <p:nvSpPr>
          <p:cNvPr id="37" name="TextBox 36">
            <a:extLst>
              <a:ext uri="{FF2B5EF4-FFF2-40B4-BE49-F238E27FC236}">
                <a16:creationId xmlns:a16="http://schemas.microsoft.com/office/drawing/2014/main" id="{14EDF3F7-F1F0-442E-A884-BA9BFDC63719}"/>
              </a:ext>
            </a:extLst>
          </p:cNvPr>
          <p:cNvSpPr txBox="1"/>
          <p:nvPr/>
        </p:nvSpPr>
        <p:spPr>
          <a:xfrm>
            <a:off x="1877790" y="4868988"/>
            <a:ext cx="88622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response</a:t>
            </a:r>
          </a:p>
        </p:txBody>
      </p:sp>
      <p:cxnSp>
        <p:nvCxnSpPr>
          <p:cNvPr id="38" name="Straight Arrow Connector 37">
            <a:extLst>
              <a:ext uri="{FF2B5EF4-FFF2-40B4-BE49-F238E27FC236}">
                <a16:creationId xmlns:a16="http://schemas.microsoft.com/office/drawing/2014/main" id="{603A2B91-9ABB-488E-92AC-14E06D3CAAD2}"/>
              </a:ext>
            </a:extLst>
          </p:cNvPr>
          <p:cNvCxnSpPr>
            <a:cxnSpLocks/>
          </p:cNvCxnSpPr>
          <p:nvPr/>
        </p:nvCxnSpPr>
        <p:spPr bwMode="auto">
          <a:xfrm flipH="1">
            <a:off x="3962400" y="4631022"/>
            <a:ext cx="4419598" cy="0"/>
          </a:xfrm>
          <a:prstGeom prst="straightConnector1">
            <a:avLst/>
          </a:prstGeom>
          <a:solidFill>
            <a:srgbClr val="F9B500"/>
          </a:solidFill>
          <a:ln w="9525" cap="flat" cmpd="sng" algn="ctr">
            <a:solidFill>
              <a:srgbClr val="808284"/>
            </a:solidFill>
            <a:prstDash val="solid"/>
            <a:round/>
            <a:headEnd type="arrow" w="med" len="med"/>
            <a:tailEnd type="arrow"/>
          </a:ln>
          <a:effectLst/>
        </p:spPr>
      </p:cxnSp>
      <p:sp>
        <p:nvSpPr>
          <p:cNvPr id="39" name="TextBox 38">
            <a:extLst>
              <a:ext uri="{FF2B5EF4-FFF2-40B4-BE49-F238E27FC236}">
                <a16:creationId xmlns:a16="http://schemas.microsoft.com/office/drawing/2014/main" id="{8DB32764-4F51-4110-8E42-A937231C9ABF}"/>
              </a:ext>
            </a:extLst>
          </p:cNvPr>
          <p:cNvSpPr txBox="1"/>
          <p:nvPr/>
        </p:nvSpPr>
        <p:spPr>
          <a:xfrm>
            <a:off x="4922062" y="4411904"/>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a:t>
            </a:r>
          </a:p>
        </p:txBody>
      </p:sp>
      <p:sp>
        <p:nvSpPr>
          <p:cNvPr id="42" name="Left Brace 41">
            <a:extLst>
              <a:ext uri="{FF2B5EF4-FFF2-40B4-BE49-F238E27FC236}">
                <a16:creationId xmlns:a16="http://schemas.microsoft.com/office/drawing/2014/main" id="{FEE95FEF-97D6-43E2-9CEA-4FA87C71518D}"/>
              </a:ext>
            </a:extLst>
          </p:cNvPr>
          <p:cNvSpPr/>
          <p:nvPr/>
        </p:nvSpPr>
        <p:spPr bwMode="auto">
          <a:xfrm rot="5400000" flipV="1">
            <a:off x="5192220" y="3700571"/>
            <a:ext cx="131163" cy="2590802"/>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4" name="Rectangle 43">
            <a:extLst>
              <a:ext uri="{FF2B5EF4-FFF2-40B4-BE49-F238E27FC236}">
                <a16:creationId xmlns:a16="http://schemas.microsoft.com/office/drawing/2014/main" id="{B8C8808A-3107-4A38-805F-78855DA43EE6}"/>
              </a:ext>
            </a:extLst>
          </p:cNvPr>
          <p:cNvSpPr/>
          <p:nvPr/>
        </p:nvSpPr>
        <p:spPr bwMode="auto">
          <a:xfrm>
            <a:off x="3962400" y="5608063"/>
            <a:ext cx="510144" cy="335537"/>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700" dirty="0">
                <a:solidFill>
                  <a:srgbClr val="000000"/>
                </a:solidFill>
                <a:latin typeface="Arial" charset="0"/>
                <a:ea typeface="ＭＳ Ｐゴシック" pitchFamily="-112" charset="-128"/>
              </a:rPr>
              <a:t>Sensing NDPA</a:t>
            </a:r>
          </a:p>
        </p:txBody>
      </p:sp>
      <p:sp>
        <p:nvSpPr>
          <p:cNvPr id="48" name="TextBox 47">
            <a:extLst>
              <a:ext uri="{FF2B5EF4-FFF2-40B4-BE49-F238E27FC236}">
                <a16:creationId xmlns:a16="http://schemas.microsoft.com/office/drawing/2014/main" id="{44EF34DE-5CC7-46EC-AB9F-AB6D2A8C652D}"/>
              </a:ext>
            </a:extLst>
          </p:cNvPr>
          <p:cNvSpPr txBox="1"/>
          <p:nvPr/>
        </p:nvSpPr>
        <p:spPr>
          <a:xfrm>
            <a:off x="840762" y="5100246"/>
            <a:ext cx="779742"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defRPr/>
            </a:pPr>
            <a:r>
              <a:rPr lang="en-US" sz="900" kern="0" dirty="0">
                <a:solidFill>
                  <a:srgbClr val="00B050"/>
                </a:solidFill>
                <a:latin typeface="Arial" charset="0"/>
                <a:ea typeface="+mn-ea"/>
              </a:rPr>
              <a:t>AP</a:t>
            </a:r>
          </a:p>
          <a:p>
            <a:pPr algn="ctr" defTabSz="914400" eaLnBrk="1" fontAlgn="auto" hangingPunct="1">
              <a:spcBef>
                <a:spcPts val="0"/>
              </a:spcBef>
              <a:spcAft>
                <a:spcPts val="0"/>
              </a:spcAft>
              <a:buClrTx/>
              <a:buSzTx/>
              <a:buFontTx/>
              <a:buNone/>
              <a:defRPr/>
            </a:pPr>
            <a:r>
              <a:rPr lang="en-US" sz="900" kern="0" dirty="0">
                <a:solidFill>
                  <a:srgbClr val="00B050"/>
                </a:solidFill>
                <a:latin typeface="Arial" charset="0"/>
                <a:ea typeface="+mn-ea"/>
              </a:rPr>
              <a:t>(responder)</a:t>
            </a:r>
          </a:p>
        </p:txBody>
      </p:sp>
      <p:sp>
        <p:nvSpPr>
          <p:cNvPr id="49" name="TextBox 48">
            <a:extLst>
              <a:ext uri="{FF2B5EF4-FFF2-40B4-BE49-F238E27FC236}">
                <a16:creationId xmlns:a16="http://schemas.microsoft.com/office/drawing/2014/main" id="{26581934-7D7E-4262-9C96-0D9950A9ABC0}"/>
              </a:ext>
            </a:extLst>
          </p:cNvPr>
          <p:cNvSpPr txBox="1"/>
          <p:nvPr/>
        </p:nvSpPr>
        <p:spPr>
          <a:xfrm>
            <a:off x="840762" y="5608063"/>
            <a:ext cx="697095"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defRPr/>
            </a:pPr>
            <a:r>
              <a:rPr lang="en-US" sz="900" kern="0" dirty="0">
                <a:solidFill>
                  <a:srgbClr val="00B0F0"/>
                </a:solidFill>
                <a:latin typeface="Arial" charset="0"/>
                <a:ea typeface="+mn-ea"/>
              </a:rPr>
              <a:t>STA</a:t>
            </a:r>
          </a:p>
          <a:p>
            <a:pPr algn="ctr" defTabSz="914400" eaLnBrk="1" fontAlgn="auto" hangingPunct="1">
              <a:spcBef>
                <a:spcPts val="0"/>
              </a:spcBef>
              <a:spcAft>
                <a:spcPts val="0"/>
              </a:spcAft>
              <a:buClrTx/>
              <a:buSzTx/>
              <a:buFontTx/>
              <a:buNone/>
              <a:defRPr/>
            </a:pPr>
            <a:r>
              <a:rPr lang="en-US" sz="900" kern="0" dirty="0">
                <a:solidFill>
                  <a:srgbClr val="00B0F0"/>
                </a:solidFill>
                <a:latin typeface="Arial" charset="0"/>
                <a:ea typeface="+mn-ea"/>
              </a:rPr>
              <a:t>(initiator)</a:t>
            </a:r>
          </a:p>
        </p:txBody>
      </p:sp>
      <p:cxnSp>
        <p:nvCxnSpPr>
          <p:cNvPr id="50" name="Straight Arrow Connector 49">
            <a:extLst>
              <a:ext uri="{FF2B5EF4-FFF2-40B4-BE49-F238E27FC236}">
                <a16:creationId xmlns:a16="http://schemas.microsoft.com/office/drawing/2014/main" id="{30D3265B-B20B-460C-8274-035CE2C93F91}"/>
              </a:ext>
            </a:extLst>
          </p:cNvPr>
          <p:cNvCxnSpPr>
            <a:cxnSpLocks/>
            <a:endCxn id="59" idx="1"/>
          </p:cNvCxnSpPr>
          <p:nvPr/>
        </p:nvCxnSpPr>
        <p:spPr bwMode="auto">
          <a:xfrm>
            <a:off x="6286796" y="5773436"/>
            <a:ext cx="2095201" cy="2396"/>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1" name="TextBox 50">
            <a:extLst>
              <a:ext uri="{FF2B5EF4-FFF2-40B4-BE49-F238E27FC236}">
                <a16:creationId xmlns:a16="http://schemas.microsoft.com/office/drawing/2014/main" id="{6588A54F-ED25-4737-BA5D-1472824D9C02}"/>
              </a:ext>
            </a:extLst>
          </p:cNvPr>
          <p:cNvSpPr txBox="1"/>
          <p:nvPr/>
        </p:nvSpPr>
        <p:spPr>
          <a:xfrm>
            <a:off x="7179204" y="5560368"/>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sp>
        <p:nvSpPr>
          <p:cNvPr id="53" name="TextBox 52">
            <a:extLst>
              <a:ext uri="{FF2B5EF4-FFF2-40B4-BE49-F238E27FC236}">
                <a16:creationId xmlns:a16="http://schemas.microsoft.com/office/drawing/2014/main" id="{5A25AA6B-054E-4D85-AD72-BDEF30411FB6}"/>
              </a:ext>
            </a:extLst>
          </p:cNvPr>
          <p:cNvSpPr txBox="1"/>
          <p:nvPr/>
        </p:nvSpPr>
        <p:spPr>
          <a:xfrm>
            <a:off x="4648200" y="4753572"/>
            <a:ext cx="1222070"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service period</a:t>
            </a:r>
          </a:p>
        </p:txBody>
      </p:sp>
      <p:cxnSp>
        <p:nvCxnSpPr>
          <p:cNvPr id="54" name="Straight Arrow Connector 53">
            <a:extLst>
              <a:ext uri="{FF2B5EF4-FFF2-40B4-BE49-F238E27FC236}">
                <a16:creationId xmlns:a16="http://schemas.microsoft.com/office/drawing/2014/main" id="{E509D456-1DD7-4F6E-9536-A638F9E495B6}"/>
              </a:ext>
            </a:extLst>
          </p:cNvPr>
          <p:cNvCxnSpPr>
            <a:cxnSpLocks/>
          </p:cNvCxnSpPr>
          <p:nvPr/>
        </p:nvCxnSpPr>
        <p:spPr bwMode="auto">
          <a:xfrm>
            <a:off x="2195954" y="5788804"/>
            <a:ext cx="1783200" cy="2396"/>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5" name="Rectangle 54">
            <a:extLst>
              <a:ext uri="{FF2B5EF4-FFF2-40B4-BE49-F238E27FC236}">
                <a16:creationId xmlns:a16="http://schemas.microsoft.com/office/drawing/2014/main" id="{91CB4FBE-749C-4EF4-8CE8-4832EE9739C6}"/>
              </a:ext>
            </a:extLst>
          </p:cNvPr>
          <p:cNvSpPr/>
          <p:nvPr/>
        </p:nvSpPr>
        <p:spPr bwMode="auto">
          <a:xfrm>
            <a:off x="4604267" y="5608063"/>
            <a:ext cx="471419" cy="335537"/>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700" dirty="0">
                <a:solidFill>
                  <a:srgbClr val="000000"/>
                </a:solidFill>
                <a:latin typeface="Arial" charset="0"/>
                <a:ea typeface="ＭＳ Ｐゴシック" pitchFamily="-112" charset="-128"/>
              </a:rPr>
              <a:t>I2R NDP</a:t>
            </a:r>
          </a:p>
        </p:txBody>
      </p:sp>
      <p:sp>
        <p:nvSpPr>
          <p:cNvPr id="56" name="Rectangle 55">
            <a:extLst>
              <a:ext uri="{FF2B5EF4-FFF2-40B4-BE49-F238E27FC236}">
                <a16:creationId xmlns:a16="http://schemas.microsoft.com/office/drawing/2014/main" id="{4686761D-6348-4D6E-8BA6-ABA4D6568261}"/>
              </a:ext>
            </a:extLst>
          </p:cNvPr>
          <p:cNvSpPr/>
          <p:nvPr/>
        </p:nvSpPr>
        <p:spPr bwMode="auto">
          <a:xfrm>
            <a:off x="5192334" y="5089435"/>
            <a:ext cx="471419" cy="335537"/>
          </a:xfrm>
          <a:prstGeom prst="rect">
            <a:avLst/>
          </a:prstGeom>
          <a:solidFill>
            <a:srgbClr val="00B050"/>
          </a:solidFill>
          <a:ln w="9525" cap="flat" cmpd="sng" algn="ctr">
            <a:solidFill>
              <a:srgbClr val="00B050"/>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700" dirty="0">
                <a:solidFill>
                  <a:srgbClr val="000000"/>
                </a:solidFill>
                <a:latin typeface="Arial" charset="0"/>
                <a:ea typeface="ＭＳ Ｐゴシック" pitchFamily="-112" charset="-128"/>
              </a:rPr>
              <a:t>R2I NDP</a:t>
            </a:r>
          </a:p>
        </p:txBody>
      </p:sp>
      <p:sp>
        <p:nvSpPr>
          <p:cNvPr id="57" name="Rectangle 56">
            <a:extLst>
              <a:ext uri="{FF2B5EF4-FFF2-40B4-BE49-F238E27FC236}">
                <a16:creationId xmlns:a16="http://schemas.microsoft.com/office/drawing/2014/main" id="{FAF4F274-F1CD-4086-9F4A-8B8C2C291E43}"/>
              </a:ext>
            </a:extLst>
          </p:cNvPr>
          <p:cNvSpPr/>
          <p:nvPr/>
        </p:nvSpPr>
        <p:spPr bwMode="auto">
          <a:xfrm>
            <a:off x="5791169" y="5082859"/>
            <a:ext cx="471419" cy="33553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700" dirty="0">
                <a:solidFill>
                  <a:srgbClr val="000000"/>
                </a:solidFill>
                <a:latin typeface="Arial" charset="0"/>
                <a:ea typeface="ＭＳ Ｐゴシック" pitchFamily="-112" charset="-128"/>
              </a:rPr>
              <a:t>Report</a:t>
            </a:r>
          </a:p>
        </p:txBody>
      </p:sp>
      <p:sp>
        <p:nvSpPr>
          <p:cNvPr id="58" name="Left Brace 57">
            <a:extLst>
              <a:ext uri="{FF2B5EF4-FFF2-40B4-BE49-F238E27FC236}">
                <a16:creationId xmlns:a16="http://schemas.microsoft.com/office/drawing/2014/main" id="{16118D76-225E-48A8-A05F-EA8C59EC59D7}"/>
              </a:ext>
            </a:extLst>
          </p:cNvPr>
          <p:cNvSpPr/>
          <p:nvPr/>
        </p:nvSpPr>
        <p:spPr bwMode="auto">
          <a:xfrm rot="5400000" flipV="1">
            <a:off x="9611817" y="3700571"/>
            <a:ext cx="131163" cy="2590802"/>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9" name="Rectangle 58">
            <a:extLst>
              <a:ext uri="{FF2B5EF4-FFF2-40B4-BE49-F238E27FC236}">
                <a16:creationId xmlns:a16="http://schemas.microsoft.com/office/drawing/2014/main" id="{964486F3-3B33-40B0-8306-03DFF802328E}"/>
              </a:ext>
            </a:extLst>
          </p:cNvPr>
          <p:cNvSpPr/>
          <p:nvPr/>
        </p:nvSpPr>
        <p:spPr bwMode="auto">
          <a:xfrm>
            <a:off x="8381997" y="5608063"/>
            <a:ext cx="510144" cy="335537"/>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700" dirty="0">
                <a:solidFill>
                  <a:srgbClr val="000000"/>
                </a:solidFill>
                <a:latin typeface="Arial" charset="0"/>
                <a:ea typeface="ＭＳ Ｐゴシック" pitchFamily="-112" charset="-128"/>
              </a:rPr>
              <a:t>Sensing NDPA</a:t>
            </a:r>
          </a:p>
        </p:txBody>
      </p:sp>
      <p:sp>
        <p:nvSpPr>
          <p:cNvPr id="60" name="TextBox 59">
            <a:extLst>
              <a:ext uri="{FF2B5EF4-FFF2-40B4-BE49-F238E27FC236}">
                <a16:creationId xmlns:a16="http://schemas.microsoft.com/office/drawing/2014/main" id="{5CA6ADCE-9F25-4801-A56B-C1E5F557259E}"/>
              </a:ext>
            </a:extLst>
          </p:cNvPr>
          <p:cNvSpPr txBox="1"/>
          <p:nvPr/>
        </p:nvSpPr>
        <p:spPr>
          <a:xfrm>
            <a:off x="9067800" y="4753572"/>
            <a:ext cx="1222070"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service period</a:t>
            </a:r>
          </a:p>
        </p:txBody>
      </p:sp>
      <p:sp>
        <p:nvSpPr>
          <p:cNvPr id="61" name="Rectangle 60">
            <a:extLst>
              <a:ext uri="{FF2B5EF4-FFF2-40B4-BE49-F238E27FC236}">
                <a16:creationId xmlns:a16="http://schemas.microsoft.com/office/drawing/2014/main" id="{1E87F160-D086-4BF1-B9E1-C08B58CB21BE}"/>
              </a:ext>
            </a:extLst>
          </p:cNvPr>
          <p:cNvSpPr/>
          <p:nvPr/>
        </p:nvSpPr>
        <p:spPr bwMode="auto">
          <a:xfrm>
            <a:off x="9027107" y="5608063"/>
            <a:ext cx="471419" cy="335537"/>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700" dirty="0">
                <a:solidFill>
                  <a:srgbClr val="000000"/>
                </a:solidFill>
                <a:latin typeface="Arial" charset="0"/>
                <a:ea typeface="ＭＳ Ｐゴシック" pitchFamily="-112" charset="-128"/>
              </a:rPr>
              <a:t>I2R NDP</a:t>
            </a:r>
          </a:p>
        </p:txBody>
      </p:sp>
      <p:sp>
        <p:nvSpPr>
          <p:cNvPr id="62" name="Rectangle 61">
            <a:extLst>
              <a:ext uri="{FF2B5EF4-FFF2-40B4-BE49-F238E27FC236}">
                <a16:creationId xmlns:a16="http://schemas.microsoft.com/office/drawing/2014/main" id="{C1700766-60CD-4FBD-87E4-84DB065AB7A3}"/>
              </a:ext>
            </a:extLst>
          </p:cNvPr>
          <p:cNvSpPr/>
          <p:nvPr/>
        </p:nvSpPr>
        <p:spPr bwMode="auto">
          <a:xfrm>
            <a:off x="9611931" y="5089435"/>
            <a:ext cx="471419" cy="33553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700" dirty="0">
                <a:solidFill>
                  <a:srgbClr val="000000"/>
                </a:solidFill>
                <a:latin typeface="Arial" charset="0"/>
                <a:ea typeface="ＭＳ Ｐゴシック" pitchFamily="-112" charset="-128"/>
              </a:rPr>
              <a:t>R2I NDP</a:t>
            </a:r>
          </a:p>
        </p:txBody>
      </p:sp>
      <p:sp>
        <p:nvSpPr>
          <p:cNvPr id="63" name="Rectangle 62">
            <a:extLst>
              <a:ext uri="{FF2B5EF4-FFF2-40B4-BE49-F238E27FC236}">
                <a16:creationId xmlns:a16="http://schemas.microsoft.com/office/drawing/2014/main" id="{8C3BF6A0-D910-42FA-B538-8A1B49CF8979}"/>
              </a:ext>
            </a:extLst>
          </p:cNvPr>
          <p:cNvSpPr/>
          <p:nvPr/>
        </p:nvSpPr>
        <p:spPr bwMode="auto">
          <a:xfrm>
            <a:off x="10210766" y="5089435"/>
            <a:ext cx="471419" cy="33553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700" dirty="0">
                <a:solidFill>
                  <a:srgbClr val="000000"/>
                </a:solidFill>
                <a:latin typeface="Arial" charset="0"/>
                <a:ea typeface="ＭＳ Ｐゴシック" pitchFamily="-112" charset="-128"/>
              </a:rPr>
              <a:t>Report</a:t>
            </a:r>
          </a:p>
        </p:txBody>
      </p:sp>
    </p:spTree>
    <p:extLst>
      <p:ext uri="{BB962C8B-B14F-4D97-AF65-F5344CB8AC3E}">
        <p14:creationId xmlns:p14="http://schemas.microsoft.com/office/powerpoint/2010/main" val="3342369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 – TWT for Multiple Sensing Frequencies</a:t>
            </a:r>
          </a:p>
        </p:txBody>
      </p:sp>
      <p:sp>
        <p:nvSpPr>
          <p:cNvPr id="3" name="Content Placeholder 2"/>
          <p:cNvSpPr>
            <a:spLocks noGrp="1"/>
          </p:cNvSpPr>
          <p:nvPr>
            <p:ph idx="1"/>
          </p:nvPr>
        </p:nvSpPr>
        <p:spPr>
          <a:xfrm>
            <a:off x="914400" y="1860451"/>
            <a:ext cx="10591800" cy="2647011"/>
          </a:xfrm>
        </p:spPr>
        <p:txBody>
          <a:bodyPr/>
          <a:lstStyle/>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It is highly useful for the sensing measurement frequency to be adapted quickly to environment changes.</a:t>
            </a:r>
            <a:endParaRPr kumimoji="0" lang="en-GB" sz="12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This can be accomplished with TWT (as shown in the figure below):</a:t>
            </a:r>
            <a:endPar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AP and the STA can setup multiple TWT agreements between them.</a:t>
            </a:r>
          </a:p>
          <a:p>
            <a:pPr marL="685800" lvl="1">
              <a:buFont typeface="Arial" panose="020B0604020202020204" pitchFamily="34" charset="0"/>
              <a:buChar cha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Each </a:t>
            </a:r>
            <a:r>
              <a:rPr lang="en-GB" sz="1400" b="1" dirty="0">
                <a:latin typeface="Times New Roman" panose="02020603050405020304" pitchFamily="18" charset="0"/>
                <a:ea typeface="Times New Roman" panose="02020603050405020304" pitchFamily="18" charset="0"/>
              </a:rPr>
              <a:t>TWT agreement has a unique TWT wake interval corresponding to a unique sensing measurement frequency.</a:t>
            </a:r>
          </a:p>
          <a:p>
            <a:pPr marL="685800" lvl="1">
              <a:buFont typeface="Arial" panose="020B0604020202020204" pitchFamily="34" charset="0"/>
              <a:buChar char="•"/>
            </a:pPr>
            <a:r>
              <a:rPr kumimoji="0" lang="en-GB"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A TWT Information frame can be exchanged to suspend the current active TWT agreement and resume a new TWT agreement.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
        <p:nvSpPr>
          <p:cNvPr id="31" name="TextBox 30">
            <a:extLst>
              <a:ext uri="{FF2B5EF4-FFF2-40B4-BE49-F238E27FC236}">
                <a16:creationId xmlns:a16="http://schemas.microsoft.com/office/drawing/2014/main" id="{C404108D-F892-4C0B-B148-0304F6D9BA96}"/>
              </a:ext>
            </a:extLst>
          </p:cNvPr>
          <p:cNvSpPr txBox="1"/>
          <p:nvPr/>
        </p:nvSpPr>
        <p:spPr>
          <a:xfrm>
            <a:off x="3202393" y="5694060"/>
            <a:ext cx="1310340" cy="409323"/>
          </a:xfrm>
          <a:prstGeom prst="rect">
            <a:avLst/>
          </a:prstGeom>
          <a:noFill/>
        </p:spPr>
        <p:txBody>
          <a:bodyPr wrap="none" lIns="91440" tIns="45720" rIns="91440" rtlCol="0" anchor="t">
            <a:no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 for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low sensing frequency </a:t>
            </a:r>
          </a:p>
        </p:txBody>
      </p:sp>
      <p:cxnSp>
        <p:nvCxnSpPr>
          <p:cNvPr id="32" name="Straight Connector 31">
            <a:extLst>
              <a:ext uri="{FF2B5EF4-FFF2-40B4-BE49-F238E27FC236}">
                <a16:creationId xmlns:a16="http://schemas.microsoft.com/office/drawing/2014/main" id="{9702C257-ADE7-4E9F-8342-5C2DE9B901F1}"/>
              </a:ext>
            </a:extLst>
          </p:cNvPr>
          <p:cNvCxnSpPr>
            <a:cxnSpLocks/>
          </p:cNvCxnSpPr>
          <p:nvPr/>
        </p:nvCxnSpPr>
        <p:spPr bwMode="auto">
          <a:xfrm>
            <a:off x="2819400" y="5423190"/>
            <a:ext cx="8001000"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5" name="Rectangle 34">
            <a:extLst>
              <a:ext uri="{FF2B5EF4-FFF2-40B4-BE49-F238E27FC236}">
                <a16:creationId xmlns:a16="http://schemas.microsoft.com/office/drawing/2014/main" id="{58869E03-29BC-4B53-9661-F3116FB28725}"/>
              </a:ext>
            </a:extLst>
          </p:cNvPr>
          <p:cNvSpPr/>
          <p:nvPr/>
        </p:nvSpPr>
        <p:spPr bwMode="auto">
          <a:xfrm>
            <a:off x="3178249" y="5187663"/>
            <a:ext cx="155448"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8" name="TextBox 47">
            <a:extLst>
              <a:ext uri="{FF2B5EF4-FFF2-40B4-BE49-F238E27FC236}">
                <a16:creationId xmlns:a16="http://schemas.microsoft.com/office/drawing/2014/main" id="{44EF34DE-5CC7-46EC-AB9F-AB6D2A8C652D}"/>
              </a:ext>
            </a:extLst>
          </p:cNvPr>
          <p:cNvSpPr txBox="1"/>
          <p:nvPr/>
        </p:nvSpPr>
        <p:spPr>
          <a:xfrm>
            <a:off x="1267302" y="4950768"/>
            <a:ext cx="897808" cy="507831"/>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Sensing measurement instance </a:t>
            </a:r>
          </a:p>
        </p:txBody>
      </p:sp>
      <p:cxnSp>
        <p:nvCxnSpPr>
          <p:cNvPr id="54" name="Straight Arrow Connector 53">
            <a:extLst>
              <a:ext uri="{FF2B5EF4-FFF2-40B4-BE49-F238E27FC236}">
                <a16:creationId xmlns:a16="http://schemas.microsoft.com/office/drawing/2014/main" id="{E509D456-1DD7-4F6E-9536-A638F9E495B6}"/>
              </a:ext>
            </a:extLst>
          </p:cNvPr>
          <p:cNvCxnSpPr>
            <a:cxnSpLocks/>
          </p:cNvCxnSpPr>
          <p:nvPr/>
        </p:nvCxnSpPr>
        <p:spPr bwMode="auto">
          <a:xfrm>
            <a:off x="3178250" y="5638800"/>
            <a:ext cx="1310340"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5" name="Rectangle 54">
            <a:extLst>
              <a:ext uri="{FF2B5EF4-FFF2-40B4-BE49-F238E27FC236}">
                <a16:creationId xmlns:a16="http://schemas.microsoft.com/office/drawing/2014/main" id="{1692EEBC-7FAF-4E28-9CAA-03C0FB6C2975}"/>
              </a:ext>
            </a:extLst>
          </p:cNvPr>
          <p:cNvSpPr/>
          <p:nvPr/>
        </p:nvSpPr>
        <p:spPr bwMode="auto">
          <a:xfrm>
            <a:off x="7123870" y="5188527"/>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6" name="Rectangle 55">
            <a:extLst>
              <a:ext uri="{FF2B5EF4-FFF2-40B4-BE49-F238E27FC236}">
                <a16:creationId xmlns:a16="http://schemas.microsoft.com/office/drawing/2014/main" id="{28579779-3FCC-4F59-B5A6-8EED202F4960}"/>
              </a:ext>
            </a:extLst>
          </p:cNvPr>
          <p:cNvSpPr/>
          <p:nvPr/>
        </p:nvSpPr>
        <p:spPr bwMode="auto">
          <a:xfrm>
            <a:off x="4488589" y="5187663"/>
            <a:ext cx="155448"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7" name="Rectangle 56">
            <a:extLst>
              <a:ext uri="{FF2B5EF4-FFF2-40B4-BE49-F238E27FC236}">
                <a16:creationId xmlns:a16="http://schemas.microsoft.com/office/drawing/2014/main" id="{96767DC7-85DB-4594-B8C5-61C7199FA3DA}"/>
              </a:ext>
            </a:extLst>
          </p:cNvPr>
          <p:cNvSpPr/>
          <p:nvPr/>
        </p:nvSpPr>
        <p:spPr bwMode="auto">
          <a:xfrm>
            <a:off x="5806230" y="5187663"/>
            <a:ext cx="155448"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58" name="Rectangle 57">
            <a:extLst>
              <a:ext uri="{FF2B5EF4-FFF2-40B4-BE49-F238E27FC236}">
                <a16:creationId xmlns:a16="http://schemas.microsoft.com/office/drawing/2014/main" id="{5DF5E974-4F02-40DE-8285-C3F349AB3619}"/>
              </a:ext>
            </a:extLst>
          </p:cNvPr>
          <p:cNvSpPr/>
          <p:nvPr/>
        </p:nvSpPr>
        <p:spPr bwMode="auto">
          <a:xfrm>
            <a:off x="7862423" y="5186800"/>
            <a:ext cx="219456" cy="235527"/>
          </a:xfrm>
          <a:prstGeom prst="rect">
            <a:avLst/>
          </a:prstGeom>
          <a:solidFill>
            <a:srgbClr val="7030A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3" name="Rectangle 62">
            <a:extLst>
              <a:ext uri="{FF2B5EF4-FFF2-40B4-BE49-F238E27FC236}">
                <a16:creationId xmlns:a16="http://schemas.microsoft.com/office/drawing/2014/main" id="{55FCD05B-D8DD-441E-9E6C-6ED720785BF7}"/>
              </a:ext>
            </a:extLst>
          </p:cNvPr>
          <p:cNvSpPr/>
          <p:nvPr/>
        </p:nvSpPr>
        <p:spPr bwMode="auto">
          <a:xfrm>
            <a:off x="8633733" y="5188095"/>
            <a:ext cx="155448"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4" name="Rectangle 63">
            <a:extLst>
              <a:ext uri="{FF2B5EF4-FFF2-40B4-BE49-F238E27FC236}">
                <a16:creationId xmlns:a16="http://schemas.microsoft.com/office/drawing/2014/main" id="{E3E7936E-5FD4-4783-ABC0-354FE8F09854}"/>
              </a:ext>
            </a:extLst>
          </p:cNvPr>
          <p:cNvSpPr/>
          <p:nvPr/>
        </p:nvSpPr>
        <p:spPr bwMode="auto">
          <a:xfrm>
            <a:off x="9602097" y="5188095"/>
            <a:ext cx="155448"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5" name="Rectangle 64">
            <a:extLst>
              <a:ext uri="{FF2B5EF4-FFF2-40B4-BE49-F238E27FC236}">
                <a16:creationId xmlns:a16="http://schemas.microsoft.com/office/drawing/2014/main" id="{053074F3-EB60-462D-A833-43D2911321AD}"/>
              </a:ext>
            </a:extLst>
          </p:cNvPr>
          <p:cNvSpPr/>
          <p:nvPr/>
        </p:nvSpPr>
        <p:spPr bwMode="auto">
          <a:xfrm>
            <a:off x="9121738" y="5181600"/>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66" name="Rectangle 65">
            <a:extLst>
              <a:ext uri="{FF2B5EF4-FFF2-40B4-BE49-F238E27FC236}">
                <a16:creationId xmlns:a16="http://schemas.microsoft.com/office/drawing/2014/main" id="{4046B242-8B4E-417D-A00C-863B850C8215}"/>
              </a:ext>
            </a:extLst>
          </p:cNvPr>
          <p:cNvSpPr/>
          <p:nvPr/>
        </p:nvSpPr>
        <p:spPr bwMode="auto">
          <a:xfrm>
            <a:off x="1066800" y="5098473"/>
            <a:ext cx="155448"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25" name="Rectangle 24">
            <a:extLst>
              <a:ext uri="{FF2B5EF4-FFF2-40B4-BE49-F238E27FC236}">
                <a16:creationId xmlns:a16="http://schemas.microsoft.com/office/drawing/2014/main" id="{879BC2B8-C6FE-4B3B-A9CA-C9E290553AF2}"/>
              </a:ext>
            </a:extLst>
          </p:cNvPr>
          <p:cNvSpPr/>
          <p:nvPr/>
        </p:nvSpPr>
        <p:spPr bwMode="auto">
          <a:xfrm>
            <a:off x="1009499" y="5807247"/>
            <a:ext cx="219456" cy="235527"/>
          </a:xfrm>
          <a:prstGeom prst="rect">
            <a:avLst/>
          </a:prstGeom>
          <a:solidFill>
            <a:srgbClr val="7030A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26" name="TextBox 25">
            <a:extLst>
              <a:ext uri="{FF2B5EF4-FFF2-40B4-BE49-F238E27FC236}">
                <a16:creationId xmlns:a16="http://schemas.microsoft.com/office/drawing/2014/main" id="{76516F7A-02F8-4BD6-98A3-79BC624C4C86}"/>
              </a:ext>
            </a:extLst>
          </p:cNvPr>
          <p:cNvSpPr txBox="1"/>
          <p:nvPr/>
        </p:nvSpPr>
        <p:spPr>
          <a:xfrm>
            <a:off x="8369481" y="5685321"/>
            <a:ext cx="1310340" cy="409323"/>
          </a:xfrm>
          <a:prstGeom prst="rect">
            <a:avLst/>
          </a:prstGeom>
          <a:noFill/>
        </p:spPr>
        <p:txBody>
          <a:bodyPr wrap="none" lIns="91440" tIns="45720" rIns="91440" rtlCol="0" anchor="t">
            <a:no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 for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high sensing frequency </a:t>
            </a:r>
          </a:p>
        </p:txBody>
      </p:sp>
      <p:cxnSp>
        <p:nvCxnSpPr>
          <p:cNvPr id="27" name="Straight Arrow Connector 26">
            <a:extLst>
              <a:ext uri="{FF2B5EF4-FFF2-40B4-BE49-F238E27FC236}">
                <a16:creationId xmlns:a16="http://schemas.microsoft.com/office/drawing/2014/main" id="{BB3E31D6-C51C-4365-A774-B64EE110937F}"/>
              </a:ext>
            </a:extLst>
          </p:cNvPr>
          <p:cNvCxnSpPr>
            <a:cxnSpLocks/>
          </p:cNvCxnSpPr>
          <p:nvPr/>
        </p:nvCxnSpPr>
        <p:spPr bwMode="auto">
          <a:xfrm>
            <a:off x="8633733" y="5631417"/>
            <a:ext cx="488005"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28" name="TextBox 27">
            <a:extLst>
              <a:ext uri="{FF2B5EF4-FFF2-40B4-BE49-F238E27FC236}">
                <a16:creationId xmlns:a16="http://schemas.microsoft.com/office/drawing/2014/main" id="{60F8A589-9623-4D5A-8C02-292C1AE66E11}"/>
              </a:ext>
            </a:extLst>
          </p:cNvPr>
          <p:cNvSpPr txBox="1"/>
          <p:nvPr/>
        </p:nvSpPr>
        <p:spPr>
          <a:xfrm>
            <a:off x="1267302" y="5740344"/>
            <a:ext cx="112053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Information</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frame exchange</a:t>
            </a:r>
          </a:p>
        </p:txBody>
      </p:sp>
    </p:spTree>
    <p:extLst>
      <p:ext uri="{BB962C8B-B14F-4D97-AF65-F5344CB8AC3E}">
        <p14:creationId xmlns:p14="http://schemas.microsoft.com/office/powerpoint/2010/main" val="41186226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2074</Words>
  <Application>Microsoft Office PowerPoint</Application>
  <PresentationFormat>Widescreen</PresentationFormat>
  <Paragraphs>293</Paragraphs>
  <Slides>14</Slides>
  <Notes>14</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14</vt:i4>
      </vt:variant>
    </vt:vector>
  </HeadingPairs>
  <TitlesOfParts>
    <vt:vector size="26" baseType="lpstr">
      <vt:lpstr>TimesNewRoman</vt:lpstr>
      <vt:lpstr>TimesNewRoman,Bold</vt:lpstr>
      <vt:lpstr>Arial</vt:lpstr>
      <vt:lpstr>Calibri</vt:lpstr>
      <vt:lpstr>Calibri Light</vt:lpstr>
      <vt:lpstr>Courier New</vt:lpstr>
      <vt:lpstr>Times New Roman</vt:lpstr>
      <vt:lpstr>Wingdings</vt:lpstr>
      <vt:lpstr>Office Theme</vt:lpstr>
      <vt:lpstr>1_Custom Design</vt:lpstr>
      <vt:lpstr>Custom Design</vt:lpstr>
      <vt:lpstr>Document</vt:lpstr>
      <vt:lpstr>TWT for WLAN Sensing</vt:lpstr>
      <vt:lpstr>Motivation</vt:lpstr>
      <vt:lpstr>A Brief Overview of TWT</vt:lpstr>
      <vt:lpstr>Types of TWT</vt:lpstr>
      <vt:lpstr>TWT Negotiation</vt:lpstr>
      <vt:lpstr>Example 1 – TWT for Trigger Frame Sounding</vt:lpstr>
      <vt:lpstr>Example 2 – TWT for NDPA Sounding</vt:lpstr>
      <vt:lpstr>Example 3 – TWT for Non-TB Sensing Measurement</vt:lpstr>
      <vt:lpstr>Example 4 – TWT for Multiple Sensing Frequencies</vt:lpstr>
      <vt:lpstr>Example 5 – TWT for Multiple Sensing Procedures</vt:lpstr>
      <vt:lpstr>Example 6 – TWT for Joint Sensing and Communication</vt:lpstr>
      <vt:lpstr>Target Wake Time versus Availability Window</vt:lpstr>
      <vt:lpstr>Summary</vt:lpstr>
      <vt:lpstr>SP</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TWT for WLAN Sensing</dc:title>
  <dc:creator>Dong Wei</dc:creator>
  <cp:lastModifiedBy>Dong Wei</cp:lastModifiedBy>
  <cp:revision>278</cp:revision>
  <cp:lastPrinted>1601-01-01T00:00:00Z</cp:lastPrinted>
  <dcterms:created xsi:type="dcterms:W3CDTF">2021-08-26T21:34:44Z</dcterms:created>
  <dcterms:modified xsi:type="dcterms:W3CDTF">2021-12-13T08:00:43Z</dcterms:modified>
</cp:coreProperties>
</file>